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74" r:id="rId3"/>
    <p:sldId id="346" r:id="rId4"/>
    <p:sldId id="350" r:id="rId5"/>
    <p:sldId id="365" r:id="rId6"/>
    <p:sldId id="366" r:id="rId7"/>
    <p:sldId id="367" r:id="rId8"/>
    <p:sldId id="368" r:id="rId9"/>
    <p:sldId id="370" r:id="rId10"/>
    <p:sldId id="369" r:id="rId11"/>
    <p:sldId id="372" r:id="rId12"/>
    <p:sldId id="371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64" r:id="rId21"/>
    <p:sldId id="34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31"/>
    <a:srgbClr val="404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4719" autoAdjust="0"/>
  </p:normalViewPr>
  <p:slideViewPr>
    <p:cSldViewPr snapToGrid="0">
      <p:cViewPr varScale="1">
        <p:scale>
          <a:sx n="138" d="100"/>
          <a:sy n="13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A02C-566A-411C-83C3-CC09C35DDA8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534D1-4CB0-4EF8-BF91-8BB1323E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0204-D2DC-5041-917F-ECEC8E368658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D11BE92-7C17-B843-8949-2504D17CF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CSC1108 - Department of CS - SZABIST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DD5F-2B85-AE48-997A-5B512B45A5AF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88C-5ABD-1A4F-9769-881AA20DEB6A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4885-01E6-AD4B-BB5B-C89E081201A7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D8AB-AF95-C141-B204-3FF571F29D17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B0AC-6962-704D-AC7C-DF5216629AE8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C5FA-9D44-8B4F-AF77-D99344F2257A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4E2D-1302-964B-95C9-BE0722C073E4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C468-B68A-B941-AAF2-7F59BD53A3AB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CSC1108 - Department of CS - SZABIST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8A7861-A337-C547-9A81-7F9A34153C10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CSC1108 - Department of CS - SZABIST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89B8-B772-CB47-A1A0-3191BC8AEF2A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453B9654-857F-FC42-A467-80D1807920D0}" type="datetime4">
              <a:rPr lang="en-US" smtClean="0"/>
              <a:t>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CSC1108 - Department of CS - SZABIST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BA074E3-C14B-4541-835B-4F0E3138EA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90FF3-E83E-7F4C-8E5A-9E8441D91806}"/>
              </a:ext>
            </a:extLst>
          </p:cNvPr>
          <p:cNvGrpSpPr/>
          <p:nvPr userDrawn="1"/>
        </p:nvGrpSpPr>
        <p:grpSpPr>
          <a:xfrm>
            <a:off x="0" y="0"/>
            <a:ext cx="3097357" cy="707967"/>
            <a:chOff x="0" y="0"/>
            <a:chExt cx="3097357" cy="70796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8FFD11-5CE8-DE4D-9CB3-D7974278E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97357" cy="70796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E41F0-CB26-EE4C-9B3B-08EDAF99CED7}"/>
                </a:ext>
              </a:extLst>
            </p:cNvPr>
            <p:cNvSpPr/>
            <p:nvPr/>
          </p:nvSpPr>
          <p:spPr>
            <a:xfrm>
              <a:off x="1032101" y="452526"/>
              <a:ext cx="2065255" cy="175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4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Computing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 in python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ED77B-F508-6D4A-B534-49CCFF3D0DD1}"/>
              </a:ext>
            </a:extLst>
          </p:cNvPr>
          <p:cNvGrpSpPr/>
          <p:nvPr/>
        </p:nvGrpSpPr>
        <p:grpSpPr>
          <a:xfrm>
            <a:off x="0" y="0"/>
            <a:ext cx="3097357" cy="707967"/>
            <a:chOff x="0" y="0"/>
            <a:chExt cx="3097357" cy="7079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97357" cy="70796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DF7B8A-0F00-5648-AC49-FB53E94287F1}"/>
                </a:ext>
              </a:extLst>
            </p:cNvPr>
            <p:cNvSpPr/>
            <p:nvPr/>
          </p:nvSpPr>
          <p:spPr>
            <a:xfrm>
              <a:off x="1032101" y="452526"/>
              <a:ext cx="2065255" cy="175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04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Namespaces &amp;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PK" dirty="0"/>
              <a:t> Graphically, a namespace can be represented as: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F221A3-1F2D-1A46-AF36-422597457A1D}"/>
              </a:ext>
            </a:extLst>
          </p:cNvPr>
          <p:cNvGrpSpPr/>
          <p:nvPr/>
        </p:nvGrpSpPr>
        <p:grpSpPr>
          <a:xfrm>
            <a:off x="1097280" y="2328051"/>
            <a:ext cx="10209178" cy="3513949"/>
            <a:chOff x="1097280" y="2328051"/>
            <a:chExt cx="10209178" cy="3513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2B5D58-B134-DB4C-8ED6-A5A742D0C53F}"/>
                </a:ext>
              </a:extLst>
            </p:cNvPr>
            <p:cNvSpPr txBox="1"/>
            <p:nvPr/>
          </p:nvSpPr>
          <p:spPr>
            <a:xfrm>
              <a:off x="1097280" y="2328051"/>
              <a:ext cx="10209178" cy="3513949"/>
            </a:xfrm>
            <a:prstGeom prst="snip1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PK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FB527B-64FC-6747-97D6-644C5DABC8DB}"/>
                </a:ext>
              </a:extLst>
            </p:cNvPr>
            <p:cNvSpPr txBox="1"/>
            <p:nvPr/>
          </p:nvSpPr>
          <p:spPr>
            <a:xfrm>
              <a:off x="4600004" y="2462775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NAMESPACE (ITC_Project)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0ECE9D-DDB5-2844-A619-F15C57CA6891}"/>
              </a:ext>
            </a:extLst>
          </p:cNvPr>
          <p:cNvSpPr txBox="1"/>
          <p:nvPr/>
        </p:nvSpPr>
        <p:spPr>
          <a:xfrm>
            <a:off x="1935552" y="2966830"/>
            <a:ext cx="3972713" cy="2754809"/>
          </a:xfrm>
          <a:prstGeom prst="foldedCorner">
            <a:avLst/>
          </a:prstGeom>
          <a:solidFill>
            <a:schemeClr val="bg2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PK" b="1" dirty="0"/>
              <a:t>File 1: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ITC_Project</a:t>
            </a:r>
          </a:p>
          <a:p>
            <a:endParaRPr 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unctionA(){</a:t>
            </a:r>
          </a:p>
          <a:p>
            <a:r>
              <a:rPr 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#Code </a:t>
            </a:r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0BD90-DB53-B742-A47A-BDC5D38210D7}"/>
              </a:ext>
            </a:extLst>
          </p:cNvPr>
          <p:cNvSpPr txBox="1"/>
          <p:nvPr/>
        </p:nvSpPr>
        <p:spPr>
          <a:xfrm>
            <a:off x="6522632" y="2966830"/>
            <a:ext cx="3972713" cy="2754809"/>
          </a:xfrm>
          <a:prstGeom prst="foldedCorner">
            <a:avLst/>
          </a:prstGeom>
          <a:solidFill>
            <a:schemeClr val="bg2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PK" b="1" dirty="0"/>
              <a:t>File N: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ITC_Project</a:t>
            </a:r>
          </a:p>
          <a:p>
            <a:endParaRPr 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unctionN(){</a:t>
            </a:r>
          </a:p>
          <a:p>
            <a:r>
              <a:rPr 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#Code </a:t>
            </a:r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18F10-68D3-6245-87A4-1376BE2EBF54}"/>
              </a:ext>
            </a:extLst>
          </p:cNvPr>
          <p:cNvSpPr/>
          <p:nvPr/>
        </p:nvSpPr>
        <p:spPr>
          <a:xfrm>
            <a:off x="5766422" y="324433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PK" i="1" dirty="0">
                <a:solidFill>
                  <a:srgbClr val="FF0000"/>
                </a:solidFill>
              </a:rPr>
              <a:t>local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502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Module, Package and Namespace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Modules are commonly single files to do some set of jobs. E.g.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OS.Path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Packages are combined modules with a namespace (identifier), that is, a unique way of referring to them.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Libraries are packages combined together with a generic name for a collection of code with the objective to get specific types of job done.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 example, scikit, </a:t>
            </a:r>
            <a:r>
              <a:rPr lang="en-GB" dirty="0" err="1"/>
              <a:t>numpy</a:t>
            </a:r>
            <a:r>
              <a:rPr lang="en-GB" dirty="0"/>
              <a:t> and pandas are common libraries for data mining, numerical operations and machine learning tasks.</a:t>
            </a:r>
          </a:p>
          <a:p>
            <a:pPr marL="0" indent="0">
              <a:buNone/>
            </a:pPr>
            <a:endParaRPr lang="en-GB" dirty="0"/>
          </a:p>
          <a:p>
            <a:pPr marL="457200" indent="-457200" algn="just">
              <a:buFont typeface="+mj-lt"/>
              <a:buAutoNum type="arabicPeriod"/>
            </a:pPr>
            <a:endParaRPr lang="en-US" alt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Standard 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Python comes with a library of standard modules described in the Python Library Reference. Some are available into interpreter.&gt;&gt;&gt; import sys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sys.s1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‘&gt;&gt;&gt; ‘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sys.s1 = ‘ITC#‘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ITC# print ‘Hello’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ITC#</a:t>
            </a:r>
          </a:p>
          <a:p>
            <a:pPr marL="457200" indent="-457200"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2"/>
              <a:defRPr/>
            </a:pPr>
            <a:r>
              <a:rPr lang="en-US" dirty="0"/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determines the interpreters' search path for modules, with the default path taken from PYTHONPATH which can be modified with append() (e.g. </a:t>
            </a:r>
            <a:r>
              <a:rPr lang="en-US" dirty="0" err="1"/>
              <a:t>Sys.path.append</a:t>
            </a:r>
            <a:r>
              <a:rPr lang="en-US" dirty="0"/>
              <a:t>(‘SOMEPATH’)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9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Imported 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The keyword used to link the current python code to a module is the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PK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It can be used as:</a:t>
            </a: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altLang="en-PK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en-PK" dirty="0"/>
              <a:t>It can be nick-named as: </a:t>
            </a: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np.somefunction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PK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en-PK" dirty="0"/>
              <a:t>What if the it is a package or it has sub-modules? Then use the following commands</a:t>
            </a: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sound.effects.echo</a:t>
            </a:r>
            <a:endParaRPr lang="en-US" altLang="en-PK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sound.effects.surround</a:t>
            </a:r>
            <a:endParaRPr lang="en-US" altLang="en-PK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 algn="ctr">
              <a:buNone/>
            </a:pPr>
            <a:r>
              <a:rPr lang="en-US" altLang="en-PK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sound.effects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common modules</a:t>
            </a:r>
            <a:endParaRPr 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Graphical Interface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Assume that your client is getting bored with the terminal as demands to make a Graphical User Interface.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Common library for GUI application in Python is </a:t>
            </a:r>
            <a:r>
              <a:rPr lang="en-US" altLang="en-PK" b="1" dirty="0" err="1"/>
              <a:t>Tkinter</a:t>
            </a:r>
            <a:r>
              <a:rPr lang="en-US" altLang="en-PK" dirty="0"/>
              <a:t> which can easily be imported as:</a:t>
            </a:r>
          </a:p>
          <a:p>
            <a:pPr marL="0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Tk()</a:t>
            </a:r>
          </a:p>
          <a:p>
            <a:pPr marL="0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.title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(“Welcome to My First GUI Application”)</a:t>
            </a:r>
          </a:p>
          <a:p>
            <a:pPr marL="0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.mainloop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Tkinter</a:t>
            </a:r>
            <a:r>
              <a:rPr lang="en-GB" dirty="0"/>
              <a:t> - Window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Graphical Window using </a:t>
            </a:r>
            <a:r>
              <a:rPr lang="en-US" altLang="en-PK" dirty="0" err="1"/>
              <a:t>Tkinter</a:t>
            </a:r>
            <a:r>
              <a:rPr lang="en-US" altLang="en-PK" dirty="0"/>
              <a:t> can easily be created using Tk() from </a:t>
            </a:r>
            <a:r>
              <a:rPr lang="en-US" altLang="en-PK" dirty="0" err="1"/>
              <a:t>Tkinter</a:t>
            </a:r>
            <a:r>
              <a:rPr lang="en-US" altLang="en-PK" dirty="0"/>
              <a:t> libraries.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</a:t>
            </a:r>
            <a:r>
              <a:rPr lang="en-US" altLang="en-PK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altLang="en-P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PK" dirty="0"/>
              <a:t>itself is an object, which refers to one and only specific window or </a:t>
            </a:r>
            <a:r>
              <a:rPr lang="en-US" altLang="en-PK" b="1" dirty="0"/>
              <a:t>graphical</a:t>
            </a:r>
            <a:r>
              <a:rPr lang="en-US" altLang="en-PK" dirty="0"/>
              <a:t> </a:t>
            </a:r>
            <a:r>
              <a:rPr lang="en-US" altLang="en-PK" b="1" dirty="0"/>
              <a:t>frame</a:t>
            </a:r>
            <a:r>
              <a:rPr lang="en-US" altLang="en-PK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</a:t>
            </a:r>
            <a:r>
              <a:rPr lang="en-US" altLang="en-PK" b="1" dirty="0"/>
              <a:t>frame</a:t>
            </a:r>
            <a:r>
              <a:rPr lang="en-US" altLang="en-PK" dirty="0"/>
              <a:t> can be of desired dimensions using the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altLang="en-PK" dirty="0"/>
              <a:t>() function available to every object of Tk(). E.g. </a:t>
            </a:r>
            <a:r>
              <a:rPr lang="en-US" altLang="en-PK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altLang="en-PK" dirty="0" err="1"/>
              <a:t>.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(‘1080x720’)</a:t>
            </a:r>
            <a:endParaRPr lang="en-US" altLang="en-PK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graphical frame can be given a title (which is at the top of the window and is visible to the user) using the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PK" dirty="0"/>
              <a:t>() method. E.g. </a:t>
            </a:r>
            <a:r>
              <a:rPr lang="en-US" altLang="en-PK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altLang="en-PK" dirty="0" err="1"/>
              <a:t>.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PK" dirty="0"/>
              <a:t>(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GUI App’</a:t>
            </a:r>
            <a:r>
              <a:rPr lang="en-US" altLang="en-PK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function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mainloop</a:t>
            </a:r>
            <a:r>
              <a:rPr lang="en-US" altLang="en-PK" dirty="0"/>
              <a:t>() restricts the quick disappearance of Window until and unless user deliberately closes or quits the Window.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lang="en-US" altLang="en-PK" dirty="0"/>
              <a:t>() function controls the order of control in a tabular manner.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P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Tkinter</a:t>
            </a:r>
            <a:r>
              <a:rPr lang="en-GB" dirty="0"/>
              <a:t> - Widgets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Python is an object-oriented language and each variable behaves as an object by having some properties and methods.</a:t>
            </a:r>
            <a:endParaRPr lang="en-US" altLang="en-P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variables which are used as </a:t>
            </a:r>
            <a:r>
              <a:rPr lang="en-US" altLang="en-PK" b="1" dirty="0"/>
              <a:t>Controls</a:t>
            </a:r>
            <a:r>
              <a:rPr lang="en-US" altLang="en-PK" dirty="0"/>
              <a:t> (Button, Text Box, Label, …) are called </a:t>
            </a:r>
            <a:r>
              <a:rPr lang="en-US" altLang="en-PK" b="1" dirty="0"/>
              <a:t>Widgets</a:t>
            </a:r>
            <a:r>
              <a:rPr lang="en-US" altLang="en-PK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name control is common in other languages such as Java, and C#.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Each Widget has a set of properties and methods. Each method performs some action and each property contributes to the appearance of that object.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For example, a person (object) </a:t>
            </a:r>
            <a:r>
              <a:rPr lang="en-US" altLang="en-PK" b="1" dirty="0"/>
              <a:t>can</a:t>
            </a:r>
            <a:r>
              <a:rPr lang="en-US" altLang="en-PK" dirty="0"/>
              <a:t> walk is the </a:t>
            </a:r>
            <a:r>
              <a:rPr lang="en-US" altLang="en-PK" b="1" dirty="0"/>
              <a:t>behavior </a:t>
            </a:r>
            <a:r>
              <a:rPr lang="en-US" altLang="en-PK" dirty="0"/>
              <a:t>(function) of the object and a person </a:t>
            </a:r>
            <a:r>
              <a:rPr lang="en-US" altLang="en-PK" b="1" dirty="0"/>
              <a:t>have</a:t>
            </a:r>
            <a:r>
              <a:rPr lang="en-US" altLang="en-PK" dirty="0"/>
              <a:t> green-colored eyes is the </a:t>
            </a:r>
            <a:r>
              <a:rPr lang="en-US" altLang="en-PK" b="1" dirty="0"/>
              <a:t>property</a:t>
            </a:r>
            <a:r>
              <a:rPr lang="en-US" altLang="en-PK" dirty="0"/>
              <a:t> of that object.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Similarly, a button </a:t>
            </a:r>
            <a:r>
              <a:rPr lang="en-US" altLang="en-PK" b="1" dirty="0"/>
              <a:t>can</a:t>
            </a:r>
            <a:r>
              <a:rPr lang="en-US" altLang="en-PK" dirty="0"/>
              <a:t> be clicked is the </a:t>
            </a:r>
            <a:r>
              <a:rPr lang="en-US" altLang="en-PK" b="1" dirty="0"/>
              <a:t>method</a:t>
            </a:r>
            <a:r>
              <a:rPr lang="en-US" altLang="en-PK" dirty="0"/>
              <a:t> of the button and button </a:t>
            </a:r>
            <a:r>
              <a:rPr lang="en-US" altLang="en-PK" b="1" dirty="0"/>
              <a:t>is</a:t>
            </a:r>
            <a:r>
              <a:rPr lang="en-US" altLang="en-PK" dirty="0"/>
              <a:t> red is the property.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Tkinter</a:t>
            </a:r>
            <a:r>
              <a:rPr lang="en-GB" dirty="0"/>
              <a:t> - Label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label widget is a simple text strip which only displays a fixed text.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It behaves used as a stamp or marker for indication.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label can easily be created using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PK" dirty="0"/>
              <a:t>() with arguments of </a:t>
            </a:r>
            <a:r>
              <a:rPr lang="en-US" altLang="en-PK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altLang="en-PK" dirty="0"/>
              <a:t> on which it should appear and the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en-PK" dirty="0"/>
              <a:t> which should be appeared.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typeface can be changed according to the font style and size.</a:t>
            </a:r>
          </a:p>
          <a:p>
            <a:pPr marL="292608" lvl="1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Label_Username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Label(</a:t>
            </a:r>
            <a:r>
              <a:rPr lang="en-US" altLang="en-PK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 = 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“Username:”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2608" lvl="1" indent="0" algn="ctr">
              <a:buNone/>
            </a:pP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# label with default system typeface </a:t>
            </a:r>
          </a:p>
          <a:p>
            <a:pPr marL="292608" lvl="1" indent="0" algn="ctr">
              <a:buNone/>
            </a:pPr>
            <a:endParaRPr lang="en-GB" altLang="en-PK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Label_Username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Label(</a:t>
            </a:r>
            <a:r>
              <a:rPr lang="en-US" altLang="en-PK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 = 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“Username:”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,font = (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“Arial”,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2608" lvl="1" indent="0" algn="ctr">
              <a:buNone/>
            </a:pP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# label with 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 Font and Size 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PK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 units</a:t>
            </a:r>
          </a:p>
          <a:p>
            <a:pPr marL="292608" lvl="1" indent="0" algn="ctr">
              <a:buNone/>
            </a:pPr>
            <a:endParaRPr lang="en-US" alt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Winsound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Another important library to integrate sound and audio playback features in Python is the </a:t>
            </a:r>
            <a:r>
              <a:rPr lang="en-US" altLang="en-PK" b="1" dirty="0" err="1"/>
              <a:t>WinSound</a:t>
            </a:r>
            <a:r>
              <a:rPr lang="en-US" altLang="en-PK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Despite the lengthy code of integrating audio into the project (like in C, C++ and Java), python provides very easy implementation.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Import the </a:t>
            </a:r>
            <a:r>
              <a:rPr lang="en-US" altLang="en-PK" dirty="0" err="1"/>
              <a:t>WinSound</a:t>
            </a:r>
            <a:r>
              <a:rPr lang="en-US" altLang="en-PK" dirty="0"/>
              <a:t> library and use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PlaySound</a:t>
            </a:r>
            <a:r>
              <a:rPr lang="en-US" altLang="en-PK" dirty="0"/>
              <a:t>() function.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 </a:t>
            </a:r>
            <a:r>
              <a:rPr lang="en-US" altLang="en-PK" dirty="0" err="1"/>
              <a:t>PlaySound</a:t>
            </a:r>
            <a:r>
              <a:rPr lang="en-US" altLang="en-PK" dirty="0"/>
              <a:t> requires a file to be played which can be given as a string containing the absolute path of the file. </a:t>
            </a:r>
          </a:p>
          <a:p>
            <a:pPr marL="292608" lvl="1" indent="0" algn="ctr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winsound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marL="292608" lvl="1" indent="0" algn="ctr">
              <a:buNone/>
            </a:pP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PlaySound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“/Users/khan/Desktop/ITC/</a:t>
            </a:r>
            <a:r>
              <a:rPr lang="en-US" altLang="en-PK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audio.wav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PK" dirty="0"/>
          </a:p>
          <a:p>
            <a:pPr marL="292608" lvl="1" indent="0" algn="ctr">
              <a:buNone/>
            </a:pPr>
            <a:r>
              <a:rPr lang="en-GB" altLang="en-PK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PlaySound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(‘*’</a:t>
            </a:r>
            <a:r>
              <a:rPr lang="en-US" altLang="en-PK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PK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winsound.SND_ALIAS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PK" dirty="0"/>
          </a:p>
          <a:p>
            <a:pPr marL="292608" lvl="1" indent="0" algn="ctr">
              <a:buNone/>
            </a:pPr>
            <a:endParaRPr lang="en-US" alt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3552-74BF-C443-92D9-85C5243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F6F4-8515-A74E-9280-92DF9BB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completion of this session you’ll be knowing: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Libraries and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Sample Applications.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C1B8F9-35CE-C34D-9078-E6DF00B6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FE8F-98E8-7743-A859-231972672278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18C7A-B3D3-CE42-81D9-E028B38F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D9E82-F38D-8349-819D-67AE1EC5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Class Activity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C134-D9D6-D443-887E-3BD60170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C177-6195-6F4B-A94F-B31578A8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http://</a:t>
            </a:r>
            <a:r>
              <a:rPr lang="en-US" dirty="0" err="1"/>
              <a:t>docs.python.org</a:t>
            </a:r>
            <a:r>
              <a:rPr lang="en-US" dirty="0"/>
              <a:t>/tutorial/</a:t>
            </a:r>
            <a:r>
              <a:rPr lang="en-US" dirty="0" err="1"/>
              <a:t>modules.html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4C31DF-60AC-6243-A177-D16CF7D0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858-1A56-1C41-B371-5DCC42AAA2AE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6B113C-5AFB-174E-A995-D55C131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DD278-C920-514D-B3A9-8190BC2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5282-928F-2D42-BB08-612812A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3BE0-64BC-B249-A65A-7AEABA61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Presentation made for: INTRODUCTION TO COM. TECH. (CSC1108)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Department of computer science, SZABIST, Karachi.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8C14DA-784B-B044-96F7-89D5B077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FE0-80B8-3347-8473-C08B3D989E5D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379359-9467-F24A-9BB7-EE42D903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F419E-99F8-E740-BE61-E0531CAB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Minimizing efforts</a:t>
            </a:r>
            <a:endParaRPr 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Python 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PK" dirty="0"/>
              <a:t>To make most of High level programming languages, </a:t>
            </a:r>
            <a:r>
              <a:rPr lang="en-PK" b="1" dirty="0"/>
              <a:t>modules</a:t>
            </a:r>
            <a:r>
              <a:rPr lang="en-PK" dirty="0"/>
              <a:t>, </a:t>
            </a:r>
            <a:r>
              <a:rPr lang="en-PK" b="1" dirty="0"/>
              <a:t>packages</a:t>
            </a:r>
            <a:r>
              <a:rPr lang="en-PK" dirty="0"/>
              <a:t> and </a:t>
            </a:r>
            <a:r>
              <a:rPr lang="en-PK" b="1" dirty="0"/>
              <a:t>libraries</a:t>
            </a:r>
            <a:r>
              <a:rPr lang="en-PK" dirty="0"/>
              <a:t> are created and consumed.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PK" dirty="0"/>
              <a:t>The purpose is to </a:t>
            </a:r>
            <a:r>
              <a:rPr lang="en-PK" b="1" dirty="0"/>
              <a:t>reduce</a:t>
            </a:r>
            <a:r>
              <a:rPr lang="en-PK" dirty="0"/>
              <a:t> the reinvention of the wheel, thus reduces </a:t>
            </a:r>
            <a:r>
              <a:rPr lang="en-PK" b="1" dirty="0"/>
              <a:t>development</a:t>
            </a:r>
            <a:r>
              <a:rPr lang="en-PK" dirty="0"/>
              <a:t> and </a:t>
            </a:r>
            <a:r>
              <a:rPr lang="en-PK" b="1" dirty="0"/>
              <a:t>testing</a:t>
            </a:r>
            <a:r>
              <a:rPr lang="en-PK" dirty="0"/>
              <a:t> </a:t>
            </a:r>
            <a:r>
              <a:rPr lang="en-PK" b="1" dirty="0"/>
              <a:t>time</a:t>
            </a:r>
            <a:r>
              <a:rPr lang="en-PK" dirty="0"/>
              <a:t> drastically.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PK" dirty="0"/>
              <a:t>For example, a piece of code (created by Jarvis software company) is used by 1 million programmers (downloaded) and tested by more than a million agent (clients and users).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PK" b="1" dirty="0"/>
              <a:t>Libraries</a:t>
            </a:r>
            <a:r>
              <a:rPr lang="en-PK" dirty="0"/>
              <a:t> (written by other programmers and open source) are free to use and oppose the idea to start from sctrach in these dynamic times.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PK" dirty="0"/>
              <a:t>E.g. for common functions carried out in Machine Learning algorithms are freely available in </a:t>
            </a:r>
            <a:r>
              <a:rPr lang="en-PK" b="1" dirty="0"/>
              <a:t>sci-kit</a:t>
            </a:r>
            <a:r>
              <a:rPr lang="en-PK" dirty="0"/>
              <a:t> library.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Modules are </a:t>
            </a:r>
            <a:r>
              <a:rPr lang="en-US" altLang="en-PK" b="1" dirty="0"/>
              <a:t>files</a:t>
            </a:r>
            <a:r>
              <a:rPr lang="en-US" altLang="en-PK" dirty="0"/>
              <a:t> containing Python </a:t>
            </a:r>
            <a:r>
              <a:rPr lang="en-US" altLang="en-PK" i="1" dirty="0"/>
              <a:t>definitions</a:t>
            </a:r>
            <a:r>
              <a:rPr lang="en-US" altLang="en-PK" dirty="0"/>
              <a:t> and </a:t>
            </a:r>
            <a:r>
              <a:rPr lang="en-US" altLang="en-PK" i="1" dirty="0"/>
              <a:t>statements</a:t>
            </a:r>
            <a:r>
              <a:rPr lang="en-US" altLang="en-PK" dirty="0"/>
              <a:t> (E.g. </a:t>
            </a:r>
            <a:r>
              <a:rPr lang="en-US" altLang="en-PK" i="1" dirty="0" err="1"/>
              <a:t>name</a:t>
            </a:r>
            <a:r>
              <a:rPr lang="en-US" altLang="en-PK" dirty="0" err="1"/>
              <a:t>.py</a:t>
            </a:r>
            <a:r>
              <a:rPr lang="en-US" altLang="en-P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A module’s definitions can be </a:t>
            </a:r>
            <a:r>
              <a:rPr lang="en-US" altLang="en-PK" b="1" dirty="0"/>
              <a:t>imported</a:t>
            </a:r>
            <a:r>
              <a:rPr lang="en-US" altLang="en-PK" dirty="0"/>
              <a:t> into other modules by using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PK" dirty="0"/>
              <a:t>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The module’s name is available as a global variable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To access a module’s functions, just type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modulename.functionname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PK" dirty="0"/>
              <a:t>.</a:t>
            </a:r>
          </a:p>
          <a:p>
            <a:pPr marL="457200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Modules can contain executable statements along with function definitions</a:t>
            </a:r>
          </a:p>
          <a:p>
            <a:pPr marL="457200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Each module has its own private symbol table used as the global symbol table by all functions in the module and Modules can import other modules</a:t>
            </a:r>
          </a:p>
          <a:p>
            <a:pPr marL="457200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Each module is imported once per interpreter session.</a:t>
            </a:r>
            <a:endParaRPr lang="en-US" alt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Modules - Path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Modules can be found at the following path:</a:t>
            </a:r>
            <a:endParaRPr lang="en-US" altLang="en-PK" i="1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en-PK" i="1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altLang="en-PK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en-PK" i="1" dirty="0">
                <a:latin typeface="Consolas" panose="020B0609020204030204" pitchFamily="49" charset="0"/>
                <a:cs typeface="Consolas" panose="020B0609020204030204" pitchFamily="49" charset="0"/>
              </a:rPr>
              <a:t>/local/lib/python (for UNIX users)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en-PK" i="1" dirty="0">
                <a:latin typeface="Consolas" panose="020B0609020204030204" pitchFamily="49" charset="0"/>
                <a:cs typeface="Consolas" panose="020B0609020204030204" pitchFamily="49" charset="0"/>
              </a:rPr>
              <a:t>c:\python20\lib (for Windows users)</a:t>
            </a:r>
          </a:p>
          <a:p>
            <a:pPr marL="749808" lvl="1" indent="-457200">
              <a:buFont typeface="+mj-lt"/>
              <a:buAutoNum type="arabicPeriod"/>
            </a:pPr>
            <a:endParaRPr lang="en-US" altLang="en-PK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These path are also associated with PYTHONPATH variable, which is an </a:t>
            </a:r>
            <a:r>
              <a:rPr lang="en-US" altLang="en-PK" b="1" dirty="0"/>
              <a:t>environment</a:t>
            </a:r>
            <a:r>
              <a:rPr lang="en-US" altLang="en-PK" dirty="0"/>
              <a:t> </a:t>
            </a:r>
            <a:r>
              <a:rPr lang="en-US" altLang="en-PK" b="1" dirty="0"/>
              <a:t>variable</a:t>
            </a:r>
            <a:r>
              <a:rPr lang="en-US" altLang="en-PK" dirty="0"/>
              <a:t>, consisting of a list of directories.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PK" dirty="0"/>
              <a:t>Some of the modules can be executed directly by: </a:t>
            </a:r>
          </a:p>
          <a:p>
            <a:pPr marL="0" indent="0" algn="ctr">
              <a:buNone/>
            </a:pPr>
            <a:r>
              <a:rPr lang="en-US" altLang="en-PK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altLang="en-PK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ModuleName.py</a:t>
            </a:r>
            <a:r>
              <a:rPr lang="en-US" altLang="en-PK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Arguments*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en-PK" dirty="0"/>
              <a:t>Remember that python3 is the executable and the above command can be executed on command prompt or terminal.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Namespaces &amp;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Variables are </a:t>
            </a:r>
            <a:r>
              <a:rPr lang="en-US" altLang="en-PK" b="1" dirty="0"/>
              <a:t>names</a:t>
            </a:r>
            <a:r>
              <a:rPr lang="en-US" altLang="en-PK" dirty="0"/>
              <a:t> (identifiers) that map to objects. A </a:t>
            </a:r>
            <a:r>
              <a:rPr lang="en-US" altLang="en-PK" b="1" i="1" dirty="0"/>
              <a:t>namespace</a:t>
            </a:r>
            <a:r>
              <a:rPr lang="en-US" altLang="en-PK" dirty="0"/>
              <a:t> is a dictionary of variable names (keys) and their corresponding objects (values).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A Python statement can access variables in a </a:t>
            </a:r>
            <a:r>
              <a:rPr lang="en-US" altLang="en-PK" i="1" dirty="0">
                <a:solidFill>
                  <a:srgbClr val="FF0000"/>
                </a:solidFill>
              </a:rPr>
              <a:t>local </a:t>
            </a:r>
            <a:r>
              <a:rPr lang="en-US" altLang="en-PK" i="1" dirty="0"/>
              <a:t>namespace</a:t>
            </a:r>
            <a:r>
              <a:rPr lang="en-US" altLang="en-PK" dirty="0"/>
              <a:t> and in the </a:t>
            </a:r>
            <a:r>
              <a:rPr lang="en-US" altLang="en-PK" i="1" dirty="0">
                <a:solidFill>
                  <a:srgbClr val="FF0000"/>
                </a:solidFill>
              </a:rPr>
              <a:t>global </a:t>
            </a:r>
            <a:r>
              <a:rPr lang="en-US" altLang="en-PK" i="1" dirty="0"/>
              <a:t>namespace</a:t>
            </a:r>
            <a:r>
              <a:rPr lang="en-US" altLang="en-PK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If a local and a global variable have the same name, the local variable shadows the global variable or make its (</a:t>
            </a:r>
            <a:r>
              <a:rPr lang="en-US" altLang="en-PK" i="1" dirty="0">
                <a:solidFill>
                  <a:srgbClr val="FF0000"/>
                </a:solidFill>
              </a:rPr>
              <a:t>local</a:t>
            </a:r>
            <a:r>
              <a:rPr lang="en-US" altLang="en-PK" dirty="0"/>
              <a:t>) priority greater than </a:t>
            </a:r>
            <a:r>
              <a:rPr lang="en-US" altLang="en-PK" i="1" dirty="0">
                <a:solidFill>
                  <a:srgbClr val="FF0000"/>
                </a:solidFill>
              </a:rPr>
              <a:t>global</a:t>
            </a:r>
            <a:r>
              <a:rPr lang="en-US" altLang="en-PK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Each </a:t>
            </a:r>
            <a:r>
              <a:rPr lang="en-US" altLang="en-PK" b="1" dirty="0"/>
              <a:t>function</a:t>
            </a:r>
            <a:r>
              <a:rPr lang="en-US" altLang="en-PK" dirty="0"/>
              <a:t> has its </a:t>
            </a:r>
            <a:r>
              <a:rPr lang="en-US" altLang="en-PK" i="1" dirty="0"/>
              <a:t>own local namespace</a:t>
            </a:r>
            <a:r>
              <a:rPr lang="en-US" altLang="en-PK" dirty="0"/>
              <a:t>. Similarly, class methods follow the same scoping rule as ordinary functions.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Python makes </a:t>
            </a:r>
            <a:r>
              <a:rPr lang="en-US" altLang="en-PK" i="1" dirty="0"/>
              <a:t>educated guesses</a:t>
            </a:r>
            <a:r>
              <a:rPr lang="en-US" altLang="en-PK" dirty="0"/>
              <a:t> on whether variables are local or global. It assumes that any variable </a:t>
            </a:r>
            <a:r>
              <a:rPr lang="en-US" altLang="en-PK" b="1" dirty="0"/>
              <a:t>assigned a value </a:t>
            </a:r>
            <a:r>
              <a:rPr lang="en-US" altLang="en-PK" i="1" dirty="0"/>
              <a:t>in a function </a:t>
            </a:r>
            <a:r>
              <a:rPr lang="en-US" altLang="en-PK" dirty="0"/>
              <a:t>is </a:t>
            </a:r>
            <a:r>
              <a:rPr lang="en-US" altLang="en-PK" i="1" dirty="0">
                <a:solidFill>
                  <a:srgbClr val="FF0000"/>
                </a:solidFill>
              </a:rPr>
              <a:t>local</a:t>
            </a:r>
            <a:r>
              <a:rPr lang="en-US" altLang="en-PK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PK" dirty="0"/>
              <a:t>Therefore, in order to assign a value to a global variable within a function, you must first use the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altLang="en-PK" dirty="0"/>
              <a:t> statement.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Namespaces &amp; Scopes (II)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en-US" altLang="en-PK" dirty="0"/>
              <a:t>The statement can be given as:</a:t>
            </a:r>
          </a:p>
          <a:p>
            <a:pPr marL="0" indent="0" algn="ctr">
              <a:buNone/>
            </a:pPr>
            <a:r>
              <a:rPr lang="en-US" altLang="en-PK" dirty="0"/>
              <a:t> &gt;&gt;&gt; </a:t>
            </a:r>
            <a:r>
              <a:rPr lang="en-US" altLang="en-PK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altLang="en-PK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altLang="en-PK" dirty="0"/>
              <a:t> 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altLang="en-PK" dirty="0"/>
              <a:t>It tells Python that </a:t>
            </a:r>
            <a:r>
              <a:rPr lang="en-US" altLang="en-PK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VarName</a:t>
            </a:r>
            <a:r>
              <a:rPr lang="en-US" altLang="en-PK" dirty="0"/>
              <a:t> is a global variable. Python stops searching the local namespace for the variable.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altLang="en-PK" dirty="0"/>
              <a:t>For example, we define a variable </a:t>
            </a:r>
            <a:r>
              <a:rPr lang="en-US" altLang="en-PK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altLang="en-PK" dirty="0"/>
              <a:t> in the global namespace. Within the function </a:t>
            </a:r>
            <a:r>
              <a:rPr lang="en-US" altLang="en-PK" i="1" dirty="0"/>
              <a:t>Credit</a:t>
            </a:r>
            <a:r>
              <a:rPr lang="en-US" altLang="en-PK" dirty="0"/>
              <a:t>, we assign </a:t>
            </a:r>
            <a:r>
              <a:rPr lang="en-US" altLang="en-PK" i="1" dirty="0"/>
              <a:t>Credit</a:t>
            </a:r>
            <a:r>
              <a:rPr lang="en-US" altLang="en-PK" dirty="0"/>
              <a:t> a value. 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altLang="en-PK" dirty="0"/>
              <a:t>Therefore, Python assumes </a:t>
            </a:r>
            <a:r>
              <a:rPr lang="en-US" altLang="en-PK" i="1" dirty="0"/>
              <a:t>Credit</a:t>
            </a:r>
            <a:r>
              <a:rPr lang="en-US" altLang="en-PK" dirty="0"/>
              <a:t> is a local variable. However, we access the value of the local variable </a:t>
            </a:r>
            <a:r>
              <a:rPr lang="en-US" altLang="en-PK" i="1" dirty="0"/>
              <a:t>Money</a:t>
            </a:r>
            <a:r>
              <a:rPr lang="en-US" altLang="en-PK" dirty="0"/>
              <a:t> before setting it, so an </a:t>
            </a:r>
            <a:r>
              <a:rPr lang="en-US" altLang="en-P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altLang="en-PK" dirty="0"/>
              <a:t> is the result. 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altLang="en-PK" dirty="0"/>
              <a:t>Uncommenting the global statement fixes the problem.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CBC76-7569-C544-B011-CDDA702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Namespaces &amp; Scopes (III)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2505E0-E6AC-5840-A540-30AB1F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PK" b="1" dirty="0"/>
              <a:t>Example:</a:t>
            </a:r>
            <a:endParaRPr lang="en-US" alt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Credit = 2000 </a:t>
            </a:r>
          </a:p>
          <a:p>
            <a:pPr>
              <a:buFontTx/>
              <a:buNone/>
            </a:pP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P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AddCredit</a:t>
            </a: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>
              <a:buFontTx/>
              <a:buNone/>
            </a:pP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	Credit = Credit + 100 </a:t>
            </a:r>
          </a:p>
          <a:p>
            <a:pPr>
              <a:buFontTx/>
              <a:buNone/>
            </a:pPr>
            <a:endParaRPr lang="en-US" alt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print Credit </a:t>
            </a:r>
          </a:p>
          <a:p>
            <a:pPr>
              <a:buFontTx/>
              <a:buNone/>
            </a:pPr>
            <a:r>
              <a:rPr lang="en-US" altLang="en-P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AddCredit</a:t>
            </a: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buFontTx/>
              <a:buNone/>
            </a:pPr>
            <a:r>
              <a:rPr lang="en-US" altLang="en-PK" dirty="0">
                <a:latin typeface="Courier New" panose="02070309020205020404" pitchFamily="49" charset="0"/>
                <a:cs typeface="Courier New" panose="02070309020205020404" pitchFamily="49" charset="0"/>
              </a:rPr>
              <a:t>print Credit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8A4-3E5F-594A-989C-07E2794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B9BF-F08F-2B4A-A1F7-CB0426E2FFB5}" type="datetime4">
              <a:rPr lang="en-US" smtClean="0"/>
              <a:t>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6EBEF-5FAA-1747-8669-73CE0EE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CSC1108 - Department of CS - SZABIST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CB348-CA1E-FE43-BDB1-D61B910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74E3-C14B-4541-835B-4F0E3138EA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3242</TotalTime>
  <Words>1741</Words>
  <Application>Microsoft Macintosh PowerPoint</Application>
  <PresentationFormat>Widescreen</PresentationFormat>
  <Paragraphs>210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Tahoma</vt:lpstr>
      <vt:lpstr>Retrospect</vt:lpstr>
      <vt:lpstr>Introduction to Computing Technology</vt:lpstr>
      <vt:lpstr>Session outline</vt:lpstr>
      <vt:lpstr>Modules</vt:lpstr>
      <vt:lpstr>Python Modules</vt:lpstr>
      <vt:lpstr>Modules</vt:lpstr>
      <vt:lpstr>Modules - Path</vt:lpstr>
      <vt:lpstr>Namespaces &amp; Scopes</vt:lpstr>
      <vt:lpstr>Namespaces &amp; Scopes (II)</vt:lpstr>
      <vt:lpstr>Namespaces &amp; Scopes (III)</vt:lpstr>
      <vt:lpstr>Namespaces &amp; Scopes</vt:lpstr>
      <vt:lpstr>Module, Package and Namespace</vt:lpstr>
      <vt:lpstr>Standard Modules</vt:lpstr>
      <vt:lpstr>Imported Modules</vt:lpstr>
      <vt:lpstr>Libraries</vt:lpstr>
      <vt:lpstr>Graphical Interface Module</vt:lpstr>
      <vt:lpstr>Tkinter - Window</vt:lpstr>
      <vt:lpstr>Tkinter - Widgets</vt:lpstr>
      <vt:lpstr>Tkinter - Label</vt:lpstr>
      <vt:lpstr>Winsound </vt:lpstr>
      <vt:lpstr>Class Activity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Development</dc:title>
  <dc:creator>Sikander Khan</dc:creator>
  <cp:lastModifiedBy>Microsoft Office User</cp:lastModifiedBy>
  <cp:revision>266</cp:revision>
  <cp:lastPrinted>2019-02-26T06:39:24Z</cp:lastPrinted>
  <dcterms:created xsi:type="dcterms:W3CDTF">2017-09-08T04:47:35Z</dcterms:created>
  <dcterms:modified xsi:type="dcterms:W3CDTF">2020-12-15T17:56:49Z</dcterms:modified>
</cp:coreProperties>
</file>