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94" r:id="rId4"/>
    <p:sldId id="284" r:id="rId5"/>
    <p:sldId id="295" r:id="rId6"/>
    <p:sldId id="298" r:id="rId7"/>
    <p:sldId id="285" r:id="rId8"/>
    <p:sldId id="286" r:id="rId9"/>
    <p:sldId id="297" r:id="rId10"/>
    <p:sldId id="287" r:id="rId11"/>
    <p:sldId id="289" r:id="rId12"/>
    <p:sldId id="288" r:id="rId13"/>
    <p:sldId id="290" r:id="rId14"/>
    <p:sldId id="291" r:id="rId15"/>
    <p:sldId id="293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BDD28-82C2-4292-B75E-4E7C24C1AE3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1B8F-5300-44BC-B72C-3B781F9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1B8F-5300-44BC-B72C-3B781F95D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6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6A617-DAFB-4C1A-A8E2-69CFEDBDE8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4314-64C8-2851-0C70-0C854888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2090-227C-9712-7BDA-2AE426DD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BBCF-0900-13A0-E3AC-D6BDA20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48F8-ECE2-4BC4-6FEE-29E34EF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513C-3C33-6AB0-0BC6-27815295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6A68-EA09-8B5F-CA23-90AEDD98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7797C-37C1-B76D-E861-2CDEC2B4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C368-09E4-8989-2C87-87EC06CE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7FDB-ED4F-9FF9-E4CC-EA4456CD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BF8A-A7AE-26F3-6CB5-FD50CC6C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5995D-A1BF-91AB-0EEA-75D4C2B32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14A9B-A6EF-DAED-494B-DAC39F98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0700-F9F3-C2DB-0D75-3DC7FB8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7A45-98E5-8399-45CE-2BE9E0E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6756-5C82-F1DF-9550-D3BFBD8E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052E-F949-AC22-0D5D-550810A5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B158-81F0-3F64-7B43-6B3CC6D7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1142-4BDF-81F2-56E8-39B9B228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D1A7-0C9B-C90B-9813-A6B762FB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8A61-3641-784C-5B39-F4C7F39A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7920-868C-D953-36AE-2A5CF28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B7B4-6CBF-DC44-797C-2E5BBC89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7F81-DFEB-E836-71FD-64A088C9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358B-76AD-94A0-8516-31695041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6052-767D-08B1-BC4E-22437C0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36D1-C22D-992E-BFC1-FC5BAD1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9809-CDCE-7625-BB7D-A172377A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BE24-D247-D3A4-70AA-53D114BF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E273-0F57-D394-30C9-9F023B2F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2D5D-BE2A-4746-85C8-E1450D78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6EBE-2BCB-F682-E3B7-0022EE0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98B-6C7B-FEC8-8BDA-06223AE7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4555-6F9B-417A-D9B7-C8D00521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2CA2-2E34-348D-89E3-B8E718D4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5EC60-578C-8116-329B-3EFD93B67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196B2-FC07-CE3A-691D-6C9742EC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216E0-BCFA-A858-FCC2-3EB00D07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B7F66-65EB-A6B6-76BA-9BFF5492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02775-CEF4-E063-48F3-915A0303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490C-DEAD-C4F5-0618-5A9C41B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9DD3A-6944-4739-8ACD-7AFD62D4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641B-850D-06B6-2E93-A97A44EE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FAC34-5A65-75EA-1AE7-BF45706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C8C68-2AE9-14ED-65E8-F150F620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F1C68-A778-5EFB-1204-D585E0B4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F252C-0E6F-E6A0-BDA2-9E0C467B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7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59C-AB91-EC33-2062-8764E4C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32C8-127C-ADB5-3B51-D7D6AB16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904E4-9432-2649-61A8-1D9AB99B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4019-D3B7-743E-E74D-3DDD03A9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C8161-2123-571F-5203-E583B6A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61FB7-EFFB-52C2-3DCD-B4BDF5E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CCBF-3921-6404-2B62-147616DD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03B6E-7DF3-4019-30E0-89187FE4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7306-7A59-AF84-6A34-8BD1A5C2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CA195-E30E-03F6-0926-B6B54FB1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21C4-2991-F9A0-8007-346BF66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E0B9-93BB-C82F-F063-A55AFE5E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7B491-107A-54E2-3232-C5AB2EB2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FA72-4627-1377-A7D1-376CB9EA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A59F-A897-4BD0-F1C1-E441F1E2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CCA6-2973-4F12-B675-3F6F2C40C766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6933-0CC7-0634-B317-46D0FD8B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78C7-985B-2619-7909-A441B49B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BDFC-1D06-465C-AD17-106B6605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mailto:alizahedzadeh7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lizahedzadeh7@gmail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" TargetMode="External"/><Relationship Id="rId3" Type="http://schemas.openxmlformats.org/officeDocument/2006/relationships/hyperlink" Target="https://www.kaggle.com/datasets/redwankarimsony/heart-disease-data" TargetMode="External"/><Relationship Id="rId7" Type="http://schemas.openxmlformats.org/officeDocument/2006/relationships/hyperlink" Target="https://towardsdatascience.com/3-techniques-to-avoid-overfitting-of-decision-trees-1e7d3d985a0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understanding-logistic-regression" TargetMode="External"/><Relationship Id="rId5" Type="http://schemas.openxmlformats.org/officeDocument/2006/relationships/hyperlink" Target="https://www.popai.pro/" TargetMode="External"/><Relationship Id="rId4" Type="http://schemas.openxmlformats.org/officeDocument/2006/relationships/hyperlink" Target="https://archive.ics.uci.edu/" TargetMode="External"/><Relationship Id="rId9" Type="http://schemas.openxmlformats.org/officeDocument/2006/relationships/hyperlink" Target="https://medium.com/@roiyeho/random-forests-98892261dc4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chive.ics.uci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96269-C81F-4E7A-A7A0-2B82F9AF2180}"/>
              </a:ext>
            </a:extLst>
          </p:cNvPr>
          <p:cNvSpPr/>
          <p:nvPr/>
        </p:nvSpPr>
        <p:spPr>
          <a:xfrm>
            <a:off x="615099" y="249810"/>
            <a:ext cx="109618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Harnessing Supervised Machine Learning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for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 panose="020B0702040204020203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Cardiovascular Disease Analysis and Prediction</a:t>
            </a:r>
            <a:endParaRPr kumimoji="0" lang="fa-IR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Semibold" panose="020B0702040204020203" pitchFamily="34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404F56-6C0E-44DA-89A1-968B086F18A1}"/>
              </a:ext>
            </a:extLst>
          </p:cNvPr>
          <p:cNvSpPr txBox="1">
            <a:spLocks/>
          </p:cNvSpPr>
          <p:nvPr/>
        </p:nvSpPr>
        <p:spPr>
          <a:xfrm>
            <a:off x="2010658" y="2391067"/>
            <a:ext cx="8292839" cy="2527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985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rgbClr val="4472C4"/>
              </a:buClr>
              <a:buSzPct val="100000"/>
              <a:buFont typeface="Symbol" pitchFamily="18" charset="2"/>
              <a:buNone/>
              <a:tabLst>
                <a:tab pos="362585" algn="l"/>
              </a:tabLst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/>
                <a:cs typeface="B Roya" pitchFamily="2" charset="-78"/>
              </a:rPr>
              <a:t>Applied Data Science – Final Presentation</a:t>
            </a:r>
          </a:p>
          <a:p>
            <a:pPr marL="133985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rgbClr val="4472C4"/>
              </a:buClr>
              <a:buSzPct val="100000"/>
              <a:buFont typeface="Symbol" pitchFamily="18" charset="2"/>
              <a:buNone/>
              <a:tabLst>
                <a:tab pos="362585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/>
                <a:cs typeface="B Roya" pitchFamily="2" charset="-78"/>
              </a:rPr>
              <a:t>Professor :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Amir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Hesam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Salavati</a:t>
            </a:r>
            <a:endParaRPr lang="en-US" sz="2800" b="1" noProof="0" dirty="0">
              <a:solidFill>
                <a:prstClr val="black"/>
              </a:solidFill>
              <a:latin typeface="Calibri"/>
              <a:ea typeface="Cascadia Mono" panose="020B0609020000020004" pitchFamily="49" charset="0"/>
              <a:cs typeface="B Roya" pitchFamily="2" charset="-78"/>
            </a:endParaRPr>
          </a:p>
          <a:p>
            <a:pPr marL="133985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rgbClr val="4472C4"/>
              </a:buClr>
              <a:buSzPct val="100000"/>
              <a:buFont typeface="Symbol" pitchFamily="18" charset="2"/>
              <a:buNone/>
              <a:tabLst>
                <a:tab pos="362585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/>
                <a:cs typeface="B Roya" pitchFamily="2" charset="-78"/>
              </a:rPr>
              <a:t>Presenter 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Ali Zahedzadeh</a:t>
            </a:r>
          </a:p>
          <a:p>
            <a:pPr marL="133985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rgbClr val="4472C4"/>
              </a:buClr>
              <a:buSzPct val="100000"/>
              <a:buFont typeface="Symbol" pitchFamily="18" charset="2"/>
              <a:buNone/>
              <a:tabLst>
                <a:tab pos="362585" algn="l"/>
              </a:tabLst>
              <a:defRPr/>
            </a:pPr>
            <a:r>
              <a:rPr lang="en-US" sz="1800" dirty="0">
                <a:solidFill>
                  <a:prstClr val="black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mail: </a:t>
            </a:r>
            <a:r>
              <a:rPr lang="en-US" sz="1800" dirty="0">
                <a:solidFill>
                  <a:prstClr val="black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4"/>
              </a:rPr>
              <a:t>alizahedzadeh7@gmail.com</a:t>
            </a:r>
            <a:endParaRPr kumimoji="0" lang="fa-IR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BC8A4-AA2E-2080-1D0A-550AE3E6A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3" y="5305052"/>
            <a:ext cx="2514647" cy="1246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E3949-75AD-B77A-1AB7-927EFB23C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80" y="5305051"/>
            <a:ext cx="2514647" cy="1303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32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10971866" y="757904"/>
              <a:ext cx="3439662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09354" y="243387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A3BD01-8753-EF13-0A46-43EDA48CDFEC}"/>
              </a:ext>
            </a:extLst>
          </p:cNvPr>
          <p:cNvGrpSpPr/>
          <p:nvPr/>
        </p:nvGrpSpPr>
        <p:grpSpPr>
          <a:xfrm>
            <a:off x="7045620" y="819569"/>
            <a:ext cx="528052" cy="290670"/>
            <a:chOff x="19137886" y="1793561"/>
            <a:chExt cx="528052" cy="290670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FFDA7494-C9AF-5D92-CC38-8E31598309A3}"/>
                </a:ext>
              </a:extLst>
            </p:cNvPr>
            <p:cNvSpPr/>
            <p:nvPr/>
          </p:nvSpPr>
          <p:spPr>
            <a:xfrm>
              <a:off x="1948496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8E520B0-DA2A-1A65-D04E-2DE861E392A3}"/>
                </a:ext>
              </a:extLst>
            </p:cNvPr>
            <p:cNvSpPr/>
            <p:nvPr/>
          </p:nvSpPr>
          <p:spPr>
            <a:xfrm>
              <a:off x="19192733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A251C4F-CD14-5A64-7AC6-A5D12B88F097}"/>
                </a:ext>
              </a:extLst>
            </p:cNvPr>
            <p:cNvSpPr/>
            <p:nvPr/>
          </p:nvSpPr>
          <p:spPr>
            <a:xfrm>
              <a:off x="19137886" y="1793561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35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Paper Result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1D4E9-AE81-0EFC-0EB6-A3C118C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2" y="2288313"/>
            <a:ext cx="11322512" cy="275587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E11F62B7-0FC5-C97E-8CC0-D82772151DAD}"/>
              </a:ext>
            </a:extLst>
          </p:cNvPr>
          <p:cNvSpPr/>
          <p:nvPr/>
        </p:nvSpPr>
        <p:spPr>
          <a:xfrm>
            <a:off x="7629947" y="867176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297FA-6B96-3529-D6D9-95842084ACB4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9 / 12</a:t>
            </a:r>
          </a:p>
        </p:txBody>
      </p:sp>
    </p:spTree>
    <p:extLst>
      <p:ext uri="{BB962C8B-B14F-4D97-AF65-F5344CB8AC3E}">
        <p14:creationId xmlns:p14="http://schemas.microsoft.com/office/powerpoint/2010/main" val="12491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10971866" y="757904"/>
              <a:ext cx="3439662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09354" y="243387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852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Reproduced Result - Data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09D70-A460-0E1D-73D5-5E3CCA2F30A7}"/>
              </a:ext>
            </a:extLst>
          </p:cNvPr>
          <p:cNvGrpSpPr/>
          <p:nvPr/>
        </p:nvGrpSpPr>
        <p:grpSpPr>
          <a:xfrm>
            <a:off x="7100467" y="810676"/>
            <a:ext cx="492059" cy="290670"/>
            <a:chOff x="19192733" y="1784668"/>
            <a:chExt cx="492059" cy="290670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C65469F-A864-B9C5-4FBB-5363BE97D579}"/>
                </a:ext>
              </a:extLst>
            </p:cNvPr>
            <p:cNvSpPr/>
            <p:nvPr/>
          </p:nvSpPr>
          <p:spPr>
            <a:xfrm>
              <a:off x="1948496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C03BB55-A18D-73B3-918C-BD650CD721FA}"/>
                </a:ext>
              </a:extLst>
            </p:cNvPr>
            <p:cNvSpPr/>
            <p:nvPr/>
          </p:nvSpPr>
          <p:spPr>
            <a:xfrm>
              <a:off x="19192733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BFF3E731-AE38-7F2B-921E-4834B85FB41C}"/>
                </a:ext>
              </a:extLst>
            </p:cNvPr>
            <p:cNvSpPr/>
            <p:nvPr/>
          </p:nvSpPr>
          <p:spPr>
            <a:xfrm>
              <a:off x="19394122" y="1784668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0A6048-7C8A-1086-C6B4-6F24D4E999A7}"/>
              </a:ext>
            </a:extLst>
          </p:cNvPr>
          <p:cNvSpPr/>
          <p:nvPr/>
        </p:nvSpPr>
        <p:spPr>
          <a:xfrm>
            <a:off x="7629947" y="867176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6A3D-8341-A418-0A89-5659A82A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0" y="2189830"/>
            <a:ext cx="4700743" cy="3330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6FC29-0B94-38E0-A5FE-7239323E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341" y="2167199"/>
            <a:ext cx="4700743" cy="33302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5057E1-CE1C-A8C0-51B4-AAB9B9FA5CB6}"/>
              </a:ext>
            </a:extLst>
          </p:cNvPr>
          <p:cNvSpPr/>
          <p:nvPr/>
        </p:nvSpPr>
        <p:spPr>
          <a:xfrm>
            <a:off x="10944520" y="6237386"/>
            <a:ext cx="124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10 / 12</a:t>
            </a:r>
          </a:p>
        </p:txBody>
      </p:sp>
    </p:spTree>
    <p:extLst>
      <p:ext uri="{BB962C8B-B14F-4D97-AF65-F5344CB8AC3E}">
        <p14:creationId xmlns:p14="http://schemas.microsoft.com/office/powerpoint/2010/main" val="8055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10971866" y="757904"/>
              <a:ext cx="3439662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09354" y="243387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7308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Reproduced Result - Models Evaluation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F63907-8C9B-E7E8-EA2E-F001F06E5719}"/>
              </a:ext>
            </a:extLst>
          </p:cNvPr>
          <p:cNvGrpSpPr/>
          <p:nvPr/>
        </p:nvGrpSpPr>
        <p:grpSpPr>
          <a:xfrm>
            <a:off x="7031649" y="842199"/>
            <a:ext cx="759224" cy="290670"/>
            <a:chOff x="19192733" y="1784134"/>
            <a:chExt cx="759224" cy="290670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06E0AD84-0861-A03C-C44D-13808F1E9A61}"/>
                </a:ext>
              </a:extLst>
            </p:cNvPr>
            <p:cNvSpPr/>
            <p:nvPr/>
          </p:nvSpPr>
          <p:spPr>
            <a:xfrm>
              <a:off x="19447254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3BFFA734-B1CA-0D64-B7B4-785D4B766381}"/>
                </a:ext>
              </a:extLst>
            </p:cNvPr>
            <p:cNvSpPr/>
            <p:nvPr/>
          </p:nvSpPr>
          <p:spPr>
            <a:xfrm>
              <a:off x="19192733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5940BF3-E720-E52D-4D6C-FE8EF338076B}"/>
                </a:ext>
              </a:extLst>
            </p:cNvPr>
            <p:cNvSpPr/>
            <p:nvPr/>
          </p:nvSpPr>
          <p:spPr>
            <a:xfrm>
              <a:off x="19661287" y="1784134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478302-1794-151C-12F2-A0CA70F51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48939"/>
              </p:ext>
            </p:extLst>
          </p:nvPr>
        </p:nvGraphicFramePr>
        <p:xfrm>
          <a:off x="276520" y="2151033"/>
          <a:ext cx="5294656" cy="2826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328">
                  <a:extLst>
                    <a:ext uri="{9D8B030D-6E8A-4147-A177-3AD203B41FA5}">
                      <a16:colId xmlns:a16="http://schemas.microsoft.com/office/drawing/2014/main" val="2168207657"/>
                    </a:ext>
                  </a:extLst>
                </a:gridCol>
                <a:gridCol w="2647328">
                  <a:extLst>
                    <a:ext uri="{9D8B030D-6E8A-4147-A177-3AD203B41FA5}">
                      <a16:colId xmlns:a16="http://schemas.microsoft.com/office/drawing/2014/main" val="581571964"/>
                    </a:ext>
                  </a:extLst>
                </a:gridCol>
              </a:tblGrid>
              <a:tr h="351545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84565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90.163934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9663301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Naive Bayes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83.606557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72505448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Random Forest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88.524590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92306722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Extreme Gradient Boost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75.409836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9280629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K-Nearest Neighbour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86.885246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87823892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Decision Tree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80.327869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63449982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Support Vector Machine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85.245902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3049641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75853D7-7A92-D17E-F9F8-8F80F446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58" y="2022005"/>
            <a:ext cx="5825763" cy="30846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C10188-FF33-0A97-058E-54B8F6979CDB}"/>
              </a:ext>
            </a:extLst>
          </p:cNvPr>
          <p:cNvSpPr/>
          <p:nvPr/>
        </p:nvSpPr>
        <p:spPr>
          <a:xfrm>
            <a:off x="10944520" y="6237386"/>
            <a:ext cx="124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11 / 12</a:t>
            </a:r>
          </a:p>
        </p:txBody>
      </p:sp>
    </p:spTree>
    <p:extLst>
      <p:ext uri="{BB962C8B-B14F-4D97-AF65-F5344CB8AC3E}">
        <p14:creationId xmlns:p14="http://schemas.microsoft.com/office/powerpoint/2010/main" val="28546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16333355" y="780535"/>
              <a:ext cx="3439662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09354" y="243387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40805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5940BF3-E720-E52D-4D6C-FE8EF338076B}"/>
              </a:ext>
            </a:extLst>
          </p:cNvPr>
          <p:cNvSpPr/>
          <p:nvPr/>
        </p:nvSpPr>
        <p:spPr>
          <a:xfrm>
            <a:off x="10069527" y="888153"/>
            <a:ext cx="290670" cy="29067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C4EE7-A6F3-1A94-AECA-10DEFEE2387C}"/>
              </a:ext>
            </a:extLst>
          </p:cNvPr>
          <p:cNvSpPr txBox="1"/>
          <p:nvPr/>
        </p:nvSpPr>
        <p:spPr>
          <a:xfrm>
            <a:off x="502831" y="1276995"/>
            <a:ext cx="11339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 study emphasizes the potential impact of the developed diagnostic system using machine learning in predicting heart disease, with the possibility of early identification of at-risk patients and improved accuracy in diagnosing cardiac abnormalities.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4AAB0-136B-89F3-CFE3-836700AFF678}"/>
              </a:ext>
            </a:extLst>
          </p:cNvPr>
          <p:cNvSpPr txBox="1"/>
          <p:nvPr/>
        </p:nvSpPr>
        <p:spPr>
          <a:xfrm>
            <a:off x="502831" y="2576379"/>
            <a:ext cx="11339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Logistic Regression is identified as the best model for predicting heart disease due to its consistently higher accuracy, precision, and overall performance compared to other machine learning algorithms (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Based on Paper Result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2A0D0-40E0-3943-4118-6776BDC8192B}"/>
              </a:ext>
            </a:extLst>
          </p:cNvPr>
          <p:cNvSpPr txBox="1"/>
          <p:nvPr/>
        </p:nvSpPr>
        <p:spPr>
          <a:xfrm>
            <a:off x="502831" y="3875763"/>
            <a:ext cx="11339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Rapid and cost-effective heart disease prediction using accessible dataset and evolving machine learning algorithms, offering the potential to significantly impact public health by identifying at-risk individuals and contributing to a reduction in the rising death rate.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79855-C995-4E50-AC58-A7E0F5D36387}"/>
              </a:ext>
            </a:extLst>
          </p:cNvPr>
          <p:cNvSpPr txBox="1"/>
          <p:nvPr/>
        </p:nvSpPr>
        <p:spPr>
          <a:xfrm>
            <a:off x="502831" y="5180895"/>
            <a:ext cx="11415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Other models can be used for this study that have acceptable accuracy (</a:t>
            </a:r>
            <a:r>
              <a:rPr lang="en-US" sz="2000" b="1" dirty="0">
                <a:solidFill>
                  <a:srgbClr val="000000"/>
                </a:solidFill>
              </a:rPr>
              <a:t>Based on Reproduce Result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627E1-BDCF-95A8-6E3F-0E5340014A63}"/>
              </a:ext>
            </a:extLst>
          </p:cNvPr>
          <p:cNvSpPr/>
          <p:nvPr/>
        </p:nvSpPr>
        <p:spPr>
          <a:xfrm>
            <a:off x="10944520" y="6237386"/>
            <a:ext cx="124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12 / 12</a:t>
            </a:r>
          </a:p>
        </p:txBody>
      </p:sp>
    </p:spTree>
    <p:extLst>
      <p:ext uri="{BB962C8B-B14F-4D97-AF65-F5344CB8AC3E}">
        <p14:creationId xmlns:p14="http://schemas.microsoft.com/office/powerpoint/2010/main" val="37648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768CAF-229F-1EFD-0876-42E137890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93" y="979799"/>
            <a:ext cx="7412611" cy="362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67B02-A5EE-5FC7-A8AE-353B6D210CED}"/>
              </a:ext>
            </a:extLst>
          </p:cNvPr>
          <p:cNvSpPr txBox="1"/>
          <p:nvPr/>
        </p:nvSpPr>
        <p:spPr>
          <a:xfrm>
            <a:off x="3048784" y="4600281"/>
            <a:ext cx="6094428" cy="387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985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rgbClr val="4472C4"/>
              </a:buClr>
              <a:buSzPct val="100000"/>
              <a:buFont typeface="Symbol" pitchFamily="18" charset="2"/>
              <a:buNone/>
              <a:tabLst>
                <a:tab pos="362585" algn="l"/>
              </a:tabLst>
              <a:defRPr/>
            </a:pPr>
            <a:r>
              <a:rPr lang="en-US" sz="1800" dirty="0">
                <a:solidFill>
                  <a:prstClr val="black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mail: </a:t>
            </a:r>
            <a:r>
              <a:rPr lang="en-US" sz="1800" dirty="0">
                <a:solidFill>
                  <a:prstClr val="black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4"/>
              </a:rPr>
              <a:t>alizahedzadeh7@gmail.com</a:t>
            </a:r>
            <a:endParaRPr kumimoji="0" lang="fa-IR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5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EDA1E-99C0-4724-95A2-F715B6113C51}"/>
              </a:ext>
            </a:extLst>
          </p:cNvPr>
          <p:cNvSpPr txBox="1"/>
          <p:nvPr/>
        </p:nvSpPr>
        <p:spPr>
          <a:xfrm>
            <a:off x="398675" y="1697029"/>
            <a:ext cx="113946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https://www.kaggle.com/datasets/redwankarimsony/heart-disease-data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https://archive.ics.uci.edu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https://www.popai.pro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https://www.geeksforgeeks.org/understanding-logistic-regression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7"/>
              </a:rPr>
              <a:t>https://towardsdatascience.com/3-techniques-to-avoid-overfitting-of-decision-trees-1e7d3d985a09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8"/>
              </a:rPr>
              <a:t>https://www.researchgate.net/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9"/>
              </a:rPr>
              <a:t>https://medium.com/@roiyeho/random-forests-98892261dc49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BDE0F-559C-4D71-7A92-0513410619D0}"/>
              </a:ext>
            </a:extLst>
          </p:cNvPr>
          <p:cNvSpPr/>
          <p:nvPr/>
        </p:nvSpPr>
        <p:spPr>
          <a:xfrm>
            <a:off x="398675" y="365699"/>
            <a:ext cx="6350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00B050"/>
                </a:solidFill>
                <a:cs typeface="B Roya" panose="00000400000000000000" pitchFamily="2" charset="-78"/>
              </a:rPr>
              <a:t>Refrences</a:t>
            </a:r>
            <a:endParaRPr lang="en-US" sz="4800" b="1" dirty="0">
              <a:solidFill>
                <a:srgbClr val="00B050"/>
              </a:solidFill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364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B91BF-BE0F-B5AA-7875-16A2F870ADEC}"/>
              </a:ext>
            </a:extLst>
          </p:cNvPr>
          <p:cNvSpPr/>
          <p:nvPr/>
        </p:nvSpPr>
        <p:spPr>
          <a:xfrm>
            <a:off x="1003388" y="2875002"/>
            <a:ext cx="10185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inLibertineT"/>
              </a:rPr>
              <a:t>Thank you for your attention </a:t>
            </a:r>
            <a:endParaRPr lang="en-US" sz="66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381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E0A8EE4-6C16-49AC-BB80-E70432A8DBAA}"/>
              </a:ext>
            </a:extLst>
          </p:cNvPr>
          <p:cNvGrpSpPr/>
          <p:nvPr/>
        </p:nvGrpSpPr>
        <p:grpSpPr>
          <a:xfrm>
            <a:off x="519936" y="89118"/>
            <a:ext cx="11151368" cy="815399"/>
            <a:chOff x="-599248" y="603635"/>
            <a:chExt cx="21454118" cy="81539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44D8FC-EE40-42D6-A98D-0499EB10B416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6B2F836-EC69-477A-8B7F-16777E41A603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6D4388-BBAF-4581-9049-BD46DC11D1C7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DE30B6F-0073-4387-9FDE-7430B86D9B60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C5D34FD-745E-4E48-8659-FC8B44FB2150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CCCB0A-0E2B-4252-915D-AF4B13E32682}"/>
                </a:ext>
              </a:extLst>
            </p:cNvPr>
            <p:cNvSpPr txBox="1"/>
            <p:nvPr/>
          </p:nvSpPr>
          <p:spPr>
            <a:xfrm>
              <a:off x="-599248" y="780535"/>
              <a:ext cx="3390787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FC91486-0A7A-4232-B199-CE16F4D095B2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55AA0F7-51A5-4EFB-841C-6CE5523DAEBD}"/>
              </a:ext>
            </a:extLst>
          </p:cNvPr>
          <p:cNvSpPr/>
          <p:nvPr/>
        </p:nvSpPr>
        <p:spPr>
          <a:xfrm>
            <a:off x="519936" y="1900100"/>
            <a:ext cx="6777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Cardiovascular Disease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C88EA7-7DB3-4C5D-B746-A22862E21BC4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1 / 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26D101-128D-E689-30B6-4CA7CEFF22A6}"/>
              </a:ext>
            </a:extLst>
          </p:cNvPr>
          <p:cNvSpPr/>
          <p:nvPr/>
        </p:nvSpPr>
        <p:spPr>
          <a:xfrm>
            <a:off x="519936" y="3088918"/>
            <a:ext cx="10320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Supervised Machine learning </a:t>
            </a:r>
          </a:p>
          <a:p>
            <a:r>
              <a:rPr lang="en-US" sz="3200" dirty="0">
                <a:cs typeface="B Roya" panose="00000400000000000000" pitchFamily="2" charset="-78"/>
              </a:rPr>
              <a:t>(Random Forest, Decision Tree, Logistic Regression and etc.)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05999B-898C-5437-4D5A-B4A2D7A00A66}"/>
              </a:ext>
            </a:extLst>
          </p:cNvPr>
          <p:cNvGrpSpPr/>
          <p:nvPr/>
        </p:nvGrpSpPr>
        <p:grpSpPr>
          <a:xfrm>
            <a:off x="1255828" y="863326"/>
            <a:ext cx="290670" cy="290670"/>
            <a:chOff x="19441567" y="1781155"/>
            <a:chExt cx="290670" cy="29067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DF1CA58-A248-99A1-2A22-85F1E6F44E84}"/>
                </a:ext>
              </a:extLst>
            </p:cNvPr>
            <p:cNvSpPr/>
            <p:nvPr/>
          </p:nvSpPr>
          <p:spPr>
            <a:xfrm>
              <a:off x="19496414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40A8801-2501-25FA-E0C2-6CAD8E038456}"/>
                </a:ext>
              </a:extLst>
            </p:cNvPr>
            <p:cNvSpPr/>
            <p:nvPr/>
          </p:nvSpPr>
          <p:spPr>
            <a:xfrm>
              <a:off x="19441567" y="1781155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499728-37B9-A67C-177C-55CD1EEF65D6}"/>
              </a:ext>
            </a:extLst>
          </p:cNvPr>
          <p:cNvSpPr txBox="1"/>
          <p:nvPr/>
        </p:nvSpPr>
        <p:spPr>
          <a:xfrm>
            <a:off x="394003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F6AF0-D08B-0801-DC55-74702E28D2AF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D1F10-3512-E463-C3A0-372DFE614DDB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B4C9A-8E21-37C2-7DF6-7125AEEB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3551"/>
            <a:ext cx="3349658" cy="1377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5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E0A8EE4-6C16-49AC-BB80-E70432A8DBAA}"/>
              </a:ext>
            </a:extLst>
          </p:cNvPr>
          <p:cNvGrpSpPr/>
          <p:nvPr/>
        </p:nvGrpSpPr>
        <p:grpSpPr>
          <a:xfrm>
            <a:off x="519936" y="89118"/>
            <a:ext cx="11151368" cy="815399"/>
            <a:chOff x="-599248" y="603635"/>
            <a:chExt cx="21454118" cy="81539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44D8FC-EE40-42D6-A98D-0499EB10B416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6B2F836-EC69-477A-8B7F-16777E41A603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6D4388-BBAF-4581-9049-BD46DC11D1C7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DE30B6F-0073-4387-9FDE-7430B86D9B60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C5D34FD-745E-4E48-8659-FC8B44FB2150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CCCB0A-0E2B-4252-915D-AF4B13E32682}"/>
                </a:ext>
              </a:extLst>
            </p:cNvPr>
            <p:cNvSpPr txBox="1"/>
            <p:nvPr/>
          </p:nvSpPr>
          <p:spPr>
            <a:xfrm>
              <a:off x="-599248" y="780535"/>
              <a:ext cx="3390787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FC91486-0A7A-4232-B199-CE16F4D095B2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05999B-898C-5437-4D5A-B4A2D7A00A66}"/>
              </a:ext>
            </a:extLst>
          </p:cNvPr>
          <p:cNvGrpSpPr/>
          <p:nvPr/>
        </p:nvGrpSpPr>
        <p:grpSpPr>
          <a:xfrm>
            <a:off x="1255828" y="863326"/>
            <a:ext cx="290670" cy="290670"/>
            <a:chOff x="19441567" y="1781155"/>
            <a:chExt cx="290670" cy="29067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DF1CA58-A248-99A1-2A22-85F1E6F44E84}"/>
                </a:ext>
              </a:extLst>
            </p:cNvPr>
            <p:cNvSpPr/>
            <p:nvPr/>
          </p:nvSpPr>
          <p:spPr>
            <a:xfrm>
              <a:off x="19496414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40A8801-2501-25FA-E0C2-6CAD8E038456}"/>
                </a:ext>
              </a:extLst>
            </p:cNvPr>
            <p:cNvSpPr/>
            <p:nvPr/>
          </p:nvSpPr>
          <p:spPr>
            <a:xfrm>
              <a:off x="19441567" y="1781155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499728-37B9-A67C-177C-55CD1EEF65D6}"/>
              </a:ext>
            </a:extLst>
          </p:cNvPr>
          <p:cNvSpPr txBox="1"/>
          <p:nvPr/>
        </p:nvSpPr>
        <p:spPr>
          <a:xfrm>
            <a:off x="394003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F6AF0-D08B-0801-DC55-74702E28D2AF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D1F10-3512-E463-C3A0-372DFE614DDB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7B4A83-1F44-E6AB-18EB-716829EA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70" y="1506236"/>
            <a:ext cx="10082995" cy="4488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3803C6-B649-1ECE-43DC-EC249FC5CA56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2 / 12</a:t>
            </a:r>
          </a:p>
        </p:txBody>
      </p:sp>
    </p:spTree>
    <p:extLst>
      <p:ext uri="{BB962C8B-B14F-4D97-AF65-F5344CB8AC3E}">
        <p14:creationId xmlns:p14="http://schemas.microsoft.com/office/powerpoint/2010/main" val="68659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432C8-E409-9F6D-EBBD-B4C17B224884}"/>
              </a:ext>
            </a:extLst>
          </p:cNvPr>
          <p:cNvSpPr/>
          <p:nvPr/>
        </p:nvSpPr>
        <p:spPr>
          <a:xfrm>
            <a:off x="502830" y="1185831"/>
            <a:ext cx="2881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About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CC4A2C-2221-42F4-C36D-ABFBB5EF2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82" y="2048591"/>
            <a:ext cx="3348535" cy="1241364"/>
          </a:xfrm>
          <a:prstGeom prst="rect">
            <a:avLst/>
          </a:prstGeom>
        </p:spPr>
      </p:pic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36D418B9-7E9F-B118-1117-D53FC4DE4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52566"/>
              </p:ext>
            </p:extLst>
          </p:nvPr>
        </p:nvGraphicFramePr>
        <p:xfrm>
          <a:off x="273377" y="2048591"/>
          <a:ext cx="7626284" cy="460830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813142">
                  <a:extLst>
                    <a:ext uri="{9D8B030D-6E8A-4147-A177-3AD203B41FA5}">
                      <a16:colId xmlns:a16="http://schemas.microsoft.com/office/drawing/2014/main" val="3781682562"/>
                    </a:ext>
                  </a:extLst>
                </a:gridCol>
                <a:gridCol w="3813142">
                  <a:extLst>
                    <a:ext uri="{9D8B030D-6E8A-4147-A177-3AD203B41FA5}">
                      <a16:colId xmlns:a16="http://schemas.microsoft.com/office/drawing/2014/main" val="62705370"/>
                    </a:ext>
                  </a:extLst>
                </a:gridCol>
              </a:tblGrid>
              <a:tr h="283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61836362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Age of the patient in completed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223804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Gender of the patient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278138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Chest Pain type (1: typical angina, 2: atypical angina, 3: non-anginal pain, 4: asymptomatic)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22418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Trestbps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Resting blood pressure (in 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89338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Chol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Cholesterol in mg/dl fetched via BMI 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912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Fasting blood sugar &gt; 120 mg/dl (1 = true; 0 = 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77535"/>
                  </a:ext>
                </a:extLst>
              </a:tr>
              <a:tr h="5748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resting electrocardiographic results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000007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Thalach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Maximum heart rate 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364849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Exang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Exercise-induced angina (1 = yes, 0 = 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55131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Oldpeak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Previous peak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9316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Number of major vessels (0-4)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275496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Thal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dirty="0">
                          <a:effectLst/>
                        </a:rPr>
                        <a:t>0 = Normal, 1 = </a:t>
                      </a:r>
                      <a:r>
                        <a:rPr lang="fr-FR" sz="1200" dirty="0" err="1">
                          <a:effectLst/>
                        </a:rPr>
                        <a:t>Fixed</a:t>
                      </a:r>
                      <a:r>
                        <a:rPr lang="fr-FR" sz="1200" dirty="0">
                          <a:effectLst/>
                        </a:rPr>
                        <a:t>, 2 = </a:t>
                      </a:r>
                      <a:r>
                        <a:rPr lang="fr-FR" sz="1200" dirty="0" err="1">
                          <a:effectLst/>
                        </a:rPr>
                        <a:t>Reversible</a:t>
                      </a:r>
                      <a:r>
                        <a:rPr lang="fr-FR" sz="1200" dirty="0">
                          <a:effectLst/>
                        </a:rPr>
                        <a:t>, 3 = Non-</a:t>
                      </a:r>
                      <a:r>
                        <a:rPr lang="fr-FR" sz="1200" dirty="0" err="1">
                          <a:effectLst/>
                        </a:rPr>
                        <a:t>Reversible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707133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0 = Less chance of heart attack, 1 = More chance of heart 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264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2E9639-751D-3BF5-1FFD-C68E484DCF4A}"/>
              </a:ext>
            </a:extLst>
          </p:cNvPr>
          <p:cNvSpPr txBox="1"/>
          <p:nvPr/>
        </p:nvSpPr>
        <p:spPr>
          <a:xfrm>
            <a:off x="3207834" y="1751840"/>
            <a:ext cx="1757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B Roya" panose="00000400000000000000" pitchFamily="2" charset="-78"/>
              </a:rPr>
              <a:t>Heart disease dataset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C8308-0977-5204-56F8-32FCD2CBA11B}"/>
              </a:ext>
            </a:extLst>
          </p:cNvPr>
          <p:cNvSpPr txBox="1"/>
          <p:nvPr/>
        </p:nvSpPr>
        <p:spPr>
          <a:xfrm>
            <a:off x="9365664" y="3285506"/>
            <a:ext cx="21633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B Roya" panose="00000400000000000000" pitchFamily="2" charset="-78"/>
              </a:rPr>
              <a:t>UCI ML Repository</a:t>
            </a:r>
          </a:p>
          <a:p>
            <a:r>
              <a:rPr lang="en-US" sz="1200" dirty="0">
                <a:hlinkClick r:id="rId4"/>
              </a:rPr>
              <a:t>https://archive.ics.uci.edu</a:t>
            </a:r>
            <a:endParaRPr lang="en-US" sz="1200" dirty="0"/>
          </a:p>
          <a:p>
            <a:endParaRPr lang="en-US" sz="1200" b="1" dirty="0">
              <a:cs typeface="B Roya" panose="00000400000000000000" pitchFamily="2" charset="-78"/>
            </a:endParaRPr>
          </a:p>
          <a:p>
            <a:endParaRPr lang="en-US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80DD6-7950-ABC0-2C24-E76FC1C10360}"/>
              </a:ext>
            </a:extLst>
          </p:cNvPr>
          <p:cNvGrpSpPr/>
          <p:nvPr/>
        </p:nvGrpSpPr>
        <p:grpSpPr>
          <a:xfrm>
            <a:off x="4028003" y="888153"/>
            <a:ext cx="546908" cy="290670"/>
            <a:chOff x="19168190" y="1781155"/>
            <a:chExt cx="546908" cy="290670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FFB8756-268E-720C-03ED-93443C08A4E6}"/>
                </a:ext>
              </a:extLst>
            </p:cNvPr>
            <p:cNvSpPr/>
            <p:nvPr/>
          </p:nvSpPr>
          <p:spPr>
            <a:xfrm>
              <a:off x="1953412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89307C2-9978-8E46-2E46-B2DB4FDC4832}"/>
                </a:ext>
              </a:extLst>
            </p:cNvPr>
            <p:cNvSpPr/>
            <p:nvPr/>
          </p:nvSpPr>
          <p:spPr>
            <a:xfrm>
              <a:off x="19192733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D82508A9-5CEC-45E8-E4FA-5E67A268C3E1}"/>
                </a:ext>
              </a:extLst>
            </p:cNvPr>
            <p:cNvSpPr/>
            <p:nvPr/>
          </p:nvSpPr>
          <p:spPr>
            <a:xfrm>
              <a:off x="19168190" y="1781155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8716D36-6E47-18BD-6470-6031196FBA41}"/>
              </a:ext>
            </a:extLst>
          </p:cNvPr>
          <p:cNvSpPr/>
          <p:nvPr/>
        </p:nvSpPr>
        <p:spPr>
          <a:xfrm>
            <a:off x="4650173" y="94793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E1F7E50-4933-629E-5893-BAC2579F7645}"/>
              </a:ext>
            </a:extLst>
          </p:cNvPr>
          <p:cNvSpPr/>
          <p:nvPr/>
        </p:nvSpPr>
        <p:spPr>
          <a:xfrm>
            <a:off x="4906411" y="943000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B73FE-9017-A1BC-69BC-2BAB0D85F6EA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3 / 12</a:t>
            </a:r>
          </a:p>
        </p:txBody>
      </p:sp>
    </p:spTree>
    <p:extLst>
      <p:ext uri="{BB962C8B-B14F-4D97-AF65-F5344CB8AC3E}">
        <p14:creationId xmlns:p14="http://schemas.microsoft.com/office/powerpoint/2010/main" val="13348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A3BD01-8753-EF13-0A46-43EDA48CDFEC}"/>
              </a:ext>
            </a:extLst>
          </p:cNvPr>
          <p:cNvGrpSpPr/>
          <p:nvPr/>
        </p:nvGrpSpPr>
        <p:grpSpPr>
          <a:xfrm>
            <a:off x="4028003" y="888153"/>
            <a:ext cx="546908" cy="290670"/>
            <a:chOff x="19168190" y="1781155"/>
            <a:chExt cx="546908" cy="290670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FFDA7494-C9AF-5D92-CC38-8E31598309A3}"/>
                </a:ext>
              </a:extLst>
            </p:cNvPr>
            <p:cNvSpPr/>
            <p:nvPr/>
          </p:nvSpPr>
          <p:spPr>
            <a:xfrm>
              <a:off x="1953412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8E520B0-DA2A-1A65-D04E-2DE861E392A3}"/>
                </a:ext>
              </a:extLst>
            </p:cNvPr>
            <p:cNvSpPr/>
            <p:nvPr/>
          </p:nvSpPr>
          <p:spPr>
            <a:xfrm>
              <a:off x="19192733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A251C4F-CD14-5A64-7AC6-A5D12B88F097}"/>
                </a:ext>
              </a:extLst>
            </p:cNvPr>
            <p:cNvSpPr/>
            <p:nvPr/>
          </p:nvSpPr>
          <p:spPr>
            <a:xfrm>
              <a:off x="19168190" y="1781155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96432C8-E409-9F6D-EBBD-B4C17B224884}"/>
              </a:ext>
            </a:extLst>
          </p:cNvPr>
          <p:cNvSpPr/>
          <p:nvPr/>
        </p:nvSpPr>
        <p:spPr>
          <a:xfrm>
            <a:off x="502830" y="1185831"/>
            <a:ext cx="2881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About Dataset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458F8C8-3233-AB03-2CBB-FC713AB4BFFF}"/>
              </a:ext>
            </a:extLst>
          </p:cNvPr>
          <p:cNvSpPr/>
          <p:nvPr/>
        </p:nvSpPr>
        <p:spPr>
          <a:xfrm>
            <a:off x="4650173" y="94793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B15F8-D40B-5CC9-3E85-70FF49DC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6" y="2459586"/>
            <a:ext cx="2881387" cy="32125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1470E6-E1AB-1904-C43C-1E6BD34EB86D}"/>
              </a:ext>
            </a:extLst>
          </p:cNvPr>
          <p:cNvSpPr/>
          <p:nvPr/>
        </p:nvSpPr>
        <p:spPr>
          <a:xfrm>
            <a:off x="502830" y="1874811"/>
            <a:ext cx="4495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No null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2363F-E2FB-76EA-5D4F-12C3128D74E8}"/>
              </a:ext>
            </a:extLst>
          </p:cNvPr>
          <p:cNvSpPr/>
          <p:nvPr/>
        </p:nvSpPr>
        <p:spPr>
          <a:xfrm>
            <a:off x="6096000" y="1874811"/>
            <a:ext cx="57283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Balanced Dataset</a:t>
            </a:r>
          </a:p>
          <a:p>
            <a:r>
              <a:rPr lang="en-US" sz="2000" b="1" dirty="0">
                <a:cs typeface="B Roya" panose="00000400000000000000" pitchFamily="2" charset="-78"/>
              </a:rPr>
              <a:t>165</a:t>
            </a:r>
            <a:r>
              <a:rPr lang="en-US" sz="2000" dirty="0">
                <a:cs typeface="B Roya" panose="00000400000000000000" pitchFamily="2" charset="-78"/>
              </a:rPr>
              <a:t> cardiac disease &amp; </a:t>
            </a:r>
            <a:r>
              <a:rPr lang="en-US" sz="2000" b="1" dirty="0">
                <a:cs typeface="B Roya" panose="00000400000000000000" pitchFamily="2" charset="-78"/>
              </a:rPr>
              <a:t>138</a:t>
            </a:r>
            <a:r>
              <a:rPr lang="en-US" sz="2000" dirty="0">
                <a:cs typeface="B Roya" panose="00000400000000000000" pitchFamily="2" charset="-78"/>
              </a:rPr>
              <a:t> noncardiac disease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10C6A8-1EF4-9231-8DB0-33B22A15B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23" y="3110992"/>
            <a:ext cx="6841148" cy="3212582"/>
          </a:xfrm>
          <a:prstGeom prst="rect">
            <a:avLst/>
          </a:prstGeom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A783BD8-1359-D51E-E7A1-C93B61C4E11C}"/>
              </a:ext>
            </a:extLst>
          </p:cNvPr>
          <p:cNvSpPr/>
          <p:nvPr/>
        </p:nvSpPr>
        <p:spPr>
          <a:xfrm>
            <a:off x="4906411" y="943000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9C4531-12B5-8B92-B3B3-0894B6E2F7B7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4 / 12</a:t>
            </a:r>
          </a:p>
        </p:txBody>
      </p:sp>
    </p:spTree>
    <p:extLst>
      <p:ext uri="{BB962C8B-B14F-4D97-AF65-F5344CB8AC3E}">
        <p14:creationId xmlns:p14="http://schemas.microsoft.com/office/powerpoint/2010/main" val="36110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35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Methodology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804AA-D034-7F5D-8644-F29B5DE93004}"/>
              </a:ext>
            </a:extLst>
          </p:cNvPr>
          <p:cNvGrpSpPr/>
          <p:nvPr/>
        </p:nvGrpSpPr>
        <p:grpSpPr>
          <a:xfrm>
            <a:off x="4090254" y="886759"/>
            <a:ext cx="511223" cy="290670"/>
            <a:chOff x="19230441" y="1779761"/>
            <a:chExt cx="511223" cy="290670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8A2CE8C-741E-8641-3AC4-3045884F1373}"/>
                </a:ext>
              </a:extLst>
            </p:cNvPr>
            <p:cNvSpPr/>
            <p:nvPr/>
          </p:nvSpPr>
          <p:spPr>
            <a:xfrm>
              <a:off x="1953412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173F39A-4B25-DF69-021E-08FFD59491DF}"/>
                </a:ext>
              </a:extLst>
            </p:cNvPr>
            <p:cNvSpPr/>
            <p:nvPr/>
          </p:nvSpPr>
          <p:spPr>
            <a:xfrm>
              <a:off x="19230441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07918DC-A2D6-D249-6102-FE4552DCDBC4}"/>
                </a:ext>
              </a:extLst>
            </p:cNvPr>
            <p:cNvSpPr/>
            <p:nvPr/>
          </p:nvSpPr>
          <p:spPr>
            <a:xfrm>
              <a:off x="19450994" y="1779761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6F4D9E2-5891-A978-5879-8C5BCC9B83CB}"/>
              </a:ext>
            </a:extLst>
          </p:cNvPr>
          <p:cNvSpPr/>
          <p:nvPr/>
        </p:nvSpPr>
        <p:spPr>
          <a:xfrm>
            <a:off x="4669027" y="94793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2119DF7-8F96-30BA-2C83-EF44D51A4968}"/>
              </a:ext>
            </a:extLst>
          </p:cNvPr>
          <p:cNvSpPr/>
          <p:nvPr/>
        </p:nvSpPr>
        <p:spPr>
          <a:xfrm>
            <a:off x="4906411" y="95242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A498BD-2C75-1AC3-CE80-A1940690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39" y="1770606"/>
            <a:ext cx="5254166" cy="45663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5A8BE7-8635-77C9-3D2C-3F4FC6D3A7AE}"/>
              </a:ext>
            </a:extLst>
          </p:cNvPr>
          <p:cNvSpPr txBox="1"/>
          <p:nvPr/>
        </p:nvSpPr>
        <p:spPr>
          <a:xfrm>
            <a:off x="4807678" y="6314983"/>
            <a:ext cx="2155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B Roya" panose="00000400000000000000" pitchFamily="2" charset="-78"/>
              </a:rPr>
              <a:t>System’s schematic diagram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31C87-E6D3-F34B-65D9-B01FF408544D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5 / 12</a:t>
            </a:r>
          </a:p>
        </p:txBody>
      </p:sp>
    </p:spTree>
    <p:extLst>
      <p:ext uri="{BB962C8B-B14F-4D97-AF65-F5344CB8AC3E}">
        <p14:creationId xmlns:p14="http://schemas.microsoft.com/office/powerpoint/2010/main" val="8677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35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Methodology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468E68-5394-9FCB-2030-0905019CB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6" y="2051920"/>
            <a:ext cx="5482713" cy="3115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7A6444-38A3-CE43-685B-2FCAAF611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6" y="2152580"/>
            <a:ext cx="5482713" cy="29520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2DF227-0C89-6545-A291-567305EBD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39" y="2167198"/>
            <a:ext cx="5264699" cy="28305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217EE3-9340-937A-7217-3CF6593975CF}"/>
              </a:ext>
            </a:extLst>
          </p:cNvPr>
          <p:cNvSpPr/>
          <p:nvPr/>
        </p:nvSpPr>
        <p:spPr>
          <a:xfrm>
            <a:off x="585602" y="2227422"/>
            <a:ext cx="4495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Logistic 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AD3BC-3CD6-BA5F-C492-E6927EDDDD25}"/>
              </a:ext>
            </a:extLst>
          </p:cNvPr>
          <p:cNvSpPr/>
          <p:nvPr/>
        </p:nvSpPr>
        <p:spPr>
          <a:xfrm>
            <a:off x="585602" y="2891443"/>
            <a:ext cx="4495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Decision Tree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C2D209-DAE3-3B62-373E-F20E37C1EDF1}"/>
              </a:ext>
            </a:extLst>
          </p:cNvPr>
          <p:cNvSpPr/>
          <p:nvPr/>
        </p:nvSpPr>
        <p:spPr>
          <a:xfrm>
            <a:off x="585602" y="3574240"/>
            <a:ext cx="44954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B Roya" panose="00000400000000000000" pitchFamily="2" charset="-78"/>
              </a:rPr>
              <a:t>Random Forest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804AA-D034-7F5D-8644-F29B5DE93004}"/>
              </a:ext>
            </a:extLst>
          </p:cNvPr>
          <p:cNvGrpSpPr/>
          <p:nvPr/>
        </p:nvGrpSpPr>
        <p:grpSpPr>
          <a:xfrm>
            <a:off x="4090254" y="886759"/>
            <a:ext cx="511223" cy="290670"/>
            <a:chOff x="19230441" y="1779761"/>
            <a:chExt cx="511223" cy="290670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8A2CE8C-741E-8641-3AC4-3045884F1373}"/>
                </a:ext>
              </a:extLst>
            </p:cNvPr>
            <p:cNvSpPr/>
            <p:nvPr/>
          </p:nvSpPr>
          <p:spPr>
            <a:xfrm>
              <a:off x="19534122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7173F39A-4B25-DF69-021E-08FFD59491DF}"/>
                </a:ext>
              </a:extLst>
            </p:cNvPr>
            <p:cNvSpPr/>
            <p:nvPr/>
          </p:nvSpPr>
          <p:spPr>
            <a:xfrm>
              <a:off x="19230441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07918DC-A2D6-D249-6102-FE4552DCDBC4}"/>
                </a:ext>
              </a:extLst>
            </p:cNvPr>
            <p:cNvSpPr/>
            <p:nvPr/>
          </p:nvSpPr>
          <p:spPr>
            <a:xfrm>
              <a:off x="19450994" y="1779761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6F4D9E2-5891-A978-5879-8C5BCC9B83CB}"/>
              </a:ext>
            </a:extLst>
          </p:cNvPr>
          <p:cNvSpPr/>
          <p:nvPr/>
        </p:nvSpPr>
        <p:spPr>
          <a:xfrm>
            <a:off x="4669027" y="94793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2119DF7-8F96-30BA-2C83-EF44D51A4968}"/>
              </a:ext>
            </a:extLst>
          </p:cNvPr>
          <p:cNvSpPr/>
          <p:nvPr/>
        </p:nvSpPr>
        <p:spPr>
          <a:xfrm>
            <a:off x="4906411" y="952427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DB56D-5992-9B2B-864D-83B2CF66F9FD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6 / 12</a:t>
            </a:r>
          </a:p>
        </p:txBody>
      </p:sp>
    </p:spTree>
    <p:extLst>
      <p:ext uri="{BB962C8B-B14F-4D97-AF65-F5344CB8AC3E}">
        <p14:creationId xmlns:p14="http://schemas.microsoft.com/office/powerpoint/2010/main" val="23176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35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About 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526A8-B306-359B-8C8A-BF463775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99" y="1301108"/>
            <a:ext cx="5034305" cy="368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1F215-65BA-F44E-BABC-3DFD83E8889F}"/>
                  </a:ext>
                </a:extLst>
              </p:cNvPr>
              <p:cNvSpPr txBox="1"/>
              <p:nvPr/>
            </p:nvSpPr>
            <p:spPr>
              <a:xfrm>
                <a:off x="520696" y="2051920"/>
                <a:ext cx="3518182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1F215-65BA-F44E-BABC-3DFD83E8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6" y="2051920"/>
                <a:ext cx="3518182" cy="813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7253DE-F26E-2E2D-053C-C3C9EB73D624}"/>
                  </a:ext>
                </a:extLst>
              </p:cNvPr>
              <p:cNvSpPr txBox="1"/>
              <p:nvPr/>
            </p:nvSpPr>
            <p:spPr>
              <a:xfrm>
                <a:off x="513277" y="3114234"/>
                <a:ext cx="2959037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7253DE-F26E-2E2D-053C-C3C9EB73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7" y="3114234"/>
                <a:ext cx="2959037" cy="813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4B0FCB-D9A9-12D3-6D6E-15F908220233}"/>
                  </a:ext>
                </a:extLst>
              </p:cNvPr>
              <p:cNvSpPr txBox="1"/>
              <p:nvPr/>
            </p:nvSpPr>
            <p:spPr>
              <a:xfrm>
                <a:off x="502830" y="4117611"/>
                <a:ext cx="5377500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4B0FCB-D9A9-12D3-6D6E-15F90822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0" y="4117611"/>
                <a:ext cx="5377500" cy="8138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D90BA4-59E9-ABE5-1CB5-28958DB517F8}"/>
                  </a:ext>
                </a:extLst>
              </p:cNvPr>
              <p:cNvSpPr txBox="1"/>
              <p:nvPr/>
            </p:nvSpPr>
            <p:spPr>
              <a:xfrm>
                <a:off x="502829" y="5294580"/>
                <a:ext cx="6350458" cy="825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D90BA4-59E9-ABE5-1CB5-28958DB5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" y="5294580"/>
                <a:ext cx="6350458" cy="825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0C65E3F-AD17-3148-A6BE-0BEC57B24C70}"/>
              </a:ext>
            </a:extLst>
          </p:cNvPr>
          <p:cNvSpPr/>
          <p:nvPr/>
        </p:nvSpPr>
        <p:spPr>
          <a:xfrm>
            <a:off x="4659600" y="938510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EBF03-9BA1-3EA9-B24B-C89E2FFC57CA}"/>
              </a:ext>
            </a:extLst>
          </p:cNvPr>
          <p:cNvGrpSpPr/>
          <p:nvPr/>
        </p:nvGrpSpPr>
        <p:grpSpPr>
          <a:xfrm>
            <a:off x="4090254" y="886759"/>
            <a:ext cx="803454" cy="290670"/>
            <a:chOff x="19230441" y="1779761"/>
            <a:chExt cx="803454" cy="29067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5E07741-4E46-FC67-0739-B6027D0CE32D}"/>
                </a:ext>
              </a:extLst>
            </p:cNvPr>
            <p:cNvSpPr/>
            <p:nvPr/>
          </p:nvSpPr>
          <p:spPr>
            <a:xfrm>
              <a:off x="19486987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A1C4A525-9FF2-947B-E891-25EEBB65FA5F}"/>
                </a:ext>
              </a:extLst>
            </p:cNvPr>
            <p:cNvSpPr/>
            <p:nvPr/>
          </p:nvSpPr>
          <p:spPr>
            <a:xfrm>
              <a:off x="19230441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A88A042D-F00F-7825-32B8-B4F83DFC71F8}"/>
                </a:ext>
              </a:extLst>
            </p:cNvPr>
            <p:cNvSpPr/>
            <p:nvPr/>
          </p:nvSpPr>
          <p:spPr>
            <a:xfrm>
              <a:off x="19743225" y="1779761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580F1B0-F0D2-0481-0D93-9CCB0DAE6C2C}"/>
              </a:ext>
            </a:extLst>
          </p:cNvPr>
          <p:cNvSpPr/>
          <p:nvPr/>
        </p:nvSpPr>
        <p:spPr>
          <a:xfrm>
            <a:off x="4972400" y="943000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8ADD5-0ACD-8A28-60F3-417D682C9489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7 / 12</a:t>
            </a:r>
          </a:p>
        </p:txBody>
      </p:sp>
    </p:spTree>
    <p:extLst>
      <p:ext uri="{BB962C8B-B14F-4D97-AF65-F5344CB8AC3E}">
        <p14:creationId xmlns:p14="http://schemas.microsoft.com/office/powerpoint/2010/main" val="9990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EE342D-FBAD-4CD8-0A5D-40A18C97948D}"/>
              </a:ext>
            </a:extLst>
          </p:cNvPr>
          <p:cNvGrpSpPr/>
          <p:nvPr/>
        </p:nvGrpSpPr>
        <p:grpSpPr>
          <a:xfrm>
            <a:off x="2761030" y="89118"/>
            <a:ext cx="8910274" cy="815399"/>
            <a:chOff x="3712393" y="603635"/>
            <a:chExt cx="17142477" cy="8153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39E1E4-8351-CA63-B5E6-FDC5BDB13F24}"/>
                </a:ext>
              </a:extLst>
            </p:cNvPr>
            <p:cNvGrpSpPr/>
            <p:nvPr/>
          </p:nvGrpSpPr>
          <p:grpSpPr>
            <a:xfrm>
              <a:off x="3712393" y="603635"/>
              <a:ext cx="17142477" cy="815399"/>
              <a:chOff x="3811105" y="162982"/>
              <a:chExt cx="17142477" cy="145801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66238-B98A-5757-F6A7-5DF8074D2DE5}"/>
                  </a:ext>
                </a:extLst>
              </p:cNvPr>
              <p:cNvCxnSpPr/>
              <p:nvPr/>
            </p:nvCxnSpPr>
            <p:spPr>
              <a:xfrm>
                <a:off x="10231335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134B5FC-8783-8637-661E-05338F69A46C}"/>
                  </a:ext>
                </a:extLst>
              </p:cNvPr>
              <p:cNvCxnSpPr/>
              <p:nvPr/>
            </p:nvCxnSpPr>
            <p:spPr>
              <a:xfrm>
                <a:off x="15349487" y="192241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D3F20-0C5E-EDBB-432E-0811AB06830B}"/>
                  </a:ext>
                </a:extLst>
              </p:cNvPr>
              <p:cNvCxnSpPr/>
              <p:nvPr/>
            </p:nvCxnSpPr>
            <p:spPr>
              <a:xfrm>
                <a:off x="20953582" y="162982"/>
                <a:ext cx="0" cy="1428752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D9252D-DB66-C40E-CB0A-28C93A783246}"/>
                  </a:ext>
                </a:extLst>
              </p:cNvPr>
              <p:cNvCxnSpPr/>
              <p:nvPr/>
            </p:nvCxnSpPr>
            <p:spPr>
              <a:xfrm>
                <a:off x="3811105" y="192243"/>
                <a:ext cx="0" cy="1428751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E15630-1DD2-04D6-6DE6-7F15E0B8D40A}"/>
                </a:ext>
              </a:extLst>
            </p:cNvPr>
            <p:cNvSpPr txBox="1"/>
            <p:nvPr/>
          </p:nvSpPr>
          <p:spPr>
            <a:xfrm>
              <a:off x="5080832" y="780535"/>
              <a:ext cx="3957736" cy="5232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rtl="1"/>
              <a:endParaRPr lang="en-US" sz="4800" dirty="0">
                <a:solidFill>
                  <a:srgbClr val="2C3744"/>
                </a:solidFill>
                <a:cs typeface="B Yekan" panose="000004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DBB07C-A725-CFB9-2559-3288DE0EECCC}"/>
              </a:ext>
            </a:extLst>
          </p:cNvPr>
          <p:cNvSpPr txBox="1"/>
          <p:nvPr/>
        </p:nvSpPr>
        <p:spPr>
          <a:xfrm>
            <a:off x="3489014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06845-FAD3-D927-EEC0-B53EE9C44B19}"/>
              </a:ext>
            </a:extLst>
          </p:cNvPr>
          <p:cNvSpPr txBox="1"/>
          <p:nvPr/>
        </p:nvSpPr>
        <p:spPr>
          <a:xfrm>
            <a:off x="502831" y="266018"/>
            <a:ext cx="2040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BF62-DD3E-D682-E1D6-A8592A43F342}"/>
              </a:ext>
            </a:extLst>
          </p:cNvPr>
          <p:cNvSpPr txBox="1"/>
          <p:nvPr/>
        </p:nvSpPr>
        <p:spPr>
          <a:xfrm>
            <a:off x="9194641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D569A-70EA-E50E-8A68-3CE696B95EAD}"/>
              </a:ext>
            </a:extLst>
          </p:cNvPr>
          <p:cNvSpPr txBox="1"/>
          <p:nvPr/>
        </p:nvSpPr>
        <p:spPr>
          <a:xfrm>
            <a:off x="6391040" y="266018"/>
            <a:ext cx="204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dirty="0">
                <a:solidFill>
                  <a:srgbClr val="2C3744"/>
                </a:solidFill>
                <a:cs typeface="B Yekan" panose="00000400000000000000" pitchFamily="2" charset="-78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B7C17-4484-8AF7-C259-821608039894}"/>
              </a:ext>
            </a:extLst>
          </p:cNvPr>
          <p:cNvSpPr/>
          <p:nvPr/>
        </p:nvSpPr>
        <p:spPr>
          <a:xfrm>
            <a:off x="502830" y="1185831"/>
            <a:ext cx="635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cs typeface="B Roya" panose="00000400000000000000" pitchFamily="2" charset="-78"/>
              </a:rPr>
              <a:t>Related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83BC20-3A8E-2ABD-1435-22961310B655}"/>
              </a:ext>
            </a:extLst>
          </p:cNvPr>
          <p:cNvGrpSpPr/>
          <p:nvPr/>
        </p:nvGrpSpPr>
        <p:grpSpPr>
          <a:xfrm>
            <a:off x="4099681" y="886759"/>
            <a:ext cx="1057975" cy="290670"/>
            <a:chOff x="19230441" y="1779761"/>
            <a:chExt cx="1057975" cy="29067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9506712-D48F-FB1B-45C4-20BDC139727B}"/>
                </a:ext>
              </a:extLst>
            </p:cNvPr>
            <p:cNvSpPr/>
            <p:nvPr/>
          </p:nvSpPr>
          <p:spPr>
            <a:xfrm>
              <a:off x="19496414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067F4C64-8239-C041-44E7-E146399401A9}"/>
                </a:ext>
              </a:extLst>
            </p:cNvPr>
            <p:cNvSpPr/>
            <p:nvPr/>
          </p:nvSpPr>
          <p:spPr>
            <a:xfrm>
              <a:off x="19230441" y="1839515"/>
              <a:ext cx="180976" cy="180976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88795B-5176-609C-A20D-B8D99700EB11}"/>
                </a:ext>
              </a:extLst>
            </p:cNvPr>
            <p:cNvSpPr/>
            <p:nvPr/>
          </p:nvSpPr>
          <p:spPr>
            <a:xfrm>
              <a:off x="19997746" y="1779761"/>
              <a:ext cx="290670" cy="29067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1F84D41-97FC-FDE6-6F56-9E98C89DE8BC}"/>
              </a:ext>
            </a:extLst>
          </p:cNvPr>
          <p:cNvSpPr/>
          <p:nvPr/>
        </p:nvSpPr>
        <p:spPr>
          <a:xfrm>
            <a:off x="4623608" y="943000"/>
            <a:ext cx="180976" cy="180976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D9A53B-A0DF-2582-086A-30CB1D3F02A5}"/>
              </a:ext>
            </a:extLst>
          </p:cNvPr>
          <p:cNvSpPr/>
          <p:nvPr/>
        </p:nvSpPr>
        <p:spPr>
          <a:xfrm>
            <a:off x="502830" y="3856043"/>
            <a:ext cx="4495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B Roya" panose="00000400000000000000" pitchFamily="2" charset="-78"/>
              </a:rPr>
              <a:t>Naïve Bayes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C4ABF-FB24-9359-7DA0-BEBAF6400233}"/>
              </a:ext>
            </a:extLst>
          </p:cNvPr>
          <p:cNvSpPr/>
          <p:nvPr/>
        </p:nvSpPr>
        <p:spPr>
          <a:xfrm>
            <a:off x="502830" y="3228619"/>
            <a:ext cx="6689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B Roya" panose="00000400000000000000" pitchFamily="2" charset="-78"/>
              </a:rPr>
              <a:t>Particle Swarm Optimization (PSO)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B8A5FD-F55A-C1E8-4EB5-A03D4DADAB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1545" r="1006" b="8904"/>
          <a:stretch/>
        </p:blipFill>
        <p:spPr>
          <a:xfrm>
            <a:off x="8616098" y="1770606"/>
            <a:ext cx="3355943" cy="38307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B9AD6A-DDCF-1107-313C-F779A94400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"/>
          <a:stretch/>
        </p:blipFill>
        <p:spPr>
          <a:xfrm>
            <a:off x="5402481" y="1611395"/>
            <a:ext cx="3355940" cy="39899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C354E8-F871-3912-1B3F-B28B9CC6C06B}"/>
              </a:ext>
            </a:extLst>
          </p:cNvPr>
          <p:cNvSpPr txBox="1"/>
          <p:nvPr/>
        </p:nvSpPr>
        <p:spPr>
          <a:xfrm>
            <a:off x="5974602" y="1445202"/>
            <a:ext cx="1757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B Roya" panose="00000400000000000000" pitchFamily="2" charset="-78"/>
              </a:rPr>
              <a:t>PSO algorithm</a:t>
            </a:r>
            <a:endParaRPr 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A32EB-5149-9AB9-A82D-4C97B8D8BC14}"/>
              </a:ext>
            </a:extLst>
          </p:cNvPr>
          <p:cNvSpPr txBox="1"/>
          <p:nvPr/>
        </p:nvSpPr>
        <p:spPr>
          <a:xfrm>
            <a:off x="9442269" y="1445202"/>
            <a:ext cx="1757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cs typeface="B Roya" panose="00000400000000000000" pitchFamily="2" charset="-78"/>
              </a:rPr>
              <a:t>Naïve Bayes Classifier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19DA8-B96E-DDEF-90EB-70098C17D341}"/>
              </a:ext>
            </a:extLst>
          </p:cNvPr>
          <p:cNvSpPr/>
          <p:nvPr/>
        </p:nvSpPr>
        <p:spPr>
          <a:xfrm>
            <a:off x="10994236" y="6237386"/>
            <a:ext cx="1197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b="1" dirty="0">
                <a:solidFill>
                  <a:srgbClr val="FF0000"/>
                </a:solidFill>
                <a:cs typeface="B Yekan" panose="00000400000000000000" pitchFamily="2" charset="-78"/>
              </a:rPr>
              <a:t>8 /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F89CF-501F-ACBA-CA4F-6862CE0B177F}"/>
              </a:ext>
            </a:extLst>
          </p:cNvPr>
          <p:cNvSpPr txBox="1"/>
          <p:nvPr/>
        </p:nvSpPr>
        <p:spPr>
          <a:xfrm>
            <a:off x="502830" y="1940058"/>
            <a:ext cx="4495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system for heart disease using Naive Bayes and</a:t>
            </a:r>
            <a:r>
              <a:rPr lang="fa-IR" b="1" dirty="0"/>
              <a:t> </a:t>
            </a:r>
            <a:r>
              <a:rPr lang="en-US" b="1" dirty="0"/>
              <a:t>particle swarm optimization</a:t>
            </a:r>
          </a:p>
          <a:p>
            <a:r>
              <a:rPr lang="en-US" dirty="0"/>
              <a:t>January 2018</a:t>
            </a:r>
          </a:p>
        </p:txBody>
      </p:sp>
    </p:spTree>
    <p:extLst>
      <p:ext uri="{BB962C8B-B14F-4D97-AF65-F5344CB8AC3E}">
        <p14:creationId xmlns:p14="http://schemas.microsoft.com/office/powerpoint/2010/main" val="2193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/>
      <p:bldP spid="35" grpId="0"/>
      <p:bldP spid="36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618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 Roya</vt:lpstr>
      <vt:lpstr>B Yekan</vt:lpstr>
      <vt:lpstr>Calibri</vt:lpstr>
      <vt:lpstr>Calibri Light</vt:lpstr>
      <vt:lpstr>Cambria Math</vt:lpstr>
      <vt:lpstr>Cascadia Mono</vt:lpstr>
      <vt:lpstr>LinLibertineT</vt:lpstr>
      <vt:lpstr>Segoe UI Semibold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Zahedzadeh</dc:creator>
  <cp:lastModifiedBy>Ali Zahedzadeh</cp:lastModifiedBy>
  <cp:revision>17</cp:revision>
  <dcterms:created xsi:type="dcterms:W3CDTF">2024-01-07T14:12:23Z</dcterms:created>
  <dcterms:modified xsi:type="dcterms:W3CDTF">2024-01-15T09:35:46Z</dcterms:modified>
</cp:coreProperties>
</file>