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Garamon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Garamond-bold.fntdata"/><Relationship Id="rId10" Type="http://schemas.openxmlformats.org/officeDocument/2006/relationships/slide" Target="slides/slide6.xml"/><Relationship Id="rId32" Type="http://schemas.openxmlformats.org/officeDocument/2006/relationships/font" Target="fonts/Garamond-regular.fntdata"/><Relationship Id="rId13" Type="http://schemas.openxmlformats.org/officeDocument/2006/relationships/slide" Target="slides/slide9.xml"/><Relationship Id="rId35" Type="http://schemas.openxmlformats.org/officeDocument/2006/relationships/font" Target="fonts/Garamond-boldItalic.fntdata"/><Relationship Id="rId12" Type="http://schemas.openxmlformats.org/officeDocument/2006/relationships/slide" Target="slides/slide8.xml"/><Relationship Id="rId34" Type="http://schemas.openxmlformats.org/officeDocument/2006/relationships/font" Target="fonts/Garamon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4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7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6.jp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ivvy-tripdata.s3.amazonaws.com/index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US"/>
              <a:t>Bike-Share Navigate Speedy Success?</a:t>
            </a:r>
            <a:endParaRPr/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b="1" lang="en-US"/>
              <a:t>Cyclistic Case Study: Capstone Project 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b="1" lang="en-US" sz="2000"/>
              <a:t>How do </a:t>
            </a:r>
            <a:r>
              <a:rPr b="1" lang="en-US" sz="2000">
                <a:solidFill>
                  <a:srgbClr val="00B0F0"/>
                </a:solidFill>
              </a:rPr>
              <a:t>annual members(Subscriber) </a:t>
            </a:r>
            <a:r>
              <a:rPr b="1" lang="en-US" sz="2000"/>
              <a:t>and </a:t>
            </a:r>
            <a:r>
              <a:rPr b="1" lang="en-US" sz="2000">
                <a:solidFill>
                  <a:srgbClr val="00B0F0"/>
                </a:solidFill>
              </a:rPr>
              <a:t>casual riders </a:t>
            </a:r>
            <a:r>
              <a:rPr b="1" lang="en-US" sz="2000"/>
              <a:t>use Cyclistic bikes differently?</a:t>
            </a:r>
            <a:endParaRPr sz="2000"/>
          </a:p>
        </p:txBody>
      </p:sp>
      <p:pic>
        <p:nvPicPr>
          <p:cNvPr id="209" name="Google Shape;20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2334" y="1155839"/>
            <a:ext cx="5667153" cy="454632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1600"/>
              <a:t>This image illustrates that average duration Ride in a </a:t>
            </a:r>
            <a:r>
              <a:rPr b="1" lang="en-US">
                <a:solidFill>
                  <a:srgbClr val="FF33CC"/>
                </a:solidFill>
              </a:rPr>
              <a:t>Monthly</a:t>
            </a:r>
            <a:r>
              <a:rPr b="1" lang="en-US" sz="1600">
                <a:solidFill>
                  <a:srgbClr val="FF33CC"/>
                </a:solidFill>
              </a:rPr>
              <a:t> &amp; Yearly </a:t>
            </a:r>
            <a:r>
              <a:rPr lang="en-US" sz="1600">
                <a:solidFill>
                  <a:schemeClr val="dk1"/>
                </a:solidFill>
              </a:rPr>
              <a:t>For Members Types</a:t>
            </a:r>
            <a:r>
              <a:rPr b="1" lang="en-US" sz="1600">
                <a:solidFill>
                  <a:srgbClr val="FF33CC"/>
                </a:solidFill>
              </a:rPr>
              <a:t> </a:t>
            </a:r>
            <a:r>
              <a:rPr lang="en-US" sz="1600">
                <a:solidFill>
                  <a:srgbClr val="FF33CC"/>
                </a:solidFill>
              </a:rPr>
              <a:t>, </a:t>
            </a:r>
            <a:r>
              <a:rPr b="1" lang="en-US" sz="1600">
                <a:solidFill>
                  <a:srgbClr val="FF33CC"/>
                </a:solidFill>
              </a:rPr>
              <a:t>Casual member </a:t>
            </a:r>
            <a:r>
              <a:rPr lang="en-US" sz="1600"/>
              <a:t>tends to use total number of ride </a:t>
            </a:r>
            <a:r>
              <a:rPr b="1" lang="en-US" sz="1600">
                <a:solidFill>
                  <a:srgbClr val="FF33CC"/>
                </a:solidFill>
              </a:rPr>
              <a:t>more</a:t>
            </a:r>
            <a:r>
              <a:rPr lang="en-US" sz="1600"/>
              <a:t> frequently than </a:t>
            </a:r>
            <a:r>
              <a:rPr b="1" lang="en-US" sz="1600">
                <a:solidFill>
                  <a:srgbClr val="FF33CC"/>
                </a:solidFill>
              </a:rPr>
              <a:t>Subscriber or Members.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sz="2800">
                <a:solidFill>
                  <a:schemeClr val="dk1"/>
                </a:solidFill>
              </a:rPr>
              <a:t>Why would </a:t>
            </a:r>
            <a:r>
              <a:rPr b="1" lang="en-US" sz="2800">
                <a:solidFill>
                  <a:schemeClr val="dk1"/>
                </a:solidFill>
              </a:rPr>
              <a:t>casual riders </a:t>
            </a:r>
            <a:r>
              <a:rPr lang="en-US" sz="2800">
                <a:solidFill>
                  <a:schemeClr val="dk1"/>
                </a:solidFill>
              </a:rPr>
              <a:t>buy </a:t>
            </a:r>
            <a:r>
              <a:rPr b="1" lang="en-US" sz="2800">
                <a:solidFill>
                  <a:schemeClr val="dk1"/>
                </a:solidFill>
              </a:rPr>
              <a:t>Cyclistic annual memberships</a:t>
            </a:r>
            <a:r>
              <a:rPr lang="en-US" sz="2800"/>
              <a:t>?</a:t>
            </a:r>
            <a:br>
              <a:rPr lang="en-US" sz="1600"/>
            </a:br>
            <a:r>
              <a:rPr lang="en-US" sz="1200">
                <a:highlight>
                  <a:srgbClr val="FFFF00"/>
                </a:highlight>
              </a:rPr>
              <a:t>Overall, Total  Average ride of Casual Member is higher in weekday, Monthly and Yearly. 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295400" y="2488019"/>
            <a:ext cx="1756144" cy="563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id="217" name="Google Shape;217;p2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581" y="2658533"/>
            <a:ext cx="3466214" cy="321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8968" y="2488019"/>
            <a:ext cx="3359888" cy="338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>
            <p:ph idx="4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6940" y="2658533"/>
            <a:ext cx="3732027" cy="338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1295402" y="1127051"/>
            <a:ext cx="9601196" cy="1158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None/>
            </a:pPr>
            <a:r>
              <a:rPr lang="en-US" sz="3100">
                <a:solidFill>
                  <a:schemeClr val="dk1"/>
                </a:solidFill>
              </a:rPr>
              <a:t>Why would </a:t>
            </a:r>
            <a:r>
              <a:rPr b="1" lang="en-US" sz="3100">
                <a:solidFill>
                  <a:schemeClr val="dk1"/>
                </a:solidFill>
              </a:rPr>
              <a:t>casual riders </a:t>
            </a:r>
            <a:r>
              <a:rPr lang="en-US" sz="3100">
                <a:solidFill>
                  <a:schemeClr val="dk1"/>
                </a:solidFill>
              </a:rPr>
              <a:t>buy </a:t>
            </a:r>
            <a:r>
              <a:rPr b="1" lang="en-US" sz="3100">
                <a:solidFill>
                  <a:schemeClr val="dk1"/>
                </a:solidFill>
              </a:rPr>
              <a:t>Cyclistic annual memberships?</a:t>
            </a:r>
            <a:br>
              <a:rPr lang="en-US" sz="6000"/>
            </a:br>
            <a:r>
              <a:rPr lang="en-US" sz="1300">
                <a:highlight>
                  <a:srgbClr val="FFFF00"/>
                </a:highlight>
              </a:rPr>
              <a:t>According to data, Total  Average ride of Casual Member is higher in weekday, Monthly and Yearly. </a:t>
            </a:r>
            <a:br>
              <a:rPr lang="en-US" sz="1300">
                <a:highlight>
                  <a:srgbClr val="FFFF00"/>
                </a:highlight>
              </a:rPr>
            </a:br>
            <a:r>
              <a:rPr b="1" lang="en-US" sz="1600">
                <a:solidFill>
                  <a:srgbClr val="A3591C"/>
                </a:solidFill>
              </a:rPr>
              <a:t>Project Idea: </a:t>
            </a:r>
            <a:r>
              <a:rPr lang="en-US" sz="1600">
                <a:solidFill>
                  <a:schemeClr val="dk1"/>
                </a:solidFill>
              </a:rPr>
              <a:t>Design </a:t>
            </a:r>
            <a:r>
              <a:rPr b="1" lang="en-US" sz="1600">
                <a:solidFill>
                  <a:srgbClr val="00B0F0"/>
                </a:solidFill>
              </a:rPr>
              <a:t>marketing</a:t>
            </a:r>
            <a:r>
              <a:rPr lang="en-US" sz="1600">
                <a:solidFill>
                  <a:schemeClr val="dk1"/>
                </a:solidFill>
              </a:rPr>
              <a:t> strategies aimed at </a:t>
            </a:r>
            <a:r>
              <a:rPr b="1" lang="en-US" sz="1600">
                <a:solidFill>
                  <a:schemeClr val="dk1"/>
                </a:solidFill>
              </a:rPr>
              <a:t>converting</a:t>
            </a:r>
            <a:r>
              <a:rPr lang="en-US" sz="1600">
                <a:solidFill>
                  <a:schemeClr val="dk1"/>
                </a:solidFill>
              </a:rPr>
              <a:t> casual riders into annual members.</a:t>
            </a:r>
            <a:br>
              <a:rPr lang="en-US" sz="1600">
                <a:solidFill>
                  <a:schemeClr val="dk1"/>
                </a:solidFill>
              </a:rPr>
            </a:br>
            <a:r>
              <a:rPr b="1" lang="en-US" sz="1600">
                <a:solidFill>
                  <a:srgbClr val="7030A0"/>
                </a:solidFill>
              </a:rPr>
              <a:t>Decision</a:t>
            </a:r>
            <a:r>
              <a:rPr lang="en-US" sz="1600">
                <a:solidFill>
                  <a:schemeClr val="dk1"/>
                </a:solidFill>
              </a:rPr>
              <a:t> to purchase casual rider into annual members may </a:t>
            </a:r>
            <a:r>
              <a:rPr b="1" lang="en-US" sz="1600">
                <a:solidFill>
                  <a:srgbClr val="FF33CC"/>
                </a:solidFill>
              </a:rPr>
              <a:t>depends</a:t>
            </a:r>
            <a:r>
              <a:rPr lang="en-US" sz="1600">
                <a:solidFill>
                  <a:schemeClr val="dk1"/>
                </a:solidFill>
              </a:rPr>
              <a:t> on various factors:</a:t>
            </a:r>
            <a:br>
              <a:rPr lang="en-US" sz="900"/>
            </a:br>
            <a:endParaRPr sz="1300"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>
                <a:solidFill>
                  <a:schemeClr val="dk1"/>
                </a:solidFill>
              </a:rPr>
              <a:t>Cost Saving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>
                <a:solidFill>
                  <a:schemeClr val="dk1"/>
                </a:solidFill>
              </a:rPr>
              <a:t>Convenient 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>
                <a:solidFill>
                  <a:schemeClr val="dk1"/>
                </a:solidFill>
              </a:rPr>
              <a:t>Membership Perk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>
                <a:solidFill>
                  <a:schemeClr val="dk1"/>
                </a:solidFill>
              </a:rPr>
              <a:t>Commitment to health and Fitness 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>
                <a:solidFill>
                  <a:schemeClr val="dk1"/>
                </a:solidFill>
              </a:rPr>
              <a:t>Membership Promotion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>
                <a:solidFill>
                  <a:schemeClr val="dk1"/>
                </a:solidFill>
              </a:rPr>
              <a:t>Group Ride and Events 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>
                <a:solidFill>
                  <a:schemeClr val="dk1"/>
                </a:solidFill>
              </a:rPr>
              <a:t>Improved Riding skill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>
                <a:solidFill>
                  <a:schemeClr val="dk1"/>
                </a:solidFill>
              </a:rPr>
              <a:t>Access to Resources</a:t>
            </a:r>
            <a:endParaRPr/>
          </a:p>
          <a:p>
            <a:pPr indent="0" lvl="0" marL="0" rtl="0" algn="l">
              <a:spcBef>
                <a:spcPts val="922"/>
              </a:spcBef>
              <a:spcAft>
                <a:spcPts val="0"/>
              </a:spcAft>
              <a:buSzPct val="115000"/>
              <a:buNone/>
            </a:pPr>
            <a:r>
              <a:rPr b="0" i="0" lang="en-US" sz="2200">
                <a:solidFill>
                  <a:srgbClr val="37415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1" i="0"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Implementing</a:t>
            </a:r>
            <a:r>
              <a:rPr b="0" i="0"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targeted marketing strategies to </a:t>
            </a:r>
            <a:r>
              <a:rPr b="1" i="0"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encourage</a:t>
            </a:r>
            <a:r>
              <a:rPr b="0" i="0"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casual riders to</a:t>
            </a:r>
            <a:r>
              <a:rPr b="1" i="0"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transition </a:t>
            </a:r>
            <a:r>
              <a:rPr b="0" i="0"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into annual memberships has the potential to </a:t>
            </a:r>
            <a:r>
              <a:rPr b="1" i="0"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enhanc</a:t>
            </a:r>
            <a:r>
              <a:rPr b="0" i="0"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 the company's </a:t>
            </a:r>
            <a:r>
              <a:rPr b="1" i="0" lang="en-US" sz="2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profitability.</a:t>
            </a:r>
            <a:endParaRPr b="1" sz="2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b="1" lang="en-US" sz="4000"/>
              <a:t>Case Study RoadMap-</a:t>
            </a:r>
            <a:r>
              <a:rPr b="1" lang="en-US" sz="4000">
                <a:solidFill>
                  <a:srgbClr val="FF33CC"/>
                </a:solidFill>
              </a:rPr>
              <a:t>Prepare</a:t>
            </a:r>
            <a:r>
              <a:rPr b="1" lang="en-US" sz="1100"/>
              <a:t>(Guiding Questions)</a:t>
            </a:r>
            <a:endParaRPr sz="1100"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Where is your </a:t>
            </a:r>
            <a:r>
              <a:rPr b="1" lang="en-US"/>
              <a:t>data located</a:t>
            </a:r>
            <a:r>
              <a:rPr lang="en-US"/>
              <a:t>?  </a:t>
            </a:r>
            <a:r>
              <a:rPr lang="en-US" u="sng">
                <a:solidFill>
                  <a:srgbClr val="FF33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https://divvy-tripdata.s3.amazonaws.com/index.html</a:t>
            </a:r>
            <a:r>
              <a:rPr lang="en-US"/>
              <a:t> 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How is the data </a:t>
            </a:r>
            <a:r>
              <a:rPr b="1" lang="en-US"/>
              <a:t>organized</a:t>
            </a:r>
            <a:r>
              <a:rPr lang="en-US"/>
              <a:t>?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15000"/>
              <a:buNone/>
            </a:pPr>
            <a:r>
              <a:rPr lang="en-US">
                <a:solidFill>
                  <a:srgbClr val="FF33CC"/>
                </a:solidFill>
              </a:rPr>
              <a:t>		This is public data that you can use to explore how different customer types are using Cyclistic bikes. There are some files that might be too </a:t>
            </a:r>
            <a:r>
              <a:rPr b="1" lang="en-US" u="sng">
                <a:solidFill>
                  <a:srgbClr val="FF33CC"/>
                </a:solidFill>
              </a:rPr>
              <a:t>large </a:t>
            </a:r>
            <a:r>
              <a:rPr lang="en-US">
                <a:solidFill>
                  <a:srgbClr val="FF33CC"/>
                </a:solidFill>
              </a:rPr>
              <a:t>to view. </a:t>
            </a:r>
            <a:endParaRPr baseline="30000"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How are you </a:t>
            </a:r>
            <a:r>
              <a:rPr b="1" lang="en-US"/>
              <a:t>addressing</a:t>
            </a:r>
            <a:r>
              <a:rPr lang="en-US"/>
              <a:t> licensing, privacy, security, and accessibility?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15000"/>
              <a:buNone/>
            </a:pPr>
            <a:r>
              <a:rPr lang="en-US"/>
              <a:t>		</a:t>
            </a:r>
            <a:r>
              <a:rPr lang="en-US">
                <a:solidFill>
                  <a:srgbClr val="FF33CC"/>
                </a:solidFill>
              </a:rPr>
              <a:t>The data has been made available by Motivate International Inc. under this </a:t>
            </a:r>
            <a:r>
              <a:rPr b="1" lang="en-US" u="sng">
                <a:solidFill>
                  <a:srgbClr val="FF33CC"/>
                </a:solidFill>
              </a:rPr>
              <a:t>license</a:t>
            </a:r>
            <a:r>
              <a:rPr b="1" lang="en-US">
                <a:solidFill>
                  <a:srgbClr val="FF33CC"/>
                </a:solidFill>
              </a:rPr>
              <a:t>.</a:t>
            </a:r>
            <a:endParaRPr>
              <a:solidFill>
                <a:srgbClr val="FF33CC"/>
              </a:solidFill>
            </a:endParaRPr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How did you </a:t>
            </a:r>
            <a:r>
              <a:rPr b="1" lang="en-US"/>
              <a:t>verify</a:t>
            </a:r>
            <a:r>
              <a:rPr lang="en-US"/>
              <a:t> the data’s integrity? </a:t>
            </a:r>
            <a:r>
              <a:rPr b="1" lang="en-US" u="sng">
                <a:solidFill>
                  <a:srgbClr val="FF33CC"/>
                </a:solidFill>
              </a:rPr>
              <a:t>ROCCC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Are there any </a:t>
            </a:r>
            <a:r>
              <a:rPr b="1" lang="en-US"/>
              <a:t>problems</a:t>
            </a:r>
            <a:r>
              <a:rPr lang="en-US"/>
              <a:t> with the data? Data is insufficient to provide relevant insights to Cyclistic.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 sz="4400"/>
              <a:t>Case Study RoadMap-</a:t>
            </a:r>
            <a:r>
              <a:rPr b="1" lang="en-US" sz="4400">
                <a:solidFill>
                  <a:srgbClr val="FF33CC"/>
                </a:solidFill>
              </a:rPr>
              <a:t>Prepare</a:t>
            </a:r>
            <a:r>
              <a:rPr b="1" lang="en-US" sz="1100"/>
              <a:t>(Guiding Questions)</a:t>
            </a:r>
            <a:endParaRPr b="1" sz="1100">
              <a:solidFill>
                <a:srgbClr val="FF33CC"/>
              </a:solidFill>
            </a:endParaRPr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>
                <a:solidFill>
                  <a:schemeClr val="dk1"/>
                </a:solidFill>
              </a:rPr>
              <a:t>Are there issues with </a:t>
            </a:r>
            <a:r>
              <a:rPr b="1" lang="en-US">
                <a:solidFill>
                  <a:schemeClr val="dk1"/>
                </a:solidFill>
              </a:rPr>
              <a:t>bias or credibility </a:t>
            </a:r>
            <a:r>
              <a:rPr lang="en-US">
                <a:solidFill>
                  <a:schemeClr val="dk1"/>
                </a:solidFill>
              </a:rPr>
              <a:t>in this data? Does your data </a:t>
            </a:r>
            <a:r>
              <a:rPr b="1" lang="en-US">
                <a:solidFill>
                  <a:schemeClr val="dk1"/>
                </a:solidFill>
              </a:rPr>
              <a:t>ROCCC</a:t>
            </a:r>
            <a:r>
              <a:rPr lang="en-US">
                <a:solidFill>
                  <a:schemeClr val="dk1"/>
                </a:solidFill>
              </a:rPr>
              <a:t>?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Char char="•"/>
            </a:pPr>
            <a:r>
              <a:rPr b="1" lang="en-US">
                <a:solidFill>
                  <a:srgbClr val="569707"/>
                </a:solidFill>
              </a:rPr>
              <a:t>Reliability : </a:t>
            </a:r>
            <a:r>
              <a:rPr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Reliability is a crucial aspect, encompassing the substantial </a:t>
            </a:r>
            <a:r>
              <a:rPr b="1" i="0" lang="en-US">
                <a:solidFill>
                  <a:srgbClr val="FF33CC"/>
                </a:solidFill>
                <a:latin typeface="Garamond"/>
                <a:ea typeface="Garamond"/>
                <a:cs typeface="Garamond"/>
                <a:sym typeface="Garamond"/>
              </a:rPr>
              <a:t>size</a:t>
            </a:r>
            <a:r>
              <a:rPr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of the data, as well as considerations related to </a:t>
            </a:r>
            <a:r>
              <a:rPr b="1" i="0" lang="en-US">
                <a:solidFill>
                  <a:srgbClr val="FF33CC"/>
                </a:solidFill>
                <a:latin typeface="Garamond"/>
                <a:ea typeface="Garamond"/>
                <a:cs typeface="Garamond"/>
                <a:sym typeface="Garamond"/>
              </a:rPr>
              <a:t>data security </a:t>
            </a:r>
            <a:r>
              <a:rPr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b="1" i="0" lang="en-US">
                <a:solidFill>
                  <a:srgbClr val="FF33CC"/>
                </a:solidFill>
                <a:latin typeface="Garamond"/>
                <a:ea typeface="Garamond"/>
                <a:cs typeface="Garamond"/>
                <a:sym typeface="Garamond"/>
              </a:rPr>
              <a:t>quality</a:t>
            </a:r>
            <a:r>
              <a:rPr b="1" lang="en-US">
                <a:solidFill>
                  <a:srgbClr val="FF33CC"/>
                </a:solidFill>
                <a:latin typeface="Garamond"/>
                <a:ea typeface="Garamond"/>
                <a:cs typeface="Garamond"/>
                <a:sym typeface="Garamond"/>
              </a:rPr>
              <a:t>. 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Char char="•"/>
            </a:pPr>
            <a:r>
              <a:rPr b="1" lang="en-US">
                <a:solidFill>
                  <a:srgbClr val="569707"/>
                </a:solidFill>
              </a:rPr>
              <a:t>Originality : </a:t>
            </a:r>
            <a:r>
              <a:rPr b="1" lang="en-US">
                <a:solidFill>
                  <a:schemeClr val="dk1"/>
                </a:solidFill>
              </a:rPr>
              <a:t>The data has been made available by </a:t>
            </a:r>
            <a:r>
              <a:rPr b="1" lang="en-US">
                <a:solidFill>
                  <a:srgbClr val="FF33CC"/>
                </a:solidFill>
              </a:rPr>
              <a:t>Motivate International Inc</a:t>
            </a:r>
            <a:r>
              <a:rPr b="1" lang="en-US">
                <a:solidFill>
                  <a:schemeClr val="dk1"/>
                </a:solidFill>
              </a:rPr>
              <a:t>. under this license.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Char char="•"/>
            </a:pPr>
            <a:r>
              <a:rPr b="1" lang="en-US">
                <a:solidFill>
                  <a:srgbClr val="569707"/>
                </a:solidFill>
              </a:rPr>
              <a:t>Comprehensiveness : </a:t>
            </a:r>
            <a:r>
              <a:rPr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data has </a:t>
            </a:r>
            <a:r>
              <a:rPr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relevant aspects of the subject matter, </a:t>
            </a:r>
            <a:r>
              <a:rPr b="0" i="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expand  the dataset by adding additional columns demonstrates a thoughtful approach to improving comprehensiveness.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Char char="•"/>
            </a:pPr>
            <a:r>
              <a:rPr b="1" lang="en-US">
                <a:solidFill>
                  <a:srgbClr val="569707"/>
                </a:solidFill>
              </a:rPr>
              <a:t>Current :</a:t>
            </a:r>
            <a:r>
              <a:rPr lang="en-US">
                <a:solidFill>
                  <a:schemeClr val="dk1"/>
                </a:solidFill>
              </a:rPr>
              <a:t>The data is currently updated. Last zipped file is </a:t>
            </a:r>
            <a:r>
              <a:rPr b="1" lang="en-US">
                <a:solidFill>
                  <a:srgbClr val="FF33CC"/>
                </a:solidFill>
              </a:rPr>
              <a:t>December 5</a:t>
            </a:r>
            <a:r>
              <a:rPr b="1" baseline="30000" lang="en-US">
                <a:solidFill>
                  <a:srgbClr val="FF33CC"/>
                </a:solidFill>
              </a:rPr>
              <a:t>th</a:t>
            </a:r>
            <a:r>
              <a:rPr b="1" lang="en-US">
                <a:solidFill>
                  <a:srgbClr val="FF33CC"/>
                </a:solidFill>
              </a:rPr>
              <a:t> 2023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Char char="•"/>
            </a:pPr>
            <a:r>
              <a:rPr b="1" lang="en-US">
                <a:solidFill>
                  <a:srgbClr val="569707"/>
                </a:solidFill>
              </a:rPr>
              <a:t>Cited :</a:t>
            </a:r>
            <a:r>
              <a:rPr lang="en-US">
                <a:solidFill>
                  <a:srgbClr val="022408"/>
                </a:solidFill>
              </a:rPr>
              <a:t>Yes</a:t>
            </a:r>
            <a:r>
              <a:rPr b="1" lang="en-US">
                <a:solidFill>
                  <a:srgbClr val="569707"/>
                </a:solidFill>
              </a:rPr>
              <a:t> </a:t>
            </a:r>
            <a:r>
              <a:rPr b="1" lang="en-US">
                <a:solidFill>
                  <a:srgbClr val="FF33CC"/>
                </a:solidFill>
              </a:rPr>
              <a:t>Motivate International Inc</a:t>
            </a:r>
            <a:endParaRPr b="1">
              <a:solidFill>
                <a:srgbClr val="569707"/>
              </a:solidFill>
            </a:endParaRPr>
          </a:p>
          <a:p>
            <a:pPr indent="-123634" lvl="0" marL="28575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 sz="4400"/>
              <a:t>Case Study RoadMap-</a:t>
            </a:r>
            <a:r>
              <a:rPr b="1" lang="en-US" sz="4400">
                <a:solidFill>
                  <a:srgbClr val="FF33CC"/>
                </a:solidFill>
              </a:rPr>
              <a:t>Prepare</a:t>
            </a:r>
            <a:r>
              <a:rPr b="1" lang="en-US" sz="1100"/>
              <a:t>(Guiding Questions)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b="1" lang="en-US">
                <a:highlight>
                  <a:srgbClr val="FFFF00"/>
                </a:highlight>
              </a:rPr>
              <a:t>Key tasks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 Download </a:t>
            </a:r>
            <a:r>
              <a:rPr lang="en-US"/>
              <a:t>data and store it appropriately.(I store it in </a:t>
            </a:r>
            <a:r>
              <a:rPr b="1" lang="en-US"/>
              <a:t>Desktop</a:t>
            </a:r>
            <a:r>
              <a:rPr lang="en-US"/>
              <a:t>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Identify how it’s </a:t>
            </a:r>
            <a:r>
              <a:rPr b="1" lang="en-US"/>
              <a:t>organized.(Folder)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</a:t>
            </a:r>
            <a:r>
              <a:rPr b="1" lang="en-US"/>
              <a:t>Sort</a:t>
            </a:r>
            <a:r>
              <a:rPr lang="en-US"/>
              <a:t> and </a:t>
            </a:r>
            <a:r>
              <a:rPr b="1" lang="en-US"/>
              <a:t>filter</a:t>
            </a:r>
            <a:r>
              <a:rPr lang="en-US"/>
              <a:t> the data</a:t>
            </a:r>
            <a:r>
              <a:rPr lang="en-US" sz="1800"/>
              <a:t>.(Excel, Spreadsheet, Python, SQL ,R Studio, PowerBI)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Determine the </a:t>
            </a:r>
            <a:r>
              <a:rPr b="1" lang="en-US"/>
              <a:t>credibility</a:t>
            </a:r>
            <a:r>
              <a:rPr lang="en-US"/>
              <a:t> of the data</a:t>
            </a:r>
            <a:r>
              <a:rPr b="1" lang="en-US"/>
              <a:t>.(ROCCC)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 sz="4400"/>
              <a:t>Case Study RoadMap-</a:t>
            </a:r>
            <a:r>
              <a:rPr b="1" lang="en-US" sz="4400">
                <a:solidFill>
                  <a:srgbClr val="00B050"/>
                </a:solidFill>
              </a:rPr>
              <a:t>Process</a:t>
            </a:r>
            <a:r>
              <a:rPr b="1" lang="en-US" sz="1100"/>
              <a:t>(Guiding Questions)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What tools are you choosing and why? </a:t>
            </a:r>
            <a:r>
              <a:rPr b="1" lang="en-US" sz="2400"/>
              <a:t>Python, SQL ,R Studio, Tableau</a:t>
            </a:r>
            <a:r>
              <a:rPr lang="en-US" sz="2400"/>
              <a:t>(more Feature)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Have you ensured your data’s integrity? </a:t>
            </a:r>
            <a:r>
              <a:rPr b="1" lang="en-US"/>
              <a:t>(ROCCC)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What steps have you taken to ensure that your data is clean? </a:t>
            </a:r>
            <a:r>
              <a:rPr b="1" lang="en-US"/>
              <a:t>(</a:t>
            </a:r>
            <a:r>
              <a:rPr b="1" i="0" lang="en-US">
                <a:solidFill>
                  <a:srgbClr val="202124"/>
                </a:solidFill>
              </a:rPr>
              <a:t>Remove duplicate, Filter, Fix structural errors, handle missing data) 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How can you verify that your data is clean and ready to analyze? </a:t>
            </a:r>
            <a:r>
              <a:rPr b="1" lang="en-US"/>
              <a:t>(</a:t>
            </a:r>
            <a:r>
              <a:rPr b="1" i="0" lang="en-US">
                <a:solidFill>
                  <a:srgbClr val="202124"/>
                </a:solidFill>
              </a:rPr>
              <a:t>Remove duplicate, Remove Null, Remove unused column, handle missing data) 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Have you documented your cleaning process so you can review and share those results</a:t>
            </a:r>
            <a:r>
              <a:rPr b="1" lang="en-US"/>
              <a:t>?(Yes)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933895" y="865174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 sz="4400"/>
              <a:t>Case Study RoadMap-</a:t>
            </a:r>
            <a:r>
              <a:rPr b="1" lang="en-US" sz="4400">
                <a:solidFill>
                  <a:srgbClr val="00B050"/>
                </a:solidFill>
              </a:rPr>
              <a:t>Process</a:t>
            </a:r>
            <a:r>
              <a:rPr b="1" lang="en-US" sz="1100"/>
              <a:t>(Guiding Questions)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Check the data for errors.(</a:t>
            </a:r>
            <a:r>
              <a:rPr b="1" lang="en-US"/>
              <a:t>Remove</a:t>
            </a:r>
            <a:r>
              <a:rPr lang="en-US"/>
              <a:t> Duplicate, Null Value, Unused column)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Choose your tools.(</a:t>
            </a:r>
            <a:r>
              <a:rPr b="1" lang="en-US"/>
              <a:t>PYTHON,SQL,R STUDIO</a:t>
            </a:r>
            <a:r>
              <a:rPr lang="en-US"/>
              <a:t>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Transform the data so you can work with it effectively.(calculate </a:t>
            </a:r>
            <a:r>
              <a:rPr b="1" lang="en-US"/>
              <a:t>ride length </a:t>
            </a:r>
            <a:r>
              <a:rPr lang="en-US"/>
              <a:t>(</a:t>
            </a:r>
            <a:r>
              <a:rPr b="1" lang="en-US"/>
              <a:t>HH:MM:SS </a:t>
            </a:r>
            <a:r>
              <a:rPr lang="en-US"/>
              <a:t>then change to total second and calculate mean mode ,max)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Document the cleaning process.(</a:t>
            </a:r>
            <a:r>
              <a:rPr b="1" lang="en-US"/>
              <a:t>PYTHON,SQL,R STUDIO)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-US" sz="4400"/>
              <a:t>Case Study RoadMap-</a:t>
            </a:r>
            <a:r>
              <a:rPr b="1" lang="en-US" sz="4400">
                <a:solidFill>
                  <a:srgbClr val="00B050"/>
                </a:solidFill>
              </a:rPr>
              <a:t>Process</a:t>
            </a:r>
            <a:r>
              <a:rPr b="1" lang="en-US" sz="1100"/>
              <a:t>(Guiding Questions)</a:t>
            </a:r>
            <a:br>
              <a:rPr b="1" lang="en-US" sz="1100"/>
            </a:br>
            <a:r>
              <a:rPr b="1" lang="en-US" sz="1400"/>
              <a:t>Documentation of any </a:t>
            </a:r>
            <a:r>
              <a:rPr b="1" lang="en-US" sz="1400">
                <a:highlight>
                  <a:srgbClr val="FFFF00"/>
                </a:highlight>
              </a:rPr>
              <a:t>cleaning</a:t>
            </a:r>
            <a:r>
              <a:rPr b="1" lang="en-US" sz="1400"/>
              <a:t> or </a:t>
            </a:r>
            <a:r>
              <a:rPr b="1" lang="en-US" sz="1400">
                <a:highlight>
                  <a:srgbClr val="FFFF00"/>
                </a:highlight>
              </a:rPr>
              <a:t>manipulation</a:t>
            </a:r>
            <a:r>
              <a:rPr b="1" lang="en-US" sz="1400"/>
              <a:t> of data (</a:t>
            </a:r>
            <a:r>
              <a:rPr b="1" lang="en-US" sz="3600">
                <a:solidFill>
                  <a:srgbClr val="0070C0"/>
                </a:solidFill>
              </a:rPr>
              <a:t>R Studio </a:t>
            </a:r>
            <a:r>
              <a:rPr b="1" lang="en-US" sz="1400"/>
              <a:t>)</a:t>
            </a:r>
            <a:br>
              <a:rPr b="1" lang="en-US" sz="1400"/>
            </a:br>
            <a:endParaRPr sz="1400"/>
          </a:p>
        </p:txBody>
      </p:sp>
      <p:pic>
        <p:nvPicPr>
          <p:cNvPr id="261" name="Google Shape;26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130" y="2557463"/>
            <a:ext cx="9482467" cy="36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-US" sz="4400"/>
              <a:t>Case Study RoadMap-</a:t>
            </a:r>
            <a:r>
              <a:rPr b="1" lang="en-US" sz="4400">
                <a:solidFill>
                  <a:srgbClr val="00B050"/>
                </a:solidFill>
              </a:rPr>
              <a:t>Process</a:t>
            </a:r>
            <a:r>
              <a:rPr b="1" lang="en-US" sz="1100"/>
              <a:t>(Guiding Questions)</a:t>
            </a:r>
            <a:br>
              <a:rPr b="1" lang="en-US" sz="1100"/>
            </a:br>
            <a:r>
              <a:rPr b="1" lang="en-US" sz="1600"/>
              <a:t>Documentation of any </a:t>
            </a:r>
            <a:r>
              <a:rPr b="1" lang="en-US" sz="1600">
                <a:highlight>
                  <a:srgbClr val="FFFF00"/>
                </a:highlight>
              </a:rPr>
              <a:t>cleaning</a:t>
            </a:r>
            <a:r>
              <a:rPr b="1" lang="en-US" sz="1600"/>
              <a:t> or </a:t>
            </a:r>
            <a:r>
              <a:rPr b="1" lang="en-US" sz="1600">
                <a:highlight>
                  <a:srgbClr val="FFFF00"/>
                </a:highlight>
              </a:rPr>
              <a:t>manipulation</a:t>
            </a:r>
            <a:r>
              <a:rPr b="1" lang="en-US" sz="1600"/>
              <a:t> of data </a:t>
            </a:r>
            <a:r>
              <a:rPr b="1" lang="en-US" sz="2800"/>
              <a:t>(</a:t>
            </a:r>
            <a:r>
              <a:rPr b="1" lang="en-US" sz="4000">
                <a:solidFill>
                  <a:srgbClr val="FF33CC"/>
                </a:solidFill>
              </a:rPr>
              <a:t>J</a:t>
            </a:r>
            <a:r>
              <a:rPr b="1" lang="en-US" sz="2700">
                <a:solidFill>
                  <a:srgbClr val="FF33CC"/>
                </a:solidFill>
              </a:rPr>
              <a:t>upiter Notebook</a:t>
            </a:r>
            <a:r>
              <a:rPr b="1" lang="en-US" sz="2700"/>
              <a:t>)</a:t>
            </a:r>
            <a:r>
              <a:rPr b="1" lang="en-US" sz="2700">
                <a:highlight>
                  <a:srgbClr val="FFFF00"/>
                </a:highlight>
              </a:rPr>
              <a:t>PYTHON 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267" name="Google Shape;267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3" y="2557463"/>
            <a:ext cx="9007546" cy="360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The Case Study: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The director of marketing </a:t>
            </a:r>
            <a:r>
              <a:rPr b="1" lang="en-US"/>
              <a:t>Lily Moreno</a:t>
            </a:r>
            <a:r>
              <a:rPr lang="en-US"/>
              <a:t>, believes the company’s future success depends on </a:t>
            </a:r>
            <a:r>
              <a:rPr b="1" lang="en-US">
                <a:solidFill>
                  <a:srgbClr val="7030A0"/>
                </a:solidFill>
              </a:rPr>
              <a:t>maximizing</a:t>
            </a:r>
            <a:r>
              <a:rPr lang="en-US"/>
              <a:t> the number of </a:t>
            </a:r>
            <a:r>
              <a:rPr b="1" lang="en-US">
                <a:solidFill>
                  <a:srgbClr val="7030A0"/>
                </a:solidFill>
              </a:rPr>
              <a:t>annual memberships. </a:t>
            </a:r>
            <a:r>
              <a:rPr lang="en-US"/>
              <a:t>Therefore, Cyclistic marketing analytics, Cyclistic executive team wants to understand how </a:t>
            </a:r>
            <a:r>
              <a:rPr lang="en-US">
                <a:highlight>
                  <a:srgbClr val="FFFF00"/>
                </a:highlight>
              </a:rPr>
              <a:t>casual riders </a:t>
            </a:r>
            <a:r>
              <a:rPr lang="en-US"/>
              <a:t>and </a:t>
            </a:r>
            <a:r>
              <a:rPr lang="en-US">
                <a:highlight>
                  <a:srgbClr val="FFFF00"/>
                </a:highlight>
              </a:rPr>
              <a:t>annual members </a:t>
            </a:r>
            <a:r>
              <a:rPr lang="en-US"/>
              <a:t>use Cyclistic </a:t>
            </a:r>
            <a:r>
              <a:rPr lang="en-US">
                <a:highlight>
                  <a:srgbClr val="FFFF00"/>
                </a:highlight>
              </a:rPr>
              <a:t>bikes</a:t>
            </a:r>
            <a:r>
              <a:rPr lang="en-US"/>
              <a:t> </a:t>
            </a:r>
            <a:r>
              <a:rPr lang="en-US">
                <a:highlight>
                  <a:srgbClr val="FFFF00"/>
                </a:highlight>
              </a:rPr>
              <a:t>differently. 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Current </a:t>
            </a:r>
            <a:r>
              <a:rPr b="1" lang="en-US"/>
              <a:t>problem</a:t>
            </a:r>
            <a:r>
              <a:rPr lang="en-US"/>
              <a:t> Faced by Ms. Lily Moreno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lang="en-US"/>
              <a:t>Lack of knowledge of </a:t>
            </a:r>
            <a:r>
              <a:rPr b="1" lang="en-US"/>
              <a:t>Customer Preference.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lang="en-US"/>
              <a:t>Need to study Cyclistic historical bike trip </a:t>
            </a:r>
            <a:r>
              <a:rPr b="1" lang="en-US"/>
              <a:t>data</a:t>
            </a:r>
            <a:r>
              <a:rPr lang="en-US"/>
              <a:t> to identify trends.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lang="en-US"/>
              <a:t>Lack of digital Media Marketing </a:t>
            </a:r>
            <a:endParaRPr/>
          </a:p>
          <a:p>
            <a:pPr indent="0" lvl="2" marL="914400" rtl="0" algn="l">
              <a:spcBef>
                <a:spcPts val="933"/>
              </a:spcBef>
              <a:spcAft>
                <a:spcPts val="0"/>
              </a:spcAft>
              <a:buSzPct val="115000"/>
              <a:buNone/>
            </a:pPr>
            <a:r>
              <a:rPr b="1" lang="en-US">
                <a:highlight>
                  <a:srgbClr val="00FFFF"/>
                </a:highlight>
              </a:rPr>
              <a:t>Looking at the Problem, Ms. Lily Moreno has a team pulled in on-board.</a:t>
            </a:r>
            <a:endParaRPr/>
          </a:p>
          <a:p>
            <a:pPr indent="-150653" lvl="1" marL="742950" rtl="0" algn="l"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t/>
            </a:r>
            <a:endParaRPr/>
          </a:p>
          <a:p>
            <a:pPr indent="-150653" lvl="1" marL="742950" rtl="0" algn="l"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t/>
            </a:r>
            <a:endParaRPr/>
          </a:p>
          <a:p>
            <a:pPr indent="-123634" lvl="0" marL="28575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-US" sz="3600"/>
              <a:t>Case Study RoadMap-</a:t>
            </a:r>
            <a:r>
              <a:rPr b="1" lang="en-US" sz="3600">
                <a:solidFill>
                  <a:srgbClr val="00B050"/>
                </a:solidFill>
              </a:rPr>
              <a:t>Process</a:t>
            </a:r>
            <a:r>
              <a:rPr b="1" lang="en-US" sz="3600"/>
              <a:t>(Guiding Questions)</a:t>
            </a:r>
            <a:br>
              <a:rPr b="1" lang="en-US" sz="2800"/>
            </a:br>
            <a:r>
              <a:rPr b="1" lang="en-US" sz="1600"/>
              <a:t>Documentation of any </a:t>
            </a:r>
            <a:r>
              <a:rPr b="1" lang="en-US" sz="1600">
                <a:highlight>
                  <a:srgbClr val="FFFF00"/>
                </a:highlight>
              </a:rPr>
              <a:t>cleaning</a:t>
            </a:r>
            <a:r>
              <a:rPr b="1" lang="en-US" sz="1600"/>
              <a:t> or </a:t>
            </a:r>
            <a:r>
              <a:rPr b="1" lang="en-US" sz="1600">
                <a:highlight>
                  <a:srgbClr val="FFFF00"/>
                </a:highlight>
              </a:rPr>
              <a:t>manipulation</a:t>
            </a:r>
            <a:r>
              <a:rPr b="1" lang="en-US" sz="1600"/>
              <a:t> of data </a:t>
            </a:r>
            <a:r>
              <a:rPr b="1" lang="en-US" sz="2700">
                <a:solidFill>
                  <a:srgbClr val="FF33CC"/>
                </a:solidFill>
              </a:rPr>
              <a:t>Big Query(Google Cloud)</a:t>
            </a:r>
            <a:endParaRPr sz="2700">
              <a:solidFill>
                <a:srgbClr val="FF33CC"/>
              </a:solidFill>
            </a:endParaRPr>
          </a:p>
        </p:txBody>
      </p:sp>
      <p:pic>
        <p:nvPicPr>
          <p:cNvPr id="273" name="Google Shape;273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2" y="2557463"/>
            <a:ext cx="9826253" cy="369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 sz="4400"/>
              <a:t>Case Study RoadMap-</a:t>
            </a:r>
            <a:r>
              <a:rPr b="1" lang="en-US" sz="4400">
                <a:solidFill>
                  <a:srgbClr val="FF0000"/>
                </a:solidFill>
                <a:highlight>
                  <a:srgbClr val="00FFFF"/>
                </a:highlight>
              </a:rPr>
              <a:t>Analyze</a:t>
            </a:r>
            <a:r>
              <a:rPr b="1" lang="en-US" sz="1100"/>
              <a:t>(Guiding Questions)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b="1" lang="en-US" sz="3200"/>
              <a:t>How should you</a:t>
            </a:r>
            <a:r>
              <a:rPr b="1" lang="en-US" sz="3200">
                <a:solidFill>
                  <a:srgbClr val="FB73BA"/>
                </a:solidFill>
              </a:rPr>
              <a:t> organize </a:t>
            </a:r>
            <a:r>
              <a:rPr b="1" lang="en-US" sz="3200"/>
              <a:t>your data to perform analysis on it?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115000"/>
              <a:buNone/>
            </a:pPr>
            <a:r>
              <a:rPr lang="en-US"/>
              <a:t>		There is 2 approach that I used during organizing data: </a:t>
            </a:r>
            <a:endParaRPr/>
          </a:p>
          <a:p>
            <a:pPr indent="-285750" lvl="0" marL="285750" rtl="0" algn="l">
              <a:spcBef>
                <a:spcPts val="875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lang="en-US" sz="2200"/>
              <a:t>Collect all </a:t>
            </a:r>
            <a:r>
              <a:rPr b="1" lang="en-US" sz="2200"/>
              <a:t>data</a:t>
            </a:r>
            <a:r>
              <a:rPr lang="en-US" sz="2200"/>
              <a:t> at once then start </a:t>
            </a:r>
            <a:r>
              <a:rPr b="1" lang="en-US" sz="2200">
                <a:solidFill>
                  <a:srgbClr val="00B0F0"/>
                </a:solidFill>
              </a:rPr>
              <a:t>cleaning</a:t>
            </a:r>
            <a:r>
              <a:rPr lang="en-US" sz="2200">
                <a:solidFill>
                  <a:srgbClr val="00B0F0"/>
                </a:solidFill>
              </a:rPr>
              <a:t>, </a:t>
            </a:r>
            <a:r>
              <a:rPr b="1" lang="en-US" sz="2200">
                <a:solidFill>
                  <a:srgbClr val="00B0F0"/>
                </a:solidFill>
              </a:rPr>
              <a:t>filtering</a:t>
            </a:r>
            <a:r>
              <a:rPr lang="en-US" sz="2200">
                <a:solidFill>
                  <a:srgbClr val="00B0F0"/>
                </a:solidFill>
              </a:rPr>
              <a:t> </a:t>
            </a:r>
            <a:r>
              <a:rPr lang="en-US" sz="2200"/>
              <a:t>data.</a:t>
            </a:r>
            <a:endParaRPr/>
          </a:p>
          <a:p>
            <a:pPr indent="-285750" lvl="0" marL="285750" rtl="0" algn="l">
              <a:spcBef>
                <a:spcPts val="875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lang="en-US" sz="2200"/>
              <a:t> Start cleaning each </a:t>
            </a:r>
            <a:r>
              <a:rPr lang="en-US" sz="2200">
                <a:solidFill>
                  <a:srgbClr val="00B0F0"/>
                </a:solidFill>
              </a:rPr>
              <a:t>data manually </a:t>
            </a:r>
            <a:r>
              <a:rPr lang="en-US" sz="2200"/>
              <a:t>and then </a:t>
            </a:r>
            <a:r>
              <a:rPr lang="en-US" sz="2200">
                <a:solidFill>
                  <a:srgbClr val="00B0F0"/>
                </a:solidFill>
              </a:rPr>
              <a:t>combine all.  </a:t>
            </a:r>
            <a:endParaRPr/>
          </a:p>
          <a:p>
            <a:pPr indent="-285750" lvl="0" marL="285750" rtl="0" algn="l">
              <a:spcBef>
                <a:spcPts val="900"/>
              </a:spcBef>
              <a:spcAft>
                <a:spcPts val="0"/>
              </a:spcAft>
              <a:buSzPct val="115000"/>
              <a:buChar char="•"/>
            </a:pPr>
            <a:r>
              <a:rPr b="1" lang="en-US"/>
              <a:t>Has your data been properly formatted? </a:t>
            </a:r>
            <a:r>
              <a:rPr b="1" lang="en-US">
                <a:solidFill>
                  <a:srgbClr val="0070C0"/>
                </a:solidFill>
              </a:rPr>
              <a:t>YES</a:t>
            </a:r>
            <a:endParaRPr/>
          </a:p>
          <a:p>
            <a:pPr indent="-285750" lvl="0" marL="285750" rtl="0" algn="l">
              <a:spcBef>
                <a:spcPts val="900"/>
              </a:spcBef>
              <a:spcAft>
                <a:spcPts val="0"/>
              </a:spcAft>
              <a:buSzPct val="115000"/>
              <a:buChar char="•"/>
            </a:pPr>
            <a:r>
              <a:rPr b="1" lang="en-US"/>
              <a:t>What surprises did you discover in the data? 	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115000"/>
              <a:buNone/>
            </a:pPr>
            <a:r>
              <a:rPr lang="en-US"/>
              <a:t>	Null Value, Unable to load Large data in Spread Sheet, Unable to load all data in Big query , change in Sql Query that help combine data at once.</a:t>
            </a:r>
            <a:endParaRPr/>
          </a:p>
          <a:p>
            <a:pPr indent="-285750" lvl="0" marL="285750" rtl="0" algn="l">
              <a:spcBef>
                <a:spcPts val="900"/>
              </a:spcBef>
              <a:spcAft>
                <a:spcPts val="0"/>
              </a:spcAft>
              <a:buSzPct val="115000"/>
              <a:buChar char="•"/>
            </a:pPr>
            <a:r>
              <a:rPr b="1" lang="en-US"/>
              <a:t>What trends or relationships did you find in the data? </a:t>
            </a:r>
            <a:r>
              <a:rPr lang="en-US"/>
              <a:t>All the data pattern looks same and its easy to manipulate clean data.</a:t>
            </a:r>
            <a:endParaRPr/>
          </a:p>
          <a:p>
            <a:pPr indent="-285750" lvl="0" marL="285750" rtl="0" algn="l">
              <a:spcBef>
                <a:spcPts val="900"/>
              </a:spcBef>
              <a:spcAft>
                <a:spcPts val="0"/>
              </a:spcAft>
              <a:buSzPct val="115000"/>
              <a:buChar char="•"/>
            </a:pPr>
            <a:r>
              <a:rPr b="1" lang="en-US"/>
              <a:t>How will these insights help answer your business questions? </a:t>
            </a:r>
            <a:r>
              <a:rPr lang="en-US"/>
              <a:t>It will guide for better </a:t>
            </a:r>
            <a:r>
              <a:rPr b="1" lang="en-US">
                <a:solidFill>
                  <a:srgbClr val="00B0F0"/>
                </a:solidFill>
              </a:rPr>
              <a:t>marketing strategies.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 sz="4400"/>
              <a:t>Case Study RoadMap-</a:t>
            </a:r>
            <a:r>
              <a:rPr b="1" lang="en-US" sz="4400">
                <a:solidFill>
                  <a:srgbClr val="FF0000"/>
                </a:solidFill>
                <a:highlight>
                  <a:srgbClr val="00FFFF"/>
                </a:highlight>
              </a:rPr>
              <a:t>Analyze</a:t>
            </a:r>
            <a:r>
              <a:rPr b="1" lang="en-US" sz="1100"/>
              <a:t>(Guiding Questions)</a:t>
            </a:r>
            <a:br>
              <a:rPr b="1" lang="en-US" sz="1100"/>
            </a:br>
            <a:r>
              <a:rPr b="1" lang="en-US" sz="1600">
                <a:highlight>
                  <a:srgbClr val="FFFF00"/>
                </a:highlight>
              </a:rPr>
              <a:t>I use R Studio, SQL, PYTHON to analyst data. </a:t>
            </a:r>
            <a:endParaRPr sz="1600">
              <a:highlight>
                <a:srgbClr val="FFFF00"/>
              </a:highlight>
            </a:endParaRPr>
          </a:p>
        </p:txBody>
      </p:sp>
      <p:pic>
        <p:nvPicPr>
          <p:cNvPr id="285" name="Google Shape;285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575" y="3281432"/>
            <a:ext cx="4718050" cy="186834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solidFill>
                  <a:schemeClr val="dk1"/>
                </a:solidFill>
              </a:rPr>
              <a:t>SQL, Python, R studio is highly capable of handling big dataset.</a:t>
            </a:r>
            <a:endParaRPr/>
          </a:p>
          <a:p>
            <a:pPr indent="-285750" lvl="0" marL="285750" rtl="0" algn="l">
              <a:spcBef>
                <a:spcPts val="1040"/>
              </a:spcBef>
              <a:spcAft>
                <a:spcPts val="0"/>
              </a:spcAft>
              <a:buSzPts val="2530"/>
              <a:buChar char="•"/>
            </a:pPr>
            <a:r>
              <a:rPr b="0" i="0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 use powerful </a:t>
            </a:r>
            <a:r>
              <a:rPr b="1" i="0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visualization</a:t>
            </a:r>
            <a:r>
              <a:rPr b="0" i="0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packages , with ggplot2, where as Python Matplotlib and Seaborn for static plots.</a:t>
            </a:r>
            <a:r>
              <a:rPr b="0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SQL is not typically used as a dedicated tool for data visualization. It is more commonly used for data retrieval, </a:t>
            </a:r>
            <a:r>
              <a:rPr b="1" i="0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manipulation</a:t>
            </a:r>
            <a:r>
              <a:rPr b="0" i="0" lang="en-US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and analysis.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 sz="4400"/>
              <a:t>Case Study RoadMap-</a:t>
            </a:r>
            <a:r>
              <a:rPr b="1" lang="en-US" sz="4400">
                <a:solidFill>
                  <a:srgbClr val="FF0000"/>
                </a:solidFill>
                <a:highlight>
                  <a:srgbClr val="00FFFF"/>
                </a:highlight>
              </a:rPr>
              <a:t>Analyze</a:t>
            </a:r>
            <a:r>
              <a:rPr b="1" lang="en-US" sz="1100"/>
              <a:t>(Finding)</a:t>
            </a:r>
            <a:br>
              <a:rPr b="1" lang="en-US" sz="1100"/>
            </a:br>
            <a:r>
              <a:rPr b="1" lang="en-US" sz="2400">
                <a:highlight>
                  <a:srgbClr val="FFFF00"/>
                </a:highlight>
              </a:rPr>
              <a:t>Result: </a:t>
            </a:r>
            <a:r>
              <a:rPr b="1" lang="en-US" sz="1400"/>
              <a:t>The mean of ride length : Ride Duration in a year, Average Duration in weekday</a:t>
            </a:r>
            <a:endParaRPr/>
          </a:p>
        </p:txBody>
      </p:sp>
      <p:pic>
        <p:nvPicPr>
          <p:cNvPr id="292" name="Google Shape;292;p4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2799644"/>
            <a:ext cx="4718050" cy="286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8575" y="2901245"/>
            <a:ext cx="4718050" cy="260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1047047" y="993421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-US" sz="6000"/>
              <a:t>Case Study RoadMap-</a:t>
            </a:r>
            <a:r>
              <a:rPr b="1" lang="en-US" sz="6000">
                <a:solidFill>
                  <a:srgbClr val="FF0000"/>
                </a:solidFill>
                <a:highlight>
                  <a:srgbClr val="00FFFF"/>
                </a:highlight>
              </a:rPr>
              <a:t>Analyze</a:t>
            </a:r>
            <a:r>
              <a:rPr b="1" lang="en-US" sz="1600"/>
              <a:t>(</a:t>
            </a:r>
            <a:r>
              <a:rPr b="1" lang="en-US" sz="1100"/>
              <a:t>Finding)</a:t>
            </a:r>
            <a:br>
              <a:rPr b="1" lang="en-US" sz="1100"/>
            </a:br>
            <a:r>
              <a:rPr b="1" lang="en-US" sz="2400">
                <a:highlight>
                  <a:srgbClr val="FFFF00"/>
                </a:highlight>
              </a:rPr>
              <a:t>Result: Maximum ride length for Member Types by Month</a:t>
            </a:r>
            <a:endParaRPr sz="2400"/>
          </a:p>
        </p:txBody>
      </p:sp>
      <p:pic>
        <p:nvPicPr>
          <p:cNvPr id="299" name="Google Shape;299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800" y="2788356"/>
            <a:ext cx="7518400" cy="3318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-US" sz="6600" u="sng"/>
              <a:t>C</a:t>
            </a:r>
            <a:r>
              <a:rPr b="1" lang="en-US" sz="4400" u="sng"/>
              <a:t>ase Study RoadMap-</a:t>
            </a:r>
            <a:r>
              <a:rPr b="1" lang="en-US" u="sng">
                <a:solidFill>
                  <a:srgbClr val="7030A0"/>
                </a:solidFill>
              </a:rPr>
              <a:t>Share </a:t>
            </a:r>
            <a:r>
              <a:rPr b="1" lang="en-US" sz="1300" u="sng"/>
              <a:t>(Finding)</a:t>
            </a:r>
            <a:br>
              <a:rPr b="1" lang="en-US" sz="1300"/>
            </a:br>
            <a:r>
              <a:rPr b="1" lang="en-US" sz="2700">
                <a:highlight>
                  <a:srgbClr val="FFFF00"/>
                </a:highlight>
              </a:rPr>
              <a:t>Recommendations</a:t>
            </a:r>
            <a:r>
              <a:rPr b="1" lang="en-US" sz="2700"/>
              <a:t> based on my </a:t>
            </a:r>
            <a:r>
              <a:rPr b="1" lang="en-US" sz="2700">
                <a:solidFill>
                  <a:srgbClr val="F579B1"/>
                </a:solidFill>
              </a:rPr>
              <a:t>Analysis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b="1" lang="en-US"/>
              <a:t>Were you able to answer the question of how annual members and casual riders use Cyclistic bikes differently? </a:t>
            </a:r>
            <a:r>
              <a:rPr b="1" lang="en-US" sz="2400">
                <a:solidFill>
                  <a:srgbClr val="FF33CC"/>
                </a:solidFill>
              </a:rPr>
              <a:t>Casual member </a:t>
            </a:r>
            <a:r>
              <a:rPr lang="en-US" sz="2400"/>
              <a:t>tends to use total number of ride </a:t>
            </a:r>
            <a:r>
              <a:rPr b="1" lang="en-US" sz="2400">
                <a:solidFill>
                  <a:srgbClr val="FF33CC"/>
                </a:solidFill>
              </a:rPr>
              <a:t>more</a:t>
            </a:r>
            <a:r>
              <a:rPr lang="en-US" sz="2400"/>
              <a:t> frequently than </a:t>
            </a:r>
            <a:r>
              <a:rPr b="1" lang="en-US" sz="2400">
                <a:solidFill>
                  <a:srgbClr val="FF33CC"/>
                </a:solidFill>
              </a:rPr>
              <a:t>Subscriber or Members.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b="1" lang="en-US"/>
              <a:t>What story does your data tell?</a:t>
            </a:r>
            <a:r>
              <a:rPr b="1" lang="en-US" sz="2400">
                <a:solidFill>
                  <a:srgbClr val="FF33CC"/>
                </a:solidFill>
              </a:rPr>
              <a:t> Casual member&gt; Subscriber or Members.</a:t>
            </a:r>
            <a:endParaRPr b="1"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b="1" lang="en-US"/>
              <a:t>How do your findings relate to your original question? </a:t>
            </a:r>
            <a:r>
              <a:rPr b="1" lang="en-US" sz="2400">
                <a:solidFill>
                  <a:srgbClr val="FF33CC"/>
                </a:solidFill>
              </a:rPr>
              <a:t>Subscriber or data Insights can helps </a:t>
            </a:r>
            <a:r>
              <a:rPr b="1" lang="en-US">
                <a:solidFill>
                  <a:srgbClr val="FF33CC"/>
                </a:solidFill>
              </a:rPr>
              <a:t>to strategize or prioritize certain weak areas.</a:t>
            </a:r>
            <a:endParaRPr b="1">
              <a:solidFill>
                <a:srgbClr val="F31584"/>
              </a:solidFill>
            </a:endParaRPr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b="1" lang="en-US"/>
              <a:t>Who is your audience? What is the best way to communicate with them? </a:t>
            </a:r>
            <a:r>
              <a:rPr b="1" lang="en-US" sz="2400">
                <a:solidFill>
                  <a:srgbClr val="FF33CC"/>
                </a:solidFill>
              </a:rPr>
              <a:t>Member and Casual rider are both audience . </a:t>
            </a:r>
            <a:r>
              <a:rPr b="1" lang="en-US">
                <a:solidFill>
                  <a:srgbClr val="FF33CC"/>
                </a:solidFill>
              </a:rPr>
              <a:t>By encouraging casual riders to transition into membership program, we stand to gain financial benefits for the program, enhance the programs financial sustainability, foster  a more loyal and committed audience.</a:t>
            </a:r>
            <a:endParaRPr b="1"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b="1" lang="en-US"/>
              <a:t>Can data visualization help you share your findings? </a:t>
            </a:r>
            <a:r>
              <a:rPr b="1" lang="en-US" sz="2400">
                <a:solidFill>
                  <a:srgbClr val="FF33CC"/>
                </a:solidFill>
              </a:rPr>
              <a:t>Yes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b="1" lang="en-US"/>
              <a:t>Is your presentation accessible to your audience?</a:t>
            </a:r>
            <a:r>
              <a:rPr b="1" lang="en-US" sz="2400">
                <a:solidFill>
                  <a:srgbClr val="FF33CC"/>
                </a:solidFill>
              </a:rPr>
              <a:t> Yes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-US" sz="6600"/>
              <a:t>C</a:t>
            </a:r>
            <a:r>
              <a:rPr b="1" lang="en-US" sz="4400"/>
              <a:t>ase Study RoadMap-</a:t>
            </a:r>
            <a:r>
              <a:rPr b="1" lang="en-US" sz="4400">
                <a:solidFill>
                  <a:srgbClr val="C00000"/>
                </a:solidFill>
              </a:rPr>
              <a:t>Act</a:t>
            </a:r>
            <a:br>
              <a:rPr b="1" lang="en-US" sz="4400">
                <a:solidFill>
                  <a:srgbClr val="C00000"/>
                </a:solidFill>
              </a:rPr>
            </a:br>
            <a:endParaRPr sz="2000">
              <a:solidFill>
                <a:srgbClr val="C00000"/>
              </a:solidFill>
            </a:endParaRPr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1295400" y="2556924"/>
            <a:ext cx="9601200" cy="3635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223599" lvl="0" marL="2857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3750"/>
              <a:t>What is your final conclusion based on your analysis?</a:t>
            </a:r>
            <a:endParaRPr b="1" sz="3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50">
                <a:solidFill>
                  <a:srgbClr val="FF0000"/>
                </a:solidFill>
                <a:highlight>
                  <a:srgbClr val="FFFF00"/>
                </a:highlight>
              </a:rPr>
              <a:t>Overall, Total  Average ride of Casual Member is higher in weekday, Monthly and Yearly.</a:t>
            </a:r>
            <a:endParaRPr b="1" sz="3750">
              <a:solidFill>
                <a:srgbClr val="FF0000"/>
              </a:solidFill>
            </a:endParaRPr>
          </a:p>
          <a:p>
            <a:pPr indent="-223599" lvl="0" marL="285750" rtl="0" algn="l">
              <a:spcBef>
                <a:spcPts val="1080"/>
              </a:spcBef>
              <a:spcAft>
                <a:spcPts val="0"/>
              </a:spcAft>
              <a:buSzPct val="100000"/>
              <a:buChar char="•"/>
            </a:pPr>
            <a:r>
              <a:rPr b="1" lang="en-US" sz="3750"/>
              <a:t>How could your team and business apply your insights?</a:t>
            </a:r>
            <a:r>
              <a:rPr b="1" lang="en-US" sz="3481">
                <a:solidFill>
                  <a:srgbClr val="FF0000"/>
                </a:solidFill>
                <a:highlight>
                  <a:srgbClr val="FFFF00"/>
                </a:highlight>
              </a:rPr>
              <a:t>With proper Guidance, Team Member can come with new strategies which can convert Casual Member to Membership.</a:t>
            </a:r>
            <a:r>
              <a:rPr lang="en-US" sz="3481">
                <a:highlight>
                  <a:srgbClr val="FFFF00"/>
                </a:highlight>
              </a:rPr>
              <a:t> </a:t>
            </a:r>
            <a:endParaRPr b="1" sz="3481"/>
          </a:p>
          <a:p>
            <a:pPr indent="-193738" lvl="0" marL="285750" rtl="0" algn="l">
              <a:spcBef>
                <a:spcPts val="1080"/>
              </a:spcBef>
              <a:spcAft>
                <a:spcPts val="0"/>
              </a:spcAft>
              <a:buSzPct val="66675"/>
              <a:buChar char="•"/>
            </a:pPr>
            <a:r>
              <a:rPr b="1" lang="en-US"/>
              <a:t>What next steps would you or your stakeholders take based on your findings?</a:t>
            </a:r>
            <a:r>
              <a:rPr b="1" lang="en-US" sz="1900">
                <a:solidFill>
                  <a:schemeClr val="dk1"/>
                </a:solidFill>
                <a:highlight>
                  <a:srgbClr val="FFF2CC"/>
                </a:highlight>
              </a:rPr>
              <a:t>  </a:t>
            </a:r>
            <a:r>
              <a:rPr b="1" lang="en-US" sz="4139">
                <a:solidFill>
                  <a:srgbClr val="FF0000"/>
                </a:solidFill>
                <a:highlight>
                  <a:srgbClr val="FFF2CC"/>
                </a:highlight>
              </a:rPr>
              <a:t> I</a:t>
            </a:r>
            <a:r>
              <a:rPr b="1" lang="en-US" sz="4139">
                <a:solidFill>
                  <a:srgbClr val="FF0000"/>
                </a:solidFill>
                <a:highlight>
                  <a:srgbClr val="FFF2CC"/>
                </a:highlight>
              </a:rPr>
              <a:t>mplementing with targeted marketing strategies to encourage casual riders to transition into annual memberships has the potential to enhance the company's profitability.</a:t>
            </a:r>
            <a:endParaRPr b="1" sz="4139">
              <a:solidFill>
                <a:srgbClr val="FF0000"/>
              </a:solidFill>
              <a:highlight>
                <a:srgbClr val="FFF2CC"/>
              </a:highlight>
            </a:endParaRPr>
          </a:p>
          <a:p>
            <a:pPr indent="-208518" lvl="0" marL="285750" rtl="0" algn="l">
              <a:spcBef>
                <a:spcPts val="1080"/>
              </a:spcBef>
              <a:spcAft>
                <a:spcPts val="0"/>
              </a:spcAft>
              <a:buSzPct val="100000"/>
              <a:buChar char="•"/>
            </a:pPr>
            <a:r>
              <a:rPr b="1" lang="en-US" sz="3250" u="sng"/>
              <a:t>Is there additional data you could use to expand on your findings?</a:t>
            </a:r>
            <a:endParaRPr sz="3250" u="sng"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ct val="72631"/>
              <a:buNone/>
            </a:pPr>
            <a:r>
              <a:rPr b="1" lang="en-US" sz="3800">
                <a:solidFill>
                  <a:srgbClr val="FF0000"/>
                </a:solidFill>
                <a:highlight>
                  <a:srgbClr val="FFFF00"/>
                </a:highlight>
              </a:rPr>
              <a:t>Additional data based on gender, ethic, age group etc can be more helpful.</a:t>
            </a:r>
            <a:endParaRPr b="1" sz="38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aramond"/>
              <a:buNone/>
            </a:pPr>
            <a:r>
              <a:rPr lang="en-US" sz="6000"/>
              <a:t>--THE END--</a:t>
            </a:r>
            <a:endParaRPr/>
          </a:p>
        </p:txBody>
      </p:sp>
      <p:sp>
        <p:nvSpPr>
          <p:cNvPr id="317" name="Google Shape;317;p45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b="1" lang="en-US" sz="2400">
                <a:latin typeface="Garamond"/>
                <a:ea typeface="Garamond"/>
                <a:cs typeface="Garamond"/>
                <a:sym typeface="Garamond"/>
              </a:rPr>
              <a:t>Thankyou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Garamond"/>
              <a:buNone/>
            </a:pPr>
            <a:r>
              <a:rPr b="1" lang="en-US" u="sng">
                <a:solidFill>
                  <a:srgbClr val="00B050"/>
                </a:solidFill>
              </a:rPr>
              <a:t>Characters and Teams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Lily Moreno: </a:t>
            </a:r>
            <a:r>
              <a:rPr lang="en-US"/>
              <a:t>The director of marketing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Cyclistic marketing analytics team: </a:t>
            </a:r>
            <a:r>
              <a:rPr lang="en-US"/>
              <a:t>A team of data analysts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Cyclistic executive team: </a:t>
            </a:r>
            <a:r>
              <a:rPr lang="en-US"/>
              <a:t>The notoriously detail-oriented executive team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Cyclistic: </a:t>
            </a:r>
            <a:r>
              <a:rPr lang="en-US"/>
              <a:t>A bike-share program that features more than 5,800 bicycles and 600 docking stations.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47E76"/>
              </a:buClr>
              <a:buSzPts val="4400"/>
              <a:buFont typeface="Garamond"/>
              <a:buNone/>
            </a:pPr>
            <a:r>
              <a:rPr b="1" lang="en-US">
                <a:solidFill>
                  <a:srgbClr val="D47E76"/>
                </a:solidFill>
              </a:rPr>
              <a:t>Background</a:t>
            </a:r>
            <a:r>
              <a:rPr lang="en-US"/>
              <a:t> 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In</a:t>
            </a:r>
            <a:r>
              <a:rPr b="1" lang="en-US"/>
              <a:t> 2016</a:t>
            </a:r>
            <a:r>
              <a:rPr lang="en-US"/>
              <a:t>, Cyclistic launched a successful bike-share offering. Since then, the program has grown to a fleet of</a:t>
            </a:r>
            <a:r>
              <a:rPr b="1" lang="en-US"/>
              <a:t> 5,824 </a:t>
            </a:r>
            <a:r>
              <a:rPr lang="en-US"/>
              <a:t>bicycles that are </a:t>
            </a:r>
            <a:r>
              <a:rPr b="1" lang="en-US"/>
              <a:t>geotracked</a:t>
            </a:r>
            <a:r>
              <a:rPr lang="en-US"/>
              <a:t> and </a:t>
            </a:r>
            <a:r>
              <a:rPr b="1" lang="en-US"/>
              <a:t>locked </a:t>
            </a:r>
            <a:r>
              <a:rPr lang="en-US"/>
              <a:t>into a network of </a:t>
            </a:r>
            <a:r>
              <a:rPr b="1" lang="en-US"/>
              <a:t>692 </a:t>
            </a:r>
            <a:r>
              <a:rPr lang="en-US"/>
              <a:t>stations across </a:t>
            </a:r>
            <a:r>
              <a:rPr b="1" lang="en-US"/>
              <a:t>Chicago. </a:t>
            </a:r>
            <a:r>
              <a:rPr lang="en-US"/>
              <a:t>The bikes can be </a:t>
            </a:r>
            <a:r>
              <a:rPr b="1" lang="en-US"/>
              <a:t>unlocked </a:t>
            </a:r>
            <a:r>
              <a:rPr lang="en-US"/>
              <a:t>from one</a:t>
            </a:r>
            <a:r>
              <a:rPr b="1" lang="en-US"/>
              <a:t> </a:t>
            </a:r>
            <a:r>
              <a:rPr lang="en-US"/>
              <a:t>station and returned to any other station in the system anytime.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There are </a:t>
            </a:r>
            <a:r>
              <a:rPr b="1" lang="en-US"/>
              <a:t>two</a:t>
            </a:r>
            <a:r>
              <a:rPr lang="en-US"/>
              <a:t> types of Cyclists:</a:t>
            </a:r>
            <a:r>
              <a:rPr b="1" lang="en-US"/>
              <a:t> Memberships </a:t>
            </a:r>
            <a:r>
              <a:rPr lang="en-US"/>
              <a:t>and </a:t>
            </a:r>
            <a:r>
              <a:rPr b="1" lang="en-US"/>
              <a:t>Casual 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Customers who purchase </a:t>
            </a:r>
            <a:r>
              <a:rPr b="1" lang="en-US"/>
              <a:t>single-ride or full-day passes </a:t>
            </a:r>
            <a:r>
              <a:rPr lang="en-US"/>
              <a:t>are referred to as </a:t>
            </a:r>
            <a:r>
              <a:rPr b="1" lang="en-US"/>
              <a:t>casual</a:t>
            </a:r>
            <a:r>
              <a:rPr lang="en-US"/>
              <a:t> </a:t>
            </a:r>
            <a:r>
              <a:rPr b="1" lang="en-US"/>
              <a:t>riders. </a:t>
            </a:r>
            <a:r>
              <a:rPr lang="en-US"/>
              <a:t>Customers who purchase</a:t>
            </a:r>
            <a:r>
              <a:rPr b="1" lang="en-US"/>
              <a:t> annual memberships </a:t>
            </a:r>
            <a:r>
              <a:rPr lang="en-US"/>
              <a:t>are </a:t>
            </a:r>
            <a:r>
              <a:rPr b="1" lang="en-US"/>
              <a:t>Cyclistic members.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11F5B"/>
              </a:buClr>
              <a:buSzPts val="4400"/>
              <a:buFont typeface="Garamond"/>
              <a:buNone/>
            </a:pPr>
            <a:r>
              <a:rPr b="1" lang="en-US">
                <a:solidFill>
                  <a:srgbClr val="E11F5B"/>
                </a:solidFill>
              </a:rPr>
              <a:t>Decode the Case Study: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Project Idea: </a:t>
            </a:r>
            <a:r>
              <a:rPr lang="en-US"/>
              <a:t>Design marketing strategies aimed at </a:t>
            </a:r>
            <a:r>
              <a:rPr b="1" lang="en-US">
                <a:solidFill>
                  <a:srgbClr val="7030A0"/>
                </a:solidFill>
              </a:rPr>
              <a:t>converting</a:t>
            </a:r>
            <a:r>
              <a:rPr lang="en-US"/>
              <a:t> casual riders into annual members.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Current Need: </a:t>
            </a:r>
            <a:r>
              <a:rPr lang="en-US"/>
              <a:t>data, Marketing tactics, general awareness and appealing to broad consumer segments.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Overview of the project: </a:t>
            </a:r>
            <a:r>
              <a:rPr lang="en-US"/>
              <a:t>It’s an Cyclistic based Project. Current Project need some </a:t>
            </a:r>
            <a:r>
              <a:rPr b="1" lang="en-US">
                <a:solidFill>
                  <a:srgbClr val="7030A0"/>
                </a:solidFill>
              </a:rPr>
              <a:t>inputs</a:t>
            </a:r>
            <a:r>
              <a:rPr lang="en-US"/>
              <a:t> that will guide the future marketing program.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Current Problems: </a:t>
            </a:r>
            <a:r>
              <a:rPr lang="en-US"/>
              <a:t>better understand </a:t>
            </a:r>
            <a:r>
              <a:rPr b="1" lang="en-US">
                <a:solidFill>
                  <a:srgbClr val="FF0000"/>
                </a:solidFill>
              </a:rPr>
              <a:t>Customer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wants, </a:t>
            </a:r>
            <a:r>
              <a:rPr b="1" lang="en-US">
                <a:solidFill>
                  <a:srgbClr val="FF0000"/>
                </a:solidFill>
              </a:rPr>
              <a:t>marketing</a:t>
            </a:r>
            <a:r>
              <a:rPr lang="en-US"/>
              <a:t> tactics, bike trip </a:t>
            </a:r>
            <a:r>
              <a:rPr b="1" lang="en-US">
                <a:solidFill>
                  <a:srgbClr val="FF0000"/>
                </a:solidFill>
              </a:rPr>
              <a:t>data</a:t>
            </a:r>
            <a:r>
              <a:rPr lang="en-US"/>
              <a:t> to identify trends.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Case Study RoadMap-Ask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1. How do </a:t>
            </a:r>
            <a:r>
              <a:rPr b="1" lang="en-US">
                <a:solidFill>
                  <a:srgbClr val="00B0F0"/>
                </a:solidFill>
              </a:rPr>
              <a:t>annual members </a:t>
            </a:r>
            <a:r>
              <a:rPr lang="en-US"/>
              <a:t>and </a:t>
            </a:r>
            <a:r>
              <a:rPr b="1" lang="en-US">
                <a:solidFill>
                  <a:srgbClr val="00B0F0"/>
                </a:solidFill>
              </a:rPr>
              <a:t>casual riders </a:t>
            </a:r>
            <a:r>
              <a:rPr lang="en-US"/>
              <a:t>use Cyclistic bikes differently?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2. Why would </a:t>
            </a:r>
            <a:r>
              <a:rPr b="1" lang="en-US">
                <a:solidFill>
                  <a:srgbClr val="00B0F0"/>
                </a:solidFill>
              </a:rPr>
              <a:t>casual riders </a:t>
            </a:r>
            <a:r>
              <a:rPr lang="en-US"/>
              <a:t>buy </a:t>
            </a:r>
            <a:r>
              <a:rPr b="1" lang="en-US">
                <a:solidFill>
                  <a:srgbClr val="00B0F0"/>
                </a:solidFill>
              </a:rPr>
              <a:t>Cyclistic annual memberships</a:t>
            </a:r>
            <a:r>
              <a:rPr lang="en-US"/>
              <a:t>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3. How can Cyclistic use </a:t>
            </a:r>
            <a:r>
              <a:rPr b="1" lang="en-US">
                <a:solidFill>
                  <a:srgbClr val="00B0F0"/>
                </a:solidFill>
              </a:rPr>
              <a:t>digital media </a:t>
            </a:r>
            <a:r>
              <a:rPr lang="en-US"/>
              <a:t>to </a:t>
            </a:r>
            <a:r>
              <a:rPr b="1" lang="en-US">
                <a:solidFill>
                  <a:srgbClr val="00B0F0"/>
                </a:solidFill>
              </a:rPr>
              <a:t>influence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b="1" lang="en-US">
                <a:solidFill>
                  <a:srgbClr val="00B0F0"/>
                </a:solidFill>
              </a:rPr>
              <a:t>casual riders </a:t>
            </a:r>
            <a:r>
              <a:rPr lang="en-US"/>
              <a:t>to become </a:t>
            </a:r>
            <a:r>
              <a:rPr b="1" lang="en-US">
                <a:solidFill>
                  <a:srgbClr val="00B0F0"/>
                </a:solidFill>
              </a:rPr>
              <a:t>members</a:t>
            </a: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293811" y="914399"/>
            <a:ext cx="4405240" cy="2116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b="1" lang="en-US" sz="2200"/>
            </a:br>
            <a:r>
              <a:rPr b="1" lang="en-US" sz="2700"/>
              <a:t>How do </a:t>
            </a:r>
            <a:r>
              <a:rPr b="1" lang="en-US" sz="2700">
                <a:solidFill>
                  <a:srgbClr val="00B0F0"/>
                </a:solidFill>
              </a:rPr>
              <a:t>annual members(Subscriber) </a:t>
            </a:r>
            <a:r>
              <a:rPr b="1" lang="en-US" sz="2700"/>
              <a:t>and </a:t>
            </a:r>
            <a:r>
              <a:rPr b="1" lang="en-US" sz="2700">
                <a:solidFill>
                  <a:srgbClr val="00B0F0"/>
                </a:solidFill>
              </a:rPr>
              <a:t>casual riders </a:t>
            </a:r>
            <a:r>
              <a:rPr b="1" lang="en-US" sz="2700"/>
              <a:t>use Cyclistic bikes differently?</a:t>
            </a:r>
            <a:br>
              <a:rPr lang="en-US" sz="2000"/>
            </a:br>
            <a:endParaRPr sz="2000"/>
          </a:p>
        </p:txBody>
      </p:sp>
      <p:pic>
        <p:nvPicPr>
          <p:cNvPr id="188" name="Google Shape;18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2295" y="1872993"/>
            <a:ext cx="4502039" cy="34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2" type="body"/>
          </p:nvPr>
        </p:nvSpPr>
        <p:spPr>
          <a:xfrm>
            <a:off x="1293811" y="3031065"/>
            <a:ext cx="4405240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 sz="2400"/>
              <a:t>This image illustrates that throughout the </a:t>
            </a:r>
            <a:r>
              <a:rPr b="1" lang="en-US" sz="2400">
                <a:solidFill>
                  <a:srgbClr val="FF33CC"/>
                </a:solidFill>
              </a:rPr>
              <a:t>year</a:t>
            </a:r>
            <a:r>
              <a:rPr lang="en-US" sz="2400">
                <a:solidFill>
                  <a:srgbClr val="FF33CC"/>
                </a:solidFill>
              </a:rPr>
              <a:t>, </a:t>
            </a:r>
            <a:r>
              <a:rPr b="1" lang="en-US" sz="2400">
                <a:solidFill>
                  <a:srgbClr val="FF33CC"/>
                </a:solidFill>
              </a:rPr>
              <a:t>Subscribers</a:t>
            </a:r>
            <a:r>
              <a:rPr lang="en-US" sz="2400">
                <a:solidFill>
                  <a:srgbClr val="FF33CC"/>
                </a:solidFill>
              </a:rPr>
              <a:t> </a:t>
            </a:r>
            <a:r>
              <a:rPr b="1" lang="en-US" sz="2400">
                <a:solidFill>
                  <a:srgbClr val="FF33CC"/>
                </a:solidFill>
              </a:rPr>
              <a:t>or Members </a:t>
            </a:r>
            <a:r>
              <a:rPr lang="en-US" sz="2400"/>
              <a:t>tends to use the total number of ride </a:t>
            </a:r>
            <a:r>
              <a:rPr b="1" lang="en-US" sz="2400">
                <a:solidFill>
                  <a:srgbClr val="FF33CC"/>
                </a:solidFill>
              </a:rPr>
              <a:t>more</a:t>
            </a:r>
            <a:r>
              <a:rPr lang="en-US" sz="2400"/>
              <a:t> frequently than Casual Riders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-US" sz="2400"/>
              <a:t>How do </a:t>
            </a:r>
            <a:r>
              <a:rPr b="1" lang="en-US" sz="2400">
                <a:solidFill>
                  <a:srgbClr val="00B0F0"/>
                </a:solidFill>
              </a:rPr>
              <a:t>annual members(Subscriber) </a:t>
            </a:r>
            <a:r>
              <a:rPr b="1" lang="en-US" sz="2400"/>
              <a:t>and </a:t>
            </a:r>
            <a:r>
              <a:rPr b="1" lang="en-US" sz="2400">
                <a:solidFill>
                  <a:srgbClr val="00B0F0"/>
                </a:solidFill>
              </a:rPr>
              <a:t>casual riders </a:t>
            </a:r>
            <a:r>
              <a:rPr b="1" lang="en-US" sz="2400"/>
              <a:t>use Cyclistic bikes differently?</a:t>
            </a:r>
            <a:br>
              <a:rPr b="1" lang="en-US" sz="2400"/>
            </a:br>
            <a:r>
              <a:rPr b="1" lang="en-US" sz="1600">
                <a:highlight>
                  <a:srgbClr val="FFFF00"/>
                </a:highlight>
              </a:rPr>
              <a:t>Average Duration in Weekday &amp; Year!</a:t>
            </a:r>
            <a:br>
              <a:rPr b="1" lang="en-US" sz="1600">
                <a:highlight>
                  <a:srgbClr val="FFFF00"/>
                </a:highlight>
              </a:rPr>
            </a:br>
            <a:r>
              <a:rPr lang="en-US" sz="1600"/>
              <a:t>This image illustrates that average duration in a </a:t>
            </a:r>
            <a:r>
              <a:rPr b="1" lang="en-US" sz="1600">
                <a:solidFill>
                  <a:srgbClr val="FF33CC"/>
                </a:solidFill>
              </a:rPr>
              <a:t>Weekday &amp; Year</a:t>
            </a:r>
            <a:r>
              <a:rPr lang="en-US" sz="1600">
                <a:solidFill>
                  <a:srgbClr val="FF33CC"/>
                </a:solidFill>
              </a:rPr>
              <a:t>, </a:t>
            </a:r>
            <a:r>
              <a:rPr b="1" lang="en-US" sz="1600">
                <a:solidFill>
                  <a:srgbClr val="FF33CC"/>
                </a:solidFill>
              </a:rPr>
              <a:t>Casual Riders </a:t>
            </a:r>
            <a:r>
              <a:rPr lang="en-US" sz="1600"/>
              <a:t>tends to use the total number of ride </a:t>
            </a:r>
            <a:r>
              <a:rPr b="1" lang="en-US" sz="1600">
                <a:solidFill>
                  <a:srgbClr val="FF33CC"/>
                </a:solidFill>
              </a:rPr>
              <a:t>more</a:t>
            </a:r>
            <a:r>
              <a:rPr lang="en-US" sz="1600"/>
              <a:t> frequently than </a:t>
            </a:r>
            <a:r>
              <a:rPr b="1" lang="en-US" sz="1600">
                <a:solidFill>
                  <a:srgbClr val="FF33CC"/>
                </a:solidFill>
              </a:rPr>
              <a:t>Subscribers</a:t>
            </a:r>
            <a:r>
              <a:rPr lang="en-US" sz="1600">
                <a:solidFill>
                  <a:srgbClr val="FF33CC"/>
                </a:solidFill>
              </a:rPr>
              <a:t> </a:t>
            </a:r>
            <a:r>
              <a:rPr b="1" lang="en-US" sz="1600">
                <a:solidFill>
                  <a:srgbClr val="FF33CC"/>
                </a:solidFill>
              </a:rPr>
              <a:t>or Members. </a:t>
            </a:r>
            <a:endParaRPr sz="1600">
              <a:highlight>
                <a:srgbClr val="FFFF00"/>
              </a:highlight>
            </a:endParaRPr>
          </a:p>
        </p:txBody>
      </p:sp>
      <p:pic>
        <p:nvPicPr>
          <p:cNvPr id="195" name="Google Shape;19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575" y="2743201"/>
            <a:ext cx="4718050" cy="255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7125" y="2743201"/>
            <a:ext cx="4392649" cy="255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b="1" lang="en-US" sz="2000"/>
              <a:t>How do </a:t>
            </a:r>
            <a:r>
              <a:rPr b="1" lang="en-US" sz="2000">
                <a:solidFill>
                  <a:srgbClr val="00B0F0"/>
                </a:solidFill>
              </a:rPr>
              <a:t>annual members(Subscriber) </a:t>
            </a:r>
            <a:r>
              <a:rPr b="1" lang="en-US" sz="2000"/>
              <a:t>and </a:t>
            </a:r>
            <a:r>
              <a:rPr b="1" lang="en-US" sz="2000">
                <a:solidFill>
                  <a:srgbClr val="00B0F0"/>
                </a:solidFill>
              </a:rPr>
              <a:t>casual riders </a:t>
            </a:r>
            <a:r>
              <a:rPr b="1" lang="en-US" sz="2000"/>
              <a:t>use Cyclistic bikes differently?</a:t>
            </a:r>
            <a:endParaRPr sz="2000"/>
          </a:p>
        </p:txBody>
      </p:sp>
      <p:pic>
        <p:nvPicPr>
          <p:cNvPr id="202" name="Google Shape;20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219" y="982663"/>
            <a:ext cx="6251944" cy="4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1600"/>
              <a:t>This image illustrates that average duration Ride in a </a:t>
            </a:r>
            <a:r>
              <a:rPr b="1" lang="en-US">
                <a:solidFill>
                  <a:srgbClr val="FF33CC"/>
                </a:solidFill>
              </a:rPr>
              <a:t>Monthly</a:t>
            </a:r>
            <a:r>
              <a:rPr b="1" lang="en-US" sz="1600">
                <a:solidFill>
                  <a:srgbClr val="FF33CC"/>
                </a:solidFill>
              </a:rPr>
              <a:t> &amp; Yearly</a:t>
            </a:r>
            <a:r>
              <a:rPr lang="en-US" sz="1600">
                <a:solidFill>
                  <a:srgbClr val="FF33CC"/>
                </a:solidFill>
              </a:rPr>
              <a:t>, </a:t>
            </a:r>
            <a:r>
              <a:rPr b="1" lang="en-US" sz="1600">
                <a:solidFill>
                  <a:srgbClr val="FF33CC"/>
                </a:solidFill>
              </a:rPr>
              <a:t>Docked bike Riders </a:t>
            </a:r>
            <a:r>
              <a:rPr lang="en-US" sz="1600"/>
              <a:t>tends to use total number of ride </a:t>
            </a:r>
            <a:r>
              <a:rPr b="1" lang="en-US" sz="1600">
                <a:solidFill>
                  <a:srgbClr val="FF33CC"/>
                </a:solidFill>
              </a:rPr>
              <a:t>more</a:t>
            </a:r>
            <a:r>
              <a:rPr lang="en-US" sz="1600"/>
              <a:t> frequently than </a:t>
            </a:r>
            <a:r>
              <a:rPr b="1" lang="en-US" sz="1600">
                <a:solidFill>
                  <a:srgbClr val="FF33CC"/>
                </a:solidFill>
              </a:rPr>
              <a:t>electric bike.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