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CUVGHQNIsCzlczM7yp2bEGT6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bold.fntdata"/><Relationship Id="rId6" Type="http://schemas.openxmlformats.org/officeDocument/2006/relationships/slide" Target="slides/slide2.xml"/><Relationship Id="rId18" Type="http://schemas.openxmlformats.org/officeDocument/2006/relationships/font" Target="fonts/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d3532c3c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d3532c3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1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21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US"/>
              <a:t>Bike-Share Navigate Speedy Success?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b="1" lang="en-US"/>
              <a:t>Cyclistic Case Study: Capstone Project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/>
              <a:t>How do </a:t>
            </a:r>
            <a:r>
              <a:rPr b="1" lang="en-US" sz="2000">
                <a:solidFill>
                  <a:srgbClr val="00B0F0"/>
                </a:solidFill>
              </a:rPr>
              <a:t>annual members(Subscriber) </a:t>
            </a:r>
            <a:r>
              <a:rPr b="1" lang="en-US" sz="2000"/>
              <a:t>and </a:t>
            </a:r>
            <a:r>
              <a:rPr b="1" lang="en-US" sz="2000">
                <a:solidFill>
                  <a:srgbClr val="00B0F0"/>
                </a:solidFill>
              </a:rPr>
              <a:t>casual riders </a:t>
            </a:r>
            <a:r>
              <a:rPr b="1" lang="en-US" sz="2000"/>
              <a:t>use Cyclistic bikes differently?</a:t>
            </a:r>
            <a:endParaRPr sz="2000"/>
          </a:p>
        </p:txBody>
      </p:sp>
      <p:pic>
        <p:nvPicPr>
          <p:cNvPr id="209" name="Google Shape;20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334" y="1155839"/>
            <a:ext cx="5667153" cy="4546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1600"/>
              <a:t>This image illustrates that average duration Ride in a </a:t>
            </a:r>
            <a:r>
              <a:rPr b="1" lang="en-US">
                <a:solidFill>
                  <a:srgbClr val="FF33CC"/>
                </a:solidFill>
              </a:rPr>
              <a:t>Monthly</a:t>
            </a:r>
            <a:r>
              <a:rPr b="1" lang="en-US" sz="1600">
                <a:solidFill>
                  <a:srgbClr val="FF33CC"/>
                </a:solidFill>
              </a:rPr>
              <a:t> &amp; Yearly </a:t>
            </a:r>
            <a:r>
              <a:rPr lang="en-US" sz="1600">
                <a:solidFill>
                  <a:schemeClr val="dk1"/>
                </a:solidFill>
              </a:rPr>
              <a:t>For Members Types</a:t>
            </a:r>
            <a:r>
              <a:rPr b="1" lang="en-US" sz="1600">
                <a:solidFill>
                  <a:srgbClr val="FF33CC"/>
                </a:solidFill>
              </a:rPr>
              <a:t> 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Casual member </a:t>
            </a:r>
            <a:r>
              <a:rPr lang="en-US" sz="1600"/>
              <a:t>tends to use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Subscriber or Members.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lang="en-US" sz="2800"/>
              <a:t>Why would </a:t>
            </a:r>
            <a:r>
              <a:rPr b="1" lang="en-US" sz="2800">
                <a:solidFill>
                  <a:srgbClr val="00B0F0"/>
                </a:solidFill>
              </a:rPr>
              <a:t>casual riders </a:t>
            </a:r>
            <a:r>
              <a:rPr lang="en-US" sz="2800"/>
              <a:t>buy </a:t>
            </a:r>
            <a:r>
              <a:rPr b="1" lang="en-US" sz="2800">
                <a:solidFill>
                  <a:srgbClr val="00B0F0"/>
                </a:solidFill>
              </a:rPr>
              <a:t>Cyclistic annual memberships</a:t>
            </a:r>
            <a:r>
              <a:rPr lang="en-US" sz="2800"/>
              <a:t>?</a:t>
            </a:r>
            <a:br>
              <a:rPr lang="en-US" sz="1600"/>
            </a:br>
            <a:r>
              <a:rPr lang="en-US" sz="1200">
                <a:highlight>
                  <a:srgbClr val="FFFF00"/>
                </a:highlight>
              </a:rPr>
              <a:t>Overall, Total  Average ride of Casual Member is higher in weekday, Monthly and Yearly. 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1295400" y="2488019"/>
            <a:ext cx="1756144" cy="563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id="217" name="Google Shape;217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581" y="2658533"/>
            <a:ext cx="3466214" cy="321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516" y="2488019"/>
            <a:ext cx="3115339" cy="338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940" y="2658533"/>
            <a:ext cx="3732027" cy="338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3100"/>
              <a:t>Why would </a:t>
            </a:r>
            <a:r>
              <a:rPr b="1" lang="en-US" sz="3100">
                <a:solidFill>
                  <a:srgbClr val="00B0F0"/>
                </a:solidFill>
              </a:rPr>
              <a:t>casual riders </a:t>
            </a:r>
            <a:r>
              <a:rPr lang="en-US" sz="3100"/>
              <a:t>buy </a:t>
            </a:r>
            <a:r>
              <a:rPr b="1" lang="en-US" sz="3100">
                <a:solidFill>
                  <a:srgbClr val="00B0F0"/>
                </a:solidFill>
              </a:rPr>
              <a:t>Cyclistic annual memberships</a:t>
            </a:r>
            <a:r>
              <a:rPr lang="en-US" sz="3100"/>
              <a:t>?</a:t>
            </a:r>
            <a:br>
              <a:rPr lang="en-US" sz="6000"/>
            </a:br>
            <a:r>
              <a:rPr lang="en-US" sz="1300">
                <a:highlight>
                  <a:srgbClr val="FFFF00"/>
                </a:highlight>
              </a:rPr>
              <a:t>According to data, Total  Average ride of Casual Member is higher in weekday, Monthly and Yearly. </a:t>
            </a:r>
            <a:br>
              <a:rPr lang="en-US" sz="1300">
                <a:highlight>
                  <a:srgbClr val="FFFF00"/>
                </a:highlight>
              </a:rPr>
            </a:br>
            <a:r>
              <a:rPr b="1" lang="en-US" sz="1600"/>
              <a:t>Project Idea: </a:t>
            </a:r>
            <a:r>
              <a:rPr lang="en-US" sz="1600"/>
              <a:t>Design marketing strategies aimed at </a:t>
            </a:r>
            <a:r>
              <a:rPr b="1" lang="en-US" sz="1600">
                <a:solidFill>
                  <a:srgbClr val="7030A0"/>
                </a:solidFill>
              </a:rPr>
              <a:t>converting</a:t>
            </a:r>
            <a:r>
              <a:rPr lang="en-US" sz="1600"/>
              <a:t> casual riders into annual members.</a:t>
            </a:r>
            <a:br>
              <a:rPr lang="en-US" sz="1600"/>
            </a:br>
            <a:r>
              <a:rPr lang="en-US" sz="1600"/>
              <a:t>Decision to purchase casual rider into annual members may depends on various factors:</a:t>
            </a:r>
            <a:br>
              <a:rPr lang="en-US" sz="900"/>
            </a:br>
            <a:endParaRPr sz="1300"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Cost Saving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Convenient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Membership Perk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Commitment to health and Fitness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Membership Promotion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Group Ride and Events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Improved Riding skill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Access to Resources</a:t>
            </a:r>
            <a:endParaRPr/>
          </a:p>
          <a:p>
            <a:pPr indent="0" lvl="0" marL="0" rtl="0" algn="l">
              <a:spcBef>
                <a:spcPts val="922"/>
              </a:spcBef>
              <a:spcAft>
                <a:spcPts val="0"/>
              </a:spcAft>
              <a:buSzPct val="115000"/>
              <a:buNone/>
            </a:pPr>
            <a:r>
              <a:rPr b="0" i="0" lang="en-US" sz="2200">
                <a:solidFill>
                  <a:srgbClr val="37415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Implementing</a:t>
            </a:r>
            <a:r>
              <a:rPr b="0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 targeted marketing strategies to </a:t>
            </a:r>
            <a:r>
              <a:rPr b="1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encourage</a:t>
            </a:r>
            <a:r>
              <a:rPr b="0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 casual riders to</a:t>
            </a:r>
            <a:r>
              <a:rPr b="1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 transition </a:t>
            </a:r>
            <a:r>
              <a:rPr b="0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into annual memberships has the potential to </a:t>
            </a:r>
            <a:r>
              <a:rPr b="1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enhanc</a:t>
            </a:r>
            <a:r>
              <a:rPr b="0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e the company's </a:t>
            </a:r>
            <a:r>
              <a:rPr b="1" i="0" lang="en-US" sz="2300">
                <a:solidFill>
                  <a:srgbClr val="37415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profitability</a:t>
            </a:r>
            <a:r>
              <a:rPr b="1" i="0" lang="en-US" sz="2300">
                <a:solidFill>
                  <a:srgbClr val="374151"/>
                </a:solidFill>
                <a:highlight>
                  <a:srgbClr val="00FF00"/>
                </a:highlight>
                <a:latin typeface="Garamond"/>
                <a:ea typeface="Garamond"/>
                <a:cs typeface="Garamond"/>
                <a:sym typeface="Garamond"/>
              </a:rPr>
              <a:t>.</a:t>
            </a:r>
            <a:endParaRPr b="1" sz="2300">
              <a:highlight>
                <a:srgbClr val="00FF00"/>
              </a:highlight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d3532c3c6_1_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The Case Study: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 director of marketing </a:t>
            </a:r>
            <a:r>
              <a:rPr b="1" lang="en-US"/>
              <a:t>Lily Moreno</a:t>
            </a:r>
            <a:r>
              <a:rPr lang="en-US"/>
              <a:t>, believes the company’s future success depends on </a:t>
            </a:r>
            <a:r>
              <a:rPr b="1" lang="en-US">
                <a:solidFill>
                  <a:srgbClr val="7030A0"/>
                </a:solidFill>
              </a:rPr>
              <a:t>maximizing</a:t>
            </a:r>
            <a:r>
              <a:rPr lang="en-US"/>
              <a:t> the number of </a:t>
            </a:r>
            <a:r>
              <a:rPr b="1" lang="en-US">
                <a:solidFill>
                  <a:srgbClr val="7030A0"/>
                </a:solidFill>
              </a:rPr>
              <a:t>annual memberships. </a:t>
            </a:r>
            <a:r>
              <a:rPr lang="en-US"/>
              <a:t>Therefore, Cyclistic marketing analytics, Cyclistic executive team wants to understand how </a:t>
            </a:r>
            <a:r>
              <a:rPr lang="en-US">
                <a:highlight>
                  <a:srgbClr val="FFFF00"/>
                </a:highlight>
              </a:rPr>
              <a:t>casual riders </a:t>
            </a:r>
            <a:r>
              <a:rPr lang="en-US"/>
              <a:t>and </a:t>
            </a:r>
            <a:r>
              <a:rPr lang="en-US">
                <a:highlight>
                  <a:srgbClr val="FFFF00"/>
                </a:highlight>
              </a:rPr>
              <a:t>annual members </a:t>
            </a:r>
            <a:r>
              <a:rPr lang="en-US"/>
              <a:t>use Cyclistic </a:t>
            </a:r>
            <a:r>
              <a:rPr lang="en-US">
                <a:highlight>
                  <a:srgbClr val="FFFF00"/>
                </a:highlight>
              </a:rPr>
              <a:t>bikes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differently.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Current </a:t>
            </a:r>
            <a:r>
              <a:rPr b="1" lang="en-US"/>
              <a:t>problem</a:t>
            </a:r>
            <a:r>
              <a:rPr lang="en-US"/>
              <a:t> Faced by Ms. Lily Moreno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Lack of knowledge of </a:t>
            </a:r>
            <a:r>
              <a:rPr b="1" lang="en-US"/>
              <a:t>Customer Preference.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Need to study Cyclistic historical bike trip </a:t>
            </a:r>
            <a:r>
              <a:rPr b="1" lang="en-US"/>
              <a:t>data</a:t>
            </a:r>
            <a:r>
              <a:rPr lang="en-US"/>
              <a:t> to identify trends.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Char char="⮚"/>
            </a:pPr>
            <a:r>
              <a:rPr lang="en-US"/>
              <a:t>Lack of digital Media Marketing </a:t>
            </a:r>
            <a:endParaRPr/>
          </a:p>
          <a:p>
            <a:pPr indent="0" lvl="2" marL="914400" rtl="0" algn="l">
              <a:spcBef>
                <a:spcPts val="933"/>
              </a:spcBef>
              <a:spcAft>
                <a:spcPts val="0"/>
              </a:spcAft>
              <a:buSzPct val="115000"/>
              <a:buNone/>
            </a:pPr>
            <a:r>
              <a:rPr b="1" lang="en-US">
                <a:highlight>
                  <a:srgbClr val="00FFFF"/>
                </a:highlight>
              </a:rPr>
              <a:t>Looking at the Problem, Ms. Lily Moreno has a team pulled in on-board.</a:t>
            </a:r>
            <a:endParaRPr/>
          </a:p>
          <a:p>
            <a:pPr indent="-150653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/>
          </a:p>
          <a:p>
            <a:pPr indent="-150653" lvl="1" marL="742950" rtl="0" algn="l"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b="1" lang="en-US" u="sng">
                <a:solidFill>
                  <a:srgbClr val="00B050"/>
                </a:solidFill>
              </a:rPr>
              <a:t>Characters and Teams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Lily Moreno: </a:t>
            </a:r>
            <a:r>
              <a:rPr lang="en-US"/>
              <a:t>The director of marketing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 marketing analytics team: </a:t>
            </a:r>
            <a:r>
              <a:rPr lang="en-US"/>
              <a:t>A team of data analysts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 executive team: </a:t>
            </a:r>
            <a:r>
              <a:rPr lang="en-US"/>
              <a:t>The notoriously detail-oriented executive team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Cyclistic: </a:t>
            </a:r>
            <a:r>
              <a:rPr lang="en-US"/>
              <a:t>A bike-share program that features more than 5,800 bicycles and 600 docking stations.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47E76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D47E76"/>
                </a:solidFill>
              </a:rPr>
              <a:t>Background</a:t>
            </a:r>
            <a:r>
              <a:rPr lang="en-US"/>
              <a:t> 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</a:t>
            </a:r>
            <a:r>
              <a:rPr b="1" lang="en-US"/>
              <a:t> 2016</a:t>
            </a:r>
            <a:r>
              <a:rPr lang="en-US"/>
              <a:t>, Cyclistic launched a successful bike-share offering. Since then, the program has grown to a fleet of</a:t>
            </a:r>
            <a:r>
              <a:rPr b="1" lang="en-US"/>
              <a:t> 5,824 </a:t>
            </a:r>
            <a:r>
              <a:rPr lang="en-US"/>
              <a:t>bicycles that are </a:t>
            </a:r>
            <a:r>
              <a:rPr b="1" lang="en-US"/>
              <a:t>geotracked</a:t>
            </a:r>
            <a:r>
              <a:rPr lang="en-US"/>
              <a:t> and </a:t>
            </a:r>
            <a:r>
              <a:rPr b="1" lang="en-US"/>
              <a:t>locked </a:t>
            </a:r>
            <a:r>
              <a:rPr lang="en-US"/>
              <a:t>into a network of </a:t>
            </a:r>
            <a:r>
              <a:rPr b="1" lang="en-US"/>
              <a:t>692 </a:t>
            </a:r>
            <a:r>
              <a:rPr lang="en-US"/>
              <a:t>stations across </a:t>
            </a:r>
            <a:r>
              <a:rPr b="1" lang="en-US"/>
              <a:t>Chicago. </a:t>
            </a:r>
            <a:r>
              <a:rPr lang="en-US"/>
              <a:t>The bikes can be </a:t>
            </a:r>
            <a:r>
              <a:rPr b="1" lang="en-US"/>
              <a:t>unlocked </a:t>
            </a:r>
            <a:r>
              <a:rPr lang="en-US"/>
              <a:t>from one</a:t>
            </a:r>
            <a:r>
              <a:rPr b="1" lang="en-US"/>
              <a:t> </a:t>
            </a:r>
            <a:r>
              <a:rPr lang="en-US"/>
              <a:t>station and returned to any other station in the system anytime.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There are </a:t>
            </a:r>
            <a:r>
              <a:rPr b="1" lang="en-US"/>
              <a:t>two</a:t>
            </a:r>
            <a:r>
              <a:rPr lang="en-US"/>
              <a:t> types of Cyclists:</a:t>
            </a:r>
            <a:r>
              <a:rPr b="1" lang="en-US"/>
              <a:t> Memberships </a:t>
            </a:r>
            <a:r>
              <a:rPr lang="en-US"/>
              <a:t>and </a:t>
            </a:r>
            <a:r>
              <a:rPr b="1" lang="en-US"/>
              <a:t>Casual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Customers who purchase </a:t>
            </a:r>
            <a:r>
              <a:rPr b="1" lang="en-US"/>
              <a:t>single-ride or full-day passes </a:t>
            </a:r>
            <a:r>
              <a:rPr lang="en-US"/>
              <a:t>are referred to as </a:t>
            </a:r>
            <a:r>
              <a:rPr b="1" lang="en-US"/>
              <a:t>casual</a:t>
            </a:r>
            <a:r>
              <a:rPr lang="en-US"/>
              <a:t> </a:t>
            </a:r>
            <a:r>
              <a:rPr b="1" lang="en-US"/>
              <a:t>riders. </a:t>
            </a:r>
            <a:r>
              <a:rPr lang="en-US"/>
              <a:t>Customers who purchase</a:t>
            </a:r>
            <a:r>
              <a:rPr b="1" lang="en-US"/>
              <a:t> annual memberships </a:t>
            </a:r>
            <a:r>
              <a:rPr lang="en-US"/>
              <a:t>are </a:t>
            </a:r>
            <a:r>
              <a:rPr b="1" lang="en-US"/>
              <a:t>Cyclistic members.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11F5B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E11F5B"/>
                </a:solidFill>
              </a:rPr>
              <a:t>Decode the Case Study: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Project Idea: </a:t>
            </a:r>
            <a:r>
              <a:rPr lang="en-US"/>
              <a:t>Design marketing strategies aimed at </a:t>
            </a:r>
            <a:r>
              <a:rPr b="1" lang="en-US">
                <a:solidFill>
                  <a:srgbClr val="7030A0"/>
                </a:solidFill>
              </a:rPr>
              <a:t>converting</a:t>
            </a:r>
            <a:r>
              <a:rPr lang="en-US"/>
              <a:t> casual riders into annual members.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Current Need: </a:t>
            </a:r>
            <a:r>
              <a:rPr lang="en-US"/>
              <a:t>data, Marketing tactics, general awareness and appealing to broad consumer segments.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Overview of the project: </a:t>
            </a:r>
            <a:r>
              <a:rPr lang="en-US"/>
              <a:t>It’s an Cyclistic based Project. Current Project need some </a:t>
            </a:r>
            <a:r>
              <a:rPr b="1" lang="en-US">
                <a:solidFill>
                  <a:srgbClr val="7030A0"/>
                </a:solidFill>
              </a:rPr>
              <a:t>inputs</a:t>
            </a:r>
            <a:r>
              <a:rPr lang="en-US"/>
              <a:t> that will guide the future marketing program.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Current Problems: </a:t>
            </a:r>
            <a:r>
              <a:rPr lang="en-US"/>
              <a:t>better understand </a:t>
            </a:r>
            <a:r>
              <a:rPr b="1" lang="en-US">
                <a:solidFill>
                  <a:srgbClr val="FF0000"/>
                </a:solidFill>
              </a:rPr>
              <a:t>Customer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wants, </a:t>
            </a:r>
            <a:r>
              <a:rPr b="1" lang="en-US">
                <a:solidFill>
                  <a:srgbClr val="FF0000"/>
                </a:solidFill>
              </a:rPr>
              <a:t>marketing</a:t>
            </a:r>
            <a:r>
              <a:rPr lang="en-US"/>
              <a:t> tactics, bike trip </a:t>
            </a:r>
            <a:r>
              <a:rPr b="1" lang="en-US">
                <a:solidFill>
                  <a:srgbClr val="FF0000"/>
                </a:solidFill>
              </a:rPr>
              <a:t>data</a:t>
            </a:r>
            <a:r>
              <a:rPr lang="en-US"/>
              <a:t> to identify trends.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Case Study RoadMap-Ask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1. How do </a:t>
            </a:r>
            <a:r>
              <a:rPr b="1" lang="en-US">
                <a:solidFill>
                  <a:srgbClr val="00B0F0"/>
                </a:solidFill>
              </a:rPr>
              <a:t>annual members </a:t>
            </a:r>
            <a:r>
              <a:rPr lang="en-US"/>
              <a:t>and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use Cyclistic bikes differently?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2. Why would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buy </a:t>
            </a:r>
            <a:r>
              <a:rPr b="1" lang="en-US">
                <a:solidFill>
                  <a:srgbClr val="00B0F0"/>
                </a:solidFill>
              </a:rPr>
              <a:t>Cyclistic annual memberships</a:t>
            </a:r>
            <a:r>
              <a:rPr lang="en-US"/>
              <a:t>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3. How can Cyclistic use </a:t>
            </a:r>
            <a:r>
              <a:rPr b="1" lang="en-US">
                <a:solidFill>
                  <a:srgbClr val="00B0F0"/>
                </a:solidFill>
              </a:rPr>
              <a:t>digital media </a:t>
            </a:r>
            <a:r>
              <a:rPr lang="en-US"/>
              <a:t>to </a:t>
            </a:r>
            <a:r>
              <a:rPr b="1" lang="en-US">
                <a:solidFill>
                  <a:srgbClr val="00B0F0"/>
                </a:solidFill>
              </a:rPr>
              <a:t>influence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b="1" lang="en-US">
                <a:solidFill>
                  <a:srgbClr val="00B0F0"/>
                </a:solidFill>
              </a:rPr>
              <a:t>casual riders </a:t>
            </a:r>
            <a:r>
              <a:rPr lang="en-US"/>
              <a:t>to become </a:t>
            </a:r>
            <a:r>
              <a:rPr b="1" lang="en-US">
                <a:solidFill>
                  <a:srgbClr val="00B0F0"/>
                </a:solidFill>
              </a:rPr>
              <a:t>members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293811" y="914399"/>
            <a:ext cx="4405240" cy="2116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lang="en-US" sz="3600"/>
            </a:br>
            <a:br>
              <a:rPr b="1" lang="en-US" sz="2200"/>
            </a:br>
            <a:r>
              <a:rPr b="1" lang="en-US" sz="2700"/>
              <a:t>How do </a:t>
            </a:r>
            <a:r>
              <a:rPr b="1" lang="en-US" sz="2700">
                <a:solidFill>
                  <a:srgbClr val="00B0F0"/>
                </a:solidFill>
              </a:rPr>
              <a:t>annual members(Subscriber) </a:t>
            </a:r>
            <a:r>
              <a:rPr b="1" lang="en-US" sz="2700"/>
              <a:t>and </a:t>
            </a:r>
            <a:r>
              <a:rPr b="1" lang="en-US" sz="2700">
                <a:solidFill>
                  <a:srgbClr val="00B0F0"/>
                </a:solidFill>
              </a:rPr>
              <a:t>casual riders </a:t>
            </a:r>
            <a:r>
              <a:rPr b="1" lang="en-US" sz="2700"/>
              <a:t>use Cyclistic bikes differently?</a:t>
            </a:r>
            <a:br>
              <a:rPr lang="en-US" sz="2000"/>
            </a:br>
            <a:endParaRPr sz="2000"/>
          </a:p>
        </p:txBody>
      </p:sp>
      <p:pic>
        <p:nvPicPr>
          <p:cNvPr id="188" name="Google Shape;18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295" y="1872993"/>
            <a:ext cx="4502039" cy="34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>
            <p:ph idx="2" type="body"/>
          </p:nvPr>
        </p:nvSpPr>
        <p:spPr>
          <a:xfrm>
            <a:off x="1293811" y="3031065"/>
            <a:ext cx="4405240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sz="2400"/>
              <a:t>This image illustrates that throughout the </a:t>
            </a:r>
            <a:r>
              <a:rPr b="1" lang="en-US" sz="2400">
                <a:solidFill>
                  <a:srgbClr val="FF33CC"/>
                </a:solidFill>
              </a:rPr>
              <a:t>year</a:t>
            </a:r>
            <a:r>
              <a:rPr lang="en-US" sz="2400">
                <a:solidFill>
                  <a:srgbClr val="FF33CC"/>
                </a:solidFill>
              </a:rPr>
              <a:t>, </a:t>
            </a:r>
            <a:r>
              <a:rPr b="1" lang="en-US" sz="2400">
                <a:solidFill>
                  <a:srgbClr val="FF33CC"/>
                </a:solidFill>
              </a:rPr>
              <a:t>Subscribers</a:t>
            </a:r>
            <a:r>
              <a:rPr lang="en-US" sz="2400">
                <a:solidFill>
                  <a:srgbClr val="FF33CC"/>
                </a:solidFill>
              </a:rPr>
              <a:t> </a:t>
            </a:r>
            <a:r>
              <a:rPr b="1" lang="en-US" sz="2400">
                <a:solidFill>
                  <a:srgbClr val="FF33CC"/>
                </a:solidFill>
              </a:rPr>
              <a:t>or Members </a:t>
            </a:r>
            <a:r>
              <a:rPr lang="en-US" sz="2400"/>
              <a:t>tends to use the total number of ride </a:t>
            </a:r>
            <a:r>
              <a:rPr b="1" lang="en-US" sz="2400">
                <a:solidFill>
                  <a:srgbClr val="FF33CC"/>
                </a:solidFill>
              </a:rPr>
              <a:t>more</a:t>
            </a:r>
            <a:r>
              <a:rPr lang="en-US" sz="2400"/>
              <a:t> frequently than Casual Riders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 sz="2400"/>
              <a:t>How do </a:t>
            </a:r>
            <a:r>
              <a:rPr b="1" lang="en-US" sz="2400">
                <a:solidFill>
                  <a:srgbClr val="00B0F0"/>
                </a:solidFill>
              </a:rPr>
              <a:t>annual members(Subscriber) </a:t>
            </a:r>
            <a:r>
              <a:rPr b="1" lang="en-US" sz="2400"/>
              <a:t>and </a:t>
            </a:r>
            <a:r>
              <a:rPr b="1" lang="en-US" sz="2400">
                <a:solidFill>
                  <a:srgbClr val="00B0F0"/>
                </a:solidFill>
              </a:rPr>
              <a:t>casual riders </a:t>
            </a:r>
            <a:r>
              <a:rPr b="1" lang="en-US" sz="2400"/>
              <a:t>use Cyclistic bikes differently?</a:t>
            </a:r>
            <a:br>
              <a:rPr b="1" lang="en-US" sz="2400"/>
            </a:br>
            <a:r>
              <a:rPr b="1" lang="en-US" sz="1600">
                <a:highlight>
                  <a:srgbClr val="FFFF00"/>
                </a:highlight>
              </a:rPr>
              <a:t>Average Duration in Weekday &amp; Year!</a:t>
            </a:r>
            <a:br>
              <a:rPr b="1" lang="en-US" sz="1600">
                <a:highlight>
                  <a:srgbClr val="FFFF00"/>
                </a:highlight>
              </a:rPr>
            </a:br>
            <a:r>
              <a:rPr lang="en-US" sz="1600"/>
              <a:t>This image illustrates that average duration in a </a:t>
            </a:r>
            <a:r>
              <a:rPr b="1" lang="en-US" sz="1600">
                <a:solidFill>
                  <a:srgbClr val="FF33CC"/>
                </a:solidFill>
              </a:rPr>
              <a:t>Weekday &amp; Year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Casual Riders </a:t>
            </a:r>
            <a:r>
              <a:rPr lang="en-US" sz="1600"/>
              <a:t>tends to use the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Subscribers</a:t>
            </a:r>
            <a:r>
              <a:rPr lang="en-US" sz="1600">
                <a:solidFill>
                  <a:srgbClr val="FF33CC"/>
                </a:solidFill>
              </a:rPr>
              <a:t> </a:t>
            </a:r>
            <a:r>
              <a:rPr b="1" lang="en-US" sz="1600">
                <a:solidFill>
                  <a:srgbClr val="FF33CC"/>
                </a:solidFill>
              </a:rPr>
              <a:t>or Members. </a:t>
            </a:r>
            <a:endParaRPr sz="1600">
              <a:highlight>
                <a:srgbClr val="FFFF00"/>
              </a:highlight>
            </a:endParaRPr>
          </a:p>
        </p:txBody>
      </p:sp>
      <p:pic>
        <p:nvPicPr>
          <p:cNvPr id="195" name="Google Shape;19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75" y="2743201"/>
            <a:ext cx="4718050" cy="255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7125" y="2743201"/>
            <a:ext cx="4392649" cy="255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/>
              <a:t>How do </a:t>
            </a:r>
            <a:r>
              <a:rPr b="1" lang="en-US" sz="2000">
                <a:solidFill>
                  <a:srgbClr val="00B0F0"/>
                </a:solidFill>
              </a:rPr>
              <a:t>annual members(Subscriber) </a:t>
            </a:r>
            <a:r>
              <a:rPr b="1" lang="en-US" sz="2000"/>
              <a:t>and </a:t>
            </a:r>
            <a:r>
              <a:rPr b="1" lang="en-US" sz="2000">
                <a:solidFill>
                  <a:srgbClr val="00B0F0"/>
                </a:solidFill>
              </a:rPr>
              <a:t>casual riders </a:t>
            </a:r>
            <a:r>
              <a:rPr b="1" lang="en-US" sz="2000"/>
              <a:t>use Cyclistic bikes differently?</a:t>
            </a:r>
            <a:endParaRPr sz="2000"/>
          </a:p>
        </p:txBody>
      </p:sp>
      <p:pic>
        <p:nvPicPr>
          <p:cNvPr id="202" name="Google Shape;20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219" y="982663"/>
            <a:ext cx="6251944" cy="4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1600"/>
              <a:t>This image illustrates that average duration Ride in a </a:t>
            </a:r>
            <a:r>
              <a:rPr b="1" lang="en-US">
                <a:solidFill>
                  <a:srgbClr val="FF33CC"/>
                </a:solidFill>
              </a:rPr>
              <a:t>Monthly</a:t>
            </a:r>
            <a:r>
              <a:rPr b="1" lang="en-US" sz="1600">
                <a:solidFill>
                  <a:srgbClr val="FF33CC"/>
                </a:solidFill>
              </a:rPr>
              <a:t> &amp; Yearly</a:t>
            </a:r>
            <a:r>
              <a:rPr lang="en-US" sz="1600">
                <a:solidFill>
                  <a:srgbClr val="FF33CC"/>
                </a:solidFill>
              </a:rPr>
              <a:t>, </a:t>
            </a:r>
            <a:r>
              <a:rPr b="1" lang="en-US" sz="1600">
                <a:solidFill>
                  <a:srgbClr val="FF33CC"/>
                </a:solidFill>
              </a:rPr>
              <a:t>Docked bike Riders </a:t>
            </a:r>
            <a:r>
              <a:rPr lang="en-US" sz="1600"/>
              <a:t>tends to use total number of ride </a:t>
            </a:r>
            <a:r>
              <a:rPr b="1" lang="en-US" sz="1600">
                <a:solidFill>
                  <a:srgbClr val="FF33CC"/>
                </a:solidFill>
              </a:rPr>
              <a:t>more</a:t>
            </a:r>
            <a:r>
              <a:rPr lang="en-US" sz="1600"/>
              <a:t> frequently than </a:t>
            </a:r>
            <a:r>
              <a:rPr b="1" lang="en-US" sz="1600">
                <a:solidFill>
                  <a:srgbClr val="FF33CC"/>
                </a:solidFill>
              </a:rPr>
              <a:t>electric bike.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2023-12-20T21:41:57Z</dcterms:created>
  <dc:creator>JCL Public - Desktop LTSC</dc:creator>
</cp:coreProperties>
</file>