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78" r:id="rId4"/>
    <p:sldId id="282" r:id="rId5"/>
    <p:sldId id="296" r:id="rId6"/>
    <p:sldId id="285" r:id="rId7"/>
    <p:sldId id="270" r:id="rId8"/>
    <p:sldId id="279" r:id="rId9"/>
    <p:sldId id="280" r:id="rId10"/>
    <p:sldId id="281" r:id="rId11"/>
    <p:sldId id="286" r:id="rId12"/>
    <p:sldId id="290" r:id="rId13"/>
    <p:sldId id="291" r:id="rId14"/>
    <p:sldId id="289" r:id="rId15"/>
    <p:sldId id="288" r:id="rId16"/>
    <p:sldId id="28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51313"/>
    <a:srgbClr val="00CC66"/>
    <a:srgbClr val="00133A"/>
    <a:srgbClr val="000066"/>
    <a:srgbClr val="0C3332"/>
    <a:srgbClr val="F96307"/>
    <a:srgbClr val="FF3300"/>
    <a:srgbClr val="201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40BhFAiIK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73707"/>
            <a:ext cx="8226490" cy="2171314"/>
          </a:xfrm>
        </p:spPr>
        <p:txBody>
          <a:bodyPr/>
          <a:lstStyle/>
          <a:p>
            <a:r>
              <a:rPr lang="en-US" dirty="0" smtClean="0"/>
              <a:t>Non-Parametric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71749"/>
            <a:ext cx="8229600" cy="5137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Sign Test on Proportions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332"/>
            </a:gs>
            <a:gs pos="100000">
              <a:srgbClr val="0C3332"/>
            </a:gs>
            <a:gs pos="83000">
              <a:srgbClr val="00CC66"/>
            </a:gs>
            <a:gs pos="30000">
              <a:schemeClr val="accent1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323834"/>
            <a:ext cx="9601200" cy="996286"/>
          </a:xfrm>
        </p:spPr>
        <p:txBody>
          <a:bodyPr anchor="t"/>
          <a:lstStyle/>
          <a:p>
            <a:r>
              <a:rPr lang="en-US" dirty="0" smtClean="0">
                <a:solidFill>
                  <a:srgbClr val="051313"/>
                </a:solidFill>
                <a:latin typeface="+mn-lt"/>
              </a:rPr>
              <a:t>Knowing there are 13 + signs, 3 – signs, and 2 zeros</a:t>
            </a:r>
            <a:r>
              <a:rPr lang="en-US" dirty="0" smtClean="0">
                <a:latin typeface="+mn-lt"/>
              </a:rPr>
              <a:t>,</a:t>
            </a:r>
            <a:endParaRPr lang="en-US" dirty="0">
              <a:latin typeface="+mn-lt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295400" y="2320121"/>
            <a:ext cx="9601200" cy="928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51313"/>
                </a:solidFill>
              </a:rPr>
              <a:t>The ratio of “success” is: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3"/>
              <p:cNvSpPr txBox="1">
                <a:spLocks/>
              </p:cNvSpPr>
              <p:nvPr/>
            </p:nvSpPr>
            <p:spPr>
              <a:xfrm>
                <a:off x="1295400" y="3582955"/>
                <a:ext cx="9601200" cy="20126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800" dirty="0" smtClean="0">
                    <a:solidFill>
                      <a:srgbClr val="FFC000"/>
                    </a:solidFill>
                    <a:effectLst/>
                    <a:ea typeface="Cambria Math" panose="02040503050406030204" pitchFamily="18" charset="0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𝑵𝒖𝒎𝒃𝒆𝒓</m:t>
                        </m:r>
                        <m:r>
                          <a:rPr lang="en-US" sz="4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𝒐𝒇</m:t>
                        </m:r>
                        <m:r>
                          <a:rPr lang="en-US" sz="4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4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𝑺𝒊𝒈𝒏𝒔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(+ </m:t>
                            </m:r>
                            <m:r>
                              <a:rPr lang="en-US" sz="4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𝒂𝒏𝒅</m:t>
                            </m:r>
                            <m:r>
                              <a:rPr lang="en-US" sz="4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4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𝑺𝒊𝒈𝒏𝒔</m:t>
                            </m:r>
                            <m:r>
                              <a:rPr lang="en-US" sz="4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4800" b="1" dirty="0" smtClean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sz="4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sz="4800" b="1" dirty="0" smtClean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b="1" dirty="0" smtClean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.8125</a:t>
                </a:r>
                <a:endParaRPr lang="en-US" sz="4800" b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it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582955"/>
                <a:ext cx="9601200" cy="2012628"/>
              </a:xfrm>
              <a:prstGeom prst="rect">
                <a:avLst/>
              </a:prstGeom>
              <a:blipFill rotWithShape="0">
                <a:blip r:embed="rId2"/>
                <a:stretch>
                  <a:fillRect l="-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920370" y="4149013"/>
            <a:ext cx="9610531" cy="6208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Hence the test-statistic will be: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12648" y="61582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Recall: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20370" y="2492344"/>
            <a:ext cx="9610531" cy="13153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Since </a:t>
            </a:r>
            <a:r>
              <a:rPr lang="en-US" sz="26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H1: µ</a:t>
            </a:r>
            <a:r>
              <a:rPr lang="en-US" sz="2600" baseline="-250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6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µ</a:t>
            </a:r>
            <a:r>
              <a:rPr lang="en-US" sz="2600" baseline="-250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6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=&gt; one-tail test and z = 1.645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But from the sign test on our sample, we obtain </a:t>
            </a:r>
            <a:r>
              <a:rPr lang="en-US" sz="2800" dirty="0" smtClean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 = 0.8125</a:t>
            </a:r>
            <a:endParaRPr lang="en-US" sz="2600" dirty="0" smtClean="0">
              <a:solidFill>
                <a:srgbClr val="FFC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920370" y="1177305"/>
            <a:ext cx="9255689" cy="1315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Assuming </a:t>
            </a:r>
            <a:r>
              <a:rPr lang="el-GR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= 0.05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H0: µ</a:t>
            </a:r>
            <a:r>
              <a:rPr lang="en-US" sz="2600" baseline="-250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6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µ</a:t>
            </a:r>
            <a:r>
              <a:rPr lang="en-US" sz="2600" baseline="-250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6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 </a:t>
            </a:r>
            <a:r>
              <a:rPr lang="en-US" sz="26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≈ 0.5 </a:t>
            </a:r>
            <a:r>
              <a:rPr lang="en-US" sz="2600" dirty="0">
                <a:solidFill>
                  <a:srgbClr val="00CC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thus</a:t>
            </a:r>
            <a:r>
              <a:rPr lang="en-US" sz="26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(1-p) ≈ 0.5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 smtClean="0">
              <a:solidFill>
                <a:srgbClr val="00CC6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20370" y="4732892"/>
                <a:ext cx="6950014" cy="1025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Z  </a:t>
                </a:r>
                <a:r>
                  <a:rPr lang="en-US" sz="3200" b="1" dirty="0">
                    <a:solidFill>
                      <a:srgbClr val="FFFF00"/>
                    </a:solidFill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</m:t>
                        </m:r>
                        <m:r>
                          <a:rPr 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−</m:t>
                        </m:r>
                        <m:r>
                          <a:rPr 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𝒑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√[</m:t>
                        </m:r>
                        <m:f>
                          <m:fPr>
                            <m:ctrlP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𝒑</m:t>
                            </m:r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)(</m:t>
                            </m:r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𝟏</m:t>
                            </m:r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𝒑</m:t>
                            </m:r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𝒏</m:t>
                            </m:r>
                          </m:den>
                        </m:f>
                        <m:r>
                          <a:rPr 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00"/>
                    </a:solidFill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0.8125 −0.5 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√[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0.25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00"/>
                    </a:solidFill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 =  2.5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70" y="4732892"/>
                <a:ext cx="6950014" cy="1025024"/>
              </a:xfrm>
              <a:prstGeom prst="rect">
                <a:avLst/>
              </a:prstGeom>
              <a:blipFill rotWithShape="0">
                <a:blip r:embed="rId3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3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332"/>
            </a:gs>
            <a:gs pos="100000">
              <a:srgbClr val="0C3332"/>
            </a:gs>
            <a:gs pos="50000">
              <a:srgbClr val="00CC66"/>
            </a:gs>
            <a:gs pos="30000">
              <a:schemeClr val="accent1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9991" y="1214651"/>
            <a:ext cx="9601200" cy="1897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51313"/>
                </a:solidFill>
              </a:rPr>
              <a:t>To find the p-value corresponding to z = 2.5, we need to look at the Standard Normal Probability table.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349991" y="3574337"/>
            <a:ext cx="9601200" cy="1434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51313"/>
                </a:solidFill>
              </a:rPr>
              <a:t>Since the p-value is a probability and the probability is an area,</a:t>
            </a:r>
            <a:endParaRPr lang="en-US" b="1" dirty="0">
              <a:solidFill>
                <a:srgbClr val="0513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60" y="3149600"/>
            <a:ext cx="3401376" cy="2037458"/>
          </a:xfrm>
          <a:prstGeom prst="rect">
            <a:avLst/>
          </a:prstGeom>
          <a:effectLst>
            <a:glow rad="6858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30" y="3149600"/>
            <a:ext cx="3404137" cy="2039112"/>
          </a:xfrm>
          <a:prstGeom prst="rect">
            <a:avLst/>
          </a:prstGeom>
          <a:effectLst>
            <a:glow rad="6858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5558040" y="3568164"/>
            <a:ext cx="100148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/>
              <a:t>=</a:t>
            </a:r>
            <a:endParaRPr lang="en-US" sz="7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542622" y="1610376"/>
            <a:ext cx="5032321" cy="805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 P(z ≥ 2.5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) </a:t>
            </a: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  ≡   </a:t>
            </a: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P(z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≤ -2.5</a:t>
            </a: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)</a:t>
            </a:r>
            <a:endParaRPr lang="en-US" sz="2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559526" y="5849855"/>
            <a:ext cx="5032321" cy="805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</a:t>
            </a: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Probability table.</a:t>
            </a: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2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58087" y="5849855"/>
            <a:ext cx="5032321" cy="805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Our Situation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542622" y="854625"/>
            <a:ext cx="5032321" cy="805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Probability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332"/>
            </a:gs>
            <a:gs pos="100000">
              <a:srgbClr val="0C3332"/>
            </a:gs>
            <a:gs pos="83000">
              <a:srgbClr val="00CC66"/>
            </a:gs>
            <a:gs pos="30000">
              <a:schemeClr val="accent1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936493" y="1693082"/>
            <a:ext cx="6255507" cy="4265655"/>
            <a:chOff x="6061999" y="455952"/>
            <a:chExt cx="6255507" cy="4265655"/>
          </a:xfrm>
        </p:grpSpPr>
        <p:grpSp>
          <p:nvGrpSpPr>
            <p:cNvPr id="6" name="Group 5"/>
            <p:cNvGrpSpPr/>
            <p:nvPr/>
          </p:nvGrpSpPr>
          <p:grpSpPr>
            <a:xfrm>
              <a:off x="6071493" y="455952"/>
              <a:ext cx="6246013" cy="1671638"/>
              <a:chOff x="0" y="0"/>
              <a:chExt cx="6236379" cy="1712821"/>
            </a:xfrm>
          </p:grpSpPr>
          <p:sp>
            <p:nvSpPr>
              <p:cNvPr id="7" name="Shape 24"/>
              <p:cNvSpPr/>
              <p:nvPr/>
            </p:nvSpPr>
            <p:spPr>
              <a:xfrm>
                <a:off x="103048" y="1293613"/>
                <a:ext cx="15972" cy="281"/>
              </a:xfrm>
              <a:custGeom>
                <a:avLst/>
                <a:gdLst/>
                <a:ahLst/>
                <a:cxnLst/>
                <a:rect l="0" t="0" r="0" b="0"/>
                <a:pathLst>
                  <a:path w="15972" h="281">
                    <a:moveTo>
                      <a:pt x="15972" y="0"/>
                    </a:moveTo>
                    <a:lnTo>
                      <a:pt x="15582" y="33"/>
                    </a:lnTo>
                    <a:cubicBezTo>
                      <a:pt x="10530" y="274"/>
                      <a:pt x="6634" y="281"/>
                      <a:pt x="4002" y="227"/>
                    </a:cubicBezTo>
                    <a:cubicBezTo>
                      <a:pt x="1369" y="174"/>
                      <a:pt x="0" y="60"/>
                      <a:pt x="0" y="60"/>
                    </a:cubicBezTo>
                    <a:lnTo>
                      <a:pt x="1597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CCCCCC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Shape 25"/>
              <p:cNvSpPr/>
              <p:nvPr/>
            </p:nvSpPr>
            <p:spPr>
              <a:xfrm>
                <a:off x="119020" y="667906"/>
                <a:ext cx="600626" cy="625708"/>
              </a:xfrm>
              <a:custGeom>
                <a:avLst/>
                <a:gdLst/>
                <a:ahLst/>
                <a:cxnLst/>
                <a:rect l="0" t="0" r="0" b="0"/>
                <a:pathLst>
                  <a:path w="600626" h="625708">
                    <a:moveTo>
                      <a:pt x="600626" y="0"/>
                    </a:moveTo>
                    <a:lnTo>
                      <a:pt x="600626" y="623456"/>
                    </a:lnTo>
                    <a:lnTo>
                      <a:pt x="0" y="625708"/>
                    </a:lnTo>
                    <a:lnTo>
                      <a:pt x="18132" y="624141"/>
                    </a:lnTo>
                    <a:cubicBezTo>
                      <a:pt x="112512" y="612652"/>
                      <a:pt x="384458" y="532128"/>
                      <a:pt x="6006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CCCCCC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Shape 26"/>
              <p:cNvSpPr/>
              <p:nvPr/>
            </p:nvSpPr>
            <p:spPr>
              <a:xfrm>
                <a:off x="59258" y="0"/>
                <a:ext cx="2053171" cy="1359484"/>
              </a:xfrm>
              <a:custGeom>
                <a:avLst/>
                <a:gdLst/>
                <a:ahLst/>
                <a:cxnLst/>
                <a:rect l="0" t="0" r="0" b="0"/>
                <a:pathLst>
                  <a:path w="2053171" h="1359484">
                    <a:moveTo>
                      <a:pt x="0" y="1291361"/>
                    </a:moveTo>
                    <a:cubicBezTo>
                      <a:pt x="0" y="1291361"/>
                      <a:pt x="352069" y="1359484"/>
                      <a:pt x="620471" y="756425"/>
                    </a:cubicBezTo>
                    <a:cubicBezTo>
                      <a:pt x="903973" y="119494"/>
                      <a:pt x="1003922" y="0"/>
                      <a:pt x="1108494" y="160350"/>
                    </a:cubicBezTo>
                    <a:cubicBezTo>
                      <a:pt x="1213079" y="320700"/>
                      <a:pt x="1233983" y="378955"/>
                      <a:pt x="1366444" y="693179"/>
                    </a:cubicBezTo>
                    <a:cubicBezTo>
                      <a:pt x="1498905" y="1007415"/>
                      <a:pt x="1603489" y="1292949"/>
                      <a:pt x="2053171" y="1291361"/>
                    </a:cubicBezTo>
                  </a:path>
                </a:pathLst>
              </a:custGeom>
              <a:ln w="12700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Shape 27"/>
              <p:cNvSpPr/>
              <p:nvPr/>
            </p:nvSpPr>
            <p:spPr>
              <a:xfrm>
                <a:off x="0" y="1291361"/>
                <a:ext cx="2129854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29854">
                    <a:moveTo>
                      <a:pt x="0" y="0"/>
                    </a:moveTo>
                    <a:lnTo>
                      <a:pt x="2129854" y="0"/>
                    </a:lnTo>
                  </a:path>
                </a:pathLst>
              </a:custGeom>
              <a:ln w="12700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Shape 28"/>
              <p:cNvSpPr/>
              <p:nvPr/>
            </p:nvSpPr>
            <p:spPr>
              <a:xfrm>
                <a:off x="719645" y="667906"/>
                <a:ext cx="0" cy="623456"/>
              </a:xfrm>
              <a:custGeom>
                <a:avLst/>
                <a:gdLst/>
                <a:ahLst/>
                <a:cxnLst/>
                <a:rect l="0" t="0" r="0" b="0"/>
                <a:pathLst>
                  <a:path h="623456">
                    <a:moveTo>
                      <a:pt x="0" y="0"/>
                    </a:moveTo>
                    <a:lnTo>
                      <a:pt x="0" y="623456"/>
                    </a:lnTo>
                  </a:path>
                </a:pathLst>
              </a:custGeom>
              <a:ln w="12700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9257" y="532575"/>
                <a:ext cx="596484" cy="14713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7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Table entry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03677" y="1017422"/>
                <a:ext cx="1022936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Table entry for </a:t>
                </a:r>
                <a:endParaRPr lang="en-US" sz="950" dirty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72789" y="1034072"/>
                <a:ext cx="72276" cy="16796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27132" y="1017422"/>
                <a:ext cx="3009247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 is the area under the standard normal curve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03715" y="1185100"/>
                <a:ext cx="883383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to the left of 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67874" y="1201712"/>
                <a:ext cx="72276" cy="16796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22205" y="1185063"/>
                <a:ext cx="4606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7749" y="1292530"/>
                <a:ext cx="65706" cy="15269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b="1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0280" y="1554899"/>
                <a:ext cx="65706" cy="15269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b="1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8885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.00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14030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.01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3867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.02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71191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.03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95028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.04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116853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.05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26974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.06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138923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.07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60017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.08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00085" y="1529334"/>
                <a:ext cx="241102" cy="183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indent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b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</a:rPr>
                  <a:t>.09</a:t>
                </a:r>
                <a:endParaRPr lang="en-US" sz="95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31" name="Shape 426"/>
              <p:cNvSpPr/>
              <p:nvPr/>
            </p:nvSpPr>
            <p:spPr>
              <a:xfrm>
                <a:off x="524929" y="613625"/>
                <a:ext cx="145237" cy="260426"/>
              </a:xfrm>
              <a:custGeom>
                <a:avLst/>
                <a:gdLst/>
                <a:ahLst/>
                <a:cxnLst/>
                <a:rect l="0" t="0" r="0" b="0"/>
                <a:pathLst>
                  <a:path w="145237" h="260426">
                    <a:moveTo>
                      <a:pt x="0" y="0"/>
                    </a:moveTo>
                    <a:lnTo>
                      <a:pt x="145237" y="260426"/>
                    </a:lnTo>
                  </a:path>
                </a:pathLst>
              </a:custGeom>
              <a:ln w="12700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Shape 427"/>
              <p:cNvSpPr/>
              <p:nvPr/>
            </p:nvSpPr>
            <p:spPr>
              <a:xfrm>
                <a:off x="638683" y="845464"/>
                <a:ext cx="53315" cy="67755"/>
              </a:xfrm>
              <a:custGeom>
                <a:avLst/>
                <a:gdLst/>
                <a:ahLst/>
                <a:cxnLst/>
                <a:rect l="0" t="0" r="0" b="0"/>
                <a:pathLst>
                  <a:path w="53315" h="67755">
                    <a:moveTo>
                      <a:pt x="45085" y="0"/>
                    </a:moveTo>
                    <a:lnTo>
                      <a:pt x="53315" y="67755"/>
                    </a:lnTo>
                    <a:lnTo>
                      <a:pt x="0" y="25146"/>
                    </a:lnTo>
                    <a:lnTo>
                      <a:pt x="29845" y="25667"/>
                    </a:lnTo>
                    <a:lnTo>
                      <a:pt x="45085" y="0"/>
                    </a:lnTo>
                    <a:close/>
                  </a:path>
                </a:pathLst>
              </a:custGeom>
              <a:ln w="0" cap="flat">
                <a:miter lim="100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Shape 428"/>
              <p:cNvSpPr/>
              <p:nvPr/>
            </p:nvSpPr>
            <p:spPr>
              <a:xfrm>
                <a:off x="0" y="1671320"/>
                <a:ext cx="5488851" cy="0"/>
              </a:xfrm>
              <a:custGeom>
                <a:avLst/>
                <a:gdLst/>
                <a:ahLst/>
                <a:cxnLst/>
                <a:rect l="0" t="0" r="0" b="0"/>
                <a:pathLst>
                  <a:path w="5488851">
                    <a:moveTo>
                      <a:pt x="0" y="0"/>
                    </a:moveTo>
                    <a:lnTo>
                      <a:pt x="5488851" y="0"/>
                    </a:lnTo>
                  </a:path>
                </a:pathLst>
              </a:custGeom>
              <a:ln w="12700" cap="flat">
                <a:miter lim="100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999" y="2222030"/>
              <a:ext cx="5499069" cy="2499577"/>
            </a:xfrm>
            <a:prstGeom prst="rect">
              <a:avLst/>
            </a:prstGeom>
          </p:spPr>
        </p:pic>
      </p:grpSp>
      <p:sp>
        <p:nvSpPr>
          <p:cNvPr id="37" name="Title 1"/>
          <p:cNvSpPr txBox="1">
            <a:spLocks/>
          </p:cNvSpPr>
          <p:nvPr/>
        </p:nvSpPr>
        <p:spPr>
          <a:xfrm>
            <a:off x="609162" y="3359618"/>
            <a:ext cx="4850999" cy="5635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Since P(z </a:t>
            </a:r>
            <a:r>
              <a:rPr lang="en-US" sz="1800" b="1" dirty="0"/>
              <a:t>≥ 2.5)   ≡  P(z ≤ -2.5</a:t>
            </a:r>
            <a:r>
              <a:rPr lang="en-US" sz="1800" b="1" dirty="0" smtClean="0"/>
              <a:t>) </a:t>
            </a:r>
            <a:endParaRPr lang="en-US" sz="1800" b="1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710622" y="1037484"/>
            <a:ext cx="4732696" cy="798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Standard Normal Probability Table</a:t>
            </a:r>
            <a:endParaRPr lang="en-US" sz="2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03431" y="2194366"/>
            <a:ext cx="4850999" cy="992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/>
              <a:t>To find the p-value corresponding to z = 2.5, we need to look at the Standard Normal Probability table.</a:t>
            </a:r>
            <a:endParaRPr lang="en-US" sz="1800" b="1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03430" y="3973950"/>
            <a:ext cx="4850999" cy="513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Then scroll down to Z = - 2.50 </a:t>
            </a:r>
            <a:endParaRPr lang="en-US" sz="1800" b="1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03430" y="4867994"/>
            <a:ext cx="4121499" cy="559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FC000"/>
                </a:solidFill>
              </a:rPr>
              <a:t>P-value </a:t>
            </a:r>
            <a:r>
              <a:rPr lang="en-US" sz="2600" b="1" dirty="0">
                <a:solidFill>
                  <a:srgbClr val="FFC000"/>
                </a:solidFill>
              </a:rPr>
              <a:t>=</a:t>
            </a:r>
            <a:r>
              <a:rPr lang="en-US" sz="2600" b="1" dirty="0" smtClean="0">
                <a:solidFill>
                  <a:srgbClr val="FFC000"/>
                </a:solidFill>
              </a:rPr>
              <a:t> 0.0062</a:t>
            </a:r>
            <a:endParaRPr lang="en-US" sz="2600" b="1" dirty="0">
              <a:solidFill>
                <a:srgbClr val="FFC00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5753410" y="4008569"/>
            <a:ext cx="1489423" cy="425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693024" y="4817575"/>
            <a:ext cx="1243468" cy="425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66996" y="472831"/>
            <a:ext cx="5066522" cy="646331"/>
          </a:xfrm>
          <a:prstGeom prst="rect">
            <a:avLst/>
          </a:prstGeom>
          <a:noFill/>
          <a:scene3d>
            <a:camera prst="orthographicFront"/>
            <a:lightRig rig="harsh" dir="t"/>
          </a:scene3d>
          <a:sp3d>
            <a:bevelT/>
          </a:sp3d>
        </p:spPr>
        <p:txBody>
          <a:bodyPr wrap="square" lIns="91440" tIns="45720" rIns="91440" bIns="45720">
            <a:spAutoFit/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>
                <a:ln/>
                <a:solidFill>
                  <a:schemeClr val="accent3"/>
                </a:solidFill>
                <a:latin typeface="Arial Black" panose="020B0A04020102020204" pitchFamily="34" charset="0"/>
              </a:rPr>
              <a:t>Finding the P-Value</a:t>
            </a:r>
          </a:p>
        </p:txBody>
      </p:sp>
    </p:spTree>
    <p:extLst>
      <p:ext uri="{BB962C8B-B14F-4D97-AF65-F5344CB8AC3E}">
        <p14:creationId xmlns:p14="http://schemas.microsoft.com/office/powerpoint/2010/main" val="41646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3" grpId="0" animBg="1"/>
      <p:bldP spid="44" grpId="0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092056" y="9948276"/>
            <a:ext cx="5489575" cy="12700"/>
            <a:chOff x="0" y="0"/>
            <a:chExt cx="5488851" cy="12700"/>
          </a:xfrm>
        </p:grpSpPr>
        <p:sp>
          <p:nvSpPr>
            <p:cNvPr id="33" name="Shape 429"/>
            <p:cNvSpPr/>
            <p:nvPr/>
          </p:nvSpPr>
          <p:spPr>
            <a:xfrm>
              <a:off x="0" y="0"/>
              <a:ext cx="5488851" cy="0"/>
            </a:xfrm>
            <a:custGeom>
              <a:avLst/>
              <a:gdLst/>
              <a:ahLst/>
              <a:cxnLst/>
              <a:rect l="0" t="0" r="0" b="0"/>
              <a:pathLst>
                <a:path w="5488851">
                  <a:moveTo>
                    <a:pt x="0" y="0"/>
                  </a:moveTo>
                  <a:lnTo>
                    <a:pt x="5488851" y="0"/>
                  </a:lnTo>
                </a:path>
              </a:pathLst>
            </a:custGeom>
            <a:ln w="1270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130031" y="5298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1130031" y="36903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5" y="2189922"/>
            <a:ext cx="5772956" cy="34580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5" y="2189922"/>
            <a:ext cx="5772956" cy="34580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05" y="2189922"/>
            <a:ext cx="5772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03886" y="394510"/>
            <a:ext cx="42877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4"/>
                </a:solidFill>
              </a:rPr>
              <a:t>Conclusion</a:t>
            </a:r>
            <a:endParaRPr 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2056" y="9948276"/>
            <a:ext cx="5489575" cy="12700"/>
            <a:chOff x="0" y="0"/>
            <a:chExt cx="5488851" cy="12700"/>
          </a:xfrm>
        </p:grpSpPr>
        <p:sp>
          <p:nvSpPr>
            <p:cNvPr id="11" name="Shape 429"/>
            <p:cNvSpPr/>
            <p:nvPr/>
          </p:nvSpPr>
          <p:spPr>
            <a:xfrm>
              <a:off x="0" y="0"/>
              <a:ext cx="5488851" cy="0"/>
            </a:xfrm>
            <a:custGeom>
              <a:avLst/>
              <a:gdLst/>
              <a:ahLst/>
              <a:cxnLst/>
              <a:rect l="0" t="0" r="0" b="0"/>
              <a:pathLst>
                <a:path w="5488851">
                  <a:moveTo>
                    <a:pt x="0" y="0"/>
                  </a:moveTo>
                  <a:lnTo>
                    <a:pt x="5488851" y="0"/>
                  </a:lnTo>
                </a:path>
              </a:pathLst>
            </a:custGeom>
            <a:ln w="1270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49406" y="2001327"/>
            <a:ext cx="3053038" cy="1828800"/>
            <a:chOff x="8549406" y="2001327"/>
            <a:chExt cx="3053038" cy="1828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9406" y="2001327"/>
              <a:ext cx="3053038" cy="18288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9406" y="2001327"/>
              <a:ext cx="3053038" cy="18288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406" y="2001327"/>
            <a:ext cx="3053036" cy="1828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5845" y="4450855"/>
            <a:ext cx="854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66"/>
                </a:solidFill>
              </a:rPr>
              <a:t>Thus </a:t>
            </a:r>
            <a:r>
              <a:rPr lang="en-US" sz="2000" dirty="0">
                <a:solidFill>
                  <a:srgbClr val="FFFF66"/>
                </a:solidFill>
              </a:rPr>
              <a:t>we reject the null hypothesis H0 that the summer course has no effect on the </a:t>
            </a:r>
            <a:r>
              <a:rPr lang="en-US" sz="2000" dirty="0" smtClean="0">
                <a:solidFill>
                  <a:srgbClr val="FFFF66"/>
                </a:solidFill>
              </a:rPr>
              <a:t>students performance</a:t>
            </a:r>
            <a:r>
              <a:rPr lang="en-US" sz="2000" dirty="0">
                <a:solidFill>
                  <a:srgbClr val="FFFF66"/>
                </a:solidFill>
              </a:rPr>
              <a:t>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5845" y="3495556"/>
            <a:ext cx="9307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66"/>
                </a:solidFill>
              </a:rPr>
              <a:t>Also, the </a:t>
            </a:r>
            <a:r>
              <a:rPr lang="en-US" sz="2000" dirty="0">
                <a:solidFill>
                  <a:srgbClr val="FFFF66"/>
                </a:solidFill>
              </a:rPr>
              <a:t>P-value for the sample test statistic </a:t>
            </a:r>
            <a:r>
              <a:rPr lang="en-US" sz="2000" dirty="0" smtClean="0">
                <a:solidFill>
                  <a:srgbClr val="FFFF66"/>
                </a:solidFill>
              </a:rPr>
              <a:t>is 0.0062, and</a:t>
            </a:r>
          </a:p>
          <a:p>
            <a:r>
              <a:rPr lang="en-US" sz="2000" dirty="0">
                <a:solidFill>
                  <a:srgbClr val="FFFF66"/>
                </a:solidFill>
              </a:rPr>
              <a:t>0.0062 </a:t>
            </a:r>
            <a:r>
              <a:rPr lang="en-US" sz="2000" dirty="0" smtClean="0">
                <a:solidFill>
                  <a:srgbClr val="FFFF66"/>
                </a:solidFill>
              </a:rPr>
              <a:t>&lt; 0.05, the critical area </a:t>
            </a:r>
            <a:endParaRPr lang="en-US" sz="2000" dirty="0">
              <a:solidFill>
                <a:srgbClr val="FFFF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845" y="5313528"/>
            <a:ext cx="8543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FFFF66"/>
              </a:solidFill>
            </a:endParaRPr>
          </a:p>
          <a:p>
            <a:r>
              <a:rPr lang="en-US" sz="2000" dirty="0" smtClean="0">
                <a:solidFill>
                  <a:srgbClr val="FFFF66"/>
                </a:solidFill>
              </a:rPr>
              <a:t>Thus, this </a:t>
            </a:r>
            <a:r>
              <a:rPr lang="en-US" sz="2000" dirty="0">
                <a:solidFill>
                  <a:srgbClr val="FFFF66"/>
                </a:solidFill>
              </a:rPr>
              <a:t>evidence is sufficient to claim that the math summer course indeed </a:t>
            </a:r>
            <a:r>
              <a:rPr lang="en-US" sz="2000" dirty="0" smtClean="0">
                <a:solidFill>
                  <a:srgbClr val="FFFF66"/>
                </a:solidFill>
              </a:rPr>
              <a:t>increases these </a:t>
            </a:r>
            <a:r>
              <a:rPr lang="en-US" sz="2000" dirty="0">
                <a:solidFill>
                  <a:srgbClr val="FFFF66"/>
                </a:solidFill>
              </a:rPr>
              <a:t>students scores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5845" y="1911493"/>
            <a:ext cx="9307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66"/>
                </a:solidFill>
              </a:rPr>
              <a:t>The </a:t>
            </a:r>
            <a:r>
              <a:rPr lang="en-US" sz="2000" dirty="0" smtClean="0">
                <a:solidFill>
                  <a:srgbClr val="FFFF66"/>
                </a:solidFill>
              </a:rPr>
              <a:t>null </a:t>
            </a:r>
            <a:r>
              <a:rPr lang="en-US" sz="2000" dirty="0">
                <a:solidFill>
                  <a:srgbClr val="FFFF66"/>
                </a:solidFill>
              </a:rPr>
              <a:t>hypothesis for our </a:t>
            </a:r>
            <a:r>
              <a:rPr lang="en-US" sz="2000" dirty="0" smtClean="0">
                <a:solidFill>
                  <a:srgbClr val="FFFF66"/>
                </a:solidFill>
              </a:rPr>
              <a:t>example </a:t>
            </a:r>
            <a:r>
              <a:rPr lang="en-US" sz="2000" dirty="0" smtClean="0">
                <a:solidFill>
                  <a:srgbClr val="FFFF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states:</a:t>
            </a:r>
            <a:endParaRPr lang="en-US" sz="2000" dirty="0" smtClean="0">
              <a:solidFill>
                <a:srgbClr val="FFFF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845" y="2377893"/>
            <a:ext cx="9779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66"/>
                </a:solidFill>
              </a:rPr>
              <a:t>H0: </a:t>
            </a:r>
            <a:r>
              <a:rPr lang="el-GR" sz="2000" dirty="0">
                <a:solidFill>
                  <a:srgbClr val="FFFF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000" baseline="-25000" dirty="0">
                <a:solidFill>
                  <a:srgbClr val="FFFF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dirty="0" smtClean="0">
                <a:solidFill>
                  <a:srgbClr val="FFFF66"/>
                </a:solidFill>
              </a:rPr>
              <a:t>= </a:t>
            </a:r>
            <a:r>
              <a:rPr lang="el-GR" sz="2000" dirty="0">
                <a:solidFill>
                  <a:srgbClr val="FFFF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000" baseline="-25000" dirty="0" smtClean="0">
                <a:solidFill>
                  <a:srgbClr val="FFFF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000" dirty="0" smtClean="0">
                <a:solidFill>
                  <a:srgbClr val="FFFF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that the program did not improve students grades</a:t>
            </a:r>
            <a:endParaRPr lang="en-US" sz="2000" baseline="-250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5845" y="2871527"/>
            <a:ext cx="9779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66"/>
                </a:solidFill>
              </a:rPr>
              <a:t>However, the our sample z score 2.5 is in the critical region</a:t>
            </a:r>
            <a:endParaRPr lang="en-US" sz="20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62302"/>
            <a:ext cx="9601200" cy="5683655"/>
          </a:xfrm>
        </p:spPr>
        <p:txBody>
          <a:bodyPr anchor="t">
            <a:normAutofit/>
          </a:bodyPr>
          <a:lstStyle/>
          <a:p>
            <a:r>
              <a:rPr lang="en-US" dirty="0"/>
              <a:t>Inspired </a:t>
            </a:r>
            <a:r>
              <a:rPr lang="en-US" dirty="0" smtClean="0"/>
              <a:t>by: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www.youtube.com/watch?v=P40BhFAiIKg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“Understandable statistics”, 6</a:t>
            </a:r>
            <a:r>
              <a:rPr lang="en-US" baseline="30000" dirty="0" smtClean="0"/>
              <a:t>th</a:t>
            </a:r>
            <a:r>
              <a:rPr lang="en-US" dirty="0" smtClean="0"/>
              <a:t> Edition, H. and C. </a:t>
            </a:r>
            <a:r>
              <a:rPr lang="en-US" dirty="0" err="1" smtClean="0"/>
              <a:t>Brase</a:t>
            </a:r>
            <a:r>
              <a:rPr lang="en-US" smtClean="0"/>
              <a:t>, Houghton </a:t>
            </a:r>
            <a:r>
              <a:rPr lang="en-US" dirty="0" smtClean="0"/>
              <a:t>Mifflin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8501743" cy="1069940"/>
          </a:xfr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96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Do </a:t>
            </a:r>
            <a:r>
              <a:rPr lang="en-US" sz="4000" b="1" dirty="0">
                <a:solidFill>
                  <a:srgbClr val="F96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4000" b="1" dirty="0" smtClean="0">
                <a:solidFill>
                  <a:srgbClr val="F96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4000" b="1" dirty="0">
                <a:solidFill>
                  <a:srgbClr val="F96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4000" b="1" dirty="0" smtClean="0">
                <a:solidFill>
                  <a:srgbClr val="F96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the Sign Test?</a:t>
            </a:r>
            <a:endParaRPr lang="en-US" sz="4000" b="1" dirty="0">
              <a:solidFill>
                <a:srgbClr val="F963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32212"/>
            <a:ext cx="9601200" cy="3944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28600" algn="l"/>
                <a:tab pos="914400" algn="l"/>
              </a:tabLst>
            </a:pPr>
            <a:r>
              <a:rPr lang="en-US" sz="2600" dirty="0" smtClean="0">
                <a:solidFill>
                  <a:srgbClr val="FFFF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no assumption about the population distribution can be made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28600" algn="l"/>
                <a:tab pos="914400" algn="l"/>
              </a:tabLst>
            </a:pPr>
            <a:r>
              <a:rPr lang="en-US" sz="2600" dirty="0" smtClean="0">
                <a:solidFill>
                  <a:srgbClr val="FFFF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obtain a quick and easy answer to the question:</a:t>
            </a:r>
            <a:br>
              <a:rPr lang="en-US" sz="2600" dirty="0" smtClean="0">
                <a:solidFill>
                  <a:srgbClr val="FFFF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600" dirty="0" smtClean="0">
                <a:solidFill>
                  <a:srgbClr val="FFFF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“Is there a difference between the two parameters in the data?”</a:t>
            </a:r>
            <a:endParaRPr lang="en-US" sz="2600" dirty="0">
              <a:solidFill>
                <a:srgbClr val="FFFF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FFFF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comparing populations are not independent</a:t>
            </a:r>
            <a:endParaRPr lang="en-US" sz="2600" dirty="0">
              <a:solidFill>
                <a:srgbClr val="FFFF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3332"/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C33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Sign Test: </a:t>
            </a:r>
            <a:br>
              <a:rPr lang="en-US" b="1" dirty="0" smtClean="0">
                <a:solidFill>
                  <a:srgbClr val="0C33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smtClean="0">
                <a:solidFill>
                  <a:srgbClr val="0C33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Aspiring Freshmen</a:t>
            </a:r>
            <a:endParaRPr lang="en-US" b="1" dirty="0">
              <a:solidFill>
                <a:srgbClr val="0C33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295400" y="1788459"/>
            <a:ext cx="9601200" cy="463923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gradFill flip="none" rotWithShape="1">
                  <a:gsLst>
                    <a:gs pos="0">
                      <a:srgbClr val="0C3332"/>
                    </a:gs>
                    <a:gs pos="96000">
                      <a:srgbClr val="062A49"/>
                    </a:gs>
                    <a:gs pos="47000">
                      <a:srgbClr val="00133A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rPr>
              <a:t>Students with low SAT scores are taking a summer remedial math course to be able to enroll as freshmen in the fall.  </a:t>
            </a:r>
            <a:br>
              <a:rPr lang="en-US" sz="2600" b="1" dirty="0" smtClean="0">
                <a:gradFill flip="none" rotWithShape="1">
                  <a:gsLst>
                    <a:gs pos="0">
                      <a:srgbClr val="0C3332"/>
                    </a:gs>
                    <a:gs pos="96000">
                      <a:srgbClr val="062A49"/>
                    </a:gs>
                    <a:gs pos="47000">
                      <a:srgbClr val="00133A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rPr>
            </a:br>
            <a:endParaRPr lang="en-US" sz="2600" b="1" dirty="0" smtClean="0">
              <a:gradFill flip="none" rotWithShape="1">
                <a:gsLst>
                  <a:gs pos="0">
                    <a:srgbClr val="0C3332"/>
                  </a:gs>
                  <a:gs pos="96000">
                    <a:srgbClr val="062A49"/>
                  </a:gs>
                  <a:gs pos="47000">
                    <a:srgbClr val="00133A"/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  <a:p>
            <a:r>
              <a:rPr lang="en-US" sz="2600" b="1" dirty="0" smtClean="0">
                <a:gradFill flip="none" rotWithShape="1">
                  <a:gsLst>
                    <a:gs pos="0">
                      <a:srgbClr val="0C3332"/>
                    </a:gs>
                    <a:gs pos="96000">
                      <a:srgbClr val="062A49"/>
                    </a:gs>
                    <a:gs pos="47000">
                      <a:srgbClr val="00133A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rPr>
              <a:t>To evaluate the accuracy of this test they are given a pretest, before the course is started, and an after-test at the conclusion of the course.</a:t>
            </a:r>
          </a:p>
          <a:p>
            <a:endParaRPr lang="en-US" sz="2600" b="1" dirty="0">
              <a:gradFill flip="none" rotWithShape="1">
                <a:gsLst>
                  <a:gs pos="0">
                    <a:srgbClr val="0C3332"/>
                  </a:gs>
                  <a:gs pos="96000">
                    <a:srgbClr val="062A49"/>
                  </a:gs>
                  <a:gs pos="47000">
                    <a:srgbClr val="00133A"/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  <a:p>
            <a:r>
              <a:rPr lang="en-US" sz="2600" b="1" dirty="0" smtClean="0">
                <a:gradFill flip="none" rotWithShape="1">
                  <a:gsLst>
                    <a:gs pos="0">
                      <a:srgbClr val="0C3332"/>
                    </a:gs>
                    <a:gs pos="96000">
                      <a:srgbClr val="062A49"/>
                    </a:gs>
                    <a:gs pos="47000">
                      <a:srgbClr val="00133A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rPr>
              <a:t>If the course is effective, then the students’ scores on the after-test should be higher than their score on the pretest.</a:t>
            </a:r>
            <a:endParaRPr lang="en-US" sz="2600" b="1" dirty="0">
              <a:gradFill flip="none" rotWithShape="1">
                <a:gsLst>
                  <a:gs pos="0">
                    <a:srgbClr val="0C3332"/>
                  </a:gs>
                  <a:gs pos="96000">
                    <a:srgbClr val="062A49"/>
                  </a:gs>
                  <a:gs pos="47000">
                    <a:srgbClr val="00133A"/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43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615820"/>
            <a:ext cx="8229600" cy="914400"/>
          </a:xfrm>
        </p:spPr>
        <p:txBody>
          <a:bodyPr/>
          <a:lstStyle/>
          <a:p>
            <a:r>
              <a:rPr lang="en-US" dirty="0" smtClean="0"/>
              <a:t>Let’s Pretend…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2648" y="2156346"/>
            <a:ext cx="10509442" cy="1245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That the director of the program claims that this program will be a success:  </a:t>
            </a:r>
            <a:br>
              <a:rPr lang="en-US" sz="2000" dirty="0" smtClean="0"/>
            </a:br>
            <a:r>
              <a:rPr lang="en-US" sz="2000" dirty="0" smtClean="0"/>
              <a:t>In average,  students’ grades improve after participating in the summer program.</a:t>
            </a:r>
            <a:endParaRPr lang="en-US" sz="20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12648" y="3125279"/>
            <a:ext cx="10509442" cy="8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l-GR" sz="28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800" b="1" dirty="0">
                <a:solidFill>
                  <a:srgbClr val="FFFF00"/>
                </a:solidFill>
              </a:rPr>
              <a:t>&gt; </a:t>
            </a:r>
            <a:r>
              <a:rPr lang="el-GR" sz="2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800" b="1" baseline="-25000" dirty="0">
              <a:solidFill>
                <a:srgbClr val="FFFF00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12648" y="4474315"/>
            <a:ext cx="10509442" cy="1184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Some </a:t>
            </a:r>
            <a:r>
              <a:rPr lang="en-US" sz="2000" dirty="0"/>
              <a:t>party pooper disagrees and claims that this summer program is a waste of time, energy and money: </a:t>
            </a:r>
            <a:r>
              <a:rPr lang="en-US" sz="2000" dirty="0" smtClean="0"/>
              <a:t>no improvement at the end of the summer. </a:t>
            </a:r>
            <a:endParaRPr lang="en-US" sz="20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12648" y="5403472"/>
            <a:ext cx="10509442" cy="8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l-GR" sz="2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800" b="1" dirty="0" smtClean="0">
                <a:solidFill>
                  <a:srgbClr val="FFFF00"/>
                </a:solidFill>
              </a:rPr>
              <a:t>= </a:t>
            </a:r>
            <a:r>
              <a:rPr lang="el-GR" sz="2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800" b="1" baseline="-2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612648" y="3638810"/>
            <a:ext cx="10509442" cy="8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This will be our H1: </a:t>
            </a:r>
            <a:r>
              <a:rPr lang="el-GR" sz="2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b="1" dirty="0" smtClean="0">
                <a:solidFill>
                  <a:srgbClr val="FFFF00"/>
                </a:solidFill>
              </a:rPr>
              <a:t> &gt; </a:t>
            </a:r>
            <a:r>
              <a:rPr lang="el-GR" sz="28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endParaRPr lang="en-US" sz="2600" b="1" baseline="-25000" dirty="0">
              <a:solidFill>
                <a:srgbClr val="FFFF00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12648" y="1587383"/>
            <a:ext cx="10509442" cy="56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Party-Pooper’s Claim: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12648" y="2080481"/>
            <a:ext cx="10509442" cy="8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FFFF00"/>
                </a:solidFill>
              </a:rPr>
              <a:t>This will be our H0: </a:t>
            </a:r>
            <a:r>
              <a:rPr lang="el-GR" sz="2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800" b="1" dirty="0" smtClean="0">
                <a:solidFill>
                  <a:srgbClr val="FFFF00"/>
                </a:solidFill>
              </a:rPr>
              <a:t>= </a:t>
            </a:r>
            <a:r>
              <a:rPr lang="el-GR" sz="2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8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800" b="1" baseline="-250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648" y="265176"/>
            <a:ext cx="7921752" cy="1026595"/>
          </a:xfrm>
        </p:spPr>
        <p:txBody>
          <a:bodyPr anchor="t"/>
          <a:lstStyle/>
          <a:p>
            <a:r>
              <a:rPr lang="en-US" dirty="0" smtClean="0">
                <a:solidFill>
                  <a:srgbClr val="7030A0"/>
                </a:solidFill>
              </a:rPr>
              <a:t>Hypothesis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2648" y="3094940"/>
            <a:ext cx="10509442" cy="56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Program Director’s Claim: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12648" y="4583896"/>
            <a:ext cx="10509442" cy="802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FF00"/>
                </a:solidFill>
              </a:rPr>
              <a:t>µ</a:t>
            </a:r>
            <a:r>
              <a:rPr lang="en-US" sz="2000" b="1" baseline="-250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 smtClean="0">
                <a:solidFill>
                  <a:srgbClr val="FFFF00"/>
                </a:solidFill>
              </a:rPr>
              <a:t>: population </a:t>
            </a:r>
            <a:r>
              <a:rPr lang="en-US" sz="2000" b="1" dirty="0">
                <a:solidFill>
                  <a:srgbClr val="FFFF00"/>
                </a:solidFill>
              </a:rPr>
              <a:t>mean of the students </a:t>
            </a:r>
            <a:r>
              <a:rPr lang="en-US" sz="2000" b="1" dirty="0" smtClean="0">
                <a:solidFill>
                  <a:srgbClr val="FFFF00"/>
                </a:solidFill>
              </a:rPr>
              <a:t>pre-test scores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612648" y="5127766"/>
            <a:ext cx="10509442" cy="8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FF00"/>
                </a:solidFill>
              </a:rPr>
              <a:t>µ</a:t>
            </a:r>
            <a:r>
              <a:rPr lang="en-US" sz="20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FF00"/>
                </a:solidFill>
              </a:rPr>
              <a:t>: population </a:t>
            </a:r>
            <a:r>
              <a:rPr lang="en-US" sz="2000" b="1" dirty="0">
                <a:solidFill>
                  <a:srgbClr val="FFFF00"/>
                </a:solidFill>
              </a:rPr>
              <a:t>mean of the students </a:t>
            </a:r>
            <a:r>
              <a:rPr lang="en-US" sz="2000" b="1" dirty="0" smtClean="0">
                <a:solidFill>
                  <a:srgbClr val="FFFF00"/>
                </a:solidFill>
              </a:rPr>
              <a:t>after-test scores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240776" y="490213"/>
            <a:ext cx="9610531" cy="6320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Assuming a confidence level of 95%, then the level of significance </a:t>
            </a:r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0.05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1"/>
              <p:cNvSpPr txBox="1">
                <a:spLocks/>
              </p:cNvSpPr>
              <p:nvPr/>
            </p:nvSpPr>
            <p:spPr>
              <a:xfrm>
                <a:off x="1236561" y="5200509"/>
                <a:ext cx="10486865" cy="130281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2286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6012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b="1" dirty="0" smtClean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Z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𝑫𝒆𝒗𝒊𝒂𝒕𝒊𝒐𝒏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FFC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</m:t>
                        </m:r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−</m:t>
                        </m:r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𝒑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√[</m:t>
                        </m:r>
                        <m:f>
                          <m:fPr>
                            <m:ctrlP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𝒑</m:t>
                            </m:r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)(</m:t>
                            </m:r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𝟏</m:t>
                            </m:r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𝒑</m:t>
                            </m:r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𝒏</m:t>
                            </m:r>
                          </m:den>
                        </m:f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FFC000"/>
                    </a:solidFill>
                  </a:rPr>
                  <a:t> </a:t>
                </a:r>
                <a:endParaRPr lang="en-US" sz="3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61" y="5200509"/>
                <a:ext cx="10486865" cy="1302810"/>
              </a:xfrm>
              <a:prstGeom prst="rect">
                <a:avLst/>
              </a:prstGeom>
              <a:blipFill rotWithShape="0">
                <a:blip r:embed="rId2"/>
                <a:stretch>
                  <a:fillRect l="-1221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/>
          <p:cNvSpPr txBox="1">
            <a:spLocks/>
          </p:cNvSpPr>
          <p:nvPr/>
        </p:nvSpPr>
        <p:spPr>
          <a:xfrm>
            <a:off x="1240776" y="1724025"/>
            <a:ext cx="9610531" cy="681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This means that the ratio of “success” is p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≈ 0.5 =&gt; q = (1 – p) ≈ 0.5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236567" y="1240919"/>
            <a:ext cx="9610531" cy="551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If H0: </a:t>
            </a:r>
            <a:r>
              <a:rPr lang="el-GR" sz="24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4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= </a:t>
            </a:r>
            <a:r>
              <a:rPr lang="el-GR" sz="24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4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endParaRPr lang="en-US" sz="2400" b="1" baseline="-25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aseline="-25000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/>
              <p:cNvSpPr txBox="1">
                <a:spLocks/>
              </p:cNvSpPr>
              <p:nvPr/>
            </p:nvSpPr>
            <p:spPr>
              <a:xfrm>
                <a:off x="1236563" y="2234342"/>
                <a:ext cx="9610531" cy="68127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2286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6012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(i.e. if there are 9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“+”, there are also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“-”. Thus,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63" y="2234342"/>
                <a:ext cx="9610531" cy="681274"/>
              </a:xfrm>
              <a:prstGeom prst="rect">
                <a:avLst/>
              </a:prstGeom>
              <a:blipFill rotWithShape="0">
                <a:blip r:embed="rId3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"/>
          <p:cNvSpPr txBox="1">
            <a:spLocks/>
          </p:cNvSpPr>
          <p:nvPr/>
        </p:nvSpPr>
        <p:spPr>
          <a:xfrm>
            <a:off x="1236562" y="4246866"/>
            <a:ext cx="9610531" cy="681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Thus the </a:t>
            </a:r>
            <a:r>
              <a:rPr lang="en-US" sz="2400" dirty="0" smtClean="0"/>
              <a:t>sample test-statistic </a:t>
            </a:r>
            <a:r>
              <a:rPr lang="en-US" sz="2400" dirty="0"/>
              <a:t>will be: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236563" y="3553745"/>
            <a:ext cx="9610531" cy="681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This is a one-tail test </a:t>
            </a:r>
            <a:r>
              <a:rPr lang="en-US" sz="2400" dirty="0" smtClean="0"/>
              <a:t>and since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0.05,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critical value is </a:t>
            </a:r>
            <a:r>
              <a:rPr lang="en-US" sz="2400" dirty="0"/>
              <a:t>1.645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1236564" y="3030586"/>
            <a:ext cx="9610531" cy="681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H1: </a:t>
            </a:r>
            <a:r>
              <a:rPr lang="el-GR" sz="24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4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b="1" dirty="0">
                <a:solidFill>
                  <a:srgbClr val="FFFF00"/>
                </a:solidFill>
              </a:rPr>
              <a:t> &gt; </a:t>
            </a:r>
            <a:r>
              <a:rPr lang="el-GR" sz="24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sz="2400" b="1" baseline="-250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endParaRPr lang="en-US" sz="2400" b="1" baseline="-25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aseline="-25000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3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  <p:bldP spid="6" grpId="0"/>
      <p:bldP spid="8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591674"/>
            <a:ext cx="5051612" cy="5931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ea typeface="Tahoma" panose="020B0604030504040204" pitchFamily="34" charset="0"/>
                <a:cs typeface="Arial" panose="020B0604020202020204" pitchFamily="34" charset="0"/>
              </a:rPr>
              <a:t>To perform the sign test, we want to: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Compare each student pretest with his or her after-test: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After – Pre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If X &gt; 0, then mark + in the sign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If X &lt; 0, then mark – in the sign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If X = 0, then mark 0 and remove the student’s data from the count</a:t>
            </a:r>
            <a:b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</a:br>
            <a:endParaRPr lang="en-US" dirty="0" smtClean="0"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  <a:cs typeface="Arial" panose="020B0604020202020204" pitchFamily="34" charset="0"/>
              </a:rPr>
              <a:t>Note how many: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ea typeface="Tahoma" panose="020B0604030504040204" pitchFamily="34" charset="0"/>
                <a:cs typeface="Arial" panose="020B0604020202020204" pitchFamily="34" charset="0"/>
              </a:rPr>
              <a:t>“+” signs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ea typeface="Tahoma" panose="020B0604030504040204" pitchFamily="34" charset="0"/>
                <a:cs typeface="Arial" panose="020B0604020202020204" pitchFamily="34" charset="0"/>
              </a:rPr>
              <a:t>“-” signs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ea typeface="Tahoma" panose="020B0604030504040204" pitchFamily="34" charset="0"/>
                <a:cs typeface="Arial" panose="020B0604020202020204" pitchFamily="34" charset="0"/>
              </a:rPr>
              <a:t>zeros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6896993"/>
              </p:ext>
            </p:extLst>
          </p:nvPr>
        </p:nvGraphicFramePr>
        <p:xfrm>
          <a:off x="7113492" y="591674"/>
          <a:ext cx="3368490" cy="59319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2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Students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After-Test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400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53472"/>
              </p:ext>
            </p:extLst>
          </p:nvPr>
        </p:nvGraphicFramePr>
        <p:xfrm>
          <a:off x="10481982" y="591674"/>
          <a:ext cx="1122830" cy="5931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2830"/>
              </a:tblGrid>
              <a:tr h="44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855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C3332"/>
            </a:gs>
            <a:gs pos="42000">
              <a:schemeClr val="accent1">
                <a:lumMod val="75000"/>
              </a:schemeClr>
            </a:gs>
            <a:gs pos="58000">
              <a:schemeClr val="accent1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9991" y="1214651"/>
            <a:ext cx="9601200" cy="1091821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51313"/>
                </a:solidFill>
              </a:rPr>
              <a:t>To be able to use this test, the sum of the + and – signs has to be equal or greater than 12.  </a:t>
            </a:r>
            <a:br>
              <a:rPr lang="en-US" b="1" dirty="0" smtClean="0">
                <a:solidFill>
                  <a:srgbClr val="051313"/>
                </a:solidFill>
              </a:rPr>
            </a:br>
            <a:endParaRPr lang="en-US" b="1" dirty="0">
              <a:solidFill>
                <a:srgbClr val="051313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812808" y="2306472"/>
            <a:ext cx="3945340" cy="2433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51313"/>
                </a:solidFill>
                <a:cs typeface="Arial" panose="020B0604020202020204" pitchFamily="34" charset="0"/>
              </a:rPr>
              <a:t>13 “+” signs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51313"/>
                </a:solidFill>
                <a:cs typeface="Arial" panose="020B0604020202020204" pitchFamily="34" charset="0"/>
              </a:rPr>
              <a:t>3  “–” signs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51313"/>
                </a:solidFill>
                <a:cs typeface="Arial" panose="020B0604020202020204" pitchFamily="34" charset="0"/>
              </a:rPr>
              <a:t>2 zeros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349991" y="2552131"/>
            <a:ext cx="9601200" cy="8052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51313"/>
                </a:solidFill>
              </a:rPr>
              <a:t>Observe there are:</a:t>
            </a:r>
            <a:br>
              <a:rPr lang="en-US" b="1" dirty="0">
                <a:solidFill>
                  <a:srgbClr val="051313"/>
                </a:solidFill>
              </a:rPr>
            </a:br>
            <a:endParaRPr lang="en-US" b="1" dirty="0">
              <a:solidFill>
                <a:srgbClr val="051313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349991" y="4739952"/>
            <a:ext cx="9601200" cy="1538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b="1" dirty="0" smtClean="0">
                <a:solidFill>
                  <a:srgbClr val="051313"/>
                </a:solidFill>
              </a:rPr>
              <a:t>Note that the 2 zero-values are excluded and with regard to the sign test, </a:t>
            </a:r>
            <a:br>
              <a:rPr lang="en-US" sz="2800" b="1" dirty="0" smtClean="0">
                <a:solidFill>
                  <a:srgbClr val="051313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n = total of non zero signs </a:t>
            </a:r>
            <a:r>
              <a:rPr lang="en-US" sz="2800" b="1" dirty="0" smtClean="0">
                <a:solidFill>
                  <a:srgbClr val="051313"/>
                </a:solidFill>
              </a:rPr>
              <a:t>= 18 – 2 =&gt; </a:t>
            </a:r>
            <a:r>
              <a:rPr lang="en-US" sz="2800" b="1" dirty="0" smtClean="0">
                <a:solidFill>
                  <a:srgbClr val="FFFF00"/>
                </a:solidFill>
              </a:rPr>
              <a:t>n = 16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64276"/>
            <a:ext cx="9601200" cy="100993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Knowing there are 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295400" y="3477117"/>
            <a:ext cx="9601200" cy="928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 need to compute the ratio of success: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3"/>
              <p:cNvSpPr txBox="1">
                <a:spLocks/>
              </p:cNvSpPr>
              <p:nvPr/>
            </p:nvSpPr>
            <p:spPr>
              <a:xfrm>
                <a:off x="1295400" y="4405163"/>
                <a:ext cx="9601200" cy="21972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3600" b="1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1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600" b="1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3600" b="1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𝒊𝒈𝒏𝒔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b="1" i="1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1" i="1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(+ </m:t>
                              </m:r>
                              <m:r>
                                <a:rPr lang="en-US" sz="3600" b="1" i="1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𝒂𝒏𝒅</m:t>
                              </m:r>
                              <m:r>
                                <a:rPr lang="en-US" sz="3600" b="1" i="1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600" b="1" i="1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𝑺𝒊𝒈𝒏𝒔</m:t>
                              </m:r>
                              <m:r>
                                <a:rPr lang="en-US" sz="3600" b="1" i="1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it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05163"/>
                <a:ext cx="9601200" cy="21972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95400" y="1484544"/>
            <a:ext cx="9601200" cy="16377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13 “+” signs</a:t>
            </a:r>
            <a:r>
              <a:rPr lang="en-US" dirty="0" smtClean="0"/>
              <a:t>,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 </a:t>
            </a:r>
            <a:r>
              <a:rPr lang="en-US" dirty="0"/>
              <a:t>“–” signs</a:t>
            </a:r>
            <a:r>
              <a:rPr lang="en-US" dirty="0" smtClean="0"/>
              <a:t>,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2 “zeros”,</a:t>
            </a:r>
          </a:p>
        </p:txBody>
      </p:sp>
    </p:spTree>
    <p:extLst>
      <p:ext uri="{BB962C8B-B14F-4D97-AF65-F5344CB8AC3E}">
        <p14:creationId xmlns:p14="http://schemas.microsoft.com/office/powerpoint/2010/main" val="6900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1638</TotalTime>
  <Words>809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Cambria Math</vt:lpstr>
      <vt:lpstr>Georgia</vt:lpstr>
      <vt:lpstr>Tahoma</vt:lpstr>
      <vt:lpstr>Times New Roman</vt:lpstr>
      <vt:lpstr>Wingdings</vt:lpstr>
      <vt:lpstr>Brushed Metal 16x9</vt:lpstr>
      <vt:lpstr>Non-Parametric Statistics</vt:lpstr>
      <vt:lpstr>When Do We Use the Sign Test?</vt:lpstr>
      <vt:lpstr>Example of Sign Test:  Aspiring Freshmen</vt:lpstr>
      <vt:lpstr>Let’s Pretend…</vt:lpstr>
      <vt:lpstr>Hypothesis</vt:lpstr>
      <vt:lpstr>PowerPoint Presentation</vt:lpstr>
      <vt:lpstr>PowerPoint Presentation</vt:lpstr>
      <vt:lpstr>To be able to use this test, the sum of the + and – signs has to be equal or greater than 12.   </vt:lpstr>
      <vt:lpstr>Knowing there are </vt:lpstr>
      <vt:lpstr>Knowing there are 13 + signs, 3 – signs, and 2 zeros,</vt:lpstr>
      <vt:lpstr>PowerPoint Presentation</vt:lpstr>
      <vt:lpstr>To find the p-value corresponding to z = 2.5, we need to look at the Standard Normal Probability table.</vt:lpstr>
      <vt:lpstr>PowerPoint Presentation</vt:lpstr>
      <vt:lpstr>PowerPoint Presentation</vt:lpstr>
      <vt:lpstr>PowerPoint Presentation</vt:lpstr>
      <vt:lpstr>PowerPoint Presentation</vt:lpstr>
      <vt:lpstr>Inspired by:  https://www.youtube.com/watch?v=P40BhFAiIKg    “Understandable statistics”, 6th Edition, H. and C. Brase, Houghton Mifflin</vt:lpstr>
    </vt:vector>
  </TitlesOfParts>
  <Company>Lehman College, CUNY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Statistics</dc:title>
  <dc:creator>Administrator</dc:creator>
  <cp:lastModifiedBy>Administrator</cp:lastModifiedBy>
  <cp:revision>105</cp:revision>
  <dcterms:created xsi:type="dcterms:W3CDTF">2018-11-26T22:01:10Z</dcterms:created>
  <dcterms:modified xsi:type="dcterms:W3CDTF">2019-03-12T16:50:30Z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