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5" r:id="rId15"/>
    <p:sldId id="269" r:id="rId16"/>
    <p:sldId id="270" r:id="rId17"/>
    <p:sldId id="271" r:id="rId18"/>
    <p:sldId id="272" r:id="rId19"/>
    <p:sldId id="27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489EA2AE-AD19-4096-9BCC-76E7AF954848}">
          <p14:sldIdLst>
            <p14:sldId id="256"/>
            <p14:sldId id="257"/>
            <p14:sldId id="258"/>
            <p14:sldId id="259"/>
            <p14:sldId id="260"/>
            <p14:sldId id="275"/>
            <p14:sldId id="261"/>
            <p14:sldId id="262"/>
            <p14:sldId id="263"/>
            <p14:sldId id="264"/>
            <p14:sldId id="266"/>
            <p14:sldId id="267"/>
            <p14:sldId id="268"/>
            <p14:sldId id="265"/>
            <p14:sldId id="269"/>
            <p14:sldId id="270"/>
            <p14:sldId id="271"/>
            <p14:sldId id="272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E429-91D2-4C7F-8BF0-C9EC73B04F43}" type="datetimeFigureOut">
              <a:rPr lang="tr-TR" smtClean="0"/>
              <a:t>11.11.2022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A7-4CCA-4008-AD0E-2F534E9E0C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809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E429-91D2-4C7F-8BF0-C9EC73B04F43}" type="datetimeFigureOut">
              <a:rPr lang="tr-TR" smtClean="0"/>
              <a:t>11.11.2022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A7-4CCA-4008-AD0E-2F534E9E0C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28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E429-91D2-4C7F-8BF0-C9EC73B04F43}" type="datetimeFigureOut">
              <a:rPr lang="tr-TR" smtClean="0"/>
              <a:t>11.11.2022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A7-4CCA-4008-AD0E-2F534E9E0C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2688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E429-91D2-4C7F-8BF0-C9EC73B04F43}" type="datetimeFigureOut">
              <a:rPr lang="tr-TR" smtClean="0"/>
              <a:t>11.11.2022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A7-4CCA-4008-AD0E-2F534E9E0CA8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6427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E429-91D2-4C7F-8BF0-C9EC73B04F43}" type="datetimeFigureOut">
              <a:rPr lang="tr-TR" smtClean="0"/>
              <a:t>11.11.2022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A7-4CCA-4008-AD0E-2F534E9E0C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5400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E429-91D2-4C7F-8BF0-C9EC73B04F43}" type="datetimeFigureOut">
              <a:rPr lang="tr-TR" smtClean="0"/>
              <a:t>11.11.2022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A7-4CCA-4008-AD0E-2F534E9E0C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686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E429-91D2-4C7F-8BF0-C9EC73B04F43}" type="datetimeFigureOut">
              <a:rPr lang="tr-TR" smtClean="0"/>
              <a:t>11.11.2022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A7-4CCA-4008-AD0E-2F534E9E0C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5212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E429-91D2-4C7F-8BF0-C9EC73B04F43}" type="datetimeFigureOut">
              <a:rPr lang="tr-TR" smtClean="0"/>
              <a:t>11.11.2022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A7-4CCA-4008-AD0E-2F534E9E0C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8015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E429-91D2-4C7F-8BF0-C9EC73B04F43}" type="datetimeFigureOut">
              <a:rPr lang="tr-TR" smtClean="0"/>
              <a:t>11.11.2022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A7-4CCA-4008-AD0E-2F534E9E0C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281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E429-91D2-4C7F-8BF0-C9EC73B04F43}" type="datetimeFigureOut">
              <a:rPr lang="tr-TR" smtClean="0"/>
              <a:t>11.11.2022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A7-4CCA-4008-AD0E-2F534E9E0C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951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E429-91D2-4C7F-8BF0-C9EC73B04F43}" type="datetimeFigureOut">
              <a:rPr lang="tr-TR" smtClean="0"/>
              <a:t>11.11.2022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A7-4CCA-4008-AD0E-2F534E9E0C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462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E429-91D2-4C7F-8BF0-C9EC73B04F43}" type="datetimeFigureOut">
              <a:rPr lang="tr-TR" smtClean="0"/>
              <a:t>11.11.2022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A7-4CCA-4008-AD0E-2F534E9E0C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095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E429-91D2-4C7F-8BF0-C9EC73B04F43}" type="datetimeFigureOut">
              <a:rPr lang="tr-TR" smtClean="0"/>
              <a:t>11.11.2022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A7-4CCA-4008-AD0E-2F534E9E0C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669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E429-91D2-4C7F-8BF0-C9EC73B04F43}" type="datetimeFigureOut">
              <a:rPr lang="tr-TR" smtClean="0"/>
              <a:t>11.11.2022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A7-4CCA-4008-AD0E-2F534E9E0C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420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E429-91D2-4C7F-8BF0-C9EC73B04F43}" type="datetimeFigureOut">
              <a:rPr lang="tr-TR" smtClean="0"/>
              <a:t>11.11.2022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A7-4CCA-4008-AD0E-2F534E9E0C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987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E429-91D2-4C7F-8BF0-C9EC73B04F43}" type="datetimeFigureOut">
              <a:rPr lang="tr-TR" smtClean="0"/>
              <a:t>11.11.2022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A7-4CCA-4008-AD0E-2F534E9E0C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23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E429-91D2-4C7F-8BF0-C9EC73B04F43}" type="datetimeFigureOut">
              <a:rPr lang="tr-TR" smtClean="0"/>
              <a:t>11.11.2022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A7-4CCA-4008-AD0E-2F534E9E0C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121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71AE429-91D2-4C7F-8BF0-C9EC73B04F43}" type="datetimeFigureOut">
              <a:rPr lang="tr-TR" smtClean="0"/>
              <a:t>11.11.2022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1A366A7-4CCA-4008-AD0E-2F534E9E0C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5375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Credit Card Fraud Detection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Alize Serra AÇAR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8103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Kullanılan Algoritmalar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Karar Ağacı</a:t>
            </a:r>
          </a:p>
          <a:p>
            <a:r>
              <a:rPr lang="tr-TR" dirty="0" smtClean="0"/>
              <a:t>KNN</a:t>
            </a:r>
          </a:p>
          <a:p>
            <a:r>
              <a:rPr lang="tr-TR" dirty="0" smtClean="0"/>
              <a:t>Lojistik Regresyon</a:t>
            </a:r>
          </a:p>
          <a:p>
            <a:r>
              <a:rPr lang="tr-TR" dirty="0" smtClean="0"/>
              <a:t>SVM</a:t>
            </a:r>
          </a:p>
          <a:p>
            <a:r>
              <a:rPr lang="tr-TR" dirty="0" smtClean="0"/>
              <a:t>Rassal Orman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6613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Evaluation metrics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56926" y="1732449"/>
            <a:ext cx="4132659" cy="241685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 smtClean="0"/>
              <a:t>Doğruluk Değeri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F1 Puanı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Confusion Matrix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endParaRPr lang="tr-TR" dirty="0"/>
          </a:p>
        </p:txBody>
      </p:sp>
      <p:pic>
        <p:nvPicPr>
          <p:cNvPr id="2050" name="Picture 2" descr="Karışıklık Matrisi (Confusion Matrix) | by Burhan Bilen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82" y="1732449"/>
            <a:ext cx="4304775" cy="322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847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Doğruluk Değeri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Doğruluk </a:t>
            </a:r>
            <a:r>
              <a:rPr lang="tr-TR" dirty="0" smtClean="0"/>
              <a:t>değeri, </a:t>
            </a:r>
            <a:r>
              <a:rPr lang="tr-TR" dirty="0"/>
              <a:t>sınıflandırma modellerini değerlendirmek için yaygın olarak kullanılan en temel değerlendirme ölçütlerinden biridir. </a:t>
            </a:r>
            <a:endParaRPr lang="tr-TR" b="1" dirty="0" smtClean="0"/>
          </a:p>
          <a:p>
            <a:pPr marL="0" indent="0">
              <a:buNone/>
            </a:pPr>
            <a:r>
              <a:rPr lang="tr-TR" b="1" dirty="0" smtClean="0"/>
              <a:t>Doğruluk </a:t>
            </a:r>
            <a:r>
              <a:rPr lang="tr-TR" b="1" dirty="0"/>
              <a:t>puanı = Doğru tahmin sayısı / Toplam tahmin sayısı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3205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F1 PUANI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7788215" cy="839937"/>
          </a:xfrm>
        </p:spPr>
        <p:txBody>
          <a:bodyPr>
            <a:normAutofit/>
          </a:bodyPr>
          <a:lstStyle/>
          <a:p>
            <a:r>
              <a:rPr lang="tr-TR" dirty="0"/>
              <a:t>modelin kesinliği ve geri çağrılmasının harmonik ortalaması olarak tanımlanabilir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 smtClean="0"/>
          </a:p>
        </p:txBody>
      </p:sp>
      <p:pic>
        <p:nvPicPr>
          <p:cNvPr id="1030" name="Picture 6" descr="Doğruluk (Accuracy) , Kesinlik(Precision) , Duyarlılık(Recall) ya da F1  Score ? | by Gülcan Öğündür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11" y="2883379"/>
            <a:ext cx="77343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35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Doğruluk Değeri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Karar </a:t>
            </a:r>
            <a:r>
              <a:rPr lang="tr-TR" dirty="0"/>
              <a:t>Ağacı </a:t>
            </a:r>
            <a:r>
              <a:rPr lang="tr-TR" dirty="0" smtClean="0"/>
              <a:t>                       0.9993679997191109</a:t>
            </a:r>
            <a:endParaRPr lang="tr-TR" dirty="0"/>
          </a:p>
          <a:p>
            <a:r>
              <a:rPr lang="tr-TR" b="1" dirty="0" smtClean="0"/>
              <a:t>KNN                                   0.9995259997893332</a:t>
            </a:r>
            <a:endParaRPr lang="tr-TR" b="1" dirty="0"/>
          </a:p>
          <a:p>
            <a:r>
              <a:rPr lang="tr-TR" dirty="0"/>
              <a:t>Lojistik Regresyon </a:t>
            </a:r>
            <a:r>
              <a:rPr lang="tr-TR" dirty="0" smtClean="0"/>
              <a:t>            0.9991924440855307</a:t>
            </a:r>
            <a:endParaRPr lang="tr-TR" dirty="0"/>
          </a:p>
          <a:p>
            <a:r>
              <a:rPr lang="tr-TR" dirty="0"/>
              <a:t>SVM </a:t>
            </a:r>
            <a:r>
              <a:rPr lang="tr-TR" dirty="0" smtClean="0"/>
              <a:t>                                  0.9993153330290369</a:t>
            </a:r>
          </a:p>
          <a:p>
            <a:r>
              <a:rPr lang="tr-TR" dirty="0" smtClean="0"/>
              <a:t>Rassal </a:t>
            </a:r>
            <a:r>
              <a:rPr lang="tr-TR" dirty="0"/>
              <a:t>Orman                    </a:t>
            </a:r>
            <a:r>
              <a:rPr lang="tr-TR" dirty="0" smtClean="0"/>
              <a:t>0.9992977774656788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46692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F1 PUANI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42900"/>
            <a:r>
              <a:rPr lang="tr-TR" dirty="0" smtClean="0"/>
              <a:t>Karar Ağacı                             0.8105263157894738</a:t>
            </a:r>
          </a:p>
          <a:p>
            <a:pPr indent="-342900"/>
            <a:r>
              <a:rPr lang="tr-TR" dirty="0" smtClean="0"/>
              <a:t>KNN                                        0.8571428571428572</a:t>
            </a:r>
          </a:p>
          <a:p>
            <a:pPr indent="-342900"/>
            <a:r>
              <a:rPr lang="tr-TR" dirty="0" smtClean="0"/>
              <a:t>Lojistik Regresyon                  0.7356321839080459</a:t>
            </a:r>
          </a:p>
          <a:p>
            <a:pPr indent="-342900"/>
            <a:r>
              <a:rPr lang="tr-TR" dirty="0"/>
              <a:t>SVM                                        </a:t>
            </a:r>
            <a:r>
              <a:rPr lang="tr-TR" dirty="0" smtClean="0"/>
              <a:t>0.7771428571428572</a:t>
            </a:r>
            <a:endParaRPr lang="tr-TR" dirty="0"/>
          </a:p>
          <a:p>
            <a:pPr indent="-342900"/>
            <a:r>
              <a:rPr lang="tr-TR" dirty="0" smtClean="0"/>
              <a:t>Rassal Orman                         0.7796610169491525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07007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CONFUSION MATRIX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9237"/>
            <a:ext cx="3500887" cy="350088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922" y="1449237"/>
            <a:ext cx="3568461" cy="356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56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8054"/>
            <a:ext cx="4373594" cy="437359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490" y="1488054"/>
            <a:ext cx="4248510" cy="424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3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177" y="936707"/>
            <a:ext cx="5843677" cy="560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66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Bu projeye credit-card veri setini içe aktararak başladık.</a:t>
            </a:r>
          </a:p>
          <a:p>
            <a:r>
              <a:rPr lang="tr-TR" dirty="0" smtClean="0"/>
              <a:t>İkinci adımımızda veri setini işledik ve keşfedici veri analizi ile birlikte veri setimiz hakkında bilgi topladık.</a:t>
            </a:r>
          </a:p>
          <a:p>
            <a:r>
              <a:rPr lang="tr-TR" dirty="0" smtClean="0"/>
              <a:t>Özellik seçimi ile birlikte verilerimizi böldük. (feature selection)</a:t>
            </a:r>
          </a:p>
          <a:p>
            <a:r>
              <a:rPr lang="tr-TR" dirty="0" smtClean="0"/>
              <a:t>Beş tür sınıflandırma modeli oluşturduk. Bunlar:KNN, Decision Tree, Random Forest, SVM ve Lojistik Regresyon oldu.</a:t>
            </a:r>
          </a:p>
          <a:p>
            <a:r>
              <a:rPr lang="tr-TR" dirty="0" smtClean="0"/>
              <a:t>Oluşturduğumuz modelleri değerlendirme metrikleri ile karşılaştırarak en detaylı analizi ortaya çıkardık.</a:t>
            </a:r>
          </a:p>
          <a:p>
            <a:r>
              <a:rPr lang="tr-TR" dirty="0" smtClean="0"/>
              <a:t>Yaptığımız analizi veri görselleştirme ile destekledik.</a:t>
            </a:r>
          </a:p>
          <a:p>
            <a:r>
              <a:rPr lang="tr-TR" dirty="0" smtClean="0"/>
              <a:t>Analizin sonucunda KNN algoritması tespitimiz için en doğru algoritma olurken Lojistik Regresyon algoritması ise en düşük algoritma oldu. 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2120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CASE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Müşterilerin satın almadıkları ürünler için ücretlendirilmeyeceklerinden emin olmak amacıyla bir kredi kartı şirketine olası dolandırıcılık vakalarını tespit etmesine yardımcı olmak için çalıştığımızı varsayalım.</a:t>
            </a:r>
          </a:p>
          <a:p>
            <a:pPr lvl="1"/>
            <a:r>
              <a:rPr lang="tr-TR" dirty="0" smtClean="0"/>
              <a:t>Kişiler arasındaki işlemleri, dolandırıcılık olup olmadığı bilgisini içeren bir veri seti veriliyor ve bunları ayırt etmeniz isteniyor.</a:t>
            </a:r>
          </a:p>
          <a:p>
            <a:pPr lvl="1"/>
            <a:r>
              <a:rPr lang="tr-TR" dirty="0" smtClean="0"/>
              <a:t>Amacımız dolandırıcılık işlemlerini tespit etmek ve bunun için sınıflandırma modelleri oluşturarak bu durumun üzerinden gelmek.</a:t>
            </a:r>
          </a:p>
        </p:txBody>
      </p:sp>
    </p:spTree>
    <p:extLst>
      <p:ext uri="{BB962C8B-B14F-4D97-AF65-F5344CB8AC3E}">
        <p14:creationId xmlns:p14="http://schemas.microsoft.com/office/powerpoint/2010/main" val="4125040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DİNLEDİĞİNİZ İÇİN TEŞEKKÜR EDERİM!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836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 </a:t>
            </a:r>
            <a:r>
              <a:rPr lang="tr-TR" dirty="0" smtClean="0"/>
              <a:t>Classification?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Sınıflandırma</a:t>
            </a:r>
            <a:r>
              <a:rPr lang="tr-TR" dirty="0" smtClean="0"/>
              <a:t> algoritmaları </a:t>
            </a:r>
            <a:r>
              <a:rPr lang="tr-TR" b="1" dirty="0" smtClean="0"/>
              <a:t>ayrık değişkenleri </a:t>
            </a:r>
            <a:r>
              <a:rPr lang="tr-TR" dirty="0" smtClean="0"/>
              <a:t>tahmin etme sürecidir. Durumumuzu incelediğimizde </a:t>
            </a:r>
            <a:r>
              <a:rPr lang="tr-TR" b="1" dirty="0" smtClean="0"/>
              <a:t>classification </a:t>
            </a:r>
            <a:r>
              <a:rPr lang="tr-TR" dirty="0" smtClean="0"/>
              <a:t>algoritmalarını kullanmak daha doğru bir karar </a:t>
            </a:r>
            <a:r>
              <a:rPr lang="tr-TR" dirty="0" smtClean="0"/>
              <a:t>olacaktır.Çünkü ayrık değişkenler bizim tespitimiz için daha doğru bir özellik olacaktır.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60" y="3371850"/>
            <a:ext cx="96012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3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ADIM ADIM PROJE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 smtClean="0"/>
              <a:t>Gerekli </a:t>
            </a:r>
            <a:r>
              <a:rPr lang="tr-TR" dirty="0" smtClean="0"/>
              <a:t>kütüphaeleri</a:t>
            </a:r>
            <a:r>
              <a:rPr lang="tr-TR" dirty="0" smtClean="0"/>
              <a:t> </a:t>
            </a:r>
            <a:r>
              <a:rPr lang="tr-TR" dirty="0" smtClean="0"/>
              <a:t>Pycharm’a yüklüyoruz.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Verileri içe aktarıyoruz.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Veriler için </a:t>
            </a:r>
            <a:r>
              <a:rPr lang="tr-TR" dirty="0" smtClean="0"/>
              <a:t>ön </a:t>
            </a:r>
            <a:r>
              <a:rPr lang="tr-TR" dirty="0" smtClean="0"/>
              <a:t>işleme yapıyoruz.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Veri analizi.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Özellik seçimi.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Altı tür sınıflandırma modeli oluşturma.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Oluşturulan sınıflandırma modellerini evulation </a:t>
            </a:r>
            <a:r>
              <a:rPr lang="tr-TR" dirty="0" smtClean="0"/>
              <a:t>metricleri kullanarak </a:t>
            </a:r>
            <a:r>
              <a:rPr lang="tr-TR" dirty="0" smtClean="0"/>
              <a:t>değerlendirmek.</a:t>
            </a:r>
          </a:p>
        </p:txBody>
      </p:sp>
    </p:spTree>
    <p:extLst>
      <p:ext uri="{BB962C8B-B14F-4D97-AF65-F5344CB8AC3E}">
        <p14:creationId xmlns:p14="http://schemas.microsoft.com/office/powerpoint/2010/main" val="388065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Kullanılan Kütüphaneler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200" b="1" dirty="0"/>
              <a:t>p</a:t>
            </a:r>
            <a:r>
              <a:rPr lang="tr-TR" sz="1200" b="1" dirty="0" smtClean="0"/>
              <a:t>andas                                                                                 </a:t>
            </a:r>
            <a:r>
              <a:rPr lang="tr-TR" sz="1200" dirty="0" smtClean="0"/>
              <a:t>Veri işleme</a:t>
            </a:r>
          </a:p>
          <a:p>
            <a:r>
              <a:rPr lang="tr-TR" sz="1200" b="1" dirty="0"/>
              <a:t>n</a:t>
            </a:r>
            <a:r>
              <a:rPr lang="tr-TR" sz="1200" b="1" dirty="0" smtClean="0"/>
              <a:t>umpy                                                                                 </a:t>
            </a:r>
            <a:r>
              <a:rPr lang="tr-TR" sz="1200" dirty="0" smtClean="0"/>
              <a:t>Dizi işlemleri</a:t>
            </a:r>
            <a:endParaRPr lang="tr-TR" sz="1200" dirty="0"/>
          </a:p>
          <a:p>
            <a:r>
              <a:rPr lang="tr-TR" sz="1200" b="1" dirty="0" smtClean="0"/>
              <a:t>matplotlib.pyplot                                                              </a:t>
            </a:r>
            <a:r>
              <a:rPr lang="tr-TR" sz="1200" dirty="0" smtClean="0"/>
              <a:t>Veri görselleştirme</a:t>
            </a:r>
            <a:endParaRPr lang="tr-TR" sz="1200" dirty="0"/>
          </a:p>
          <a:p>
            <a:r>
              <a:rPr lang="tr-TR" sz="1200" b="1" dirty="0"/>
              <a:t>i</a:t>
            </a:r>
            <a:r>
              <a:rPr lang="tr-TR" sz="1200" b="1" dirty="0" smtClean="0"/>
              <a:t>tertools                                                                               </a:t>
            </a:r>
            <a:r>
              <a:rPr lang="tr-TR" sz="1200" dirty="0" smtClean="0"/>
              <a:t>Araçlar</a:t>
            </a:r>
          </a:p>
          <a:p>
            <a:r>
              <a:rPr lang="tr-TR" sz="1200" b="1" dirty="0"/>
              <a:t>s</a:t>
            </a:r>
            <a:r>
              <a:rPr lang="tr-TR" sz="1200" b="1" dirty="0" smtClean="0"/>
              <a:t>klearn.preprocessing: Standard Scaler                        </a:t>
            </a:r>
            <a:r>
              <a:rPr lang="tr-TR" sz="1200" dirty="0" smtClean="0"/>
              <a:t>Normalizasyon</a:t>
            </a:r>
          </a:p>
          <a:p>
            <a:r>
              <a:rPr lang="tr-TR" sz="1200" b="1" dirty="0"/>
              <a:t>s</a:t>
            </a:r>
            <a:r>
              <a:rPr lang="tr-TR" sz="1200" b="1" dirty="0" smtClean="0"/>
              <a:t>klearn.modelselection: train_test_split                     </a:t>
            </a:r>
            <a:r>
              <a:rPr lang="tr-TR" sz="1200" dirty="0" smtClean="0"/>
              <a:t> Veri Ayrıştırma</a:t>
            </a:r>
          </a:p>
          <a:p>
            <a:r>
              <a:rPr lang="tr-TR" sz="1200" b="1" dirty="0"/>
              <a:t>s</a:t>
            </a:r>
            <a:r>
              <a:rPr lang="tr-TR" sz="1200" b="1" dirty="0" smtClean="0"/>
              <a:t>klearn.tree:DecisionTreeClassifier                                </a:t>
            </a:r>
            <a:r>
              <a:rPr lang="tr-TR" sz="1200" dirty="0" smtClean="0"/>
              <a:t>Karar Ağacı Algoritması</a:t>
            </a:r>
          </a:p>
          <a:p>
            <a:r>
              <a:rPr lang="tr-TR" sz="1200" b="1" dirty="0" smtClean="0"/>
              <a:t>sklearn.neighbors:KNeighborsClassifier                        </a:t>
            </a:r>
            <a:r>
              <a:rPr lang="tr-TR" sz="1200" dirty="0" smtClean="0"/>
              <a:t>KNN Algoritması</a:t>
            </a:r>
          </a:p>
          <a:p>
            <a:r>
              <a:rPr lang="tr-TR" sz="1200" b="1" dirty="0" smtClean="0"/>
              <a:t>sklearn.linear_model:LogisticRegression   </a:t>
            </a:r>
            <a:r>
              <a:rPr lang="tr-TR" sz="1200" dirty="0" smtClean="0"/>
              <a:t>                    Lojistik regresyon</a:t>
            </a:r>
          </a:p>
          <a:p>
            <a:r>
              <a:rPr lang="tr-TR" sz="1200" b="1" dirty="0" smtClean="0"/>
              <a:t>sklearn.svm: SVC                                                                 </a:t>
            </a:r>
            <a:r>
              <a:rPr lang="tr-TR" sz="1200" dirty="0" smtClean="0"/>
              <a:t>SVM algoritması</a:t>
            </a:r>
            <a:endParaRPr lang="tr-TR" sz="1200" dirty="0"/>
          </a:p>
          <a:p>
            <a:r>
              <a:rPr lang="tr-TR" sz="1200" b="1" dirty="0" smtClean="0"/>
              <a:t>sklearn.ensemble:RandomClassifier     </a:t>
            </a:r>
            <a:r>
              <a:rPr lang="tr-TR" sz="1200" dirty="0" smtClean="0"/>
              <a:t>                           Random Forest algoritması</a:t>
            </a:r>
          </a:p>
          <a:p>
            <a:r>
              <a:rPr lang="tr-TR" sz="1200" b="1" dirty="0" smtClean="0"/>
              <a:t>sklearn.metrics                                                                    </a:t>
            </a:r>
            <a:r>
              <a:rPr lang="tr-TR" sz="1200" dirty="0" smtClean="0"/>
              <a:t>Evulation metrics</a:t>
            </a:r>
          </a:p>
          <a:p>
            <a:endParaRPr lang="tr-TR" sz="1200" dirty="0" smtClean="0"/>
          </a:p>
        </p:txBody>
      </p:sp>
    </p:spTree>
    <p:extLst>
      <p:ext uri="{BB962C8B-B14F-4D97-AF65-F5344CB8AC3E}">
        <p14:creationId xmlns:p14="http://schemas.microsoft.com/office/powerpoint/2010/main" val="428581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Özellikler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TRANSACTION ID</a:t>
            </a:r>
          </a:p>
          <a:p>
            <a:r>
              <a:rPr lang="tr-TR" dirty="0" smtClean="0"/>
              <a:t>TX_DATETIME</a:t>
            </a:r>
          </a:p>
          <a:p>
            <a:r>
              <a:rPr lang="tr-TR" dirty="0" smtClean="0"/>
              <a:t>CUSTOMER_ID</a:t>
            </a:r>
          </a:p>
          <a:p>
            <a:r>
              <a:rPr lang="tr-TR" dirty="0" smtClean="0"/>
              <a:t>TERMINAL_ID</a:t>
            </a:r>
          </a:p>
          <a:p>
            <a:r>
              <a:rPr lang="tr-TR" dirty="0" smtClean="0"/>
              <a:t>TX_AMOUNT</a:t>
            </a:r>
          </a:p>
          <a:p>
            <a:r>
              <a:rPr lang="tr-TR" dirty="0" smtClean="0"/>
              <a:t>TX_TIME_SECONDS</a:t>
            </a:r>
          </a:p>
          <a:p>
            <a:r>
              <a:rPr lang="tr-TR" dirty="0" smtClean="0"/>
              <a:t>TX_TIME_DAYS</a:t>
            </a:r>
          </a:p>
          <a:p>
            <a:r>
              <a:rPr lang="tr-TR" dirty="0" smtClean="0"/>
              <a:t>TX_FRAUD</a:t>
            </a:r>
          </a:p>
          <a:p>
            <a:r>
              <a:rPr lang="tr-TR" dirty="0" smtClean="0"/>
              <a:t>TX_FRAUD_SCENARIO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87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Keşifsel Veri Analizi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680" y="1966824"/>
            <a:ext cx="6865361" cy="22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5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VAKA TUTAR İSTATİSTİKLERİ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911" y="1690688"/>
            <a:ext cx="4838700" cy="26955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411" y="1690688"/>
            <a:ext cx="4469544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1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NORMALİZASYON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İstatistiklere baktığımız zaman miktar değişkenindeki değerlerin diğer değişkenlere göre çok büyük farklılıklar gösterdiğini görebiliriz. Bu geniş değer aralığını azaltmak için </a:t>
            </a:r>
            <a:r>
              <a:rPr lang="tr-TR" b="1" dirty="0"/>
              <a:t>StandardScaler</a:t>
            </a:r>
            <a:r>
              <a:rPr lang="tr-TR" dirty="0"/>
              <a:t> yöntemini kullandım</a:t>
            </a:r>
            <a:r>
              <a:rPr lang="tr-TR" dirty="0" smtClean="0"/>
              <a:t>.</a:t>
            </a:r>
            <a:endParaRPr lang="tr-TR" dirty="0"/>
          </a:p>
          <a:p>
            <a:endParaRPr lang="tr-TR" dirty="0" smtClean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70" y="3471863"/>
            <a:ext cx="24098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3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urşun Rengi">
  <a:themeElements>
    <a:clrScheme name="Kurşun Rengi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Kurşun Rengi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urşun Rengi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</TotalTime>
  <Words>406</Words>
  <Application>Microsoft Office PowerPoint</Application>
  <PresentationFormat>Geniş ekran</PresentationFormat>
  <Paragraphs>80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5" baseType="lpstr">
      <vt:lpstr>Arial</vt:lpstr>
      <vt:lpstr>Calisto MT</vt:lpstr>
      <vt:lpstr>Trebuchet MS</vt:lpstr>
      <vt:lpstr>Wingdings 2</vt:lpstr>
      <vt:lpstr>Kurşun Rengi</vt:lpstr>
      <vt:lpstr>Credit Card Fraud Detection</vt:lpstr>
      <vt:lpstr>CASE</vt:lpstr>
      <vt:lpstr>Neden Classification?</vt:lpstr>
      <vt:lpstr>ADIM ADIM PROJE</vt:lpstr>
      <vt:lpstr>Kullanılan Kütüphaneler</vt:lpstr>
      <vt:lpstr>Özellikler</vt:lpstr>
      <vt:lpstr>Keşifsel Veri Analizi</vt:lpstr>
      <vt:lpstr>VAKA TUTAR İSTATİSTİKLERİ</vt:lpstr>
      <vt:lpstr>NORMALİZASYON</vt:lpstr>
      <vt:lpstr>Kullanılan Algoritmalar</vt:lpstr>
      <vt:lpstr>Evaluation metrics</vt:lpstr>
      <vt:lpstr>Doğruluk Değeri</vt:lpstr>
      <vt:lpstr>F1 PUANI</vt:lpstr>
      <vt:lpstr>Doğruluk Değeri</vt:lpstr>
      <vt:lpstr>F1 PUANI</vt:lpstr>
      <vt:lpstr>CONFUSION MATRIX</vt:lpstr>
      <vt:lpstr>PowerPoint Sunusu</vt:lpstr>
      <vt:lpstr>PowerPoint Sunusu</vt:lpstr>
      <vt:lpstr>SONUÇ</vt:lpstr>
      <vt:lpstr>PowerPoint Sunusu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ronaldinho424</dc:creator>
  <cp:lastModifiedBy>ronaldinho424</cp:lastModifiedBy>
  <cp:revision>32</cp:revision>
  <dcterms:created xsi:type="dcterms:W3CDTF">2022-11-09T17:04:40Z</dcterms:created>
  <dcterms:modified xsi:type="dcterms:W3CDTF">2022-11-12T00:48:00Z</dcterms:modified>
</cp:coreProperties>
</file>