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8" r:id="rId7"/>
    <p:sldId id="261" r:id="rId8"/>
    <p:sldId id="262" r:id="rId9"/>
    <p:sldId id="267" r:id="rId10"/>
    <p:sldId id="265" r:id="rId11"/>
    <p:sldId id="266" r:id="rId12"/>
    <p:sldId id="269" r:id="rId13"/>
    <p:sldId id="263" r:id="rId14"/>
    <p:sldId id="270" r:id="rId15"/>
    <p:sldId id="264"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07AB0EDE-FE59-414B-9F80-010959E8F84F}"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BFC5393-F34E-4B99-BA0F-B4C8E5A5EE80}" type="slidenum">
              <a:rPr lang="tr-TR" smtClean="0"/>
              <a:t>‹#›</a:t>
            </a:fld>
            <a:endParaRPr lang="tr-T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869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Date Placeholder 2"/>
          <p:cNvSpPr>
            <a:spLocks noGrp="1"/>
          </p:cNvSpPr>
          <p:nvPr>
            <p:ph type="dt" sz="half" idx="10"/>
          </p:nvPr>
        </p:nvSpPr>
        <p:spPr/>
        <p:txBody>
          <a:bodyPr/>
          <a:lstStyle/>
          <a:p>
            <a:fld id="{07AB0EDE-FE59-414B-9F80-010959E8F84F}" type="datetimeFigureOut">
              <a:rPr lang="tr-TR" smtClean="0"/>
              <a:t>2.06.2022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BFC5393-F34E-4B99-BA0F-B4C8E5A5EE80}" type="slidenum">
              <a:rPr lang="tr-TR" smtClean="0"/>
              <a:t>‹#›</a:t>
            </a:fld>
            <a:endParaRPr lang="tr-TR"/>
          </a:p>
        </p:txBody>
      </p:sp>
    </p:spTree>
    <p:extLst>
      <p:ext uri="{BB962C8B-B14F-4D97-AF65-F5344CB8AC3E}">
        <p14:creationId xmlns:p14="http://schemas.microsoft.com/office/powerpoint/2010/main" val="4061965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07AB0EDE-FE59-414B-9F80-010959E8F84F}"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BFC5393-F34E-4B99-BA0F-B4C8E5A5EE80}" type="slidenum">
              <a:rPr lang="tr-TR" smtClean="0"/>
              <a:t>‹#›</a:t>
            </a:fld>
            <a:endParaRPr lang="tr-TR"/>
          </a:p>
        </p:txBody>
      </p:sp>
    </p:spTree>
    <p:extLst>
      <p:ext uri="{BB962C8B-B14F-4D97-AF65-F5344CB8AC3E}">
        <p14:creationId xmlns:p14="http://schemas.microsoft.com/office/powerpoint/2010/main" val="3126663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07AB0EDE-FE59-414B-9F80-010959E8F84F}"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BFC5393-F34E-4B99-BA0F-B4C8E5A5EE80}" type="slidenum">
              <a:rPr lang="tr-TR" smtClean="0"/>
              <a:t>‹#›</a:t>
            </a:fld>
            <a:endParaRPr lang="tr-T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34459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07AB0EDE-FE59-414B-9F80-010959E8F84F}"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BFC5393-F34E-4B99-BA0F-B4C8E5A5EE80}" type="slidenum">
              <a:rPr lang="tr-TR" smtClean="0"/>
              <a:t>‹#›</a:t>
            </a:fld>
            <a:endParaRPr lang="tr-TR"/>
          </a:p>
        </p:txBody>
      </p:sp>
    </p:spTree>
    <p:extLst>
      <p:ext uri="{BB962C8B-B14F-4D97-AF65-F5344CB8AC3E}">
        <p14:creationId xmlns:p14="http://schemas.microsoft.com/office/powerpoint/2010/main" val="415457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07AB0EDE-FE59-414B-9F80-010959E8F84F}"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BFC5393-F34E-4B99-BA0F-B4C8E5A5EE80}" type="slidenum">
              <a:rPr lang="tr-TR" smtClean="0"/>
              <a:t>‹#›</a:t>
            </a:fld>
            <a:endParaRPr lang="tr-T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48402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07AB0EDE-FE59-414B-9F80-010959E8F84F}"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BFC5393-F34E-4B99-BA0F-B4C8E5A5EE80}" type="slidenum">
              <a:rPr lang="tr-TR" smtClean="0"/>
              <a:t>‹#›</a:t>
            </a:fld>
            <a:endParaRPr lang="tr-TR"/>
          </a:p>
        </p:txBody>
      </p:sp>
    </p:spTree>
    <p:extLst>
      <p:ext uri="{BB962C8B-B14F-4D97-AF65-F5344CB8AC3E}">
        <p14:creationId xmlns:p14="http://schemas.microsoft.com/office/powerpoint/2010/main" val="705972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7AB0EDE-FE59-414B-9F80-010959E8F84F}"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BFC5393-F34E-4B99-BA0F-B4C8E5A5EE80}" type="slidenum">
              <a:rPr lang="tr-TR" smtClean="0"/>
              <a:t>‹#›</a:t>
            </a:fld>
            <a:endParaRPr lang="tr-TR"/>
          </a:p>
        </p:txBody>
      </p:sp>
    </p:spTree>
    <p:extLst>
      <p:ext uri="{BB962C8B-B14F-4D97-AF65-F5344CB8AC3E}">
        <p14:creationId xmlns:p14="http://schemas.microsoft.com/office/powerpoint/2010/main" val="600068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7AB0EDE-FE59-414B-9F80-010959E8F84F}"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BFC5393-F34E-4B99-BA0F-B4C8E5A5EE80}" type="slidenum">
              <a:rPr lang="tr-TR" smtClean="0"/>
              <a:t>‹#›</a:t>
            </a:fld>
            <a:endParaRPr lang="tr-TR"/>
          </a:p>
        </p:txBody>
      </p:sp>
    </p:spTree>
    <p:extLst>
      <p:ext uri="{BB962C8B-B14F-4D97-AF65-F5344CB8AC3E}">
        <p14:creationId xmlns:p14="http://schemas.microsoft.com/office/powerpoint/2010/main" val="3214617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7AB0EDE-FE59-414B-9F80-010959E8F84F}"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BFC5393-F34E-4B99-BA0F-B4C8E5A5EE80}" type="slidenum">
              <a:rPr lang="tr-TR" smtClean="0"/>
              <a:t>‹#›</a:t>
            </a:fld>
            <a:endParaRPr lang="tr-TR"/>
          </a:p>
        </p:txBody>
      </p:sp>
    </p:spTree>
    <p:extLst>
      <p:ext uri="{BB962C8B-B14F-4D97-AF65-F5344CB8AC3E}">
        <p14:creationId xmlns:p14="http://schemas.microsoft.com/office/powerpoint/2010/main" val="2973909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07AB0EDE-FE59-414B-9F80-010959E8F84F}"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BFC5393-F34E-4B99-BA0F-B4C8E5A5EE80}" type="slidenum">
              <a:rPr lang="tr-TR" smtClean="0"/>
              <a:t>‹#›</a:t>
            </a:fld>
            <a:endParaRPr lang="tr-TR"/>
          </a:p>
        </p:txBody>
      </p:sp>
    </p:spTree>
    <p:extLst>
      <p:ext uri="{BB962C8B-B14F-4D97-AF65-F5344CB8AC3E}">
        <p14:creationId xmlns:p14="http://schemas.microsoft.com/office/powerpoint/2010/main" val="1489310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07AB0EDE-FE59-414B-9F80-010959E8F84F}" type="datetimeFigureOut">
              <a:rPr lang="tr-TR" smtClean="0"/>
              <a:t>2.06.2022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BFC5393-F34E-4B99-BA0F-B4C8E5A5EE80}" type="slidenum">
              <a:rPr lang="tr-TR" smtClean="0"/>
              <a:t>‹#›</a:t>
            </a:fld>
            <a:endParaRPr lang="tr-TR"/>
          </a:p>
        </p:txBody>
      </p:sp>
    </p:spTree>
    <p:extLst>
      <p:ext uri="{BB962C8B-B14F-4D97-AF65-F5344CB8AC3E}">
        <p14:creationId xmlns:p14="http://schemas.microsoft.com/office/powerpoint/2010/main" val="1210755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07AB0EDE-FE59-414B-9F80-010959E8F84F}" type="datetimeFigureOut">
              <a:rPr lang="tr-TR" smtClean="0"/>
              <a:t>2.06.2022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BFC5393-F34E-4B99-BA0F-B4C8E5A5EE80}" type="slidenum">
              <a:rPr lang="tr-TR" smtClean="0"/>
              <a:t>‹#›</a:t>
            </a:fld>
            <a:endParaRPr lang="tr-TR"/>
          </a:p>
        </p:txBody>
      </p:sp>
    </p:spTree>
    <p:extLst>
      <p:ext uri="{BB962C8B-B14F-4D97-AF65-F5344CB8AC3E}">
        <p14:creationId xmlns:p14="http://schemas.microsoft.com/office/powerpoint/2010/main" val="1871518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07AB0EDE-FE59-414B-9F80-010959E8F84F}" type="datetimeFigureOut">
              <a:rPr lang="tr-TR" smtClean="0"/>
              <a:t>2.06.2022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BFC5393-F34E-4B99-BA0F-B4C8E5A5EE80}" type="slidenum">
              <a:rPr lang="tr-TR" smtClean="0"/>
              <a:t>‹#›</a:t>
            </a:fld>
            <a:endParaRPr lang="tr-TR"/>
          </a:p>
        </p:txBody>
      </p:sp>
    </p:spTree>
    <p:extLst>
      <p:ext uri="{BB962C8B-B14F-4D97-AF65-F5344CB8AC3E}">
        <p14:creationId xmlns:p14="http://schemas.microsoft.com/office/powerpoint/2010/main" val="3671640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AB0EDE-FE59-414B-9F80-010959E8F84F}" type="datetimeFigureOut">
              <a:rPr lang="tr-TR" smtClean="0"/>
              <a:t>2.06.2022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2BFC5393-F34E-4B99-BA0F-B4C8E5A5EE80}" type="slidenum">
              <a:rPr lang="tr-TR" smtClean="0"/>
              <a:t>‹#›</a:t>
            </a:fld>
            <a:endParaRPr lang="tr-TR"/>
          </a:p>
        </p:txBody>
      </p:sp>
    </p:spTree>
    <p:extLst>
      <p:ext uri="{BB962C8B-B14F-4D97-AF65-F5344CB8AC3E}">
        <p14:creationId xmlns:p14="http://schemas.microsoft.com/office/powerpoint/2010/main" val="4162530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07AB0EDE-FE59-414B-9F80-010959E8F84F}" type="datetimeFigureOut">
              <a:rPr lang="tr-TR" smtClean="0"/>
              <a:t>2.06.2022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BFC5393-F34E-4B99-BA0F-B4C8E5A5EE80}" type="slidenum">
              <a:rPr lang="tr-TR" smtClean="0"/>
              <a:t>‹#›</a:t>
            </a:fld>
            <a:endParaRPr lang="tr-TR"/>
          </a:p>
        </p:txBody>
      </p:sp>
    </p:spTree>
    <p:extLst>
      <p:ext uri="{BB962C8B-B14F-4D97-AF65-F5344CB8AC3E}">
        <p14:creationId xmlns:p14="http://schemas.microsoft.com/office/powerpoint/2010/main" val="174930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smtClean="0"/>
              <a:t>Asıl başlık stili için tıklatın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07AB0EDE-FE59-414B-9F80-010959E8F84F}" type="datetimeFigureOut">
              <a:rPr lang="tr-TR" smtClean="0"/>
              <a:t>2.06.2022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BFC5393-F34E-4B99-BA0F-B4C8E5A5EE80}" type="slidenum">
              <a:rPr lang="tr-TR" smtClean="0"/>
              <a:t>‹#›</a:t>
            </a:fld>
            <a:endParaRPr lang="tr-TR"/>
          </a:p>
        </p:txBody>
      </p:sp>
    </p:spTree>
    <p:extLst>
      <p:ext uri="{BB962C8B-B14F-4D97-AF65-F5344CB8AC3E}">
        <p14:creationId xmlns:p14="http://schemas.microsoft.com/office/powerpoint/2010/main" val="2532321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7AB0EDE-FE59-414B-9F80-010959E8F84F}" type="datetimeFigureOut">
              <a:rPr lang="tr-TR" smtClean="0"/>
              <a:t>2.06.2022</a:t>
            </a:fld>
            <a:endParaRPr lang="tr-T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tr-T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BFC5393-F34E-4B99-BA0F-B4C8E5A5EE80}" type="slidenum">
              <a:rPr lang="tr-TR" smtClean="0"/>
              <a:t>‹#›</a:t>
            </a:fld>
            <a:endParaRPr lang="tr-TR"/>
          </a:p>
        </p:txBody>
      </p:sp>
    </p:spTree>
    <p:extLst>
      <p:ext uri="{BB962C8B-B14F-4D97-AF65-F5344CB8AC3E}">
        <p14:creationId xmlns:p14="http://schemas.microsoft.com/office/powerpoint/2010/main" val="340018065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insecure-website.com/products?category=categor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SQL INJECTION PREVENTION</a:t>
            </a:r>
            <a:endParaRPr lang="tr-TR" dirty="0"/>
          </a:p>
        </p:txBody>
      </p:sp>
      <p:sp>
        <p:nvSpPr>
          <p:cNvPr id="3" name="Alt Başlık 2"/>
          <p:cNvSpPr>
            <a:spLocks noGrp="1"/>
          </p:cNvSpPr>
          <p:nvPr>
            <p:ph type="subTitle" idx="1"/>
          </p:nvPr>
        </p:nvSpPr>
        <p:spPr/>
        <p:txBody>
          <a:bodyPr/>
          <a:lstStyle/>
          <a:p>
            <a:r>
              <a:rPr lang="tr-TR" dirty="0" smtClean="0"/>
              <a:t>ALİZE SERRA AÇAR</a:t>
            </a:r>
          </a:p>
          <a:p>
            <a:r>
              <a:rPr lang="tr-TR" dirty="0" smtClean="0"/>
              <a:t>BETÜL KEKİLLİ</a:t>
            </a:r>
            <a:endParaRPr lang="tr-TR" dirty="0"/>
          </a:p>
        </p:txBody>
      </p:sp>
    </p:spTree>
    <p:extLst>
      <p:ext uri="{BB962C8B-B14F-4D97-AF65-F5344CB8AC3E}">
        <p14:creationId xmlns:p14="http://schemas.microsoft.com/office/powerpoint/2010/main" val="35631941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p:cNvPicPr>
          <p:nvPr>
            <p:ph idx="1"/>
          </p:nvPr>
        </p:nvPicPr>
        <p:blipFill>
          <a:blip r:embed="rId2"/>
          <a:stretch>
            <a:fillRect/>
          </a:stretch>
        </p:blipFill>
        <p:spPr>
          <a:xfrm>
            <a:off x="2808287" y="1307306"/>
            <a:ext cx="6180437" cy="4627668"/>
          </a:xfrm>
          <a:prstGeom prst="rect">
            <a:avLst/>
          </a:prstGeom>
        </p:spPr>
      </p:pic>
    </p:spTree>
    <p:extLst>
      <p:ext uri="{BB962C8B-B14F-4D97-AF65-F5344CB8AC3E}">
        <p14:creationId xmlns:p14="http://schemas.microsoft.com/office/powerpoint/2010/main" val="248302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p:cNvPicPr>
          <p:nvPr>
            <p:ph idx="1"/>
          </p:nvPr>
        </p:nvPicPr>
        <p:blipFill>
          <a:blip r:embed="rId2"/>
          <a:stretch>
            <a:fillRect/>
          </a:stretch>
        </p:blipFill>
        <p:spPr>
          <a:xfrm>
            <a:off x="3364645" y="720306"/>
            <a:ext cx="3933303" cy="5033514"/>
          </a:xfrm>
          <a:prstGeom prst="rect">
            <a:avLst/>
          </a:prstGeom>
        </p:spPr>
      </p:pic>
    </p:spTree>
    <p:extLst>
      <p:ext uri="{BB962C8B-B14F-4D97-AF65-F5344CB8AC3E}">
        <p14:creationId xmlns:p14="http://schemas.microsoft.com/office/powerpoint/2010/main" val="16389320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Evaluation MetricS</a:t>
            </a:r>
            <a:endParaRPr lang="tr-TR" dirty="0"/>
          </a:p>
        </p:txBody>
      </p:sp>
      <p:sp>
        <p:nvSpPr>
          <p:cNvPr id="3" name="İçerik Yer Tutucusu 2"/>
          <p:cNvSpPr>
            <a:spLocks noGrp="1"/>
          </p:cNvSpPr>
          <p:nvPr>
            <p:ph idx="1"/>
          </p:nvPr>
        </p:nvSpPr>
        <p:spPr/>
        <p:txBody>
          <a:bodyPr>
            <a:normAutofit fontScale="85000" lnSpcReduction="20000"/>
          </a:bodyPr>
          <a:lstStyle/>
          <a:p>
            <a:pPr marL="0" indent="0">
              <a:buNone/>
            </a:pPr>
            <a:r>
              <a:rPr lang="tr-TR" dirty="0" smtClean="0"/>
              <a:t>In </a:t>
            </a:r>
            <a:r>
              <a:rPr lang="tr-TR" dirty="0"/>
              <a:t>each of the algorithms used the </a:t>
            </a:r>
            <a:r>
              <a:rPr lang="tr-TR" dirty="0" smtClean="0"/>
              <a:t>:</a:t>
            </a:r>
          </a:p>
          <a:p>
            <a:r>
              <a:rPr lang="tr-TR" dirty="0" smtClean="0"/>
              <a:t>precision</a:t>
            </a:r>
          </a:p>
          <a:p>
            <a:r>
              <a:rPr lang="tr-TR" dirty="0" smtClean="0"/>
              <a:t> recall</a:t>
            </a:r>
          </a:p>
          <a:p>
            <a:r>
              <a:rPr lang="tr-TR" dirty="0" smtClean="0"/>
              <a:t>F1 score</a:t>
            </a:r>
          </a:p>
          <a:p>
            <a:r>
              <a:rPr lang="tr-TR" dirty="0" smtClean="0"/>
              <a:t> confusion </a:t>
            </a:r>
            <a:r>
              <a:rPr lang="tr-TR" dirty="0"/>
              <a:t>matrix was determined</a:t>
            </a:r>
            <a:r>
              <a:rPr lang="tr-TR" dirty="0" smtClean="0"/>
              <a:t>.</a:t>
            </a:r>
          </a:p>
          <a:p>
            <a:pPr marL="514350" indent="-514350">
              <a:buFont typeface="+mj-lt"/>
              <a:buAutoNum type="arabicPeriod"/>
            </a:pPr>
            <a:r>
              <a:rPr lang="tr-TR" dirty="0" smtClean="0"/>
              <a:t> </a:t>
            </a:r>
            <a:r>
              <a:rPr lang="tr-TR" b="1" dirty="0"/>
              <a:t>Precision:</a:t>
            </a:r>
            <a:r>
              <a:rPr lang="tr-TR" dirty="0"/>
              <a:t> is the ratio of tp to tp + fp where tp represents the number of </a:t>
            </a:r>
            <a:r>
              <a:rPr lang="tr-TR" dirty="0" smtClean="0"/>
              <a:t>true positives </a:t>
            </a:r>
            <a:r>
              <a:rPr lang="tr-TR" dirty="0"/>
              <a:t>and fp represents the number of false positives </a:t>
            </a:r>
            <a:r>
              <a:rPr lang="tr-TR" dirty="0"/>
              <a:t>.</a:t>
            </a:r>
            <a:endParaRPr lang="tr-TR" dirty="0" smtClean="0"/>
          </a:p>
          <a:p>
            <a:pPr marL="514350" indent="-514350">
              <a:buFont typeface="+mj-lt"/>
              <a:buAutoNum type="arabicPeriod"/>
            </a:pPr>
            <a:r>
              <a:rPr lang="tr-TR" b="1" dirty="0" smtClean="0"/>
              <a:t>Recall</a:t>
            </a:r>
            <a:r>
              <a:rPr lang="tr-TR" b="1" dirty="0"/>
              <a:t>: </a:t>
            </a:r>
            <a:r>
              <a:rPr lang="tr-TR" dirty="0"/>
              <a:t>is calculated by the ratio tp to tp + fn, where tp represents the number of true positives and fn represents the number of false </a:t>
            </a:r>
            <a:r>
              <a:rPr lang="tr-TR" dirty="0" smtClean="0"/>
              <a:t>negatives.</a:t>
            </a:r>
          </a:p>
          <a:p>
            <a:pPr marL="514350" indent="-514350">
              <a:buFont typeface="+mj-lt"/>
              <a:buAutoNum type="arabicPeriod"/>
            </a:pPr>
            <a:r>
              <a:rPr lang="tr-TR" b="1" dirty="0" smtClean="0"/>
              <a:t>F1-score</a:t>
            </a:r>
            <a:r>
              <a:rPr lang="tr-TR" b="1" dirty="0"/>
              <a:t>: </a:t>
            </a:r>
            <a:r>
              <a:rPr lang="tr-TR" dirty="0"/>
              <a:t>is the weighted harmonic mean of the precision and </a:t>
            </a:r>
            <a:r>
              <a:rPr lang="tr-TR" dirty="0" smtClean="0"/>
              <a:t>recall.</a:t>
            </a:r>
          </a:p>
          <a:p>
            <a:pPr marL="514350" indent="-514350">
              <a:buFont typeface="+mj-lt"/>
              <a:buAutoNum type="arabicPeriod"/>
            </a:pPr>
            <a:r>
              <a:rPr lang="tr-TR" b="1" dirty="0" smtClean="0"/>
              <a:t>Confusion </a:t>
            </a:r>
            <a:r>
              <a:rPr lang="tr-TR" b="1" dirty="0"/>
              <a:t>matrix: </a:t>
            </a:r>
            <a:r>
              <a:rPr lang="tr-TR" dirty="0"/>
              <a:t>is defined as a matrix C such that Cij is equal to the observations that are known to be in group i but predicted to be group j </a:t>
            </a:r>
            <a:r>
              <a:rPr lang="tr-TR" dirty="0" smtClean="0"/>
              <a:t>.</a:t>
            </a:r>
            <a:endParaRPr lang="tr-TR" dirty="0"/>
          </a:p>
        </p:txBody>
      </p:sp>
    </p:spTree>
    <p:extLst>
      <p:ext uri="{BB962C8B-B14F-4D97-AF65-F5344CB8AC3E}">
        <p14:creationId xmlns:p14="http://schemas.microsoft.com/office/powerpoint/2010/main" val="38405444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TESTING VALUES</a:t>
            </a:r>
            <a:endParaRPr lang="tr-TR" dirty="0"/>
          </a:p>
        </p:txBody>
      </p:sp>
      <p:graphicFrame>
        <p:nvGraphicFramePr>
          <p:cNvPr id="5" name="İçerik Yer Tutucusu 4"/>
          <p:cNvGraphicFramePr>
            <a:graphicFrameLocks noGrp="1"/>
          </p:cNvGraphicFramePr>
          <p:nvPr>
            <p:ph idx="1"/>
            <p:extLst>
              <p:ext uri="{D42A27DB-BD31-4B8C-83A1-F6EECF244321}">
                <p14:modId xmlns:p14="http://schemas.microsoft.com/office/powerpoint/2010/main" val="2693497279"/>
              </p:ext>
            </p:extLst>
          </p:nvPr>
        </p:nvGraphicFramePr>
        <p:xfrm>
          <a:off x="684213" y="685800"/>
          <a:ext cx="8534400" cy="2225040"/>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3299636316"/>
                    </a:ext>
                  </a:extLst>
                </a:gridCol>
                <a:gridCol w="4267200">
                  <a:extLst>
                    <a:ext uri="{9D8B030D-6E8A-4147-A177-3AD203B41FA5}">
                      <a16:colId xmlns:a16="http://schemas.microsoft.com/office/drawing/2014/main" val="385070442"/>
                    </a:ext>
                  </a:extLst>
                </a:gridCol>
              </a:tblGrid>
              <a:tr h="370840">
                <a:tc>
                  <a:txBody>
                    <a:bodyPr/>
                    <a:lstStyle/>
                    <a:p>
                      <a:r>
                        <a:rPr lang="tr-TR" dirty="0" smtClean="0"/>
                        <a:t>Algorithm</a:t>
                      </a:r>
                      <a:endParaRPr lang="tr-TR" dirty="0"/>
                    </a:p>
                  </a:txBody>
                  <a:tcPr marL="74212" marR="74212"/>
                </a:tc>
                <a:tc>
                  <a:txBody>
                    <a:bodyPr/>
                    <a:lstStyle/>
                    <a:p>
                      <a:r>
                        <a:rPr lang="tr-TR" dirty="0" smtClean="0"/>
                        <a:t>Accuracy</a:t>
                      </a:r>
                      <a:r>
                        <a:rPr lang="tr-TR" baseline="0" dirty="0" smtClean="0"/>
                        <a:t> Values</a:t>
                      </a:r>
                      <a:endParaRPr lang="tr-TR" dirty="0"/>
                    </a:p>
                  </a:txBody>
                  <a:tcPr marL="74212" marR="74212"/>
                </a:tc>
                <a:extLst>
                  <a:ext uri="{0D108BD9-81ED-4DB2-BD59-A6C34878D82A}">
                    <a16:rowId xmlns:a16="http://schemas.microsoft.com/office/drawing/2014/main" val="1697366144"/>
                  </a:ext>
                </a:extLst>
              </a:tr>
              <a:tr h="370840">
                <a:tc>
                  <a:txBody>
                    <a:bodyPr/>
                    <a:lstStyle/>
                    <a:p>
                      <a:r>
                        <a:rPr lang="tr-TR" dirty="0" smtClean="0"/>
                        <a:t>Logistic Regression</a:t>
                      </a:r>
                      <a:endParaRPr lang="tr-TR" dirty="0"/>
                    </a:p>
                  </a:txBody>
                  <a:tcPr marL="74212" marR="74212"/>
                </a:tc>
                <a:tc>
                  <a:txBody>
                    <a:bodyPr/>
                    <a:lstStyle/>
                    <a:p>
                      <a:r>
                        <a:rPr lang="tr-TR" sz="1800" kern="1200" dirty="0" smtClean="0">
                          <a:solidFill>
                            <a:schemeClr val="dk1"/>
                          </a:solidFill>
                          <a:effectLst/>
                          <a:latin typeface="+mn-lt"/>
                          <a:ea typeface="+mn-ea"/>
                          <a:cs typeface="+mn-cs"/>
                        </a:rPr>
                        <a:t>0.9285714285714286 </a:t>
                      </a:r>
                      <a:endParaRPr lang="tr-TR" dirty="0"/>
                    </a:p>
                  </a:txBody>
                  <a:tcPr marL="74212" marR="74212"/>
                </a:tc>
                <a:extLst>
                  <a:ext uri="{0D108BD9-81ED-4DB2-BD59-A6C34878D82A}">
                    <a16:rowId xmlns:a16="http://schemas.microsoft.com/office/drawing/2014/main" val="3223926456"/>
                  </a:ext>
                </a:extLst>
              </a:tr>
              <a:tr h="370840">
                <a:tc>
                  <a:txBody>
                    <a:bodyPr/>
                    <a:lstStyle/>
                    <a:p>
                      <a:r>
                        <a:rPr lang="tr-TR" dirty="0" smtClean="0"/>
                        <a:t>Random Forest</a:t>
                      </a:r>
                      <a:endParaRPr lang="tr-TR" dirty="0"/>
                    </a:p>
                  </a:txBody>
                  <a:tcPr marL="74212" marR="74212"/>
                </a:tc>
                <a:tc>
                  <a:txBody>
                    <a:bodyPr/>
                    <a:lstStyle/>
                    <a:p>
                      <a:r>
                        <a:rPr lang="tr-TR" dirty="0" smtClean="0"/>
                        <a:t>0.9071428571428571</a:t>
                      </a:r>
                      <a:endParaRPr lang="tr-TR" dirty="0"/>
                    </a:p>
                  </a:txBody>
                  <a:tcPr marL="74212" marR="74212"/>
                </a:tc>
                <a:extLst>
                  <a:ext uri="{0D108BD9-81ED-4DB2-BD59-A6C34878D82A}">
                    <a16:rowId xmlns:a16="http://schemas.microsoft.com/office/drawing/2014/main" val="4233861612"/>
                  </a:ext>
                </a:extLst>
              </a:tr>
              <a:tr h="370840">
                <a:tc>
                  <a:txBody>
                    <a:bodyPr/>
                    <a:lstStyle/>
                    <a:p>
                      <a:r>
                        <a:rPr lang="tr-TR" dirty="0" smtClean="0"/>
                        <a:t>Support</a:t>
                      </a:r>
                      <a:r>
                        <a:rPr lang="tr-TR" baseline="0" dirty="0" smtClean="0"/>
                        <a:t> Vector Machines</a:t>
                      </a:r>
                      <a:endParaRPr lang="tr-TR" dirty="0"/>
                    </a:p>
                  </a:txBody>
                  <a:tcPr marL="74212" marR="74212"/>
                </a:tc>
                <a:tc>
                  <a:txBody>
                    <a:bodyPr/>
                    <a:lstStyle/>
                    <a:p>
                      <a:r>
                        <a:rPr lang="tr-TR" sz="1800" kern="1200" dirty="0" smtClean="0">
                          <a:solidFill>
                            <a:schemeClr val="dk1"/>
                          </a:solidFill>
                          <a:effectLst/>
                          <a:latin typeface="+mn-lt"/>
                          <a:ea typeface="+mn-ea"/>
                          <a:cs typeface="+mn-cs"/>
                        </a:rPr>
                        <a:t>0.7642857142857142 </a:t>
                      </a:r>
                      <a:endParaRPr lang="tr-TR" dirty="0"/>
                    </a:p>
                  </a:txBody>
                  <a:tcPr marL="74212" marR="74212"/>
                </a:tc>
                <a:extLst>
                  <a:ext uri="{0D108BD9-81ED-4DB2-BD59-A6C34878D82A}">
                    <a16:rowId xmlns:a16="http://schemas.microsoft.com/office/drawing/2014/main" val="507404933"/>
                  </a:ext>
                </a:extLst>
              </a:tr>
              <a:tr h="370840">
                <a:tc>
                  <a:txBody>
                    <a:bodyPr/>
                    <a:lstStyle/>
                    <a:p>
                      <a:r>
                        <a:rPr lang="tr-TR" dirty="0" smtClean="0"/>
                        <a:t>Naive</a:t>
                      </a:r>
                      <a:r>
                        <a:rPr lang="tr-TR" baseline="0" dirty="0" smtClean="0"/>
                        <a:t> Bayes</a:t>
                      </a:r>
                      <a:endParaRPr lang="tr-TR" dirty="0"/>
                    </a:p>
                  </a:txBody>
                  <a:tcPr marL="74212" marR="74212"/>
                </a:tc>
                <a:tc>
                  <a:txBody>
                    <a:bodyPr/>
                    <a:lstStyle/>
                    <a:p>
                      <a:r>
                        <a:rPr lang="tr-TR" dirty="0" smtClean="0"/>
                        <a:t>0.9773809523809524</a:t>
                      </a:r>
                      <a:endParaRPr lang="tr-TR" dirty="0"/>
                    </a:p>
                  </a:txBody>
                  <a:tcPr marL="74212" marR="74212"/>
                </a:tc>
                <a:extLst>
                  <a:ext uri="{0D108BD9-81ED-4DB2-BD59-A6C34878D82A}">
                    <a16:rowId xmlns:a16="http://schemas.microsoft.com/office/drawing/2014/main" val="2020918541"/>
                  </a:ext>
                </a:extLst>
              </a:tr>
              <a:tr h="370840">
                <a:tc>
                  <a:txBody>
                    <a:bodyPr/>
                    <a:lstStyle/>
                    <a:p>
                      <a:r>
                        <a:rPr lang="tr-TR" dirty="0" smtClean="0"/>
                        <a:t>Decision</a:t>
                      </a:r>
                      <a:r>
                        <a:rPr lang="tr-TR" baseline="0" dirty="0" smtClean="0"/>
                        <a:t> Tree</a:t>
                      </a:r>
                      <a:endParaRPr lang="tr-TR" dirty="0" smtClean="0"/>
                    </a:p>
                  </a:txBody>
                  <a:tcPr marL="74212" marR="74212"/>
                </a:tc>
                <a:tc>
                  <a:txBody>
                    <a:bodyPr/>
                    <a:lstStyle/>
                    <a:p>
                      <a:r>
                        <a:rPr lang="tr-TR" dirty="0" smtClean="0"/>
                        <a:t>0.875</a:t>
                      </a:r>
                      <a:endParaRPr lang="tr-TR" dirty="0"/>
                    </a:p>
                  </a:txBody>
                  <a:tcPr marL="74212" marR="74212"/>
                </a:tc>
                <a:extLst>
                  <a:ext uri="{0D108BD9-81ED-4DB2-BD59-A6C34878D82A}">
                    <a16:rowId xmlns:a16="http://schemas.microsoft.com/office/drawing/2014/main" val="3091569307"/>
                  </a:ext>
                </a:extLst>
              </a:tr>
            </a:tbl>
          </a:graphicData>
        </a:graphic>
      </p:graphicFrame>
      <p:sp>
        <p:nvSpPr>
          <p:cNvPr id="6" name="Metin kutusu 5"/>
          <p:cNvSpPr txBox="1"/>
          <p:nvPr/>
        </p:nvSpPr>
        <p:spPr>
          <a:xfrm>
            <a:off x="684212" y="3841001"/>
            <a:ext cx="9118121" cy="646331"/>
          </a:xfrm>
          <a:prstGeom prst="rect">
            <a:avLst/>
          </a:prstGeom>
          <a:noFill/>
        </p:spPr>
        <p:txBody>
          <a:bodyPr wrap="square" rtlCol="0">
            <a:spAutoFit/>
          </a:bodyPr>
          <a:lstStyle/>
          <a:p>
            <a:r>
              <a:rPr lang="tr-TR" dirty="0" smtClean="0"/>
              <a:t>Naive bayes has the highest accuracy value for detecting. Why? Because naive bayes calculates the data values between 0-1.</a:t>
            </a:r>
          </a:p>
        </p:txBody>
      </p:sp>
    </p:spTree>
    <p:extLst>
      <p:ext uri="{BB962C8B-B14F-4D97-AF65-F5344CB8AC3E}">
        <p14:creationId xmlns:p14="http://schemas.microsoft.com/office/powerpoint/2010/main" val="1685571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4152821120"/>
              </p:ext>
            </p:extLst>
          </p:nvPr>
        </p:nvGraphicFramePr>
        <p:xfrm>
          <a:off x="707364" y="1825625"/>
          <a:ext cx="10646436" cy="2710959"/>
        </p:xfrm>
        <a:graphic>
          <a:graphicData uri="http://schemas.openxmlformats.org/drawingml/2006/table">
            <a:tbl>
              <a:tblPr firstRow="1" bandRow="1">
                <a:tableStyleId>{5C22544A-7EE6-4342-B048-85BDC9FD1C3A}</a:tableStyleId>
              </a:tblPr>
              <a:tblGrid>
                <a:gridCol w="2661609">
                  <a:extLst>
                    <a:ext uri="{9D8B030D-6E8A-4147-A177-3AD203B41FA5}">
                      <a16:colId xmlns:a16="http://schemas.microsoft.com/office/drawing/2014/main" val="485308727"/>
                    </a:ext>
                  </a:extLst>
                </a:gridCol>
                <a:gridCol w="2661609">
                  <a:extLst>
                    <a:ext uri="{9D8B030D-6E8A-4147-A177-3AD203B41FA5}">
                      <a16:colId xmlns:a16="http://schemas.microsoft.com/office/drawing/2014/main" val="1972423810"/>
                    </a:ext>
                  </a:extLst>
                </a:gridCol>
                <a:gridCol w="2661609">
                  <a:extLst>
                    <a:ext uri="{9D8B030D-6E8A-4147-A177-3AD203B41FA5}">
                      <a16:colId xmlns:a16="http://schemas.microsoft.com/office/drawing/2014/main" val="1297297044"/>
                    </a:ext>
                  </a:extLst>
                </a:gridCol>
                <a:gridCol w="2661609">
                  <a:extLst>
                    <a:ext uri="{9D8B030D-6E8A-4147-A177-3AD203B41FA5}">
                      <a16:colId xmlns:a16="http://schemas.microsoft.com/office/drawing/2014/main" val="1076831881"/>
                    </a:ext>
                  </a:extLst>
                </a:gridCol>
              </a:tblGrid>
              <a:tr h="460375">
                <a:tc>
                  <a:txBody>
                    <a:bodyPr/>
                    <a:lstStyle/>
                    <a:p>
                      <a:r>
                        <a:rPr lang="tr-TR" dirty="0" smtClean="0"/>
                        <a:t>Algorithm</a:t>
                      </a:r>
                      <a:endParaRPr lang="tr-TR" dirty="0"/>
                    </a:p>
                  </a:txBody>
                  <a:tcPr/>
                </a:tc>
                <a:tc>
                  <a:txBody>
                    <a:bodyPr/>
                    <a:lstStyle/>
                    <a:p>
                      <a:r>
                        <a:rPr lang="tr-TR" dirty="0" smtClean="0"/>
                        <a:t>Precision</a:t>
                      </a:r>
                      <a:endParaRPr lang="tr-TR" dirty="0"/>
                    </a:p>
                  </a:txBody>
                  <a:tcPr/>
                </a:tc>
                <a:tc>
                  <a:txBody>
                    <a:bodyPr/>
                    <a:lstStyle/>
                    <a:p>
                      <a:r>
                        <a:rPr lang="tr-TR" dirty="0" smtClean="0"/>
                        <a:t>Recall</a:t>
                      </a:r>
                      <a:endParaRPr lang="tr-TR" dirty="0"/>
                    </a:p>
                  </a:txBody>
                  <a:tcPr/>
                </a:tc>
                <a:tc>
                  <a:txBody>
                    <a:bodyPr/>
                    <a:lstStyle/>
                    <a:p>
                      <a:r>
                        <a:rPr lang="tr-TR" dirty="0" smtClean="0"/>
                        <a:t>F1</a:t>
                      </a:r>
                      <a:r>
                        <a:rPr lang="tr-TR" baseline="0" dirty="0" smtClean="0"/>
                        <a:t> Score</a:t>
                      </a:r>
                      <a:endParaRPr lang="tr-TR" dirty="0"/>
                    </a:p>
                  </a:txBody>
                  <a:tcPr/>
                </a:tc>
                <a:extLst>
                  <a:ext uri="{0D108BD9-81ED-4DB2-BD59-A6C34878D82A}">
                    <a16:rowId xmlns:a16="http://schemas.microsoft.com/office/drawing/2014/main" val="581302763"/>
                  </a:ext>
                </a:extLst>
              </a:tr>
              <a:tr h="402626">
                <a:tc>
                  <a:txBody>
                    <a:bodyPr/>
                    <a:lstStyle/>
                    <a:p>
                      <a:r>
                        <a:rPr lang="tr-TR" dirty="0" smtClean="0"/>
                        <a:t>Logistic</a:t>
                      </a:r>
                      <a:r>
                        <a:rPr lang="tr-TR" baseline="0" dirty="0" smtClean="0"/>
                        <a:t> Regresion</a:t>
                      </a:r>
                      <a:endParaRPr lang="tr-TR" dirty="0"/>
                    </a:p>
                  </a:txBody>
                  <a:tcPr/>
                </a:tc>
                <a:tc>
                  <a:txBody>
                    <a:bodyPr/>
                    <a:lstStyle/>
                    <a:p>
                      <a:r>
                        <a:rPr lang="tr-TR" dirty="0" smtClean="0"/>
                        <a:t>0.90</a:t>
                      </a:r>
                      <a:endParaRPr lang="tr-TR" dirty="0"/>
                    </a:p>
                  </a:txBody>
                  <a:tcPr/>
                </a:tc>
                <a:tc>
                  <a:txBody>
                    <a:bodyPr/>
                    <a:lstStyle/>
                    <a:p>
                      <a:r>
                        <a:rPr lang="tr-TR" dirty="0" smtClean="0"/>
                        <a:t>1.0</a:t>
                      </a:r>
                      <a:endParaRPr lang="tr-TR" dirty="0"/>
                    </a:p>
                  </a:txBody>
                  <a:tcPr/>
                </a:tc>
                <a:tc>
                  <a:txBody>
                    <a:bodyPr/>
                    <a:lstStyle/>
                    <a:p>
                      <a:r>
                        <a:rPr lang="tr-TR" dirty="0" smtClean="0"/>
                        <a:t>0.85</a:t>
                      </a:r>
                      <a:endParaRPr lang="tr-TR" dirty="0"/>
                    </a:p>
                  </a:txBody>
                  <a:tcPr/>
                </a:tc>
                <a:extLst>
                  <a:ext uri="{0D108BD9-81ED-4DB2-BD59-A6C34878D82A}">
                    <a16:rowId xmlns:a16="http://schemas.microsoft.com/office/drawing/2014/main" val="3489602547"/>
                  </a:ext>
                </a:extLst>
              </a:tr>
              <a:tr h="402626">
                <a:tc>
                  <a:txBody>
                    <a:bodyPr/>
                    <a:lstStyle/>
                    <a:p>
                      <a:r>
                        <a:rPr lang="tr-TR" dirty="0" smtClean="0"/>
                        <a:t>Naive</a:t>
                      </a:r>
                      <a:r>
                        <a:rPr lang="tr-TR" baseline="0" dirty="0" smtClean="0"/>
                        <a:t> Bayes</a:t>
                      </a:r>
                      <a:endParaRPr lang="tr-TR" dirty="0"/>
                    </a:p>
                  </a:txBody>
                  <a:tcPr/>
                </a:tc>
                <a:tc>
                  <a:txBody>
                    <a:bodyPr/>
                    <a:lstStyle/>
                    <a:p>
                      <a:r>
                        <a:rPr lang="tr-TR" dirty="0" smtClean="0"/>
                        <a:t>0.92</a:t>
                      </a:r>
                      <a:endParaRPr lang="tr-TR" dirty="0"/>
                    </a:p>
                  </a:txBody>
                  <a:tcPr/>
                </a:tc>
                <a:tc>
                  <a:txBody>
                    <a:bodyPr/>
                    <a:lstStyle/>
                    <a:p>
                      <a:r>
                        <a:rPr lang="tr-TR" dirty="0" smtClean="0"/>
                        <a:t>1.0</a:t>
                      </a:r>
                      <a:endParaRPr lang="tr-TR" dirty="0"/>
                    </a:p>
                  </a:txBody>
                  <a:tcPr/>
                </a:tc>
                <a:tc>
                  <a:txBody>
                    <a:bodyPr/>
                    <a:lstStyle/>
                    <a:p>
                      <a:r>
                        <a:rPr lang="tr-TR" dirty="0" smtClean="0"/>
                        <a:t>0.95</a:t>
                      </a:r>
                      <a:endParaRPr lang="tr-TR" dirty="0"/>
                    </a:p>
                  </a:txBody>
                  <a:tcPr/>
                </a:tc>
                <a:extLst>
                  <a:ext uri="{0D108BD9-81ED-4DB2-BD59-A6C34878D82A}">
                    <a16:rowId xmlns:a16="http://schemas.microsoft.com/office/drawing/2014/main" val="1273041180"/>
                  </a:ext>
                </a:extLst>
              </a:tr>
              <a:tr h="402626">
                <a:tc>
                  <a:txBody>
                    <a:bodyPr/>
                    <a:lstStyle/>
                    <a:p>
                      <a:r>
                        <a:rPr lang="tr-TR" dirty="0" smtClean="0"/>
                        <a:t>Random</a:t>
                      </a:r>
                      <a:r>
                        <a:rPr lang="tr-TR" baseline="0" dirty="0" smtClean="0"/>
                        <a:t> Forest</a:t>
                      </a:r>
                      <a:endParaRPr lang="tr-TR" dirty="0" smtClean="0"/>
                    </a:p>
                  </a:txBody>
                  <a:tcPr/>
                </a:tc>
                <a:tc>
                  <a:txBody>
                    <a:bodyPr/>
                    <a:lstStyle/>
                    <a:p>
                      <a:r>
                        <a:rPr lang="tr-TR" dirty="0" smtClean="0"/>
                        <a:t>0.86</a:t>
                      </a:r>
                      <a:endParaRPr lang="tr-TR" dirty="0"/>
                    </a:p>
                  </a:txBody>
                  <a:tcPr/>
                </a:tc>
                <a:tc>
                  <a:txBody>
                    <a:bodyPr/>
                    <a:lstStyle/>
                    <a:p>
                      <a:r>
                        <a:rPr lang="tr-TR" dirty="0" smtClean="0"/>
                        <a:t>1.0</a:t>
                      </a:r>
                      <a:endParaRPr lang="tr-T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0.87</a:t>
                      </a:r>
                    </a:p>
                  </a:txBody>
                  <a:tcPr/>
                </a:tc>
                <a:extLst>
                  <a:ext uri="{0D108BD9-81ED-4DB2-BD59-A6C34878D82A}">
                    <a16:rowId xmlns:a16="http://schemas.microsoft.com/office/drawing/2014/main" val="731322196"/>
                  </a:ext>
                </a:extLst>
              </a:tr>
              <a:tr h="402626">
                <a:tc>
                  <a:txBody>
                    <a:bodyPr/>
                    <a:lstStyle/>
                    <a:p>
                      <a:r>
                        <a:rPr lang="tr-TR" dirty="0" smtClean="0"/>
                        <a:t>Support</a:t>
                      </a:r>
                      <a:r>
                        <a:rPr lang="tr-TR" baseline="0" dirty="0" smtClean="0"/>
                        <a:t> Vector Machines</a:t>
                      </a:r>
                      <a:endParaRPr lang="tr-TR" dirty="0"/>
                    </a:p>
                  </a:txBody>
                  <a:tcPr/>
                </a:tc>
                <a:tc>
                  <a:txBody>
                    <a:bodyPr/>
                    <a:lstStyle/>
                    <a:p>
                      <a:r>
                        <a:rPr lang="tr-TR" dirty="0" smtClean="0"/>
                        <a:t>1.0</a:t>
                      </a:r>
                      <a:endParaRPr lang="tr-TR" dirty="0"/>
                    </a:p>
                  </a:txBody>
                  <a:tcPr/>
                </a:tc>
                <a:tc>
                  <a:txBody>
                    <a:bodyPr/>
                    <a:lstStyle/>
                    <a:p>
                      <a:r>
                        <a:rPr lang="tr-TR" dirty="0" smtClean="0"/>
                        <a:t>0.21</a:t>
                      </a:r>
                      <a:endParaRPr lang="tr-TR" dirty="0"/>
                    </a:p>
                  </a:txBody>
                  <a:tcPr/>
                </a:tc>
                <a:tc>
                  <a:txBody>
                    <a:bodyPr/>
                    <a:lstStyle/>
                    <a:p>
                      <a:r>
                        <a:rPr lang="tr-TR" dirty="0" smtClean="0"/>
                        <a:t>0.36</a:t>
                      </a:r>
                      <a:endParaRPr lang="tr-TR" dirty="0"/>
                    </a:p>
                  </a:txBody>
                  <a:tcPr/>
                </a:tc>
                <a:extLst>
                  <a:ext uri="{0D108BD9-81ED-4DB2-BD59-A6C34878D82A}">
                    <a16:rowId xmlns:a16="http://schemas.microsoft.com/office/drawing/2014/main" val="1161511810"/>
                  </a:ext>
                </a:extLst>
              </a:tr>
              <a:tr h="402626">
                <a:tc>
                  <a:txBody>
                    <a:bodyPr/>
                    <a:lstStyle/>
                    <a:p>
                      <a:r>
                        <a:rPr lang="tr-TR" dirty="0" smtClean="0"/>
                        <a:t>Decision</a:t>
                      </a:r>
                      <a:r>
                        <a:rPr lang="tr-TR" baseline="0" dirty="0" smtClean="0"/>
                        <a:t> Tree</a:t>
                      </a:r>
                      <a:endParaRPr lang="tr-TR" dirty="0"/>
                    </a:p>
                  </a:txBody>
                  <a:tcPr/>
                </a:tc>
                <a:tc>
                  <a:txBody>
                    <a:bodyPr/>
                    <a:lstStyle/>
                    <a:p>
                      <a:r>
                        <a:rPr lang="tr-TR" dirty="0" smtClean="0"/>
                        <a:t>0.70</a:t>
                      </a:r>
                      <a:endParaRPr lang="tr-TR" dirty="0"/>
                    </a:p>
                  </a:txBody>
                  <a:tcPr/>
                </a:tc>
                <a:tc>
                  <a:txBody>
                    <a:bodyPr/>
                    <a:lstStyle/>
                    <a:p>
                      <a:r>
                        <a:rPr lang="tr-TR" dirty="0" smtClean="0"/>
                        <a:t>1.0</a:t>
                      </a:r>
                      <a:endParaRPr lang="tr-TR" dirty="0"/>
                    </a:p>
                  </a:txBody>
                  <a:tcPr/>
                </a:tc>
                <a:tc>
                  <a:txBody>
                    <a:bodyPr/>
                    <a:lstStyle/>
                    <a:p>
                      <a:r>
                        <a:rPr lang="tr-TR" dirty="0" smtClean="0"/>
                        <a:t>0.96</a:t>
                      </a:r>
                      <a:endParaRPr lang="tr-TR" dirty="0"/>
                    </a:p>
                  </a:txBody>
                  <a:tcPr/>
                </a:tc>
                <a:extLst>
                  <a:ext uri="{0D108BD9-81ED-4DB2-BD59-A6C34878D82A}">
                    <a16:rowId xmlns:a16="http://schemas.microsoft.com/office/drawing/2014/main" val="2542042517"/>
                  </a:ext>
                </a:extLst>
              </a:tr>
            </a:tbl>
          </a:graphicData>
        </a:graphic>
      </p:graphicFrame>
    </p:spTree>
    <p:extLst>
      <p:ext uri="{BB962C8B-B14F-4D97-AF65-F5344CB8AC3E}">
        <p14:creationId xmlns:p14="http://schemas.microsoft.com/office/powerpoint/2010/main" val="7452546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Result</a:t>
            </a:r>
            <a:endParaRPr lang="tr-TR" dirty="0"/>
          </a:p>
        </p:txBody>
      </p:sp>
      <p:sp>
        <p:nvSpPr>
          <p:cNvPr id="3" name="İçerik Yer Tutucusu 2"/>
          <p:cNvSpPr>
            <a:spLocks noGrp="1"/>
          </p:cNvSpPr>
          <p:nvPr>
            <p:ph idx="1"/>
          </p:nvPr>
        </p:nvSpPr>
        <p:spPr/>
        <p:txBody>
          <a:bodyPr/>
          <a:lstStyle/>
          <a:p>
            <a:r>
              <a:rPr lang="tr-TR" dirty="0" smtClean="0"/>
              <a:t>After this processes for our </a:t>
            </a:r>
            <a:r>
              <a:rPr lang="tr-TR" dirty="0"/>
              <a:t>algorithm if the label &lt;0.5 the dataset has no injection but it is higher than 0.5 it has injection</a:t>
            </a:r>
            <a:r>
              <a:rPr lang="tr-TR" dirty="0" smtClean="0"/>
              <a:t>. We checked this injections and we created a binary model for detection output.</a:t>
            </a:r>
            <a:endParaRPr lang="tr-TR" dirty="0"/>
          </a:p>
          <a:p>
            <a:endParaRPr lang="tr-TR" dirty="0"/>
          </a:p>
        </p:txBody>
      </p:sp>
    </p:spTree>
    <p:extLst>
      <p:ext uri="{BB962C8B-B14F-4D97-AF65-F5344CB8AC3E}">
        <p14:creationId xmlns:p14="http://schemas.microsoft.com/office/powerpoint/2010/main" val="615057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891910" y="1131656"/>
            <a:ext cx="11202987" cy="4225348"/>
          </a:xfrm>
        </p:spPr>
        <p:txBody>
          <a:bodyPr/>
          <a:lstStyle/>
          <a:p>
            <a:r>
              <a:rPr lang="tr-TR" dirty="0" smtClean="0"/>
              <a:t>Thanks For Lıstenıng!!!!!!!!!!!!</a:t>
            </a:r>
            <a:endParaRPr lang="tr-TR" dirty="0"/>
          </a:p>
        </p:txBody>
      </p:sp>
    </p:spTree>
    <p:extLst>
      <p:ext uri="{BB962C8B-B14F-4D97-AF65-F5344CB8AC3E}">
        <p14:creationId xmlns:p14="http://schemas.microsoft.com/office/powerpoint/2010/main" val="3401434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4212" y="4487332"/>
            <a:ext cx="9210286" cy="1507067"/>
          </a:xfrm>
        </p:spPr>
        <p:txBody>
          <a:bodyPr/>
          <a:lstStyle/>
          <a:p>
            <a:pPr lvl="1" algn="l" rtl="0">
              <a:lnSpc>
                <a:spcPct val="90000"/>
              </a:lnSpc>
              <a:spcBef>
                <a:spcPct val="0"/>
              </a:spcBef>
            </a:pPr>
            <a:r>
              <a:rPr lang="tr-TR" sz="4400" dirty="0" smtClean="0"/>
              <a:t>What is an  SQL Injection(SQLi)?</a:t>
            </a:r>
            <a:r>
              <a:rPr lang="tr-TR" sz="2000" dirty="0" smtClean="0"/>
              <a:t/>
            </a:r>
            <a:br>
              <a:rPr lang="tr-TR" sz="2000" dirty="0" smtClean="0"/>
            </a:br>
            <a:endParaRPr lang="tr-TR" dirty="0"/>
          </a:p>
        </p:txBody>
      </p:sp>
      <p:sp>
        <p:nvSpPr>
          <p:cNvPr id="3" name="İçerik Yer Tutucusu 2"/>
          <p:cNvSpPr>
            <a:spLocks noGrp="1"/>
          </p:cNvSpPr>
          <p:nvPr>
            <p:ph idx="1"/>
          </p:nvPr>
        </p:nvSpPr>
        <p:spPr>
          <a:xfrm>
            <a:off x="684212" y="754590"/>
            <a:ext cx="10515600" cy="4486275"/>
          </a:xfrm>
        </p:spPr>
        <p:txBody>
          <a:bodyPr/>
          <a:lstStyle/>
          <a:p>
            <a:r>
              <a:rPr lang="tr-TR" dirty="0" smtClean="0"/>
              <a:t>SQL </a:t>
            </a:r>
            <a:r>
              <a:rPr lang="tr-TR" dirty="0"/>
              <a:t>injection is a web security vulnerability that allows an attacker to interfere with the queries that an application makes to its database. It generally allows an attacker to view data that they are not normally able to retrieve. This might include data belonging to other users, or any other data that the application itself is able to access. In many cases, an attacker can modify or delete this data, causing persistent changes to the application's content or behavior.</a:t>
            </a:r>
          </a:p>
        </p:txBody>
      </p:sp>
    </p:spTree>
    <p:extLst>
      <p:ext uri="{BB962C8B-B14F-4D97-AF65-F5344CB8AC3E}">
        <p14:creationId xmlns:p14="http://schemas.microsoft.com/office/powerpoint/2010/main" val="2311784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descr="SQL Injection Attacks (SQLi) — Web-based Application Security, Part 4 -  Business 2 Community"/>
          <p:cNvPicPr/>
          <p:nvPr/>
        </p:nvPicPr>
        <p:blipFill>
          <a:blip r:embed="rId2">
            <a:extLst>
              <a:ext uri="{28A0092B-C50C-407E-A947-70E740481C1C}">
                <a14:useLocalDpi xmlns:a14="http://schemas.microsoft.com/office/drawing/2010/main" val="0"/>
              </a:ext>
            </a:extLst>
          </a:blip>
          <a:srcRect/>
          <a:stretch>
            <a:fillRect/>
          </a:stretch>
        </p:blipFill>
        <p:spPr bwMode="auto">
          <a:xfrm>
            <a:off x="1923690" y="1362973"/>
            <a:ext cx="8850701" cy="4261449"/>
          </a:xfrm>
          <a:prstGeom prst="rect">
            <a:avLst/>
          </a:prstGeom>
          <a:noFill/>
          <a:ln>
            <a:noFill/>
          </a:ln>
        </p:spPr>
      </p:pic>
    </p:spTree>
    <p:extLst>
      <p:ext uri="{BB962C8B-B14F-4D97-AF65-F5344CB8AC3E}">
        <p14:creationId xmlns:p14="http://schemas.microsoft.com/office/powerpoint/2010/main" val="1296244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SQL INJECTION TYPES</a:t>
            </a:r>
            <a:endParaRPr lang="tr-TR" dirty="0"/>
          </a:p>
        </p:txBody>
      </p:sp>
      <p:sp>
        <p:nvSpPr>
          <p:cNvPr id="3" name="İçerik Yer Tutucusu 2"/>
          <p:cNvSpPr>
            <a:spLocks noGrp="1"/>
          </p:cNvSpPr>
          <p:nvPr>
            <p:ph idx="1"/>
          </p:nvPr>
        </p:nvSpPr>
        <p:spPr/>
        <p:txBody>
          <a:bodyPr>
            <a:normAutofit/>
          </a:bodyPr>
          <a:lstStyle/>
          <a:p>
            <a:r>
              <a:rPr lang="tr-TR" dirty="0" smtClean="0"/>
              <a:t>Retrieving Hidden Data</a:t>
            </a:r>
          </a:p>
          <a:p>
            <a:r>
              <a:rPr lang="tr-TR" dirty="0" smtClean="0"/>
              <a:t>Subverting Application Logic</a:t>
            </a:r>
          </a:p>
          <a:p>
            <a:r>
              <a:rPr lang="tr-TR" dirty="0" smtClean="0"/>
              <a:t>Union Attacks</a:t>
            </a:r>
          </a:p>
          <a:p>
            <a:r>
              <a:rPr lang="tr-TR" dirty="0" smtClean="0"/>
              <a:t>Examining Database</a:t>
            </a:r>
          </a:p>
          <a:p>
            <a:r>
              <a:rPr lang="tr-TR" dirty="0" smtClean="0"/>
              <a:t>Blind SQL Injection</a:t>
            </a:r>
            <a:endParaRPr lang="tr-TR" dirty="0"/>
          </a:p>
        </p:txBody>
      </p:sp>
    </p:spTree>
    <p:extLst>
      <p:ext uri="{BB962C8B-B14F-4D97-AF65-F5344CB8AC3E}">
        <p14:creationId xmlns:p14="http://schemas.microsoft.com/office/powerpoint/2010/main" val="59932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9706" y="5350933"/>
            <a:ext cx="8534400" cy="1507067"/>
          </a:xfrm>
        </p:spPr>
        <p:txBody>
          <a:bodyPr/>
          <a:lstStyle/>
          <a:p>
            <a:r>
              <a:rPr lang="tr-TR" dirty="0" smtClean="0"/>
              <a:t>RetrIevIng hidden Data</a:t>
            </a:r>
            <a:endParaRPr lang="tr-TR" dirty="0"/>
          </a:p>
        </p:txBody>
      </p:sp>
      <p:sp>
        <p:nvSpPr>
          <p:cNvPr id="5" name="Rectangle 2"/>
          <p:cNvSpPr>
            <a:spLocks noGrp="1" noChangeArrowheads="1"/>
          </p:cNvSpPr>
          <p:nvPr>
            <p:ph idx="1"/>
          </p:nvPr>
        </p:nvSpPr>
        <p:spPr bwMode="auto">
          <a:xfrm>
            <a:off x="191219" y="1559455"/>
            <a:ext cx="1205958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 application that displays products in different categories. When user clicks the category, their browser requests the URL:</a:t>
            </a:r>
            <a:endParaRPr kumimoji="0" lang="tr-TR" altLang="tr-TR" sz="16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https://insecure-website.com/products?category=category</a:t>
            </a:r>
            <a:endParaRPr kumimoji="0" lang="tr-TR" altLang="tr-TR" sz="16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smtClean="0">
                <a:ln>
                  <a:noFill/>
                </a:ln>
                <a:solidFill>
                  <a:srgbClr val="333332"/>
                </a:solidFill>
                <a:effectLst/>
                <a:latin typeface="Times New Roman" panose="02020603050405020304" pitchFamily="18" charset="0"/>
                <a:ea typeface="Times New Roman" panose="02020603050405020304" pitchFamily="18" charset="0"/>
                <a:cs typeface="Times New Roman" panose="02020603050405020304" pitchFamily="18" charset="0"/>
              </a:rPr>
              <a:t>This causes the application to make an SQL query to retrieve details of the relevant products from database:</a:t>
            </a:r>
            <a:endParaRPr kumimoji="0" lang="tr-TR" altLang="tr-TR" sz="16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smtClean="0">
                <a:ln>
                  <a:noFill/>
                </a:ln>
                <a:solidFill>
                  <a:srgbClr val="333332"/>
                </a:solidFill>
                <a:effectLst/>
                <a:latin typeface="Times New Roman" panose="02020603050405020304" pitchFamily="18" charset="0"/>
                <a:ea typeface="Times New Roman" panose="02020603050405020304" pitchFamily="18" charset="0"/>
                <a:cs typeface="Times New Roman" panose="02020603050405020304" pitchFamily="18" charset="0"/>
              </a:rPr>
              <a:t>SELECT * FROM products WHERE category = 'Category' AND released = 1 </a:t>
            </a:r>
            <a:endParaRPr kumimoji="0" lang="tr-TR" altLang="tr-TR" sz="16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SQL query asks the database to return:</a:t>
            </a:r>
            <a:endParaRPr kumimoji="0" lang="tr-TR" altLang="tr-TR"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all details (*)</a:t>
            </a:r>
            <a:endParaRPr kumimoji="0" lang="tr-TR" altLang="tr-TR"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from the products table</a:t>
            </a:r>
            <a:endParaRPr kumimoji="0" lang="tr-TR" altLang="tr-TR"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where the category is Gifts</a:t>
            </a:r>
            <a:endParaRPr kumimoji="0" lang="tr-TR" altLang="tr-TR"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and released is </a:t>
            </a:r>
            <a:r>
              <a:rPr lang="tr-TR" altLang="tr-TR" sz="16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1</a:t>
            </a:r>
            <a:endParaRPr kumimoji="0" lang="tr-TR" altLang="tr-TR"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The restriction </a:t>
            </a:r>
            <a:r>
              <a:rPr kumimoji="0" lang="tr-TR" altLang="tr-TR" sz="1600"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released = 1</a:t>
            </a:r>
            <a:r>
              <a:rPr kumimoji="0" lang="tr-TR" altLang="tr-TR" sz="1600" b="0" i="0" u="none" strike="noStrike" cap="none" normalizeH="0" baseline="0" dirty="0" smtClean="0">
                <a:ln>
                  <a:noFill/>
                </a:ln>
                <a:solidFill>
                  <a:schemeClr val="tx1"/>
                </a:solidFill>
                <a:effectLst/>
                <a:ea typeface="Times New Roman" panose="02020603050405020304" pitchFamily="18" charset="0"/>
              </a:rPr>
              <a:t> is being used to hide products that are not released. For unreleased products, presumably </a:t>
            </a:r>
            <a:r>
              <a:rPr kumimoji="0" lang="tr-TR" altLang="tr-TR" sz="1600"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released = 0</a:t>
            </a:r>
            <a:r>
              <a:rPr kumimoji="0" lang="tr-TR" altLang="tr-TR" sz="1600" b="0" i="0" u="none" strike="noStrike" cap="none" normalizeH="0" baseline="0" dirty="0" smtClean="0">
                <a:ln>
                  <a:noFill/>
                </a:ln>
                <a:solidFill>
                  <a:schemeClr val="tx1"/>
                </a:solidFill>
                <a:effectLst/>
                <a:ea typeface="Times New Roman" panose="02020603050405020304" pitchFamily="18" charset="0"/>
              </a:rPr>
              <a:t>.</a:t>
            </a:r>
            <a:endParaRPr kumimoji="0" lang="tr-TR" altLang="tr-TR"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067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516813" y="931654"/>
            <a:ext cx="11461774" cy="3614557"/>
          </a:xfrm>
          <a:prstGeom prst="rect">
            <a:avLst/>
          </a:prstGeom>
        </p:spPr>
      </p:pic>
      <p:sp>
        <p:nvSpPr>
          <p:cNvPr id="6" name="Metin kutusu 5"/>
          <p:cNvSpPr txBox="1"/>
          <p:nvPr/>
        </p:nvSpPr>
        <p:spPr>
          <a:xfrm>
            <a:off x="1069675" y="5210355"/>
            <a:ext cx="10360325" cy="369332"/>
          </a:xfrm>
          <a:prstGeom prst="rect">
            <a:avLst/>
          </a:prstGeom>
          <a:noFill/>
        </p:spPr>
        <p:txBody>
          <a:bodyPr wrap="square" rtlCol="0">
            <a:spAutoFit/>
          </a:bodyPr>
          <a:lstStyle/>
          <a:p>
            <a:r>
              <a:rPr lang="tr-TR" dirty="0" smtClean="0"/>
              <a:t>Our datasets first 10 value.</a:t>
            </a:r>
            <a:endParaRPr lang="tr-TR" dirty="0"/>
          </a:p>
        </p:txBody>
      </p:sp>
    </p:spTree>
    <p:extLst>
      <p:ext uri="{BB962C8B-B14F-4D97-AF65-F5344CB8AC3E}">
        <p14:creationId xmlns:p14="http://schemas.microsoft.com/office/powerpoint/2010/main" val="3520993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lnSpcReduction="10000"/>
          </a:bodyPr>
          <a:lstStyle/>
          <a:p>
            <a:r>
              <a:rPr lang="tr-TR" dirty="0" smtClean="0"/>
              <a:t>After the first meeting we download the SQLi dataset and working on it. This dataset has 3000 different websites and attacks. Our dataset uses Retrieving Hidden Data  type of injection.</a:t>
            </a:r>
          </a:p>
          <a:p>
            <a:r>
              <a:rPr lang="tr-TR" dirty="0" smtClean="0"/>
              <a:t>We read and preprocessed it. We used Batch Normalization for preprocess.</a:t>
            </a:r>
          </a:p>
          <a:p>
            <a:endParaRPr lang="tr-TR" dirty="0" smtClean="0"/>
          </a:p>
          <a:p>
            <a:endParaRPr lang="tr-TR" dirty="0"/>
          </a:p>
          <a:p>
            <a:endParaRPr lang="tr-TR" dirty="0" smtClean="0"/>
          </a:p>
          <a:p>
            <a:pPr marL="0" indent="0">
              <a:buNone/>
            </a:pPr>
            <a:r>
              <a:rPr lang="tr-TR" dirty="0" smtClean="0"/>
              <a:t>We have </a:t>
            </a:r>
            <a:r>
              <a:rPr lang="tr-TR" dirty="0" smtClean="0"/>
              <a:t>108. </a:t>
            </a:r>
            <a:r>
              <a:rPr lang="tr-TR" dirty="0" smtClean="0"/>
              <a:t>907 trainable data. We trained data different algorithms and test datas.</a:t>
            </a:r>
          </a:p>
        </p:txBody>
      </p:sp>
      <p:pic>
        <p:nvPicPr>
          <p:cNvPr id="4" name="Resim 3"/>
          <p:cNvPicPr/>
          <p:nvPr/>
        </p:nvPicPr>
        <p:blipFill>
          <a:blip r:embed="rId2"/>
          <a:stretch>
            <a:fillRect/>
          </a:stretch>
        </p:blipFill>
        <p:spPr>
          <a:xfrm>
            <a:off x="684212" y="4546570"/>
            <a:ext cx="4019550" cy="904875"/>
          </a:xfrm>
          <a:prstGeom prst="rect">
            <a:avLst/>
          </a:prstGeom>
        </p:spPr>
      </p:pic>
    </p:spTree>
    <p:extLst>
      <p:ext uri="{BB962C8B-B14F-4D97-AF65-F5344CB8AC3E}">
        <p14:creationId xmlns:p14="http://schemas.microsoft.com/office/powerpoint/2010/main" val="1499357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Algorithms</a:t>
            </a:r>
            <a:endParaRPr lang="tr-TR" dirty="0"/>
          </a:p>
        </p:txBody>
      </p:sp>
      <p:sp>
        <p:nvSpPr>
          <p:cNvPr id="3" name="İçerik Yer Tutucusu 2"/>
          <p:cNvSpPr>
            <a:spLocks noGrp="1"/>
          </p:cNvSpPr>
          <p:nvPr>
            <p:ph idx="1"/>
          </p:nvPr>
        </p:nvSpPr>
        <p:spPr/>
        <p:txBody>
          <a:bodyPr/>
          <a:lstStyle/>
          <a:p>
            <a:r>
              <a:rPr lang="tr-TR" dirty="0" smtClean="0"/>
              <a:t>Logistic Regression</a:t>
            </a:r>
          </a:p>
          <a:p>
            <a:r>
              <a:rPr lang="tr-TR" dirty="0" smtClean="0"/>
              <a:t>Random Forest</a:t>
            </a:r>
          </a:p>
          <a:p>
            <a:r>
              <a:rPr lang="tr-TR" dirty="0" smtClean="0"/>
              <a:t>Support Vector Machines</a:t>
            </a:r>
          </a:p>
          <a:p>
            <a:r>
              <a:rPr lang="tr-TR" dirty="0" smtClean="0"/>
              <a:t>Naive Bayes</a:t>
            </a:r>
          </a:p>
          <a:p>
            <a:r>
              <a:rPr lang="tr-TR" dirty="0" smtClean="0"/>
              <a:t>Decision Tree</a:t>
            </a:r>
            <a:endParaRPr lang="tr-TR" dirty="0"/>
          </a:p>
        </p:txBody>
      </p:sp>
    </p:spTree>
    <p:extLst>
      <p:ext uri="{BB962C8B-B14F-4D97-AF65-F5344CB8AC3E}">
        <p14:creationId xmlns:p14="http://schemas.microsoft.com/office/powerpoint/2010/main" val="2368445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çerik Yer Tutucusu 6"/>
          <p:cNvPicPr>
            <a:picLocks noGrp="1" noChangeAspect="1"/>
          </p:cNvPicPr>
          <p:nvPr>
            <p:ph idx="1"/>
          </p:nvPr>
        </p:nvPicPr>
        <p:blipFill>
          <a:blip r:embed="rId2"/>
          <a:stretch>
            <a:fillRect/>
          </a:stretch>
        </p:blipFill>
        <p:spPr>
          <a:xfrm>
            <a:off x="755650" y="1459706"/>
            <a:ext cx="8391525" cy="2066925"/>
          </a:xfrm>
          <a:prstGeom prst="rect">
            <a:avLst/>
          </a:prstGeom>
        </p:spPr>
      </p:pic>
    </p:spTree>
    <p:extLst>
      <p:ext uri="{BB962C8B-B14F-4D97-AF65-F5344CB8AC3E}">
        <p14:creationId xmlns:p14="http://schemas.microsoft.com/office/powerpoint/2010/main" val="134817054"/>
      </p:ext>
    </p:extLst>
  </p:cSld>
  <p:clrMapOvr>
    <a:masterClrMapping/>
  </p:clrMapOvr>
  <p:timing>
    <p:tnLst>
      <p:par>
        <p:cTn id="1" dur="indefinite" restart="never" nodeType="tmRoot"/>
      </p:par>
    </p:tnLst>
  </p:timing>
</p:sld>
</file>

<file path=ppt/theme/theme1.xml><?xml version="1.0" encoding="utf-8"?>
<a:theme xmlns:a="http://schemas.openxmlformats.org/drawingml/2006/main" name="Dilim">
  <a:themeElements>
    <a:clrScheme name="Dilim">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555</TotalTime>
  <Words>527</Words>
  <Application>Microsoft Office PowerPoint</Application>
  <PresentationFormat>Geniş ekran</PresentationFormat>
  <Paragraphs>86</Paragraphs>
  <Slides>16</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16</vt:i4>
      </vt:variant>
    </vt:vector>
  </HeadingPairs>
  <TitlesOfParts>
    <vt:vector size="24" baseType="lpstr">
      <vt:lpstr>Arial</vt:lpstr>
      <vt:lpstr>Arial Unicode MS</vt:lpstr>
      <vt:lpstr>Calibri</vt:lpstr>
      <vt:lpstr>Century Gothic</vt:lpstr>
      <vt:lpstr>Courier New</vt:lpstr>
      <vt:lpstr>Times New Roman</vt:lpstr>
      <vt:lpstr>Wingdings 3</vt:lpstr>
      <vt:lpstr>Dilim</vt:lpstr>
      <vt:lpstr>SQL INJECTION PREVENTION</vt:lpstr>
      <vt:lpstr>What is an  SQL Injection(SQLi)? </vt:lpstr>
      <vt:lpstr>PowerPoint Sunusu</vt:lpstr>
      <vt:lpstr>SQL INJECTION TYPES</vt:lpstr>
      <vt:lpstr>RetrIevIng hidden Data</vt:lpstr>
      <vt:lpstr>PowerPoint Sunusu</vt:lpstr>
      <vt:lpstr>PowerPoint Sunusu</vt:lpstr>
      <vt:lpstr>Algorithms</vt:lpstr>
      <vt:lpstr>PowerPoint Sunusu</vt:lpstr>
      <vt:lpstr>PowerPoint Sunusu</vt:lpstr>
      <vt:lpstr>PowerPoint Sunusu</vt:lpstr>
      <vt:lpstr>Evaluation MetricS</vt:lpstr>
      <vt:lpstr>TESTING VALUES</vt:lpstr>
      <vt:lpstr>PowerPoint Sunusu</vt:lpstr>
      <vt:lpstr>Result</vt:lpstr>
      <vt:lpstr>Thanks For Lıstenıng!!!!!!!!!!!!</vt:lpstr>
    </vt:vector>
  </TitlesOfParts>
  <Company>Silentall Unattended Installer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INJECTION PREVENTION</dc:title>
  <dc:creator>ronaldinho424</dc:creator>
  <cp:lastModifiedBy>ronaldinho424</cp:lastModifiedBy>
  <cp:revision>22</cp:revision>
  <dcterms:created xsi:type="dcterms:W3CDTF">2022-05-30T18:07:01Z</dcterms:created>
  <dcterms:modified xsi:type="dcterms:W3CDTF">2022-06-02T12:49:58Z</dcterms:modified>
</cp:coreProperties>
</file>