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Inter Bold" panose="020B0802030000000004"/>
      <p:bold r:id="rId23"/>
    </p:embeddedFont>
    <p:embeddedFont>
      <p:font typeface="Inter" panose="020B0502030000000004"/>
      <p:regular r:id="rId24"/>
    </p:embeddedFont>
    <p:embeddedFont>
      <p:font typeface="Red Hat Display Bold" panose="02010803040201060303"/>
      <p:bold r:id="rId25"/>
    </p:embeddedFont>
    <p:embeddedFont>
      <p:font typeface="Inter Medium" panose="02000503000000020004"/>
      <p:regular r:id="rId26"/>
    </p:embeddedFont>
    <p:embeddedFont>
      <p:font typeface="Red Hat Display" panose="02010503040201060303"/>
      <p:regular r:id="rId27"/>
    </p:embeddedFont>
    <p:embeddedFont>
      <p:font typeface="Arimo Bold" panose="020B0704020202020204"/>
      <p:bold r:id="rId28"/>
    </p:embeddedFont>
    <p:embeddedFont>
      <p:font typeface="Arimo" panose="020B0604020202020204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2" d="100"/>
          <a:sy n="62" d="100"/>
        </p:scale>
        <p:origin x="2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1.fntdata"/><Relationship Id="rId32" Type="http://schemas.openxmlformats.org/officeDocument/2006/relationships/font" Target="fonts/font10.fntdata"/><Relationship Id="rId31" Type="http://schemas.openxmlformats.org/officeDocument/2006/relationships/font" Target="fonts/font9.fntdata"/><Relationship Id="rId30" Type="http://schemas.openxmlformats.org/officeDocument/2006/relationships/font" Target="fonts/font8.fntdata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mailto:Anymmhmd4@gmail.com" TargetMode="External"/><Relationship Id="rId5" Type="http://schemas.openxmlformats.org/officeDocument/2006/relationships/hyperlink" Target="mailto:aljabali197@gmail.com" TargetMode="External"/><Relationship Id="rId4" Type="http://schemas.openxmlformats.org/officeDocument/2006/relationships/hyperlink" Target="mailto:aljabali89m@gmail.com" TargetMode="External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kaggle.com/datasets/ascanipek/skin-diseases" TargetMode="Externa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kaggle.com/datasets/ascanipek/skin-diseases" TargetMode="Externa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kaggle.com/datasets/ascanipek/skin-diseases" TargetMode="Externa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30217" y="1013257"/>
            <a:ext cx="860074" cy="333578"/>
            <a:chOff x="0" y="0"/>
            <a:chExt cx="1146765" cy="4447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17" name="Freeform 17"/>
          <p:cNvSpPr/>
          <p:nvPr/>
        </p:nvSpPr>
        <p:spPr>
          <a:xfrm>
            <a:off x="7221611" y="171674"/>
            <a:ext cx="3044028" cy="3044028"/>
          </a:xfrm>
          <a:custGeom>
            <a:avLst/>
            <a:gdLst/>
            <a:ahLst/>
            <a:cxnLst/>
            <a:rect l="l" t="t" r="r" b="b"/>
            <a:pathLst>
              <a:path w="3044028" h="3044028">
                <a:moveTo>
                  <a:pt x="0" y="0"/>
                </a:moveTo>
                <a:lnTo>
                  <a:pt x="3044028" y="0"/>
                </a:lnTo>
                <a:lnTo>
                  <a:pt x="3044028" y="3044028"/>
                </a:lnTo>
                <a:lnTo>
                  <a:pt x="0" y="3044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361616" y="3318770"/>
            <a:ext cx="13235343" cy="581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Skin Disease Classification Using Vision Transformers (ViT)</a:t>
            </a:r>
            <a:endParaRPr lang="en-US" sz="27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  <a:p>
            <a:pPr algn="ctr">
              <a:lnSpc>
                <a:spcPts val="3780"/>
              </a:lnSpc>
            </a:pPr>
            <a:endParaRPr lang="en-US" sz="27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  <a:p>
            <a:pPr algn="ctr">
              <a:lnSpc>
                <a:spcPts val="3780"/>
              </a:lnSpc>
            </a:pPr>
            <a:endParaRPr lang="en-US" sz="27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Developed By:</a:t>
            </a:r>
            <a:endParaRPr lang="en-US" sz="27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  <a:p>
            <a:pPr algn="ctr">
              <a:lnSpc>
                <a:spcPts val="3780"/>
              </a:lnSpc>
            </a:pPr>
            <a:endParaRPr lang="en-US" sz="27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  Mohammad Aljabali  </a:t>
            </a: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4" tooltip="mailto:aljabali197@gmail.com"/>
              </a:rPr>
              <a:t>aljabali89m@gmail.com</a:t>
            </a:r>
            <a:r>
              <a:rPr lang="en-US" sz="27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5" tooltip="mailto:aljabali197@gmail.com"/>
              </a:rPr>
              <a:t>  </a:t>
            </a: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320210603046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     Mohammad Enaim   </a:t>
            </a:r>
            <a:r>
              <a:rPr lang="en-US" sz="27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6" tooltip="mailto:Anymmhmd4@gmail.com"/>
              </a:rPr>
              <a:t>anymmhmd4@gmail.com</a:t>
            </a: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  320210603004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Supervised by Dr. Ibrahim Al Tarawneh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Department of Computer Science Tafila Technical University Tafila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2025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78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10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933450"/>
            <a:ext cx="647743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EFFICIENTNET-B7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7935" y="2533357"/>
            <a:ext cx="6838961" cy="347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5"/>
              </a:lnSpc>
            </a:pPr>
          </a:p>
          <a:p>
            <a:pPr algn="just">
              <a:lnSpc>
                <a:spcPts val="2795"/>
              </a:lnSpc>
            </a:pPr>
          </a:p>
          <a:p>
            <a:pPr algn="just">
              <a:lnSpc>
                <a:spcPts val="2795"/>
              </a:lnSpc>
            </a:pPr>
            <a:r>
              <a:rPr lang="en-US" sz="1995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EfficientNet-B7 is a deep convolutional neural network designed for high accuracy with optimal efficiency.</a:t>
            </a:r>
            <a:endParaRPr lang="en-US" sz="1995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795"/>
              </a:lnSpc>
            </a:pPr>
            <a:endParaRPr lang="en-US" sz="1995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795"/>
              </a:lnSpc>
            </a:pPr>
            <a:r>
              <a:rPr lang="en-US" sz="1995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Uses compound scaling to balance network depth, width, and resolution.</a:t>
            </a:r>
            <a:endParaRPr lang="en-US" sz="1995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795"/>
              </a:lnSpc>
            </a:pPr>
            <a:endParaRPr lang="en-US" sz="1995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795"/>
              </a:lnSpc>
              <a:spcBef>
                <a:spcPct val="0"/>
              </a:spcBef>
            </a:pPr>
            <a:r>
              <a:rPr lang="en-US" sz="1995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More computationally efficient compared to traditional CNNs like ResNet and Inception.</a:t>
            </a:r>
            <a:endParaRPr lang="en-US" sz="1995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18040" y="5967317"/>
            <a:ext cx="8564046" cy="291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 Best Use Cases: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Medical Imaging (e.g., skin lesion classification, radiology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Autonomous Vehicles (image recognition, scene segmentation).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Industrial Defect Detection (quality control).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Not Ideal For: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Small datasets without augmentation.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Low-power embedded AI applications </a:t>
            </a:r>
            <a:endParaRPr lang="en-US" sz="24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5866051" y="2714556"/>
            <a:ext cx="7719139" cy="771913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99226" y="8924722"/>
            <a:ext cx="860074" cy="333578"/>
            <a:chOff x="0" y="0"/>
            <a:chExt cx="1146765" cy="44477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944100" y="1754506"/>
          <a:ext cx="7315200" cy="6496051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1207231">
                <a:tc>
                  <a:txBody>
                    <a:bodyPr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Parameter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Vision Transformer (ViT-B/16)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EfficientNet-B7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188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Batch Size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18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Epochs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50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188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optimizer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Adam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837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learning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1e-4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4620"/>
                        </a:lnSpc>
                        <a:defRPr/>
                      </a:pPr>
                      <a:r>
                        <a:rPr lang="en-US" sz="3300">
                          <a:solidFill>
                            <a:srgbClr val="000000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1e-7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419">
                <a:tc>
                  <a:txBody>
                    <a:bodyPr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Loss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CrossEntropyLoss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CrossEntropyLoss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11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242060"/>
            <a:ext cx="6315020" cy="920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54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Experiment Setup</a:t>
            </a:r>
            <a:endParaRPr lang="en-US" sz="54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84903" y="3323590"/>
            <a:ext cx="7634883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Model Comparisons:</a:t>
            </a: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Vision Transformer (ViT-B/16) vs. EfficientNet-B7</a:t>
            </a: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Trained using PyTorch with Adam optimizer</a:t>
            </a: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Batch Size: 32, Epochs: 10-20</a:t>
            </a: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4033" y="2435544"/>
            <a:ext cx="7019658" cy="6174128"/>
          </a:xfrm>
          <a:custGeom>
            <a:avLst/>
            <a:gdLst/>
            <a:ahLst/>
            <a:cxnLst/>
            <a:rect l="l" t="t" r="r" b="b"/>
            <a:pathLst>
              <a:path w="7019658" h="6174128">
                <a:moveTo>
                  <a:pt x="0" y="0"/>
                </a:moveTo>
                <a:lnTo>
                  <a:pt x="7019658" y="0"/>
                </a:lnTo>
                <a:lnTo>
                  <a:pt x="7019658" y="6174128"/>
                </a:lnTo>
                <a:lnTo>
                  <a:pt x="0" y="617412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23610" y="2272563"/>
            <a:ext cx="6783222" cy="6240564"/>
          </a:xfrm>
          <a:custGeom>
            <a:avLst/>
            <a:gdLst/>
            <a:ahLst/>
            <a:cxnLst/>
            <a:rect l="l" t="t" r="r" b="b"/>
            <a:pathLst>
              <a:path w="6783222" h="6240564">
                <a:moveTo>
                  <a:pt x="0" y="0"/>
                </a:moveTo>
                <a:lnTo>
                  <a:pt x="6783222" y="0"/>
                </a:lnTo>
                <a:lnTo>
                  <a:pt x="6783222" y="6240564"/>
                </a:lnTo>
                <a:lnTo>
                  <a:pt x="0" y="624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12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33744" y="839469"/>
            <a:ext cx="3787021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Evaluation Metrics</a:t>
            </a:r>
            <a:endParaRPr lang="en-US" sz="3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95904" y="1916328"/>
            <a:ext cx="444972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VISION TRANSFORMER (VIT-B/16)</a:t>
            </a:r>
            <a:endParaRPr lang="en-US" sz="21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516083" y="1757260"/>
            <a:ext cx="239827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EFFICIENTNET-B7</a:t>
            </a:r>
            <a:endParaRPr lang="en-US" sz="21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66051" y="2714556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6977244" y="5918119"/>
          <a:ext cx="7315200" cy="3238500"/>
        </p:xfrm>
        <a:graphic>
          <a:graphicData uri="http://schemas.openxmlformats.org/drawingml/2006/table">
            <a:tbl>
              <a:tblPr/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031308"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Accuracy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380"/>
                        </a:lnSpc>
                        <a:defRPr/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Recall	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308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ViT-B/16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92.66%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0.92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884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EfficientNet-B7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79%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ed Hat Display Bold" panose="02010803040201060303"/>
                          <a:ea typeface="Red Hat Display Bold" panose="02010803040201060303"/>
                          <a:cs typeface="Red Hat Display Bold" panose="02010803040201060303"/>
                          <a:sym typeface="Red Hat Display Bold" panose="02010803040201060303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13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620167"/>
            <a:ext cx="54669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Model Performance Comparison</a:t>
            </a:r>
            <a:endParaRPr lang="en-US" sz="28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352053"/>
            <a:ext cx="1057155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Observations: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453390" lvl="1" indent="-226695" algn="l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ViT achieves higher accuracy and recall, making it preferable for critical cases.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453390" lvl="1" indent="-226695" algn="l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EfficientNet-B7 is still effective but struggles with complex lesion patterns.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453390" lvl="1" indent="-226695" algn="l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Misclassification is higher in Pigment disorders and Benign vs. Malignant differentiation.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6167298" y="3158837"/>
            <a:ext cx="7719139" cy="771913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3" name="Freeform 13"/>
          <p:cNvSpPr/>
          <p:nvPr/>
        </p:nvSpPr>
        <p:spPr>
          <a:xfrm>
            <a:off x="317199" y="5884738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4" y="0"/>
                </a:lnTo>
                <a:lnTo>
                  <a:pt x="2469284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30217" y="1013257"/>
            <a:ext cx="860074" cy="333578"/>
            <a:chOff x="0" y="0"/>
            <a:chExt cx="1146765" cy="4447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17" name="TextBox 17"/>
          <p:cNvSpPr txBox="1"/>
          <p:nvPr/>
        </p:nvSpPr>
        <p:spPr>
          <a:xfrm>
            <a:off x="3027652" y="1443911"/>
            <a:ext cx="3181826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Conclusion</a:t>
            </a:r>
            <a:endParaRPr lang="en-US" sz="48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625355" y="3171153"/>
            <a:ext cx="13037290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Successfully built and fine-tuned two models  to classify skin lesions into 6 categories.</a:t>
            </a:r>
            <a:endParaRPr lang="en-US" sz="2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582930" lvl="1" indent="-291465" algn="l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Achieved high accuracy (&gt;90%) showing its effectiveness for nuanced lesion classification.</a:t>
            </a:r>
            <a:endParaRPr lang="en-US" sz="2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691040" y="5351105"/>
            <a:ext cx="12391046" cy="3789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37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700" u="none" strike="noStrike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Key Findings</a:t>
            </a:r>
            <a:endParaRPr lang="en-US" sz="2700" u="none" strike="noStrike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582930" lvl="1" indent="-291465" algn="l">
              <a:lnSpc>
                <a:spcPts val="37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700" u="none" strike="noStrike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Vision Transformer handles global context effectively, outperforming the baseline CNN in most metrics.</a:t>
            </a:r>
            <a:endParaRPr lang="en-US" sz="2700" u="none" strike="noStrike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582930" lvl="1" indent="-291465" algn="l">
              <a:lnSpc>
                <a:spcPts val="37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700" u="none" strike="noStrike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EfficientNet-B7 remains a strong alternative, especially when computational resources or data size might be limited.</a:t>
            </a:r>
            <a:endParaRPr lang="en-US" sz="2700" u="none" strike="noStrike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582930" lvl="1" indent="-291465" algn="l">
              <a:lnSpc>
                <a:spcPts val="37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700" u="none" strike="noStrike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Model confusion often occurs in visually similar classes (e.g., Pigment vs. Benign lesions), highlighting potential needs for more balanced data or advanced augmentation.</a:t>
            </a:r>
            <a:endParaRPr lang="en-US" sz="2700" u="none" strike="noStrike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14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30217" y="1013257"/>
            <a:ext cx="860074" cy="333578"/>
            <a:chOff x="0" y="0"/>
            <a:chExt cx="1146765" cy="4447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17" name="TextBox 17"/>
          <p:cNvSpPr txBox="1"/>
          <p:nvPr/>
        </p:nvSpPr>
        <p:spPr>
          <a:xfrm>
            <a:off x="1604285" y="1711493"/>
            <a:ext cx="7474029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Future Recommendations</a:t>
            </a:r>
            <a:endParaRPr lang="en-US" sz="48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205913" y="4393207"/>
            <a:ext cx="8445630" cy="1944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Expand the Dataset</a:t>
            </a:r>
            <a:endParaRPr lang="en-US" sz="3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Explore Other Transformer Variants</a:t>
            </a:r>
            <a:endParaRPr lang="en-US" sz="3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798830" lvl="1" indent="-399415" algn="l">
              <a:lnSpc>
                <a:spcPts val="5180"/>
              </a:lnSpc>
              <a:buFont typeface="Arial" panose="020B0604020202020204"/>
              <a:buChar char="•"/>
            </a:pPr>
            <a:r>
              <a:rPr lang="en-US" sz="3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Clinical Validation &amp; Collaboration</a:t>
            </a:r>
            <a:endParaRPr lang="en-US" sz="3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15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30217" y="1013257"/>
            <a:ext cx="860074" cy="333578"/>
            <a:chOff x="0" y="0"/>
            <a:chExt cx="1146765" cy="4447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17" name="TextBox 17"/>
          <p:cNvSpPr txBox="1"/>
          <p:nvPr/>
        </p:nvSpPr>
        <p:spPr>
          <a:xfrm>
            <a:off x="2981337" y="1443911"/>
            <a:ext cx="3274457" cy="82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References</a:t>
            </a:r>
            <a:endParaRPr lang="en-US" sz="48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923201" y="965632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16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17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691040" y="1092518"/>
            <a:ext cx="7953472" cy="193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Thank You For Your Attention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36989" y="5303480"/>
            <a:ext cx="647743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any questions?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924722"/>
            <a:ext cx="860074" cy="333578"/>
            <a:chOff x="0" y="0"/>
            <a:chExt cx="1146765" cy="44477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549605" y="403225"/>
            <a:ext cx="7782254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INTRODUCTION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9605" y="3637409"/>
            <a:ext cx="9913245" cy="236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Skin diseases are among the most common medical issues worldwide.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582930" lvl="1" indent="-291465" algn="just">
              <a:lnSpc>
                <a:spcPts val="378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Early and accurate diagnosis is crucial for effective treatment</a:t>
            </a: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3780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02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9605" y="2656034"/>
            <a:ext cx="7782254" cy="62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  <a:spcBef>
                <a:spcPct val="0"/>
              </a:spcBef>
            </a:pPr>
            <a:r>
              <a:rPr lang="en-US" sz="37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Context &amp; Importance :</a:t>
            </a:r>
            <a:endParaRPr lang="en-US" sz="37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57154" y="6708829"/>
            <a:ext cx="10105697" cy="9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3410" lvl="1" indent="-306705" algn="ctr">
              <a:lnSpc>
                <a:spcPts val="3975"/>
              </a:lnSpc>
              <a:buFont typeface="Arial" panose="020B0604020202020204"/>
              <a:buChar char="•"/>
            </a:pPr>
            <a:r>
              <a:rPr lang="en-US" sz="284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We propose a Vision Transformer-based model for classifying various skin lesions.</a:t>
            </a:r>
            <a:endParaRPr lang="en-US" sz="284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2464" y="5987846"/>
            <a:ext cx="3035618" cy="473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5"/>
              </a:lnSpc>
              <a:spcBef>
                <a:spcPct val="0"/>
              </a:spcBef>
            </a:pPr>
            <a:r>
              <a:rPr lang="en-US" sz="274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Project Overview :</a:t>
            </a:r>
            <a:endParaRPr lang="en-US" sz="274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57154" y="8086467"/>
            <a:ext cx="9915473" cy="994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3410" lvl="1" indent="-306705" algn="ctr">
              <a:lnSpc>
                <a:spcPts val="3975"/>
              </a:lnSpc>
              <a:buFont typeface="Arial" panose="020B0604020202020204"/>
              <a:buChar char="•"/>
            </a:pPr>
            <a:r>
              <a:rPr lang="en-US" sz="284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Emphasis on capturing subtle visual features that traditional methods might miss.</a:t>
            </a:r>
            <a:endParaRPr lang="en-US" sz="284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22464" y="1567746"/>
            <a:ext cx="7782254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5757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what is the problem?</a:t>
            </a:r>
            <a:endParaRPr lang="en-US" sz="5600" b="1">
              <a:solidFill>
                <a:srgbClr val="FF5757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749360" y="1691561"/>
            <a:ext cx="7719139" cy="7719139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31317"/>
            <a:ext cx="7768390" cy="4726983"/>
            <a:chOff x="0" y="0"/>
            <a:chExt cx="937097" cy="5702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7097" cy="570214"/>
            </a:xfrm>
            <a:custGeom>
              <a:avLst/>
              <a:gdLst/>
              <a:ahLst/>
              <a:cxnLst/>
              <a:rect l="l" t="t" r="r" b="b"/>
              <a:pathLst>
                <a:path w="937097" h="570214">
                  <a:moveTo>
                    <a:pt x="22922" y="0"/>
                  </a:moveTo>
                  <a:lnTo>
                    <a:pt x="914176" y="0"/>
                  </a:lnTo>
                  <a:cubicBezTo>
                    <a:pt x="926835" y="0"/>
                    <a:pt x="937097" y="10262"/>
                    <a:pt x="937097" y="22922"/>
                  </a:cubicBezTo>
                  <a:lnTo>
                    <a:pt x="937097" y="547292"/>
                  </a:lnTo>
                  <a:cubicBezTo>
                    <a:pt x="937097" y="559951"/>
                    <a:pt x="926835" y="570214"/>
                    <a:pt x="914176" y="570214"/>
                  </a:cubicBezTo>
                  <a:lnTo>
                    <a:pt x="22922" y="570214"/>
                  </a:lnTo>
                  <a:cubicBezTo>
                    <a:pt x="10262" y="570214"/>
                    <a:pt x="0" y="559951"/>
                    <a:pt x="0" y="547292"/>
                  </a:cubicBezTo>
                  <a:lnTo>
                    <a:pt x="0" y="22922"/>
                  </a:lnTo>
                  <a:cubicBezTo>
                    <a:pt x="0" y="10262"/>
                    <a:pt x="10262" y="0"/>
                    <a:pt x="22922" y="0"/>
                  </a:cubicBezTo>
                  <a:close/>
                </a:path>
              </a:pathLst>
            </a:custGeom>
            <a:blipFill>
              <a:blip r:embed="rId1"/>
              <a:stretch>
                <a:fillRect t="-32170" b="-3217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9231319" y="7745638"/>
            <a:ext cx="1512662" cy="151266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31319" y="5577651"/>
            <a:ext cx="1512662" cy="151266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62582" y="4436067"/>
            <a:ext cx="811530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5757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why its important?</a:t>
            </a:r>
            <a:endParaRPr lang="en-US" sz="5600" b="1">
              <a:solidFill>
                <a:srgbClr val="FF5757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87650" y="2500879"/>
            <a:ext cx="7271650" cy="213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conflicting Diagnostic Accuracy</a:t>
            </a: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3360"/>
              </a:lnSpc>
            </a:pPr>
            <a:endParaRPr lang="en-US" sz="26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539750" lvl="1" indent="-269875" algn="just">
              <a:lnSpc>
                <a:spcPts val="35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5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Variations in clinical expertise can lead to misdiagnosis or delays.</a:t>
            </a:r>
            <a:endParaRPr lang="en-US" sz="25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3080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03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178211" y="7745638"/>
            <a:ext cx="6081089" cy="2790918"/>
            <a:chOff x="0" y="0"/>
            <a:chExt cx="8108119" cy="372122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772918"/>
              <a:ext cx="8108119" cy="2948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just">
                <a:lnSpc>
                  <a:spcPts val="2940"/>
                </a:lnSpc>
                <a:buFont typeface="Arial" panose="020B0604020202020204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Traditional methods rely on manual feature engineering.</a:t>
              </a: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  <a:p>
              <a:pPr marL="453390" lvl="1" indent="-226695" algn="just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CNN-based approaches have achieved success but may struggle with very nuanced lesions.</a:t>
              </a: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  <a:p>
              <a:pPr algn="just">
                <a:lnSpc>
                  <a:spcPts val="2940"/>
                </a:lnSpc>
                <a:spcBef>
                  <a:spcPct val="0"/>
                </a:spcBef>
              </a:pP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5290806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  <a:latin typeface="Inter Medium" panose="02000503000000020004"/>
                  <a:ea typeface="Inter Medium" panose="02000503000000020004"/>
                  <a:cs typeface="Inter Medium" panose="02000503000000020004"/>
                  <a:sym typeface="Inter Medium" panose="02000503000000020004"/>
                </a:rPr>
                <a:t>Gaps in Existing Solutions</a:t>
              </a:r>
              <a:endPara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178211" y="5577651"/>
            <a:ext cx="6081089" cy="2047968"/>
            <a:chOff x="0" y="0"/>
            <a:chExt cx="8108119" cy="2730624"/>
          </a:xfrm>
        </p:grpSpPr>
        <p:sp>
          <p:nvSpPr>
            <p:cNvPr id="17" name="TextBox 17"/>
            <p:cNvSpPr txBox="1"/>
            <p:nvPr/>
          </p:nvSpPr>
          <p:spPr>
            <a:xfrm>
              <a:off x="0" y="772918"/>
              <a:ext cx="8108119" cy="1957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Limited Access to Specialists</a:t>
              </a: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  <a:p>
              <a:pPr marL="453390" lvl="1" indent="-226695" algn="just">
                <a:lnSpc>
                  <a:spcPts val="2940"/>
                </a:lnSpc>
                <a:spcBef>
                  <a:spcPct val="0"/>
                </a:spcBef>
                <a:buFont typeface="Arial" panose="020B0604020202020204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Rural and remote areas often lack dermatological services.</a:t>
              </a: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  <a:p>
              <a:pPr algn="just">
                <a:lnSpc>
                  <a:spcPts val="2940"/>
                </a:lnSpc>
                <a:spcBef>
                  <a:spcPct val="0"/>
                </a:spcBef>
              </a:pPr>
              <a:endParaRPr lang="en-US" sz="21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290806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000000"/>
                  </a:solidFill>
                  <a:latin typeface="Inter Medium" panose="02000503000000020004"/>
                  <a:ea typeface="Inter Medium" panose="02000503000000020004"/>
                  <a:cs typeface="Inter Medium" panose="02000503000000020004"/>
                  <a:sym typeface="Inter Medium" panose="02000503000000020004"/>
                </a:rPr>
                <a:t>ARTIFICIAL INTELLIGENCE</a:t>
              </a:r>
              <a:endPara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608145" y="6127289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01</a:t>
            </a:r>
            <a:endParaRPr lang="en-US" sz="2100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08145" y="8295276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02</a:t>
            </a:r>
            <a:endParaRPr lang="en-US" sz="2100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55245" y="2038599"/>
            <a:ext cx="811530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Problem Identification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2609" y="2302442"/>
            <a:ext cx="8734070" cy="1623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Problem Background &amp; Related Work</a:t>
            </a:r>
            <a:endParaRPr lang="en-US" sz="47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79309" y="2676456"/>
            <a:ext cx="6979991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Lack of specialized medical datasets for transformers.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Need for more interpretable, accurate models in clinical settings.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04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541362" y="7543615"/>
            <a:ext cx="5725297" cy="219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Esteva et al. (2017): Demonstrated CNN performance at dermatologist level for melanomas.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Dosovitskiy et al. (2020): Introduced the Vision Transformer, showing excellent results on large-scale image tasks.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12919" y="7101655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Related Work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82884" y="5095875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Background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35992" y="6989306"/>
            <a:ext cx="1512662" cy="151266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821319"/>
            <a:ext cx="1512662" cy="151266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05526" y="5370958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01</a:t>
            </a:r>
            <a:endParaRPr lang="en-US" sz="2100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2818" y="7538945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02</a:t>
            </a:r>
            <a:endParaRPr lang="en-US" sz="2100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712919" y="5577651"/>
            <a:ext cx="5725297" cy="1571629"/>
            <a:chOff x="0" y="0"/>
            <a:chExt cx="7633729" cy="209550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38100"/>
              <a:ext cx="7633729" cy="8153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 algn="just">
                <a:lnSpc>
                  <a:spcPts val="2520"/>
                </a:lnSpc>
                <a:buFont typeface="Arial" panose="020B0604020202020204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The skin diseases depends on image-based evaluations</a:t>
              </a:r>
              <a:endPara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61066"/>
              <a:ext cx="7633729" cy="1234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 algn="just">
                <a:lnSpc>
                  <a:spcPts val="2520"/>
                </a:lnSpc>
                <a:buFont typeface="Arial" panose="020B0604020202020204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Inter" panose="020B0502030000000004"/>
                  <a:ea typeface="Inter" panose="020B0502030000000004"/>
                  <a:cs typeface="Inter" panose="020B0502030000000004"/>
                  <a:sym typeface="Inter" panose="020B0502030000000004"/>
                </a:rPr>
                <a:t>Automated classification can serve as a second opinion or triage tool.</a:t>
              </a:r>
              <a:endPara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  <a:p>
              <a:pPr algn="just">
                <a:lnSpc>
                  <a:spcPts val="2520"/>
                </a:lnSpc>
              </a:pPr>
              <a:endPara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589398" y="2413474"/>
            <a:ext cx="1512662" cy="151266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947174" y="2954586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03</a:t>
            </a:r>
            <a:endParaRPr lang="en-US" sz="2100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79309" y="2022407"/>
            <a:ext cx="394905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Gap and Motivation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5866051" y="2714556"/>
            <a:ext cx="7719139" cy="7719139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7" name="Freeform 27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113" y="1092518"/>
            <a:ext cx="6676660" cy="193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Training Data Overview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31669" y="3290412"/>
            <a:ext cx="572529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Infectious: 6,000 images</a:t>
            </a:r>
            <a:endParaRPr lang="en-US" sz="19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678950" y="2860760"/>
            <a:ext cx="1064035" cy="106403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24774" y="5124945"/>
            <a:ext cx="39681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EKZAMA: 4,070 IMAGES</a:t>
            </a:r>
            <a:endParaRPr lang="en-US" sz="20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634841" y="4753470"/>
            <a:ext cx="1064035" cy="106403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93788" y="4774855"/>
            <a:ext cx="1064035" cy="106403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893788" y="2908385"/>
            <a:ext cx="1064035" cy="10640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0508" y="7084989"/>
            <a:ext cx="5725297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6 main folders (each folder = 1 class)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Total (Train): 30,900 images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5893788" y="6608739"/>
            <a:ext cx="1064035" cy="106403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67757" y="6839674"/>
            <a:ext cx="1064035" cy="10640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4" name="Freeform 24"/>
          <p:cNvSpPr/>
          <p:nvPr/>
        </p:nvSpPr>
        <p:spPr>
          <a:xfrm>
            <a:off x="7324173" y="7533344"/>
            <a:ext cx="2855440" cy="2103434"/>
          </a:xfrm>
          <a:custGeom>
            <a:avLst/>
            <a:gdLst/>
            <a:ahLst/>
            <a:cxnLst/>
            <a:rect l="l" t="t" r="r" b="b"/>
            <a:pathLst>
              <a:path w="2855440" h="2103434">
                <a:moveTo>
                  <a:pt x="0" y="0"/>
                </a:moveTo>
                <a:lnTo>
                  <a:pt x="2855440" y="0"/>
                </a:lnTo>
                <a:lnTo>
                  <a:pt x="2855440" y="2103434"/>
                </a:lnTo>
                <a:lnTo>
                  <a:pt x="0" y="210343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342428" y="5794649"/>
            <a:ext cx="2651890" cy="1090970"/>
          </a:xfrm>
          <a:custGeom>
            <a:avLst/>
            <a:gdLst/>
            <a:ahLst/>
            <a:cxnLst/>
            <a:rect l="l" t="t" r="r" b="b"/>
            <a:pathLst>
              <a:path w="2651890" h="1090970">
                <a:moveTo>
                  <a:pt x="0" y="0"/>
                </a:moveTo>
                <a:lnTo>
                  <a:pt x="2651890" y="0"/>
                </a:lnTo>
                <a:lnTo>
                  <a:pt x="2651890" y="1090970"/>
                </a:lnTo>
                <a:lnTo>
                  <a:pt x="0" y="1090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8755" b="-37009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249946" y="3800397"/>
            <a:ext cx="3003895" cy="1162623"/>
          </a:xfrm>
          <a:custGeom>
            <a:avLst/>
            <a:gdLst/>
            <a:ahLst/>
            <a:cxnLst/>
            <a:rect l="l" t="t" r="r" b="b"/>
            <a:pathLst>
              <a:path w="3003895" h="1162623">
                <a:moveTo>
                  <a:pt x="0" y="0"/>
                </a:moveTo>
                <a:lnTo>
                  <a:pt x="3003895" y="0"/>
                </a:lnTo>
                <a:lnTo>
                  <a:pt x="3003895" y="1162623"/>
                </a:lnTo>
                <a:lnTo>
                  <a:pt x="0" y="1162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69377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123985" y="3800397"/>
            <a:ext cx="3301199" cy="1274821"/>
          </a:xfrm>
          <a:custGeom>
            <a:avLst/>
            <a:gdLst/>
            <a:ahLst/>
            <a:cxnLst/>
            <a:rect l="l" t="t" r="r" b="b"/>
            <a:pathLst>
              <a:path w="3301199" h="1274821">
                <a:moveTo>
                  <a:pt x="0" y="0"/>
                </a:moveTo>
                <a:lnTo>
                  <a:pt x="3301199" y="0"/>
                </a:lnTo>
                <a:lnTo>
                  <a:pt x="3301199" y="1274820"/>
                </a:lnTo>
                <a:lnTo>
                  <a:pt x="0" y="1274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66521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965576" y="5708251"/>
            <a:ext cx="3754434" cy="1357319"/>
          </a:xfrm>
          <a:custGeom>
            <a:avLst/>
            <a:gdLst/>
            <a:ahLst/>
            <a:cxnLst/>
            <a:rect l="l" t="t" r="r" b="b"/>
            <a:pathLst>
              <a:path w="3754434" h="1357319">
                <a:moveTo>
                  <a:pt x="0" y="0"/>
                </a:moveTo>
                <a:lnTo>
                  <a:pt x="3754434" y="0"/>
                </a:lnTo>
                <a:lnTo>
                  <a:pt x="3754434" y="1357319"/>
                </a:lnTo>
                <a:lnTo>
                  <a:pt x="0" y="1357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4440" b="-46890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1698876" y="7968688"/>
            <a:ext cx="3578859" cy="1912068"/>
          </a:xfrm>
          <a:custGeom>
            <a:avLst/>
            <a:gdLst/>
            <a:ahLst/>
            <a:cxnLst/>
            <a:rect l="l" t="t" r="r" b="b"/>
            <a:pathLst>
              <a:path w="3578859" h="1912068">
                <a:moveTo>
                  <a:pt x="0" y="0"/>
                </a:moveTo>
                <a:lnTo>
                  <a:pt x="3578859" y="0"/>
                </a:lnTo>
                <a:lnTo>
                  <a:pt x="3578859" y="1912068"/>
                </a:lnTo>
                <a:lnTo>
                  <a:pt x="0" y="19120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350" b="-11350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028700" y="6302034"/>
            <a:ext cx="697999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Images obtained from Kaggle</a:t>
            </a:r>
            <a:endParaRPr lang="en-US" sz="1800" u="sng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  <a:hlinkClick r:id="rId7" tooltip="https://www.kaggle.com/datasets/ascanipek/skin-disease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05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131669" y="1299210"/>
            <a:ext cx="396810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asses &amp; Image Counts (Training Set):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944017" y="3252312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04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52111" y="3210850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Pigment: 1,020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944017" y="5171041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05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897946" y="7212175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Malign: 6,783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897946" y="5151991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Benign: 10,900 images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158854" y="5166406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02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158854" y="332234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01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28700" y="5811404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Data Source: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158854" y="696795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03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832823" y="7231225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06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224774" y="6958829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AKNE: 2,149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548113" y="8008620"/>
            <a:ext cx="5725297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Observation: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Benign has the largest number of images (10.9k).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Pigment has the fewest images (1,020).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113" y="1092518"/>
            <a:ext cx="6676660" cy="193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Validation Data Overview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31669" y="3290412"/>
            <a:ext cx="572529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Enfeksiyonel: 750  images</a:t>
            </a:r>
            <a:endParaRPr lang="en-US" sz="19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678950" y="2860760"/>
            <a:ext cx="1064035" cy="106403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24774" y="5124945"/>
            <a:ext cx="39681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EKZAMA: 508 IMAGES</a:t>
            </a:r>
            <a:endParaRPr lang="en-US" sz="20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634841" y="4753470"/>
            <a:ext cx="1064035" cy="106403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93788" y="4774855"/>
            <a:ext cx="1064035" cy="106403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893788" y="2908385"/>
            <a:ext cx="1064035" cy="10640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0508" y="7084989"/>
            <a:ext cx="5725297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6 main folders (each folder = 1 class)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Total (Validation): 3,923 images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5893788" y="6608739"/>
            <a:ext cx="1064035" cy="106403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67757" y="6839674"/>
            <a:ext cx="1064035" cy="10640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4" name="Freeform 24"/>
          <p:cNvSpPr/>
          <p:nvPr/>
        </p:nvSpPr>
        <p:spPr>
          <a:xfrm>
            <a:off x="7456809" y="3742254"/>
            <a:ext cx="1985627" cy="1301689"/>
          </a:xfrm>
          <a:custGeom>
            <a:avLst/>
            <a:gdLst/>
            <a:ahLst/>
            <a:cxnLst/>
            <a:rect l="l" t="t" r="r" b="b"/>
            <a:pathLst>
              <a:path w="1985627" h="1301689">
                <a:moveTo>
                  <a:pt x="0" y="0"/>
                </a:moveTo>
                <a:lnTo>
                  <a:pt x="1985626" y="0"/>
                </a:lnTo>
                <a:lnTo>
                  <a:pt x="1985626" y="1301689"/>
                </a:lnTo>
                <a:lnTo>
                  <a:pt x="0" y="13016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531751" y="5628411"/>
            <a:ext cx="1835742" cy="1223828"/>
          </a:xfrm>
          <a:custGeom>
            <a:avLst/>
            <a:gdLst/>
            <a:ahLst/>
            <a:cxnLst/>
            <a:rect l="l" t="t" r="r" b="b"/>
            <a:pathLst>
              <a:path w="1835742" h="1223828">
                <a:moveTo>
                  <a:pt x="0" y="0"/>
                </a:moveTo>
                <a:lnTo>
                  <a:pt x="1835742" y="0"/>
                </a:lnTo>
                <a:lnTo>
                  <a:pt x="1835742" y="1223827"/>
                </a:lnTo>
                <a:lnTo>
                  <a:pt x="0" y="1223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294239" y="7724639"/>
            <a:ext cx="2310766" cy="1187156"/>
          </a:xfrm>
          <a:custGeom>
            <a:avLst/>
            <a:gdLst/>
            <a:ahLst/>
            <a:cxnLst/>
            <a:rect l="l" t="t" r="r" b="b"/>
            <a:pathLst>
              <a:path w="2310766" h="1187156">
                <a:moveTo>
                  <a:pt x="0" y="0"/>
                </a:moveTo>
                <a:lnTo>
                  <a:pt x="2310766" y="0"/>
                </a:lnTo>
                <a:lnTo>
                  <a:pt x="2310766" y="1187156"/>
                </a:lnTo>
                <a:lnTo>
                  <a:pt x="0" y="1187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005075" y="3742254"/>
            <a:ext cx="2755520" cy="1276241"/>
          </a:xfrm>
          <a:custGeom>
            <a:avLst/>
            <a:gdLst/>
            <a:ahLst/>
            <a:cxnLst/>
            <a:rect l="l" t="t" r="r" b="b"/>
            <a:pathLst>
              <a:path w="2755520" h="1276241">
                <a:moveTo>
                  <a:pt x="0" y="0"/>
                </a:moveTo>
                <a:lnTo>
                  <a:pt x="2755520" y="0"/>
                </a:lnTo>
                <a:lnTo>
                  <a:pt x="2755520" y="1276241"/>
                </a:lnTo>
                <a:lnTo>
                  <a:pt x="0" y="1276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2124800" y="5660148"/>
            <a:ext cx="2516070" cy="1505373"/>
          </a:xfrm>
          <a:custGeom>
            <a:avLst/>
            <a:gdLst/>
            <a:ahLst/>
            <a:cxnLst/>
            <a:rect l="l" t="t" r="r" b="b"/>
            <a:pathLst>
              <a:path w="2516070" h="1505373">
                <a:moveTo>
                  <a:pt x="0" y="0"/>
                </a:moveTo>
                <a:lnTo>
                  <a:pt x="2516070" y="0"/>
                </a:lnTo>
                <a:lnTo>
                  <a:pt x="2516070" y="1505373"/>
                </a:lnTo>
                <a:lnTo>
                  <a:pt x="0" y="1505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582" t="-30032" r="-16657" b="-32795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2152111" y="7758910"/>
            <a:ext cx="2488758" cy="1152884"/>
          </a:xfrm>
          <a:custGeom>
            <a:avLst/>
            <a:gdLst/>
            <a:ahLst/>
            <a:cxnLst/>
            <a:rect l="l" t="t" r="r" b="b"/>
            <a:pathLst>
              <a:path w="2488758" h="1152884">
                <a:moveTo>
                  <a:pt x="0" y="0"/>
                </a:moveTo>
                <a:lnTo>
                  <a:pt x="2488759" y="0"/>
                </a:lnTo>
                <a:lnTo>
                  <a:pt x="2488759" y="1152885"/>
                </a:lnTo>
                <a:lnTo>
                  <a:pt x="0" y="11528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57936" b="-57936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028700" y="6302034"/>
            <a:ext cx="697999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Images obtained from Kaggle</a:t>
            </a:r>
            <a:endParaRPr lang="en-US" sz="1800" u="sng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  <a:hlinkClick r:id="rId7" tooltip="https://www.kaggle.com/datasets/ascanipek/skin-disease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06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131669" y="1299210"/>
            <a:ext cx="396810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asses &amp; Image Counts (Validation Set):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944017" y="3252312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04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52111" y="3210850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Pigment: 135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944017" y="5171041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05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897946" y="7212175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Malign: 847 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897946" y="5151991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Benign: 1,361  images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158854" y="5166406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02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158854" y="332234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01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28700" y="5811404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Data Source: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158854" y="696795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03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832823" y="7231225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06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224774" y="6958829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AKNE: 322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113" y="1092518"/>
            <a:ext cx="6676660" cy="193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Test Data Overview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31669" y="3290412"/>
            <a:ext cx="572529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Enfeksiyonel: 750  images</a:t>
            </a:r>
            <a:endParaRPr lang="en-US" sz="19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678950" y="2860760"/>
            <a:ext cx="1064035" cy="106403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24774" y="5124945"/>
            <a:ext cx="396810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EKZAMA: 510 IMAGES</a:t>
            </a:r>
            <a:endParaRPr lang="en-US" sz="20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634841" y="4753470"/>
            <a:ext cx="1064035" cy="106403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93788" y="4774855"/>
            <a:ext cx="1064035" cy="106403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893788" y="2908385"/>
            <a:ext cx="1064035" cy="10640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00508" y="7084989"/>
            <a:ext cx="5725297" cy="2506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6 main folders (each folder = 1 class)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Total (Test): 3,928 images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Training ~70%, Validation ~15%, Testing ~15% (approximate).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marL="388620" lvl="1" indent="-194310" algn="just">
              <a:lnSpc>
                <a:spcPts val="2520"/>
              </a:lnSpc>
              <a:buFont typeface="Arial" panose="020B0604020202020204"/>
              <a:buChar char="•"/>
            </a:pPr>
            <a:r>
              <a:rPr lang="en-US" sz="1800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</a:rPr>
              <a:t>Similar class distribution in Val/Test to reflect real-world scenarios.</a:t>
            </a: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1800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5893788" y="6608739"/>
            <a:ext cx="1064035" cy="1064035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67757" y="6839674"/>
            <a:ext cx="1064035" cy="10640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id="24" name="Freeform 24"/>
          <p:cNvSpPr/>
          <p:nvPr/>
        </p:nvSpPr>
        <p:spPr>
          <a:xfrm>
            <a:off x="7366694" y="3763306"/>
            <a:ext cx="2330512" cy="1259585"/>
          </a:xfrm>
          <a:custGeom>
            <a:avLst/>
            <a:gdLst/>
            <a:ahLst/>
            <a:cxnLst/>
            <a:rect l="l" t="t" r="r" b="b"/>
            <a:pathLst>
              <a:path w="2330512" h="1259585">
                <a:moveTo>
                  <a:pt x="0" y="0"/>
                </a:moveTo>
                <a:lnTo>
                  <a:pt x="2330512" y="0"/>
                </a:lnTo>
                <a:lnTo>
                  <a:pt x="2330512" y="1259585"/>
                </a:lnTo>
                <a:lnTo>
                  <a:pt x="0" y="12595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2188" b="-12188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7366694" y="5699816"/>
            <a:ext cx="2163253" cy="1081016"/>
          </a:xfrm>
          <a:custGeom>
            <a:avLst/>
            <a:gdLst/>
            <a:ahLst/>
            <a:cxnLst/>
            <a:rect l="l" t="t" r="r" b="b"/>
            <a:pathLst>
              <a:path w="2163253" h="1081016">
                <a:moveTo>
                  <a:pt x="0" y="0"/>
                </a:moveTo>
                <a:lnTo>
                  <a:pt x="2163253" y="0"/>
                </a:lnTo>
                <a:lnTo>
                  <a:pt x="2163253" y="1081017"/>
                </a:lnTo>
                <a:lnTo>
                  <a:pt x="0" y="1081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5552" b="-25552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7366694" y="7730546"/>
            <a:ext cx="2150130" cy="1409529"/>
          </a:xfrm>
          <a:custGeom>
            <a:avLst/>
            <a:gdLst/>
            <a:ahLst/>
            <a:cxnLst/>
            <a:rect l="l" t="t" r="r" b="b"/>
            <a:pathLst>
              <a:path w="2150130" h="1409529">
                <a:moveTo>
                  <a:pt x="0" y="0"/>
                </a:moveTo>
                <a:lnTo>
                  <a:pt x="2150130" y="0"/>
                </a:lnTo>
                <a:lnTo>
                  <a:pt x="2150130" y="1409529"/>
                </a:lnTo>
                <a:lnTo>
                  <a:pt x="0" y="14095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2152111" y="3924795"/>
            <a:ext cx="2966892" cy="969185"/>
          </a:xfrm>
          <a:custGeom>
            <a:avLst/>
            <a:gdLst/>
            <a:ahLst/>
            <a:cxnLst/>
            <a:rect l="l" t="t" r="r" b="b"/>
            <a:pathLst>
              <a:path w="2966892" h="969185">
                <a:moveTo>
                  <a:pt x="0" y="0"/>
                </a:moveTo>
                <a:lnTo>
                  <a:pt x="2966893" y="0"/>
                </a:lnTo>
                <a:lnTo>
                  <a:pt x="2966893" y="969185"/>
                </a:lnTo>
                <a:lnTo>
                  <a:pt x="0" y="969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2152111" y="5699816"/>
            <a:ext cx="3040909" cy="1275584"/>
          </a:xfrm>
          <a:custGeom>
            <a:avLst/>
            <a:gdLst/>
            <a:ahLst/>
            <a:cxnLst/>
            <a:rect l="l" t="t" r="r" b="b"/>
            <a:pathLst>
              <a:path w="3040909" h="1275584">
                <a:moveTo>
                  <a:pt x="0" y="0"/>
                </a:moveTo>
                <a:lnTo>
                  <a:pt x="3040910" y="0"/>
                </a:lnTo>
                <a:lnTo>
                  <a:pt x="3040910" y="1275584"/>
                </a:lnTo>
                <a:lnTo>
                  <a:pt x="0" y="12755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7974" b="-27974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2352343" y="7758910"/>
            <a:ext cx="2566429" cy="1352800"/>
          </a:xfrm>
          <a:custGeom>
            <a:avLst/>
            <a:gdLst/>
            <a:ahLst/>
            <a:cxnLst/>
            <a:rect l="l" t="t" r="r" b="b"/>
            <a:pathLst>
              <a:path w="2566429" h="1352800">
                <a:moveTo>
                  <a:pt x="0" y="0"/>
                </a:moveTo>
                <a:lnTo>
                  <a:pt x="2566429" y="0"/>
                </a:lnTo>
                <a:lnTo>
                  <a:pt x="2566429" y="1352801"/>
                </a:lnTo>
                <a:lnTo>
                  <a:pt x="0" y="1352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9960" b="-49751"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028700" y="6302034"/>
            <a:ext cx="6979991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Inter" panose="020B0502030000000004"/>
                <a:ea typeface="Inter" panose="020B0502030000000004"/>
                <a:cs typeface="Inter" panose="020B0502030000000004"/>
                <a:sym typeface="Inter" panose="020B0502030000000004"/>
                <a:hlinkClick r:id="rId7" tooltip="https://www.kaggle.com/datasets/ascanipek/skin-diseases"/>
              </a:rPr>
              <a:t>Images obtained from Kaggle</a:t>
            </a:r>
            <a:endParaRPr lang="en-US" sz="1800" u="sng">
              <a:solidFill>
                <a:srgbClr val="000000"/>
              </a:solidFill>
              <a:latin typeface="Inter" panose="020B0502030000000004"/>
              <a:ea typeface="Inter" panose="020B0502030000000004"/>
              <a:cs typeface="Inter" panose="020B0502030000000004"/>
              <a:sym typeface="Inter" panose="020B0502030000000004"/>
              <a:hlinkClick r:id="rId7" tooltip="https://www.kaggle.com/datasets/ascanipek/skin-disease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07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131669" y="1299210"/>
            <a:ext cx="3968105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asses &amp; Image Counts 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(Test Set):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0944017" y="3252312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04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52111" y="3210850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Pigment: 136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944017" y="5171041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05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1897946" y="7212175"/>
            <a:ext cx="572529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Malign: 849 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1897946" y="5151991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Benign: 1,361  images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158854" y="5166406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02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6158854" y="332234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01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028700" y="5811404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Data Source: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158854" y="6967958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03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0832823" y="7231225"/>
            <a:ext cx="533902" cy="25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5" b="1">
                <a:solidFill>
                  <a:srgbClr val="FFFFFF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06</a:t>
            </a:r>
            <a:endParaRPr lang="en-US" sz="1475" b="1">
              <a:solidFill>
                <a:srgbClr val="FFFFFF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224774" y="6958829"/>
            <a:ext cx="396810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Bold" panose="020B0802030000000004"/>
                <a:ea typeface="Inter Bold" panose="020B0802030000000004"/>
                <a:cs typeface="Inter Bold" panose="020B0802030000000004"/>
                <a:sym typeface="Inter Bold" panose="020B0802030000000004"/>
              </a:rPr>
              <a:t>AKNE: 322 IMAGES</a:t>
            </a:r>
            <a:endParaRPr lang="en-US" sz="2100" b="1">
              <a:solidFill>
                <a:srgbClr val="000000"/>
              </a:solidFill>
              <a:latin typeface="Inter Bold" panose="020B0802030000000004"/>
              <a:ea typeface="Inter Bold" panose="020B0802030000000004"/>
              <a:cs typeface="Inter Bold" panose="020B0802030000000004"/>
              <a:sym typeface="Inter Bold" panose="020B080203000000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11129" y="1611947"/>
            <a:ext cx="5240627" cy="7362223"/>
            <a:chOff x="0" y="0"/>
            <a:chExt cx="969327" cy="13617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9327" cy="1361746"/>
            </a:xfrm>
            <a:custGeom>
              <a:avLst/>
              <a:gdLst/>
              <a:ahLst/>
              <a:cxnLst/>
              <a:rect l="l" t="t" r="r" b="b"/>
              <a:pathLst>
                <a:path w="969327" h="1361746">
                  <a:moveTo>
                    <a:pt x="33978" y="0"/>
                  </a:moveTo>
                  <a:lnTo>
                    <a:pt x="935349" y="0"/>
                  </a:lnTo>
                  <a:cubicBezTo>
                    <a:pt x="944361" y="0"/>
                    <a:pt x="953003" y="3580"/>
                    <a:pt x="959375" y="9952"/>
                  </a:cubicBezTo>
                  <a:cubicBezTo>
                    <a:pt x="965747" y="16324"/>
                    <a:pt x="969327" y="24966"/>
                    <a:pt x="969327" y="33978"/>
                  </a:cubicBezTo>
                  <a:lnTo>
                    <a:pt x="969327" y="1327768"/>
                  </a:lnTo>
                  <a:cubicBezTo>
                    <a:pt x="969327" y="1336780"/>
                    <a:pt x="965747" y="1345422"/>
                    <a:pt x="959375" y="1351794"/>
                  </a:cubicBezTo>
                  <a:cubicBezTo>
                    <a:pt x="953003" y="1358166"/>
                    <a:pt x="944361" y="1361746"/>
                    <a:pt x="935349" y="1361746"/>
                  </a:cubicBezTo>
                  <a:lnTo>
                    <a:pt x="33978" y="1361746"/>
                  </a:lnTo>
                  <a:cubicBezTo>
                    <a:pt x="24966" y="1361746"/>
                    <a:pt x="16324" y="1358166"/>
                    <a:pt x="9952" y="1351794"/>
                  </a:cubicBezTo>
                  <a:cubicBezTo>
                    <a:pt x="3580" y="1345422"/>
                    <a:pt x="0" y="1336780"/>
                    <a:pt x="0" y="1327768"/>
                  </a:cubicBezTo>
                  <a:lnTo>
                    <a:pt x="0" y="33978"/>
                  </a:lnTo>
                  <a:cubicBezTo>
                    <a:pt x="0" y="24966"/>
                    <a:pt x="3580" y="16324"/>
                    <a:pt x="9952" y="9952"/>
                  </a:cubicBezTo>
                  <a:cubicBezTo>
                    <a:pt x="16324" y="3580"/>
                    <a:pt x="24966" y="0"/>
                    <a:pt x="33978" y="0"/>
                  </a:cubicBezTo>
                  <a:close/>
                </a:path>
              </a:pathLst>
            </a:custGeom>
            <a:blipFill>
              <a:blip r:embed="rId1"/>
              <a:stretch>
                <a:fillRect l="-551" r="-55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54244" y="1092518"/>
            <a:ext cx="667666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Overall Framework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08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06644" y="2566398"/>
            <a:ext cx="667666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Transformer</a:t>
            </a:r>
            <a:endParaRPr lang="en-US" sz="56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4244" y="4100558"/>
            <a:ext cx="928520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introduced in the original paper "Attention Is All You Need" (Vaswani et al., 2017).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06644" y="5254959"/>
            <a:ext cx="290250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What is a Transformer?</a:t>
            </a:r>
            <a:endParaRPr lang="en-US" sz="21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68957" y="6201744"/>
            <a:ext cx="7552034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ctr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A deep learning model  for sequence-to-sequence tasks.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453390" lvl="1" indent="-226695" algn="ctr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Unlike RNNs and LSTMs, it does not rely on recurrence, allowing for parallel processing.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453390" lvl="1" indent="-226695" algn="ctr">
              <a:lnSpc>
                <a:spcPts val="2940"/>
              </a:lnSpc>
              <a:buFont typeface="Arial" panose="020B0604020202020204"/>
              <a:buChar char="•"/>
            </a:pPr>
            <a:r>
              <a:rPr lang="en-US" sz="21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Uses self-attention mechanisms to capture dependencies between input elements.</a:t>
            </a:r>
            <a:endParaRPr lang="en-US" sz="21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521229" y="6042677"/>
            <a:ext cx="166758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residual step </a:t>
            </a:r>
            <a:endParaRPr lang="en-US" sz="21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0188819" y="6239844"/>
            <a:ext cx="9847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2048" y="2661477"/>
            <a:ext cx="11301259" cy="6356958"/>
          </a:xfrm>
          <a:custGeom>
            <a:avLst/>
            <a:gdLst/>
            <a:ahLst/>
            <a:cxnLst/>
            <a:rect l="l" t="t" r="r" b="b"/>
            <a:pathLst>
              <a:path w="11301259" h="6356958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02043"/>
            <a:ext cx="7301685" cy="146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Model Architecture (Vision Transformer + Baseline)</a:t>
            </a:r>
            <a:endParaRPr lang="en-US" sz="42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66051" y="981075"/>
            <a:ext cx="1393249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 panose="02000503000000020004"/>
                <a:ea typeface="Inter Medium" panose="02000503000000020004"/>
                <a:cs typeface="Inter Medium" panose="02000503000000020004"/>
                <a:sym typeface="Inter Medium" panose="02000503000000020004"/>
              </a:rPr>
              <a:t>PAGE 09</a:t>
            </a:r>
            <a:endParaRPr lang="en-US" sz="2100" b="1">
              <a:solidFill>
                <a:srgbClr val="000000"/>
              </a:solidFill>
              <a:latin typeface="Inter Medium" panose="02000503000000020004"/>
              <a:ea typeface="Inter Medium" panose="02000503000000020004"/>
              <a:cs typeface="Inter Medium" panose="02000503000000020004"/>
              <a:sym typeface="Inter Medium" panose="020005030000000200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65511" y="4946332"/>
            <a:ext cx="527994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WHAT IS A VISION TRANSFORMER (VIT)?</a:t>
            </a:r>
            <a:endParaRPr lang="en-US" sz="2100" b="1">
              <a:solidFill>
                <a:srgbClr val="000000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174006" y="6503649"/>
            <a:ext cx="8914735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0" lvl="1" indent="-269875" algn="ctr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Transformer models to image classification.</a:t>
            </a:r>
            <a:endParaRPr lang="en-US" sz="25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  <a:p>
            <a:pPr marL="539750" lvl="1" indent="-269875" algn="ctr">
              <a:lnSpc>
                <a:spcPts val="3500"/>
              </a:lnSpc>
              <a:buAutoNum type="arabicPeriod"/>
            </a:pPr>
            <a:r>
              <a:rPr lang="en-US" sz="2500">
                <a:solidFill>
                  <a:srgbClr val="000000"/>
                </a:solidFill>
                <a:latin typeface="Red Hat Display" panose="02010503040201060303"/>
                <a:ea typeface="Red Hat Display" panose="02010503040201060303"/>
                <a:cs typeface="Red Hat Display" panose="02010503040201060303"/>
                <a:sym typeface="Red Hat Display" panose="02010503040201060303"/>
              </a:rPr>
              <a:t>        Unlike CNNs, which rely on convolutions, ViT uses self-attention mechanisms to learn spatial relationships between different image regions.</a:t>
            </a:r>
            <a:endParaRPr lang="en-US" sz="2500">
              <a:solidFill>
                <a:srgbClr val="000000"/>
              </a:solidFill>
              <a:latin typeface="Red Hat Display" panose="02010503040201060303"/>
              <a:ea typeface="Red Hat Display" panose="02010503040201060303"/>
              <a:cs typeface="Red Hat Display" panose="02010503040201060303"/>
              <a:sym typeface="Red Hat Display" panose="020105030402010603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30385" y="1663264"/>
            <a:ext cx="7301685" cy="64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FF5757"/>
                </a:solidFill>
                <a:latin typeface="Red Hat Display Bold" panose="02010803040201060303"/>
                <a:ea typeface="Red Hat Display Bold" panose="02010803040201060303"/>
                <a:cs typeface="Red Hat Display Bold" panose="02010803040201060303"/>
                <a:sym typeface="Red Hat Display Bold" panose="02010803040201060303"/>
              </a:rPr>
              <a:t>How we deal with the problem?</a:t>
            </a:r>
            <a:endParaRPr lang="en-US" sz="3800" b="1">
              <a:solidFill>
                <a:srgbClr val="FF5757"/>
              </a:solidFill>
              <a:latin typeface="Red Hat Display Bold" panose="02010803040201060303"/>
              <a:ea typeface="Red Hat Display Bold" panose="02010803040201060303"/>
              <a:cs typeface="Red Hat Display Bold" panose="02010803040201060303"/>
              <a:sym typeface="Red Hat Display Bold" panose="0201080304020106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5550</Words>
  <Application>WPS Presentation</Application>
  <PresentationFormat>Custom</PresentationFormat>
  <Paragraphs>376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Inter Bold</vt:lpstr>
      <vt:lpstr>Inter</vt:lpstr>
      <vt:lpstr>Red Hat Display Bold</vt:lpstr>
      <vt:lpstr>Arial</vt:lpstr>
      <vt:lpstr>Inter Medium</vt:lpstr>
      <vt:lpstr>Red Hat Display</vt:lpstr>
      <vt:lpstr>Arimo Bold</vt:lpstr>
      <vt:lpstr>Arimo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/>
  <cp:lastModifiedBy>AJ89</cp:lastModifiedBy>
  <cp:revision>3</cp:revision>
  <dcterms:created xsi:type="dcterms:W3CDTF">2006-08-16T00:00:00Z</dcterms:created>
  <dcterms:modified xsi:type="dcterms:W3CDTF">2025-06-21T15:07:12Z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9120B3C813A246FBA0EBE4EFE1C6EADA_12</vt:lpwstr>
  </property>
  <property fmtid="{D5CDD505-2E9C-101B-9397-08002B2CF9AE}" pid="3" name="KSOProductBuildVer">
    <vt:lpwstr>1033-12.2.0.21546</vt:lpwstr>
  </property>
</Properties>
</file>