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28637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285133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E68FC2-FBF5-4913-AEF0-0C57BDFA5174}"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6482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221242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E68FC2-FBF5-4913-AEF0-0C57BDFA5174}"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2023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3794446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3035529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113883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1080389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334454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215892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255587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117352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225738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325417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5B415-AFD8-4CA8-A422-1FA1A8D88BE9}" type="datetimeFigureOut">
              <a:rPr lang="en-IN" smtClean="0"/>
              <a:t>22-04-2021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E68FC2-FBF5-4913-AEF0-0C57BDFA5174}" type="slidenum">
              <a:rPr lang="en-IN" smtClean="0"/>
              <a:t>‹#›</a:t>
            </a:fld>
            <a:endParaRPr lang="en-IN" dirty="0"/>
          </a:p>
        </p:txBody>
      </p:sp>
    </p:spTree>
    <p:extLst>
      <p:ext uri="{BB962C8B-B14F-4D97-AF65-F5344CB8AC3E}">
        <p14:creationId xmlns:p14="http://schemas.microsoft.com/office/powerpoint/2010/main" val="224705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025B415-AFD8-4CA8-A422-1FA1A8D88BE9}" type="datetimeFigureOut">
              <a:rPr lang="en-IN" smtClean="0"/>
              <a:t>22-04-2021</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E68FC2-FBF5-4913-AEF0-0C57BDFA5174}" type="slidenum">
              <a:rPr lang="en-IN" smtClean="0"/>
              <a:t>‹#›</a:t>
            </a:fld>
            <a:endParaRPr lang="en-IN" dirty="0"/>
          </a:p>
        </p:txBody>
      </p:sp>
    </p:spTree>
    <p:extLst>
      <p:ext uri="{BB962C8B-B14F-4D97-AF65-F5344CB8AC3E}">
        <p14:creationId xmlns:p14="http://schemas.microsoft.com/office/powerpoint/2010/main" val="153213639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C173-5D4C-42AA-9353-CCA4AE7E3812}"/>
              </a:ext>
            </a:extLst>
          </p:cNvPr>
          <p:cNvSpPr>
            <a:spLocks noGrp="1"/>
          </p:cNvSpPr>
          <p:nvPr>
            <p:ph type="ctrTitle"/>
          </p:nvPr>
        </p:nvSpPr>
        <p:spPr>
          <a:xfrm>
            <a:off x="1524000" y="1122364"/>
            <a:ext cx="9144000" cy="1096962"/>
          </a:xfrm>
        </p:spPr>
        <p:txBody>
          <a:bodyPr/>
          <a:lstStyle/>
          <a:p>
            <a:r>
              <a:rPr lang="en-US" b="1" u="sng" dirty="0"/>
              <a:t>Introduction</a:t>
            </a:r>
            <a:endParaRPr lang="en-IN" b="1" u="sng" dirty="0"/>
          </a:p>
        </p:txBody>
      </p:sp>
      <p:sp>
        <p:nvSpPr>
          <p:cNvPr id="3" name="Subtitle 2">
            <a:extLst>
              <a:ext uri="{FF2B5EF4-FFF2-40B4-BE49-F238E27FC236}">
                <a16:creationId xmlns:a16="http://schemas.microsoft.com/office/drawing/2014/main" id="{C518073E-108E-41DF-91C2-03571A99EB13}"/>
              </a:ext>
            </a:extLst>
          </p:cNvPr>
          <p:cNvSpPr>
            <a:spLocks noGrp="1"/>
          </p:cNvSpPr>
          <p:nvPr>
            <p:ph type="subTitle" idx="1"/>
          </p:nvPr>
        </p:nvSpPr>
        <p:spPr>
          <a:xfrm>
            <a:off x="1524000" y="2514601"/>
            <a:ext cx="9772650" cy="3810000"/>
          </a:xfrm>
        </p:spPr>
        <p:txBody>
          <a:bodyPr>
            <a:normAutofit/>
          </a:bodyPr>
          <a:lstStyle/>
          <a:p>
            <a:pPr marL="342900" lvl="0" indent="-342900" algn="l">
              <a:lnSpc>
                <a:spcPct val="107000"/>
              </a:lnSpc>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MySQL is a relational Database Management System based on the Structured Query Language.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SQL is the popular language for accessing and managing the records in the database.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MySQL is open-source database software, supported by Oracle.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 allows us to implement database operations on tables, rows, columns, indexes.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 creates a database that allows you to build many tables to store and manipulate data and defining the relationship between each table.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MySQL is quicker than other databases, therefore it can work well even with large datasets.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19981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3FB9-5097-4AA3-9A89-FE99BF058282}"/>
              </a:ext>
            </a:extLst>
          </p:cNvPr>
          <p:cNvSpPr>
            <a:spLocks noGrp="1"/>
          </p:cNvSpPr>
          <p:nvPr>
            <p:ph type="title"/>
          </p:nvPr>
        </p:nvSpPr>
        <p:spPr/>
        <p:txBody>
          <a:bodyPr/>
          <a:lstStyle/>
          <a:p>
            <a:r>
              <a:rPr lang="en-US" dirty="0"/>
              <a:t>Update Syntax</a:t>
            </a:r>
            <a:endParaRPr lang="en-IN" dirty="0"/>
          </a:p>
        </p:txBody>
      </p:sp>
      <p:sp>
        <p:nvSpPr>
          <p:cNvPr id="3" name="Content Placeholder 2">
            <a:extLst>
              <a:ext uri="{FF2B5EF4-FFF2-40B4-BE49-F238E27FC236}">
                <a16:creationId xmlns:a16="http://schemas.microsoft.com/office/drawing/2014/main" id="{281E2E06-ACB3-43A1-BF34-F8DB99E342C1}"/>
              </a:ext>
            </a:extLst>
          </p:cNvPr>
          <p:cNvSpPr>
            <a:spLocks noGrp="1"/>
          </p:cNvSpPr>
          <p:nvPr>
            <p:ph idx="1"/>
          </p:nvPr>
        </p:nvSpPr>
        <p:spPr/>
        <p:txBody>
          <a:bodyPr/>
          <a:lstStyle/>
          <a:p>
            <a:r>
              <a:rPr lang="en-US" dirty="0"/>
              <a:t>Update table_name</a:t>
            </a:r>
          </a:p>
          <a:p>
            <a:pPr marL="0" indent="0">
              <a:buNone/>
            </a:pPr>
            <a:r>
              <a:rPr lang="en-US" dirty="0"/>
              <a:t>      set column1 = value1, column2 = value2,….</a:t>
            </a:r>
          </a:p>
          <a:p>
            <a:pPr marL="0" indent="0">
              <a:buNone/>
            </a:pPr>
            <a:r>
              <a:rPr lang="en-US" dirty="0"/>
              <a:t>      where condition;</a:t>
            </a:r>
          </a:p>
          <a:p>
            <a:pPr marL="0" indent="0">
              <a:buNone/>
            </a:pPr>
            <a:endParaRPr lang="en-US" dirty="0"/>
          </a:p>
          <a:p>
            <a:r>
              <a:rPr lang="en-US" dirty="0"/>
              <a:t>Example:</a:t>
            </a:r>
          </a:p>
          <a:p>
            <a:pPr marL="0" indent="0">
              <a:buNone/>
            </a:pPr>
            <a:r>
              <a:rPr lang="en-US" dirty="0"/>
              <a:t>	Update Customers</a:t>
            </a:r>
          </a:p>
          <a:p>
            <a:pPr marL="0" indent="0">
              <a:buNone/>
            </a:pPr>
            <a:r>
              <a:rPr lang="en-US" dirty="0"/>
              <a:t>	set FirstName = “Mary”, LastName = “Black”</a:t>
            </a:r>
          </a:p>
          <a:p>
            <a:pPr marL="0" indent="0">
              <a:buNone/>
            </a:pPr>
            <a:r>
              <a:rPr lang="en-US" dirty="0"/>
              <a:t>	where CustomerId = 1;</a:t>
            </a:r>
          </a:p>
          <a:p>
            <a:pPr marL="0" indent="0">
              <a:buNone/>
            </a:pPr>
            <a:endParaRPr lang="en-IN" dirty="0"/>
          </a:p>
        </p:txBody>
      </p:sp>
    </p:spTree>
    <p:extLst>
      <p:ext uri="{BB962C8B-B14F-4D97-AF65-F5344CB8AC3E}">
        <p14:creationId xmlns:p14="http://schemas.microsoft.com/office/powerpoint/2010/main" val="60332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12A9-CB22-43A5-8AF4-2426A39FC136}"/>
              </a:ext>
            </a:extLst>
          </p:cNvPr>
          <p:cNvSpPr>
            <a:spLocks noGrp="1"/>
          </p:cNvSpPr>
          <p:nvPr>
            <p:ph type="title"/>
          </p:nvPr>
        </p:nvSpPr>
        <p:spPr/>
        <p:txBody>
          <a:bodyPr>
            <a:normAutofit/>
          </a:bodyPr>
          <a:lstStyle/>
          <a:p>
            <a:r>
              <a:rPr lang="en-US" sz="2800" dirty="0"/>
              <a:t>Delete Syntax</a:t>
            </a:r>
            <a:endParaRPr lang="en-IN" sz="2800" dirty="0"/>
          </a:p>
        </p:txBody>
      </p:sp>
      <p:sp>
        <p:nvSpPr>
          <p:cNvPr id="3" name="Content Placeholder 2">
            <a:extLst>
              <a:ext uri="{FF2B5EF4-FFF2-40B4-BE49-F238E27FC236}">
                <a16:creationId xmlns:a16="http://schemas.microsoft.com/office/drawing/2014/main" id="{2C0C0978-636E-431D-8107-7BB29458F8CB}"/>
              </a:ext>
            </a:extLst>
          </p:cNvPr>
          <p:cNvSpPr>
            <a:spLocks noGrp="1"/>
          </p:cNvSpPr>
          <p:nvPr>
            <p:ph idx="1"/>
          </p:nvPr>
        </p:nvSpPr>
        <p:spPr/>
        <p:txBody>
          <a:bodyPr/>
          <a:lstStyle/>
          <a:p>
            <a:r>
              <a:rPr lang="en-US" dirty="0"/>
              <a:t>DELETE FROM table_name WHERE condition;</a:t>
            </a:r>
          </a:p>
          <a:p>
            <a:endParaRPr lang="en-US" dirty="0"/>
          </a:p>
          <a:p>
            <a:r>
              <a:rPr lang="en-US" dirty="0"/>
              <a:t>Example:</a:t>
            </a:r>
          </a:p>
          <a:p>
            <a:pPr marL="0" indent="0">
              <a:buNone/>
            </a:pPr>
            <a:r>
              <a:rPr lang="en-US" dirty="0"/>
              <a:t>	Delete from Customers where FirstName = “John”;</a:t>
            </a:r>
            <a:endParaRPr lang="en-IN" dirty="0"/>
          </a:p>
        </p:txBody>
      </p:sp>
    </p:spTree>
    <p:extLst>
      <p:ext uri="{BB962C8B-B14F-4D97-AF65-F5344CB8AC3E}">
        <p14:creationId xmlns:p14="http://schemas.microsoft.com/office/powerpoint/2010/main" val="427929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FFD5-2919-4119-BB8D-51CEE49AFAB4}"/>
              </a:ext>
            </a:extLst>
          </p:cNvPr>
          <p:cNvSpPr>
            <a:spLocks noGrp="1"/>
          </p:cNvSpPr>
          <p:nvPr>
            <p:ph type="title"/>
          </p:nvPr>
        </p:nvSpPr>
        <p:spPr/>
        <p:txBody>
          <a:bodyPr>
            <a:normAutofit/>
          </a:bodyPr>
          <a:lstStyle/>
          <a:p>
            <a:r>
              <a:rPr lang="en-US" sz="2800" dirty="0"/>
              <a:t>Select Query Syntax</a:t>
            </a:r>
            <a:endParaRPr lang="en-IN" sz="2800" dirty="0"/>
          </a:p>
        </p:txBody>
      </p:sp>
      <p:sp>
        <p:nvSpPr>
          <p:cNvPr id="3" name="Content Placeholder 2">
            <a:extLst>
              <a:ext uri="{FF2B5EF4-FFF2-40B4-BE49-F238E27FC236}">
                <a16:creationId xmlns:a16="http://schemas.microsoft.com/office/drawing/2014/main" id="{64A1E791-9FB8-4BE7-BF94-E0A6FADF5D59}"/>
              </a:ext>
            </a:extLst>
          </p:cNvPr>
          <p:cNvSpPr>
            <a:spLocks noGrp="1"/>
          </p:cNvSpPr>
          <p:nvPr>
            <p:ph idx="1"/>
          </p:nvPr>
        </p:nvSpPr>
        <p:spPr/>
        <p:txBody>
          <a:bodyPr/>
          <a:lstStyle/>
          <a:p>
            <a:r>
              <a:rPr lang="en-US" dirty="0"/>
              <a:t>Select * from table_name;</a:t>
            </a:r>
          </a:p>
          <a:p>
            <a:pPr marL="0" indent="0">
              <a:buNone/>
            </a:pPr>
            <a:r>
              <a:rPr lang="en-US" dirty="0"/>
              <a:t>	OR</a:t>
            </a:r>
          </a:p>
          <a:p>
            <a:r>
              <a:rPr lang="en-US" dirty="0"/>
              <a:t>Select column1, column2,.. From table_name;</a:t>
            </a:r>
          </a:p>
          <a:p>
            <a:endParaRPr lang="en-US" dirty="0"/>
          </a:p>
          <a:p>
            <a:r>
              <a:rPr lang="en-US" dirty="0"/>
              <a:t>Example:</a:t>
            </a:r>
          </a:p>
          <a:p>
            <a:pPr marL="0" indent="0">
              <a:buNone/>
            </a:pPr>
            <a:r>
              <a:rPr lang="en-US" dirty="0"/>
              <a:t>	Select * from Customers;</a:t>
            </a:r>
          </a:p>
          <a:p>
            <a:pPr marL="0" indent="0">
              <a:buNone/>
            </a:pPr>
            <a:r>
              <a:rPr lang="en-US" dirty="0"/>
              <a:t>	Select CustomerId, FirstName, LastName, Country from Customers;</a:t>
            </a:r>
          </a:p>
          <a:p>
            <a:endParaRPr lang="en-IN" dirty="0"/>
          </a:p>
        </p:txBody>
      </p:sp>
    </p:spTree>
    <p:extLst>
      <p:ext uri="{BB962C8B-B14F-4D97-AF65-F5344CB8AC3E}">
        <p14:creationId xmlns:p14="http://schemas.microsoft.com/office/powerpoint/2010/main" val="130508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B71A-9C69-4AE7-A410-18B4206915B2}"/>
              </a:ext>
            </a:extLst>
          </p:cNvPr>
          <p:cNvSpPr>
            <a:spLocks noGrp="1"/>
          </p:cNvSpPr>
          <p:nvPr>
            <p:ph type="title"/>
          </p:nvPr>
        </p:nvSpPr>
        <p:spPr/>
        <p:txBody>
          <a:bodyPr>
            <a:normAutofit/>
          </a:bodyPr>
          <a:lstStyle/>
          <a:p>
            <a:r>
              <a:rPr lang="en-US" sz="2800" dirty="0"/>
              <a:t>Where Clause</a:t>
            </a:r>
            <a:endParaRPr lang="en-IN" sz="2800" dirty="0"/>
          </a:p>
        </p:txBody>
      </p:sp>
      <p:sp>
        <p:nvSpPr>
          <p:cNvPr id="3" name="Content Placeholder 2">
            <a:extLst>
              <a:ext uri="{FF2B5EF4-FFF2-40B4-BE49-F238E27FC236}">
                <a16:creationId xmlns:a16="http://schemas.microsoft.com/office/drawing/2014/main" id="{9728C039-62AA-4DB0-852E-B8C4EF356EC2}"/>
              </a:ext>
            </a:extLst>
          </p:cNvPr>
          <p:cNvSpPr>
            <a:spLocks noGrp="1"/>
          </p:cNvSpPr>
          <p:nvPr>
            <p:ph idx="1"/>
          </p:nvPr>
        </p:nvSpPr>
        <p:spPr/>
        <p:txBody>
          <a:bodyPr/>
          <a:lstStyle/>
          <a:p>
            <a:r>
              <a:rPr lang="en-US" dirty="0"/>
              <a:t>Where clause is used for the filter conditions</a:t>
            </a:r>
          </a:p>
          <a:p>
            <a:endParaRPr lang="en-US" dirty="0"/>
          </a:p>
          <a:p>
            <a:r>
              <a:rPr lang="en-US" dirty="0"/>
              <a:t>Syntax: </a:t>
            </a:r>
          </a:p>
          <a:p>
            <a:pPr marL="0" indent="0">
              <a:buNone/>
            </a:pPr>
            <a:r>
              <a:rPr lang="en-US" dirty="0"/>
              <a:t>	Select * from table_name where condition;</a:t>
            </a:r>
          </a:p>
          <a:p>
            <a:pPr marL="0" indent="0">
              <a:buNone/>
            </a:pPr>
            <a:endParaRPr lang="en-US" dirty="0"/>
          </a:p>
          <a:p>
            <a:r>
              <a:rPr lang="en-US" dirty="0"/>
              <a:t>Example:</a:t>
            </a:r>
          </a:p>
          <a:p>
            <a:pPr marL="0" indent="0">
              <a:buNone/>
            </a:pPr>
            <a:r>
              <a:rPr lang="en-US" dirty="0"/>
              <a:t>	Select * from Customers where FirstName = “Mary”;</a:t>
            </a:r>
          </a:p>
          <a:p>
            <a:pPr marL="0" indent="0">
              <a:buNone/>
            </a:pPr>
            <a:r>
              <a:rPr lang="en-US" dirty="0"/>
              <a:t>	Select CustomerId, FirstName, LastName, Country from Customers</a:t>
            </a:r>
          </a:p>
          <a:p>
            <a:pPr marL="0" indent="0">
              <a:buNone/>
            </a:pPr>
            <a:r>
              <a:rPr lang="en-US" dirty="0"/>
              <a:t>	where CustomerId = 2;</a:t>
            </a:r>
          </a:p>
          <a:p>
            <a:pPr marL="0" indent="0">
              <a:buNone/>
            </a:pPr>
            <a:endParaRPr lang="en-IN" dirty="0"/>
          </a:p>
        </p:txBody>
      </p:sp>
    </p:spTree>
    <p:extLst>
      <p:ext uri="{BB962C8B-B14F-4D97-AF65-F5344CB8AC3E}">
        <p14:creationId xmlns:p14="http://schemas.microsoft.com/office/powerpoint/2010/main" val="1563824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7203-A1CE-4FC5-9CB0-4B0503BA993C}"/>
              </a:ext>
            </a:extLst>
          </p:cNvPr>
          <p:cNvSpPr>
            <a:spLocks noGrp="1"/>
          </p:cNvSpPr>
          <p:nvPr>
            <p:ph type="title"/>
          </p:nvPr>
        </p:nvSpPr>
        <p:spPr/>
        <p:txBody>
          <a:bodyPr>
            <a:normAutofit/>
          </a:bodyPr>
          <a:lstStyle/>
          <a:p>
            <a:r>
              <a:rPr lang="en-US" sz="2800" dirty="0"/>
              <a:t>What we have learnt!</a:t>
            </a:r>
            <a:endParaRPr lang="en-IN" sz="2800" dirty="0"/>
          </a:p>
        </p:txBody>
      </p:sp>
      <p:sp>
        <p:nvSpPr>
          <p:cNvPr id="3" name="Content Placeholder 2">
            <a:extLst>
              <a:ext uri="{FF2B5EF4-FFF2-40B4-BE49-F238E27FC236}">
                <a16:creationId xmlns:a16="http://schemas.microsoft.com/office/drawing/2014/main" id="{3FCA43DC-4037-4A88-ADCC-02EB8A8F5F12}"/>
              </a:ext>
            </a:extLst>
          </p:cNvPr>
          <p:cNvSpPr>
            <a:spLocks noGrp="1"/>
          </p:cNvSpPr>
          <p:nvPr>
            <p:ph idx="1"/>
          </p:nvPr>
        </p:nvSpPr>
        <p:spPr/>
        <p:txBody>
          <a:bodyPr/>
          <a:lstStyle/>
          <a:p>
            <a:r>
              <a:rPr lang="en-US" dirty="0"/>
              <a:t>We have now learnt few basics for working with MySQL.</a:t>
            </a:r>
          </a:p>
          <a:p>
            <a:r>
              <a:rPr lang="en-US" dirty="0"/>
              <a:t>You can now try to create databases, create tables, insert values in the table, update values in the table, delete values from the table, select values from the table with or without a condition</a:t>
            </a:r>
            <a:endParaRPr lang="en-IN" dirty="0"/>
          </a:p>
        </p:txBody>
      </p:sp>
    </p:spTree>
    <p:extLst>
      <p:ext uri="{BB962C8B-B14F-4D97-AF65-F5344CB8AC3E}">
        <p14:creationId xmlns:p14="http://schemas.microsoft.com/office/powerpoint/2010/main" val="371908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AF47-2926-490E-8AD5-173CED1BD79E}"/>
              </a:ext>
            </a:extLst>
          </p:cNvPr>
          <p:cNvSpPr>
            <a:spLocks noGrp="1"/>
          </p:cNvSpPr>
          <p:nvPr>
            <p:ph type="title"/>
          </p:nvPr>
        </p:nvSpPr>
        <p:spPr>
          <a:xfrm>
            <a:off x="1754725" y="2595785"/>
            <a:ext cx="9418100" cy="1909540"/>
          </a:xfrm>
        </p:spPr>
        <p:txBody>
          <a:bodyPr>
            <a:normAutofit/>
          </a:bodyPr>
          <a:lstStyle/>
          <a:p>
            <a:pPr algn="ctr"/>
            <a:r>
              <a:rPr lang="en-US" sz="4800" b="1" dirty="0">
                <a:solidFill>
                  <a:srgbClr val="C00000"/>
                </a:solidFill>
              </a:rPr>
              <a:t>Thank You</a:t>
            </a:r>
            <a:endParaRPr lang="en-IN" sz="4800" b="1" dirty="0">
              <a:solidFill>
                <a:srgbClr val="C00000"/>
              </a:solidFill>
            </a:endParaRPr>
          </a:p>
        </p:txBody>
      </p:sp>
    </p:spTree>
    <p:extLst>
      <p:ext uri="{BB962C8B-B14F-4D97-AF65-F5344CB8AC3E}">
        <p14:creationId xmlns:p14="http://schemas.microsoft.com/office/powerpoint/2010/main" val="398415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C14C-5525-4DCC-B681-B0B63B8A354D}"/>
              </a:ext>
            </a:extLst>
          </p:cNvPr>
          <p:cNvSpPr>
            <a:spLocks noGrp="1"/>
          </p:cNvSpPr>
          <p:nvPr>
            <p:ph type="title"/>
          </p:nvPr>
        </p:nvSpPr>
        <p:spPr/>
        <p:txBody>
          <a:bodyPr>
            <a:normAutofit/>
          </a:bodyPr>
          <a:lstStyle/>
          <a:p>
            <a:r>
              <a:rPr lang="en-US" sz="2800" dirty="0"/>
              <a:t>The commands available in SQL can be broadly classified as below:</a:t>
            </a:r>
            <a:endParaRPr lang="en-IN" sz="2800" dirty="0"/>
          </a:p>
        </p:txBody>
      </p:sp>
      <p:sp>
        <p:nvSpPr>
          <p:cNvPr id="3" name="Content Placeholder 2">
            <a:extLst>
              <a:ext uri="{FF2B5EF4-FFF2-40B4-BE49-F238E27FC236}">
                <a16:creationId xmlns:a16="http://schemas.microsoft.com/office/drawing/2014/main" id="{16F961F3-D96F-4C04-88E6-F8B1867C55A4}"/>
              </a:ext>
            </a:extLst>
          </p:cNvPr>
          <p:cNvSpPr>
            <a:spLocks noGrp="1"/>
          </p:cNvSpPr>
          <p:nvPr>
            <p:ph idx="1"/>
          </p:nvPr>
        </p:nvSpPr>
        <p:spPr/>
        <p:txBody>
          <a:bodyPr>
            <a:normAutofit lnSpcReduction="10000"/>
          </a:bodyPr>
          <a:lstStyle/>
          <a:p>
            <a:r>
              <a:rPr lang="en-US" dirty="0"/>
              <a:t>Data Definition Language (DDL):	</a:t>
            </a:r>
          </a:p>
          <a:p>
            <a:pPr lvl="1"/>
            <a:r>
              <a:rPr lang="en-US" dirty="0"/>
              <a:t>Create, Alter, Drop, Truncate</a:t>
            </a:r>
          </a:p>
          <a:p>
            <a:r>
              <a:rPr lang="en-US" dirty="0"/>
              <a:t>Data Manipulation Language (DML):</a:t>
            </a:r>
          </a:p>
          <a:p>
            <a:pPr lvl="1"/>
            <a:r>
              <a:rPr lang="en-US" dirty="0"/>
              <a:t>Insert, Update, Delete	</a:t>
            </a:r>
          </a:p>
          <a:p>
            <a:r>
              <a:rPr lang="en-US" dirty="0"/>
              <a:t>Data Query Language (DQL):</a:t>
            </a:r>
          </a:p>
          <a:p>
            <a:pPr lvl="1"/>
            <a:r>
              <a:rPr lang="en-US" dirty="0"/>
              <a:t>Select</a:t>
            </a:r>
          </a:p>
          <a:p>
            <a:r>
              <a:rPr lang="en-US" dirty="0"/>
              <a:t>Data Control Language (DQL):</a:t>
            </a:r>
          </a:p>
          <a:p>
            <a:pPr lvl="1"/>
            <a:r>
              <a:rPr lang="en-US" dirty="0"/>
              <a:t>Grant, Revoke</a:t>
            </a:r>
          </a:p>
          <a:p>
            <a:r>
              <a:rPr lang="en-US" dirty="0"/>
              <a:t>Transact Control Language (TCL) :</a:t>
            </a:r>
          </a:p>
          <a:p>
            <a:pPr lvl="1"/>
            <a:r>
              <a:rPr lang="en-US" dirty="0"/>
              <a:t>Commit, Rollback, Save point, Set Transaction</a:t>
            </a:r>
            <a:endParaRPr lang="en-IN" dirty="0"/>
          </a:p>
        </p:txBody>
      </p:sp>
    </p:spTree>
    <p:extLst>
      <p:ext uri="{BB962C8B-B14F-4D97-AF65-F5344CB8AC3E}">
        <p14:creationId xmlns:p14="http://schemas.microsoft.com/office/powerpoint/2010/main" val="50418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6288-F880-4288-B5D7-8264A74C80A7}"/>
              </a:ext>
            </a:extLst>
          </p:cNvPr>
          <p:cNvSpPr>
            <a:spLocks noGrp="1"/>
          </p:cNvSpPr>
          <p:nvPr>
            <p:ph type="title"/>
          </p:nvPr>
        </p:nvSpPr>
        <p:spPr/>
        <p:txBody>
          <a:bodyPr>
            <a:normAutofit/>
          </a:bodyPr>
          <a:lstStyle/>
          <a:p>
            <a:r>
              <a:rPr lang="en-US" sz="2800" dirty="0"/>
              <a:t>Create Database Syntax</a:t>
            </a:r>
            <a:endParaRPr lang="en-IN" sz="2800" dirty="0"/>
          </a:p>
        </p:txBody>
      </p:sp>
      <p:sp>
        <p:nvSpPr>
          <p:cNvPr id="3" name="Content Placeholder 2">
            <a:extLst>
              <a:ext uri="{FF2B5EF4-FFF2-40B4-BE49-F238E27FC236}">
                <a16:creationId xmlns:a16="http://schemas.microsoft.com/office/drawing/2014/main" id="{389D12B1-7B50-428E-8956-820EC4F2D515}"/>
              </a:ext>
            </a:extLst>
          </p:cNvPr>
          <p:cNvSpPr>
            <a:spLocks noGrp="1"/>
          </p:cNvSpPr>
          <p:nvPr>
            <p:ph idx="1"/>
          </p:nvPr>
        </p:nvSpPr>
        <p:spPr/>
        <p:txBody>
          <a:bodyPr/>
          <a:lstStyle/>
          <a:p>
            <a:r>
              <a:rPr lang="en-US" dirty="0"/>
              <a:t>Create Database databasename;</a:t>
            </a:r>
          </a:p>
          <a:p>
            <a:pPr lvl="1"/>
            <a:r>
              <a:rPr lang="en-US" dirty="0"/>
              <a:t>Example: CREATE DATABASE Employees;</a:t>
            </a:r>
          </a:p>
          <a:p>
            <a:endParaRPr lang="en-US" dirty="0"/>
          </a:p>
          <a:p>
            <a:r>
              <a:rPr lang="en-US" dirty="0"/>
              <a:t>Once the database is created use the below syntax to use the newly created database:</a:t>
            </a:r>
          </a:p>
          <a:p>
            <a:pPr lvl="1"/>
            <a:r>
              <a:rPr lang="en-US" dirty="0"/>
              <a:t>Use databasename;</a:t>
            </a:r>
          </a:p>
          <a:p>
            <a:pPr marL="457200" lvl="1" indent="0">
              <a:buNone/>
            </a:pPr>
            <a:endParaRPr lang="en-IN" dirty="0"/>
          </a:p>
        </p:txBody>
      </p:sp>
    </p:spTree>
    <p:extLst>
      <p:ext uri="{BB962C8B-B14F-4D97-AF65-F5344CB8AC3E}">
        <p14:creationId xmlns:p14="http://schemas.microsoft.com/office/powerpoint/2010/main" val="182815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4DC0-620F-4FCD-A17B-C34EC979EC1E}"/>
              </a:ext>
            </a:extLst>
          </p:cNvPr>
          <p:cNvSpPr>
            <a:spLocks noGrp="1"/>
          </p:cNvSpPr>
          <p:nvPr>
            <p:ph type="title"/>
          </p:nvPr>
        </p:nvSpPr>
        <p:spPr/>
        <p:txBody>
          <a:bodyPr/>
          <a:lstStyle/>
          <a:p>
            <a:r>
              <a:rPr lang="en-US" dirty="0"/>
              <a:t>Drop</a:t>
            </a:r>
            <a:r>
              <a:rPr lang="en-US" sz="3600" dirty="0"/>
              <a:t> Database Syntax</a:t>
            </a:r>
            <a:endParaRPr lang="en-IN" dirty="0"/>
          </a:p>
        </p:txBody>
      </p:sp>
      <p:sp>
        <p:nvSpPr>
          <p:cNvPr id="3" name="Content Placeholder 2">
            <a:extLst>
              <a:ext uri="{FF2B5EF4-FFF2-40B4-BE49-F238E27FC236}">
                <a16:creationId xmlns:a16="http://schemas.microsoft.com/office/drawing/2014/main" id="{6DDCD5E5-75F3-42F8-ACBC-67454A0972D8}"/>
              </a:ext>
            </a:extLst>
          </p:cNvPr>
          <p:cNvSpPr>
            <a:spLocks noGrp="1"/>
          </p:cNvSpPr>
          <p:nvPr>
            <p:ph idx="1"/>
          </p:nvPr>
        </p:nvSpPr>
        <p:spPr/>
        <p:txBody>
          <a:bodyPr/>
          <a:lstStyle/>
          <a:p>
            <a:r>
              <a:rPr lang="en-US" dirty="0"/>
              <a:t>Drop Database databasename;</a:t>
            </a:r>
          </a:p>
          <a:p>
            <a:pPr lvl="1"/>
            <a:r>
              <a:rPr lang="en-US" dirty="0"/>
              <a:t>Example: DROP DATABASE Employees;</a:t>
            </a:r>
          </a:p>
          <a:p>
            <a:endParaRPr lang="en-IN" dirty="0"/>
          </a:p>
          <a:p>
            <a:r>
              <a:rPr lang="en-IN" dirty="0"/>
              <a:t>You can drop only the existing databases.</a:t>
            </a:r>
          </a:p>
        </p:txBody>
      </p:sp>
    </p:spTree>
    <p:extLst>
      <p:ext uri="{BB962C8B-B14F-4D97-AF65-F5344CB8AC3E}">
        <p14:creationId xmlns:p14="http://schemas.microsoft.com/office/powerpoint/2010/main" val="351101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094F-C93E-41B9-83B6-14BAB1C2AD3B}"/>
              </a:ext>
            </a:extLst>
          </p:cNvPr>
          <p:cNvSpPr>
            <a:spLocks noGrp="1"/>
          </p:cNvSpPr>
          <p:nvPr>
            <p:ph type="title"/>
          </p:nvPr>
        </p:nvSpPr>
        <p:spPr/>
        <p:txBody>
          <a:bodyPr/>
          <a:lstStyle/>
          <a:p>
            <a:r>
              <a:rPr lang="en-US" dirty="0"/>
              <a:t>Data Types</a:t>
            </a:r>
            <a:endParaRPr lang="en-IN" dirty="0"/>
          </a:p>
        </p:txBody>
      </p:sp>
      <p:sp>
        <p:nvSpPr>
          <p:cNvPr id="3" name="Content Placeholder 2">
            <a:extLst>
              <a:ext uri="{FF2B5EF4-FFF2-40B4-BE49-F238E27FC236}">
                <a16:creationId xmlns:a16="http://schemas.microsoft.com/office/drawing/2014/main" id="{647ABC95-3705-4C1E-B94F-3DF35B744320}"/>
              </a:ext>
            </a:extLst>
          </p:cNvPr>
          <p:cNvSpPr>
            <a:spLocks noGrp="1"/>
          </p:cNvSpPr>
          <p:nvPr>
            <p:ph idx="1"/>
          </p:nvPr>
        </p:nvSpPr>
        <p:spPr/>
        <p:txBody>
          <a:bodyPr/>
          <a:lstStyle/>
          <a:p>
            <a:r>
              <a:rPr lang="en-US" dirty="0"/>
              <a:t>Numeric</a:t>
            </a:r>
          </a:p>
          <a:p>
            <a:pPr lvl="1"/>
            <a:r>
              <a:rPr lang="en-US" dirty="0"/>
              <a:t>INT</a:t>
            </a:r>
          </a:p>
          <a:p>
            <a:pPr lvl="1"/>
            <a:r>
              <a:rPr lang="en-US" dirty="0"/>
              <a:t>BIGINT</a:t>
            </a:r>
          </a:p>
          <a:p>
            <a:pPr lvl="1"/>
            <a:r>
              <a:rPr lang="en-US" dirty="0"/>
              <a:t>TINYINT</a:t>
            </a:r>
          </a:p>
          <a:p>
            <a:pPr lvl="1"/>
            <a:r>
              <a:rPr lang="en-US" dirty="0"/>
              <a:t>SMALLINT</a:t>
            </a:r>
          </a:p>
          <a:p>
            <a:pPr lvl="1"/>
            <a:r>
              <a:rPr lang="en-US" dirty="0"/>
              <a:t>MEDIUMINT</a:t>
            </a:r>
          </a:p>
          <a:p>
            <a:r>
              <a:rPr lang="en-US" dirty="0"/>
              <a:t>Floating Numbers</a:t>
            </a:r>
          </a:p>
          <a:p>
            <a:pPr lvl="1"/>
            <a:r>
              <a:rPr lang="en-US" dirty="0"/>
              <a:t>Decimal</a:t>
            </a:r>
          </a:p>
          <a:p>
            <a:pPr lvl="1"/>
            <a:r>
              <a:rPr lang="en-US" dirty="0"/>
              <a:t>Float</a:t>
            </a:r>
          </a:p>
          <a:p>
            <a:pPr lvl="1"/>
            <a:r>
              <a:rPr lang="en-US" dirty="0"/>
              <a:t>Double</a:t>
            </a:r>
          </a:p>
          <a:p>
            <a:pPr lvl="1"/>
            <a:endParaRPr lang="en-IN" dirty="0"/>
          </a:p>
        </p:txBody>
      </p:sp>
    </p:spTree>
    <p:extLst>
      <p:ext uri="{BB962C8B-B14F-4D97-AF65-F5344CB8AC3E}">
        <p14:creationId xmlns:p14="http://schemas.microsoft.com/office/powerpoint/2010/main" val="415154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CBE4-FDD8-4B94-8408-6DCF38C50F05}"/>
              </a:ext>
            </a:extLst>
          </p:cNvPr>
          <p:cNvSpPr>
            <a:spLocks noGrp="1"/>
          </p:cNvSpPr>
          <p:nvPr>
            <p:ph type="title"/>
          </p:nvPr>
        </p:nvSpPr>
        <p:spPr/>
        <p:txBody>
          <a:bodyPr/>
          <a:lstStyle/>
          <a:p>
            <a:r>
              <a:rPr lang="en-US" dirty="0"/>
              <a:t>Data Types (Continued)</a:t>
            </a:r>
            <a:endParaRPr lang="en-IN" dirty="0"/>
          </a:p>
        </p:txBody>
      </p:sp>
      <p:sp>
        <p:nvSpPr>
          <p:cNvPr id="3" name="Content Placeholder 2">
            <a:extLst>
              <a:ext uri="{FF2B5EF4-FFF2-40B4-BE49-F238E27FC236}">
                <a16:creationId xmlns:a16="http://schemas.microsoft.com/office/drawing/2014/main" id="{4F68EF47-B026-4E98-A7F3-B32884382E03}"/>
              </a:ext>
            </a:extLst>
          </p:cNvPr>
          <p:cNvSpPr>
            <a:spLocks noGrp="1"/>
          </p:cNvSpPr>
          <p:nvPr>
            <p:ph idx="1"/>
          </p:nvPr>
        </p:nvSpPr>
        <p:spPr>
          <a:xfrm>
            <a:off x="2589212" y="1581150"/>
            <a:ext cx="8915400" cy="4330072"/>
          </a:xfrm>
        </p:spPr>
        <p:txBody>
          <a:bodyPr>
            <a:normAutofit fontScale="92500" lnSpcReduction="20000"/>
          </a:bodyPr>
          <a:lstStyle/>
          <a:p>
            <a:r>
              <a:rPr lang="en-US" dirty="0"/>
              <a:t>Strings</a:t>
            </a:r>
          </a:p>
          <a:p>
            <a:pPr lvl="1"/>
            <a:r>
              <a:rPr lang="en-US" dirty="0"/>
              <a:t>CHAR</a:t>
            </a:r>
          </a:p>
          <a:p>
            <a:pPr lvl="1"/>
            <a:r>
              <a:rPr lang="en-US" dirty="0"/>
              <a:t>VARCHAR</a:t>
            </a:r>
          </a:p>
          <a:p>
            <a:pPr lvl="1"/>
            <a:r>
              <a:rPr lang="en-US" dirty="0"/>
              <a:t>BINARY</a:t>
            </a:r>
          </a:p>
          <a:p>
            <a:pPr lvl="1"/>
            <a:r>
              <a:rPr lang="en-US" dirty="0"/>
              <a:t>VARBINARY</a:t>
            </a:r>
          </a:p>
          <a:p>
            <a:pPr lvl="1"/>
            <a:r>
              <a:rPr lang="en-US" dirty="0"/>
              <a:t>BLOB</a:t>
            </a:r>
          </a:p>
          <a:p>
            <a:pPr lvl="1"/>
            <a:r>
              <a:rPr lang="en-US" dirty="0"/>
              <a:t>TEXT</a:t>
            </a:r>
            <a:endParaRPr lang="en-IN" dirty="0"/>
          </a:p>
          <a:p>
            <a:r>
              <a:rPr lang="en-IN" dirty="0"/>
              <a:t>Date and Time</a:t>
            </a:r>
          </a:p>
          <a:p>
            <a:pPr lvl="1"/>
            <a:r>
              <a:rPr lang="en-IN" dirty="0"/>
              <a:t>DATE</a:t>
            </a:r>
          </a:p>
          <a:p>
            <a:pPr lvl="1"/>
            <a:r>
              <a:rPr lang="en-IN" dirty="0"/>
              <a:t>TIME</a:t>
            </a:r>
          </a:p>
          <a:p>
            <a:pPr lvl="1"/>
            <a:r>
              <a:rPr lang="en-IN" dirty="0"/>
              <a:t>DATETIME</a:t>
            </a:r>
          </a:p>
          <a:p>
            <a:pPr lvl="1"/>
            <a:r>
              <a:rPr lang="en-IN" dirty="0"/>
              <a:t>TIMESTAMP</a:t>
            </a:r>
          </a:p>
          <a:p>
            <a:pPr lvl="1"/>
            <a:r>
              <a:rPr lang="en-IN" dirty="0"/>
              <a:t>YEAR</a:t>
            </a:r>
          </a:p>
        </p:txBody>
      </p:sp>
    </p:spTree>
    <p:extLst>
      <p:ext uri="{BB962C8B-B14F-4D97-AF65-F5344CB8AC3E}">
        <p14:creationId xmlns:p14="http://schemas.microsoft.com/office/powerpoint/2010/main" val="2706240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6866-E306-4DD7-AF3B-F68C47979F1C}"/>
              </a:ext>
            </a:extLst>
          </p:cNvPr>
          <p:cNvSpPr>
            <a:spLocks noGrp="1"/>
          </p:cNvSpPr>
          <p:nvPr>
            <p:ph type="title"/>
          </p:nvPr>
        </p:nvSpPr>
        <p:spPr/>
        <p:txBody>
          <a:bodyPr/>
          <a:lstStyle/>
          <a:p>
            <a:r>
              <a:rPr lang="en-US" dirty="0"/>
              <a:t>Create Table Syntax</a:t>
            </a:r>
            <a:endParaRPr lang="en-IN" dirty="0"/>
          </a:p>
        </p:txBody>
      </p:sp>
      <p:sp>
        <p:nvSpPr>
          <p:cNvPr id="3" name="Content Placeholder 2">
            <a:extLst>
              <a:ext uri="{FF2B5EF4-FFF2-40B4-BE49-F238E27FC236}">
                <a16:creationId xmlns:a16="http://schemas.microsoft.com/office/drawing/2014/main" id="{A8FE0FA8-813B-4B55-962B-F66730EA5884}"/>
              </a:ext>
            </a:extLst>
          </p:cNvPr>
          <p:cNvSpPr>
            <a:spLocks noGrp="1"/>
          </p:cNvSpPr>
          <p:nvPr>
            <p:ph idx="1"/>
          </p:nvPr>
        </p:nvSpPr>
        <p:spPr>
          <a:xfrm>
            <a:off x="2589212" y="1581150"/>
            <a:ext cx="8915400" cy="4330072"/>
          </a:xfrm>
        </p:spPr>
        <p:txBody>
          <a:bodyPr>
            <a:normAutofit lnSpcReduction="10000"/>
          </a:bodyPr>
          <a:lstStyle/>
          <a:p>
            <a:r>
              <a:rPr lang="en-US" dirty="0"/>
              <a:t>CREATE TABLE table_name(</a:t>
            </a:r>
          </a:p>
          <a:p>
            <a:pPr marL="0" indent="0">
              <a:buNone/>
            </a:pPr>
            <a:r>
              <a:rPr lang="en-US" dirty="0"/>
              <a:t>	column1 datatype,</a:t>
            </a:r>
          </a:p>
          <a:p>
            <a:pPr marL="0" indent="0">
              <a:buNone/>
            </a:pPr>
            <a:r>
              <a:rPr lang="en-US" dirty="0"/>
              <a:t>	column1 datatype,</a:t>
            </a:r>
          </a:p>
          <a:p>
            <a:pPr marL="0" indent="0">
              <a:buNone/>
            </a:pPr>
            <a:r>
              <a:rPr lang="en-US" dirty="0"/>
              <a:t>	column1 datatype,</a:t>
            </a:r>
          </a:p>
          <a:p>
            <a:pPr marL="0" indent="0">
              <a:buNone/>
            </a:pPr>
            <a:r>
              <a:rPr lang="en-US" dirty="0"/>
              <a:t>	…..);</a:t>
            </a:r>
          </a:p>
          <a:p>
            <a:r>
              <a:rPr lang="en-US" dirty="0"/>
              <a:t>Example	:</a:t>
            </a:r>
          </a:p>
          <a:p>
            <a:pPr marL="457200" lvl="1" indent="0">
              <a:buNone/>
            </a:pPr>
            <a:r>
              <a:rPr lang="en-US" dirty="0"/>
              <a:t>CREATE TABLE Customers(</a:t>
            </a:r>
          </a:p>
          <a:p>
            <a:pPr marL="457200" lvl="1" indent="0">
              <a:buNone/>
            </a:pPr>
            <a:r>
              <a:rPr lang="en-US" dirty="0"/>
              <a:t>CustomerId int,</a:t>
            </a:r>
          </a:p>
          <a:p>
            <a:pPr marL="457200" lvl="1" indent="0">
              <a:buNone/>
            </a:pPr>
            <a:r>
              <a:rPr lang="en-US" dirty="0"/>
              <a:t>FirstName varchar(20),</a:t>
            </a:r>
          </a:p>
          <a:p>
            <a:pPr marL="457200" lvl="1" indent="0">
              <a:buNone/>
            </a:pPr>
            <a:r>
              <a:rPr lang="en-US" dirty="0"/>
              <a:t>LastName varchar(20),</a:t>
            </a:r>
          </a:p>
          <a:p>
            <a:pPr marL="457200" lvl="1" indent="0">
              <a:buNone/>
            </a:pPr>
            <a:r>
              <a:rPr lang="en-US" dirty="0"/>
              <a:t>Country varchar(20)</a:t>
            </a:r>
          </a:p>
          <a:p>
            <a:pPr marL="457200" lvl="1" indent="0">
              <a:buNone/>
            </a:pPr>
            <a:r>
              <a:rPr lang="en-US" dirty="0"/>
              <a:t>);</a:t>
            </a:r>
            <a:endParaRPr lang="en-IN" dirty="0"/>
          </a:p>
        </p:txBody>
      </p:sp>
    </p:spTree>
    <p:extLst>
      <p:ext uri="{BB962C8B-B14F-4D97-AF65-F5344CB8AC3E}">
        <p14:creationId xmlns:p14="http://schemas.microsoft.com/office/powerpoint/2010/main" val="205905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9F25-3407-47FE-BBE2-90D786A389D8}"/>
              </a:ext>
            </a:extLst>
          </p:cNvPr>
          <p:cNvSpPr>
            <a:spLocks noGrp="1"/>
          </p:cNvSpPr>
          <p:nvPr>
            <p:ph type="title"/>
          </p:nvPr>
        </p:nvSpPr>
        <p:spPr/>
        <p:txBody>
          <a:bodyPr>
            <a:normAutofit/>
          </a:bodyPr>
          <a:lstStyle/>
          <a:p>
            <a:r>
              <a:rPr lang="en-US" sz="2800" dirty="0"/>
              <a:t>Drop and Truncate Table Syntax</a:t>
            </a:r>
            <a:endParaRPr lang="en-IN" sz="2800" dirty="0"/>
          </a:p>
        </p:txBody>
      </p:sp>
      <p:sp>
        <p:nvSpPr>
          <p:cNvPr id="3" name="Content Placeholder 2">
            <a:extLst>
              <a:ext uri="{FF2B5EF4-FFF2-40B4-BE49-F238E27FC236}">
                <a16:creationId xmlns:a16="http://schemas.microsoft.com/office/drawing/2014/main" id="{43963599-5DF8-452B-8DE1-CAC8CC924249}"/>
              </a:ext>
            </a:extLst>
          </p:cNvPr>
          <p:cNvSpPr>
            <a:spLocks noGrp="1"/>
          </p:cNvSpPr>
          <p:nvPr>
            <p:ph idx="1"/>
          </p:nvPr>
        </p:nvSpPr>
        <p:spPr/>
        <p:txBody>
          <a:bodyPr/>
          <a:lstStyle/>
          <a:p>
            <a:r>
              <a:rPr lang="en-US" dirty="0"/>
              <a:t>DROP TABLE table_name;</a:t>
            </a:r>
          </a:p>
          <a:p>
            <a:pPr lvl="1"/>
            <a:r>
              <a:rPr lang="en-US" dirty="0"/>
              <a:t>Example: </a:t>
            </a:r>
          </a:p>
          <a:p>
            <a:pPr marL="914400" lvl="2" indent="0">
              <a:buNone/>
            </a:pPr>
            <a:r>
              <a:rPr lang="en-US" dirty="0"/>
              <a:t>Drop Table Customers;</a:t>
            </a:r>
          </a:p>
          <a:p>
            <a:pPr marL="914400" lvl="2" indent="0">
              <a:buNone/>
            </a:pPr>
            <a:endParaRPr lang="en-US" dirty="0"/>
          </a:p>
          <a:p>
            <a:r>
              <a:rPr lang="en-US" dirty="0"/>
              <a:t>TRUNCATE TABLE table_name;</a:t>
            </a:r>
          </a:p>
          <a:p>
            <a:pPr lvl="1"/>
            <a:r>
              <a:rPr lang="en-US" dirty="0"/>
              <a:t>Example: </a:t>
            </a:r>
          </a:p>
          <a:p>
            <a:pPr marL="914400" lvl="2" indent="0">
              <a:buNone/>
            </a:pPr>
            <a:r>
              <a:rPr lang="en-US" dirty="0"/>
              <a:t>Truncate Table Customers;</a:t>
            </a:r>
          </a:p>
          <a:p>
            <a:endParaRPr lang="en-US" dirty="0"/>
          </a:p>
          <a:p>
            <a:endParaRPr lang="en-US" dirty="0"/>
          </a:p>
        </p:txBody>
      </p:sp>
    </p:spTree>
    <p:extLst>
      <p:ext uri="{BB962C8B-B14F-4D97-AF65-F5344CB8AC3E}">
        <p14:creationId xmlns:p14="http://schemas.microsoft.com/office/powerpoint/2010/main" val="417376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9FC2-E1BD-469D-8B7F-F8DD8B92FC58}"/>
              </a:ext>
            </a:extLst>
          </p:cNvPr>
          <p:cNvSpPr>
            <a:spLocks noGrp="1"/>
          </p:cNvSpPr>
          <p:nvPr>
            <p:ph type="title"/>
          </p:nvPr>
        </p:nvSpPr>
        <p:spPr/>
        <p:txBody>
          <a:bodyPr/>
          <a:lstStyle/>
          <a:p>
            <a:r>
              <a:rPr lang="en-US" dirty="0"/>
              <a:t>Insert Syntax</a:t>
            </a:r>
            <a:endParaRPr lang="en-IN" dirty="0"/>
          </a:p>
        </p:txBody>
      </p:sp>
      <p:sp>
        <p:nvSpPr>
          <p:cNvPr id="3" name="Content Placeholder 2">
            <a:extLst>
              <a:ext uri="{FF2B5EF4-FFF2-40B4-BE49-F238E27FC236}">
                <a16:creationId xmlns:a16="http://schemas.microsoft.com/office/drawing/2014/main" id="{755F90B0-0466-4C28-B801-3B1FAD590C1F}"/>
              </a:ext>
            </a:extLst>
          </p:cNvPr>
          <p:cNvSpPr>
            <a:spLocks noGrp="1"/>
          </p:cNvSpPr>
          <p:nvPr>
            <p:ph idx="1"/>
          </p:nvPr>
        </p:nvSpPr>
        <p:spPr>
          <a:xfrm>
            <a:off x="2589212" y="1609725"/>
            <a:ext cx="8915400" cy="4301497"/>
          </a:xfrm>
        </p:spPr>
        <p:txBody>
          <a:bodyPr>
            <a:normAutofit/>
          </a:bodyPr>
          <a:lstStyle/>
          <a:p>
            <a:r>
              <a:rPr lang="en-US" dirty="0"/>
              <a:t>INSERT INTO table_name (column1, column2, column3,…)</a:t>
            </a:r>
          </a:p>
          <a:p>
            <a:pPr marL="0" indent="0">
              <a:buNone/>
            </a:pPr>
            <a:r>
              <a:rPr lang="en-US" dirty="0"/>
              <a:t>	values (value1, value2, value3,…..);</a:t>
            </a:r>
          </a:p>
          <a:p>
            <a:pPr marL="0" indent="0">
              <a:buNone/>
            </a:pPr>
            <a:endParaRPr lang="en-US" dirty="0"/>
          </a:p>
          <a:p>
            <a:pPr marL="0" indent="0">
              <a:buNone/>
            </a:pPr>
            <a:r>
              <a:rPr lang="en-US" dirty="0"/>
              <a:t>OR</a:t>
            </a:r>
          </a:p>
          <a:p>
            <a:pPr marL="0" indent="0">
              <a:buNone/>
            </a:pPr>
            <a:endParaRPr lang="en-US" dirty="0"/>
          </a:p>
          <a:p>
            <a:r>
              <a:rPr lang="en-US" dirty="0"/>
              <a:t>INSERT INTO table_name values (value1, value2, value3,…..);</a:t>
            </a:r>
          </a:p>
          <a:p>
            <a:endParaRPr lang="en-US" dirty="0"/>
          </a:p>
          <a:p>
            <a:r>
              <a:rPr lang="en-IN" dirty="0"/>
              <a:t>Example:</a:t>
            </a:r>
          </a:p>
          <a:p>
            <a:pPr lvl="1"/>
            <a:r>
              <a:rPr lang="en-IN" dirty="0"/>
              <a:t>Insert into Customers(CustomerId, FirstName, LastName, Country)</a:t>
            </a:r>
          </a:p>
          <a:p>
            <a:pPr marL="457200" lvl="1" indent="0">
              <a:buNone/>
            </a:pPr>
            <a:r>
              <a:rPr lang="en-IN" dirty="0"/>
              <a:t>     values (1, ‘John’, ‘Fernandes’, ‘USA’);</a:t>
            </a:r>
          </a:p>
          <a:p>
            <a:endParaRPr lang="en-IN" dirty="0"/>
          </a:p>
        </p:txBody>
      </p:sp>
    </p:spTree>
    <p:extLst>
      <p:ext uri="{BB962C8B-B14F-4D97-AF65-F5344CB8AC3E}">
        <p14:creationId xmlns:p14="http://schemas.microsoft.com/office/powerpoint/2010/main" val="26620504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309</TotalTime>
  <Words>612</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Symbol</vt:lpstr>
      <vt:lpstr>Wingdings 3</vt:lpstr>
      <vt:lpstr>Wisp</vt:lpstr>
      <vt:lpstr>Introduction</vt:lpstr>
      <vt:lpstr>The commands available in SQL can be broadly classified as below:</vt:lpstr>
      <vt:lpstr>Create Database Syntax</vt:lpstr>
      <vt:lpstr>Drop Database Syntax</vt:lpstr>
      <vt:lpstr>Data Types</vt:lpstr>
      <vt:lpstr>Data Types (Continued)</vt:lpstr>
      <vt:lpstr>Create Table Syntax</vt:lpstr>
      <vt:lpstr>Drop and Truncate Table Syntax</vt:lpstr>
      <vt:lpstr>Insert Syntax</vt:lpstr>
      <vt:lpstr>Update Syntax</vt:lpstr>
      <vt:lpstr>Delete Syntax</vt:lpstr>
      <vt:lpstr>Select Query Syntax</vt:lpstr>
      <vt:lpstr>Where Clause</vt:lpstr>
      <vt:lpstr>What we have learnt!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Ashwini Bakde</dc:creator>
  <cp:lastModifiedBy>Ashwini Bakde</cp:lastModifiedBy>
  <cp:revision>14</cp:revision>
  <dcterms:created xsi:type="dcterms:W3CDTF">2021-04-21T12:27:26Z</dcterms:created>
  <dcterms:modified xsi:type="dcterms:W3CDTF">2021-04-22T10:16:45Z</dcterms:modified>
</cp:coreProperties>
</file>