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embeddedFontLst>
    <p:embeddedFont>
      <p:font typeface="Rakkas"/>
      <p:regular r:id="rId21"/>
    </p:embeddedFont>
    <p:embeddedFont>
      <p:font typeface="Karla"/>
      <p:boldItalic r:id="rId22"/>
      <p:regular r:id="rId23"/>
      <p:italic r:id="rId24"/>
      <p:bold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font" Target="fonts/Rakkas-regular.fntdata"/><Relationship Id="rId22" Type="http://schemas.openxmlformats.org/officeDocument/2006/relationships/font" Target="fonts/Karla-boldItalic.fntdata"/><Relationship Id="rId23" Type="http://schemas.openxmlformats.org/officeDocument/2006/relationships/font" Target="fonts/Karla-regular.fntdata"/><Relationship Id="rId24" Type="http://schemas.openxmlformats.org/officeDocument/2006/relationships/font" Target="fonts/Karla-italic.fntdata"/><Relationship Id="rId25" Type="http://schemas.openxmlformats.org/officeDocument/2006/relationships/font" Target="fonts/Karla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0f59e65d-45c4-4e01-8063-9d9d5aa5f11a&amp;utm_term=PDF-PPTX-lastslide&amp;ad_group=control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326670" y="4258605"/>
            <a:ext cx="4124930" cy="60406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9de6dbbb-504f-4e38-bdec-5f111a9bc4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rot="5015432">
            <a:off x="-3649575" y="-553590"/>
            <a:ext cx="3802249" cy="5568063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1aec8e6e-c5ea-4d25-a880-c7847d0b05cc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 rot="19462107">
            <a:off x="6959504" y="-3005023"/>
            <a:ext cx="3921896" cy="5743275"/>
          </a:xfrm>
          <a:prstGeom prst="rect">
            <a:avLst/>
          </a:prstGeom>
        </p:spPr>
      </p:pic>
      <p:sp>
        <p:nvSpPr>
          <p:cNvPr id="6" name="Shape 0"/>
          <p:cNvSpPr/>
          <p:nvPr/>
        </p:nvSpPr>
        <p:spPr>
          <a:xfrm>
            <a:off x="1930400" y="2471565"/>
            <a:ext cx="5283200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7" name="Shape 1"/>
          <p:cNvSpPr/>
          <p:nvPr/>
        </p:nvSpPr>
        <p:spPr>
          <a:xfrm>
            <a:off x="3236686" y="3290888"/>
            <a:ext cx="2670629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8" name="Text 2"/>
          <p:cNvSpPr/>
          <p:nvPr/>
        </p:nvSpPr>
        <p:spPr>
          <a:xfrm>
            <a:off x="1723790" y="1652990"/>
            <a:ext cx="6400800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450"/>
              </a:lnSpc>
            </a:pPr>
            <a:r>
              <a:rPr lang="en-US" sz="65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Soup Group</a:t>
            </a:r>
            <a:endParaRPr lang="en-US" sz="6450" dirty="0"/>
          </a:p>
        </p:txBody>
      </p:sp>
      <p:sp>
        <p:nvSpPr>
          <p:cNvPr id="9" name="Text 3"/>
          <p:cNvSpPr/>
          <p:nvPr/>
        </p:nvSpPr>
        <p:spPr>
          <a:xfrm>
            <a:off x="1480932" y="2749617"/>
            <a:ext cx="6400800" cy="44005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Charlie,  James , Pio, Soud, Zhakhangir  </a:t>
            </a:r>
            <a:endParaRPr lang="en-US" sz="3150" dirty="0"/>
          </a:p>
        </p:txBody>
      </p:sp>
      <p:pic>
        <p:nvPicPr>
          <p:cNvPr id="10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832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3eb7a40-2160-4581-bb24-ed3fdd924d4d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19394628">
            <a:off x="7606353" y="-2075160"/>
            <a:ext cx="3235889" cy="4738677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rot="1118631">
            <a:off x="-2015553" y="3839628"/>
            <a:ext cx="3833670" cy="5668232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38090e6e-064d-43f6-aa16-71433e11fda8?pitch-bytes=184373&amp;pitch-content-type=image%2Fpng">    </p:cNvPr>
          <p:cNvPicPr>
            <a:picLocks noChangeAspect="1"/>
          </p:cNvPicPr>
          <p:nvPr/>
        </p:nvPicPr>
        <p:blipFill>
          <a:blip r:embed="rId3"/>
          <a:srcRect l="31981" r="0" t="13004" b="128"/>
          <a:stretch/>
        </p:blipFill>
        <p:spPr>
          <a:xfrm>
            <a:off x="1882659" y="517876"/>
            <a:ext cx="6097419" cy="4100399"/>
          </a:xfrm>
          <a:prstGeom prst="rect">
            <a:avLst/>
          </a:prstGeom>
        </p:spPr>
      </p:pic>
      <p:pic>
        <p:nvPicPr>
          <p:cNvPr id="6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abea5c24-f55d-4ad0-a81f-6a177bf875f6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10200000">
            <a:off x="2261667" y="-1856145"/>
            <a:ext cx="9128543" cy="909999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856305" y="1159010"/>
            <a:ext cx="3657600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Current Progress</a:t>
            </a:r>
            <a:endParaRPr lang="en-US" sz="3150" dirty="0"/>
          </a:p>
        </p:txBody>
      </p:sp>
      <p:sp>
        <p:nvSpPr>
          <p:cNvPr id="5" name="Text 1"/>
          <p:cNvSpPr/>
          <p:nvPr/>
        </p:nvSpPr>
        <p:spPr>
          <a:xfrm>
            <a:off x="4856305" y="1934918"/>
            <a:ext cx="3657600" cy="19202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890"/>
              </a:lnSpc>
              <a:buSzPct val="100000"/>
              <a:buChar char="•"/>
            </a:pPr>
            <a:r>
              <a:rPr lang="en-US" sz="14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Allows users to accesses closest soup kitchens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•"/>
            </a:pPr>
            <a:r>
              <a:rPr lang="en-US" sz="14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Enables soup kitchens to extend their support to those who need it the most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•"/>
            </a:pPr>
            <a:r>
              <a:rPr lang="en-US" sz="14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Allows volunteers to see which soup kitchens require the most help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•"/>
            </a:pPr>
            <a:r>
              <a:rPr lang="en-US" sz="14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Provides users with a seamless and user-friendly platform</a:t>
            </a:r>
            <a:endParaRPr lang="en-US" sz="1350" dirty="0"/>
          </a:p>
        </p:txBody>
      </p:sp>
      <p:pic>
        <p:nvPicPr>
          <p:cNvPr id="6" name="Image 1" descr="https://pitch-assets-ccb95893-de3f-4266-973c-20049231b248.s3.eu-west-1.amazonaws.com/e43675aa-396b-4bb5-b8d0-51c3cb4569f4?pitch-bytes=160916&amp;pitch-content-type=image%2Fpng">    </p:cNvPr>
          <p:cNvPicPr>
            <a:picLocks noChangeAspect="1"/>
          </p:cNvPicPr>
          <p:nvPr/>
        </p:nvPicPr>
        <p:blipFill>
          <a:blip r:embed="rId2"/>
          <a:srcRect l="0" r="0" t="18404" b="4341"/>
          <a:stretch/>
        </p:blipFill>
        <p:spPr>
          <a:xfrm>
            <a:off x="-307" y="1732442"/>
            <a:ext cx="3986011" cy="2042500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80750" y="3968320"/>
            <a:ext cx="4124930" cy="60406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1aec8e6e-c5ea-4d25-a880-c7847d0b05cc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rot="19462107">
            <a:off x="3916301" y="-3660174"/>
            <a:ext cx="3921896" cy="5743275"/>
          </a:xfrm>
          <a:prstGeom prst="rect">
            <a:avLst/>
          </a:prstGeom>
        </p:spPr>
      </p:pic>
      <p:sp>
        <p:nvSpPr>
          <p:cNvPr id="5" name="Shape 0"/>
          <p:cNvSpPr/>
          <p:nvPr/>
        </p:nvSpPr>
        <p:spPr>
          <a:xfrm>
            <a:off x="5856514" y="0"/>
            <a:ext cx="3287486" cy="5143500"/>
          </a:xfrm>
          <a:prstGeom prst="roundRect">
            <a:avLst>
              <a:gd name="adj" fmla="val -27815"/>
            </a:avLst>
          </a:prstGeom>
          <a:solidFill>
            <a:srgbClr val="FFFFFF"/>
          </a:solidFill>
          <a:ln/>
        </p:spPr>
      </p:sp>
      <p:sp>
        <p:nvSpPr>
          <p:cNvPr id="6" name="Text 1"/>
          <p:cNvSpPr/>
          <p:nvPr/>
        </p:nvSpPr>
        <p:spPr>
          <a:xfrm>
            <a:off x="6332764" y="1019175"/>
            <a:ext cx="2743200" cy="384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3360"/>
              </a:lnSpc>
              <a:buSzPct val="100000"/>
              <a:buChar char="•"/>
            </a:pPr>
            <a:r>
              <a:rPr lang="en-US" sz="18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create a database to add soup kitchens</a:t>
            </a:r>
            <a:endParaRPr lang="en-US" sz="2400" dirty="0"/>
          </a:p>
          <a:p>
            <a:pPr algn="l" marL="190500" indent="-190500">
              <a:lnSpc>
                <a:spcPts val="3360"/>
              </a:lnSpc>
              <a:buSzPct val="100000"/>
              <a:buChar char="•"/>
            </a:pPr>
            <a:r>
              <a:rPr lang="en-US" sz="18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Validation of credentials</a:t>
            </a:r>
            <a:endParaRPr lang="en-US" sz="2400" dirty="0"/>
          </a:p>
          <a:p>
            <a:pPr algn="l" marL="190500" indent="-190500">
              <a:lnSpc>
                <a:spcPts val="3360"/>
              </a:lnSpc>
              <a:buSzPct val="100000"/>
              <a:buChar char="•"/>
            </a:pPr>
            <a:r>
              <a:rPr lang="en-US" sz="18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Sanitization of data</a:t>
            </a:r>
            <a:endParaRPr lang="en-US" sz="2400" dirty="0"/>
          </a:p>
          <a:p>
            <a:pPr algn="l" marL="190500" indent="-190500">
              <a:lnSpc>
                <a:spcPts val="3360"/>
              </a:lnSpc>
              <a:buSzPct val="100000"/>
              <a:buChar char="•"/>
            </a:pPr>
            <a:r>
              <a:rPr lang="en-US" sz="18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Implement graphics, filters and better UI/UX</a:t>
            </a:r>
            <a:endParaRPr lang="en-US" sz="2400" dirty="0"/>
          </a:p>
        </p:txBody>
      </p:sp>
      <p:sp>
        <p:nvSpPr>
          <p:cNvPr id="7" name="Text 2"/>
          <p:cNvSpPr/>
          <p:nvPr/>
        </p:nvSpPr>
        <p:spPr>
          <a:xfrm>
            <a:off x="6332991" y="476250"/>
            <a:ext cx="2743200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65"/>
              </a:lnSpc>
            </a:pPr>
            <a:r>
              <a:rPr lang="en-US" sz="32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What if?</a:t>
            </a:r>
            <a:endParaRPr lang="en-US" sz="3150" dirty="0"/>
          </a:p>
        </p:txBody>
      </p:sp>
      <p:pic>
        <p:nvPicPr>
          <p:cNvPr id="8" name="Image 2" descr="https://pitch-assets-ccb95893-de3f-4266-973c-20049231b248.s3.eu-west-1.amazonaws.com/9de6dbbb-504f-4e38-bdec-5f111a9bc405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 rot="5015432">
            <a:off x="-3366546" y="-2745247"/>
            <a:ext cx="3802249" cy="5568063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881f60ff-aca9-4133-953f-86a5eb8e5a34?pitch-bytes=114072&amp;pitch-content-type=image%2F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361706" y="756932"/>
            <a:ext cx="3327283" cy="3327283"/>
          </a:xfrm>
          <a:prstGeom prst="rect">
            <a:avLst/>
          </a:prstGeom>
        </p:spPr>
      </p:pic>
      <p:pic>
        <p:nvPicPr>
          <p:cNvPr id="10" name="Image 4" descr="https://pitch-assets-ccb95893-de3f-4266-973c-20049231b248.s3.eu-west-1.amazonaws.com/try-pitch-pdf-export-logo.svg">
            <a:hlinkClick r:id="rId7" tooltip="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9de6dbbb-504f-4e38-bdec-5f111a9bc40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5015432">
            <a:off x="-3581109" y="-1907693"/>
            <a:ext cx="3802249" cy="5568063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326670" y="4258605"/>
            <a:ext cx="4124930" cy="604060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1aec8e6e-c5ea-4d25-a880-c7847d0b05cc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 rot="19462107">
            <a:off x="6959504" y="-3005023"/>
            <a:ext cx="3921896" cy="5743275"/>
          </a:xfrm>
          <a:prstGeom prst="rect">
            <a:avLst/>
          </a:prstGeom>
        </p:spPr>
      </p:pic>
      <p:sp>
        <p:nvSpPr>
          <p:cNvPr id="6" name="Shape 0"/>
          <p:cNvSpPr/>
          <p:nvPr/>
        </p:nvSpPr>
        <p:spPr>
          <a:xfrm>
            <a:off x="2757714" y="1068460"/>
            <a:ext cx="3628571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7" name="Text 1"/>
          <p:cNvSpPr/>
          <p:nvPr/>
        </p:nvSpPr>
        <p:spPr>
          <a:xfrm>
            <a:off x="667226" y="550467"/>
            <a:ext cx="82296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End Goals</a:t>
            </a:r>
            <a:endParaRPr lang="en-US" sz="5700" dirty="0"/>
          </a:p>
        </p:txBody>
      </p:sp>
      <p:sp>
        <p:nvSpPr>
          <p:cNvPr id="8" name="Shape 2"/>
          <p:cNvSpPr/>
          <p:nvPr/>
        </p:nvSpPr>
        <p:spPr>
          <a:xfrm>
            <a:off x="3400376" y="1817688"/>
            <a:ext cx="2341352" cy="1791207"/>
          </a:xfrm>
          <a:prstGeom prst="roundRect">
            <a:avLst>
              <a:gd name="adj" fmla="val -51049"/>
            </a:avLst>
          </a:prstGeom>
          <a:solidFill>
            <a:srgbClr val="FFFFFF"/>
          </a:solidFill>
          <a:ln/>
        </p:spPr>
      </p:sp>
      <p:sp>
        <p:nvSpPr>
          <p:cNvPr id="9" name="Shape 3"/>
          <p:cNvSpPr/>
          <p:nvPr/>
        </p:nvSpPr>
        <p:spPr>
          <a:xfrm>
            <a:off x="6132980" y="1817688"/>
            <a:ext cx="2341352" cy="1791207"/>
          </a:xfrm>
          <a:prstGeom prst="roundRect">
            <a:avLst>
              <a:gd name="adj" fmla="val -51049"/>
            </a:avLst>
          </a:prstGeom>
          <a:solidFill>
            <a:srgbClr val="FFFFFF"/>
          </a:solidFill>
          <a:ln/>
        </p:spPr>
      </p:sp>
      <p:sp>
        <p:nvSpPr>
          <p:cNvPr id="10" name="Shape 4"/>
          <p:cNvSpPr/>
          <p:nvPr/>
        </p:nvSpPr>
        <p:spPr>
          <a:xfrm>
            <a:off x="667600" y="1817688"/>
            <a:ext cx="2341352" cy="1791207"/>
          </a:xfrm>
          <a:prstGeom prst="roundRect">
            <a:avLst>
              <a:gd name="adj" fmla="val -51049"/>
            </a:avLst>
          </a:prstGeom>
          <a:solidFill>
            <a:srgbClr val="FFFFFF"/>
          </a:solidFill>
          <a:ln/>
        </p:spPr>
      </p:sp>
      <p:sp>
        <p:nvSpPr>
          <p:cNvPr id="11" name="Text 5"/>
          <p:cNvSpPr/>
          <p:nvPr/>
        </p:nvSpPr>
        <p:spPr>
          <a:xfrm>
            <a:off x="857394" y="2053653"/>
            <a:ext cx="274320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30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Nation Wide</a:t>
            </a:r>
            <a:endParaRPr lang="en-US" sz="3000" dirty="0"/>
          </a:p>
        </p:txBody>
      </p:sp>
      <p:sp>
        <p:nvSpPr>
          <p:cNvPr id="12" name="Text 6"/>
          <p:cNvSpPr/>
          <p:nvPr/>
        </p:nvSpPr>
        <p:spPr>
          <a:xfrm>
            <a:off x="3596148" y="1942015"/>
            <a:ext cx="274320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360"/>
              </a:lnSpc>
            </a:pPr>
            <a:r>
              <a:rPr lang="en-US" sz="24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Partnership with Food Suppliers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6317754" y="1914105"/>
            <a:ext cx="27432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30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Analytics and Insight</a:t>
            </a:r>
            <a:endParaRPr lang="en-US" sz="3000" dirty="0"/>
          </a:p>
        </p:txBody>
      </p:sp>
      <p:pic>
        <p:nvPicPr>
          <p:cNvPr id="14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832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905805" y="2712152"/>
            <a:ext cx="3332389" cy="142285"/>
          </a:xfrm>
          <a:prstGeom prst="roundRect">
            <a:avLst>
              <a:gd name="adj" fmla="val -642654"/>
            </a:avLst>
          </a:prstGeom>
          <a:solidFill>
            <a:srgbClr val="FFFFFF">
              <a:alpha val="14000"/>
            </a:srgbClr>
          </a:solidFill>
          <a:ln/>
        </p:spPr>
      </p:sp>
      <p:pic>
        <p:nvPicPr>
          <p:cNvPr id="4" name="Image 0" descr="https://pitch-assets-ccb95893-de3f-4266-973c-20049231b248.s3.eu-west-1.amazonaws.com/c3eb7a40-2160-4581-bb24-ed3fdd924d4d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19394628">
            <a:off x="7976467" y="-2075160"/>
            <a:ext cx="3235889" cy="4738677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rot="1118631">
            <a:off x="-2015553" y="3839628"/>
            <a:ext cx="3833670" cy="566823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643122" y="2184976"/>
            <a:ext cx="64008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042"/>
              </a:lnSpc>
            </a:pPr>
            <a:r>
              <a:rPr lang="en-US" sz="5700" b="0" dirty="0">
                <a:solidFill>
                  <a:srgbClr val="FFFFFF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Thank You!</a:t>
            </a:r>
            <a:endParaRPr lang="en-US" sz="5700" dirty="0"/>
          </a:p>
        </p:txBody>
      </p:sp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abea5c24-f55d-4ad0-a81f-6a177bf875f6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21300000">
            <a:off x="-527009" y="-2592370"/>
            <a:ext cx="6551811" cy="9591182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602343" y="1102624"/>
            <a:ext cx="2358571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5" name="Text 1"/>
          <p:cNvSpPr/>
          <p:nvPr/>
        </p:nvSpPr>
        <p:spPr>
          <a:xfrm>
            <a:off x="666750" y="587149"/>
            <a:ext cx="45720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Agenda</a:t>
            </a:r>
            <a:endParaRPr lang="en-US" sz="5700" dirty="0"/>
          </a:p>
        </p:txBody>
      </p:sp>
      <p:sp>
        <p:nvSpPr>
          <p:cNvPr id="6" name="Text 2"/>
          <p:cNvSpPr/>
          <p:nvPr/>
        </p:nvSpPr>
        <p:spPr>
          <a:xfrm>
            <a:off x="666750" y="1634522"/>
            <a:ext cx="4572000" cy="1586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785"/>
              </a:lnSpc>
              <a:buSzPct val="100000"/>
              <a:buChar char="•"/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Purpose</a:t>
            </a:r>
            <a:endParaRPr lang="en-US" sz="1275" dirty="0"/>
          </a:p>
          <a:p>
            <a:pPr algn="l">
              <a:lnSpc>
                <a:spcPts val="1785"/>
              </a:lnSpc>
            </a:pPr>
            <a:endParaRPr lang="en-US" sz="1275" dirty="0"/>
          </a:p>
          <a:p>
            <a:pPr algn="l" marL="190500" indent="-190500">
              <a:lnSpc>
                <a:spcPts val="1785"/>
              </a:lnSpc>
              <a:buSzPct val="100000"/>
              <a:buChar char="•"/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Prevalence</a:t>
            </a:r>
            <a:endParaRPr lang="en-US" sz="1275" dirty="0"/>
          </a:p>
          <a:p>
            <a:pPr algn="l">
              <a:lnSpc>
                <a:spcPts val="1785"/>
              </a:lnSpc>
            </a:pPr>
            <a:endParaRPr lang="en-US" sz="1275" dirty="0"/>
          </a:p>
          <a:p>
            <a:pPr algn="l" marL="190500" indent="-190500">
              <a:lnSpc>
                <a:spcPts val="1785"/>
              </a:lnSpc>
              <a:buSzPct val="100000"/>
              <a:buChar char="•"/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Challenge</a:t>
            </a:r>
            <a:endParaRPr lang="en-US" sz="1275" dirty="0"/>
          </a:p>
          <a:p>
            <a:pPr algn="l">
              <a:lnSpc>
                <a:spcPts val="1785"/>
              </a:lnSpc>
            </a:pPr>
            <a:endParaRPr lang="en-US" sz="1275" dirty="0"/>
          </a:p>
          <a:p>
            <a:pPr algn="l" marL="190500" indent="-190500">
              <a:lnSpc>
                <a:spcPts val="1785"/>
              </a:lnSpc>
              <a:buSzPct val="100000"/>
              <a:buChar char="•"/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Solution</a:t>
            </a:r>
            <a:endParaRPr lang="en-US" sz="1275" dirty="0"/>
          </a:p>
        </p:txBody>
      </p:sp>
      <p:pic>
        <p:nvPicPr>
          <p:cNvPr id="7" name="Image 1" descr="https://pitch-assets-ccb95893-de3f-4266-973c-20049231b248.s3.eu-west-1.amazonaws.com/1dc61af0-9809-476a-998f-60eede60b075?pitch-bytes=33805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543950" y="1621583"/>
            <a:ext cx="2845620" cy="1747985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305423" y="2952262"/>
            <a:ext cx="4735782" cy="7002041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abea5c24-f55d-4ad0-a81f-6a177bf875f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-261871" y="-1663815"/>
            <a:ext cx="2541229" cy="372009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66750" y="552450"/>
            <a:ext cx="9144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FF9F81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1</a:t>
            </a:r>
            <a:endParaRPr lang="en-US" sz="5700" dirty="0"/>
          </a:p>
        </p:txBody>
      </p:sp>
      <p:pic>
        <p:nvPicPr>
          <p:cNvPr id="6" name="Image 2" descr="https://pitch-assets-ccb95893-de3f-4266-973c-20049231b248.s3.eu-west-1.amazonaws.com/9de6dbbb-504f-4e38-bdec-5f111a9bc405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 rot="20700000">
            <a:off x="7147287" y="-3590940"/>
            <a:ext cx="3282226" cy="4806534"/>
          </a:xfrm>
          <a:prstGeom prst="rect">
            <a:avLst/>
          </a:prstGeom>
        </p:spPr>
      </p:pic>
      <p:sp>
        <p:nvSpPr>
          <p:cNvPr id="7" name="Shape 1"/>
          <p:cNvSpPr/>
          <p:nvPr/>
        </p:nvSpPr>
        <p:spPr>
          <a:xfrm>
            <a:off x="602343" y="3630150"/>
            <a:ext cx="1944914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8" name="Text 2"/>
          <p:cNvSpPr/>
          <p:nvPr/>
        </p:nvSpPr>
        <p:spPr>
          <a:xfrm>
            <a:off x="601628" y="2954682"/>
            <a:ext cx="36576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Purpose</a:t>
            </a:r>
            <a:endParaRPr lang="en-US" sz="5700" dirty="0"/>
          </a:p>
        </p:txBody>
      </p:sp>
      <p:pic>
        <p:nvPicPr>
          <p:cNvPr id="9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abea5c24-f55d-4ad0-a81f-6a177bf875f6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10200000">
            <a:off x="2261667" y="-1856145"/>
            <a:ext cx="9128543" cy="909999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69682" y="1694965"/>
            <a:ext cx="4572000" cy="1133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785"/>
              </a:lnSpc>
              <a:buSzPct val="100000"/>
              <a:buFont typeface="+mj-lt"/>
              <a:buAutoNum type="arabicPeriod" startAt="1"/>
            </a:pPr>
            <a:r>
              <a:rPr lang="en-US" sz="1300" b="0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Connecting the needy with warm meals.</a:t>
            </a:r>
            <a:endParaRPr lang="en-US" sz="1275" dirty="0"/>
          </a:p>
          <a:p>
            <a:pPr algn="l" marL="190500" indent="-190500">
              <a:lnSpc>
                <a:spcPts val="1785"/>
              </a:lnSpc>
              <a:buSzPct val="100000"/>
              <a:buFont typeface="+mj-lt"/>
              <a:buAutoNum type="arabicPeriod" startAt="1"/>
            </a:pPr>
            <a:r>
              <a:rPr lang="en-US" sz="1300" b="0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Addressing widespread hunger.</a:t>
            </a:r>
            <a:endParaRPr lang="en-US" sz="1275" dirty="0"/>
          </a:p>
          <a:p>
            <a:pPr algn="l" marL="190500" indent="-190500">
              <a:lnSpc>
                <a:spcPts val="1785"/>
              </a:lnSpc>
              <a:buSzPct val="100000"/>
              <a:buFont typeface="+mj-lt"/>
              <a:buAutoNum type="arabicPeriod" startAt="1"/>
            </a:pPr>
            <a:r>
              <a:rPr lang="en-US" sz="1300" b="0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Bridging the gap for food access and community belonging.</a:t>
            </a:r>
            <a:endParaRPr lang="en-US" sz="1275" dirty="0"/>
          </a:p>
          <a:p>
            <a:pPr algn="l" marL="190500" indent="-190500">
              <a:lnSpc>
                <a:spcPts val="1785"/>
              </a:lnSpc>
              <a:buSzPct val="100000"/>
              <a:buFont typeface="+mj-lt"/>
              <a:buAutoNum type="arabicPeriod" startAt="1"/>
            </a:pPr>
            <a:r>
              <a:rPr lang="en-US" sz="1300" b="0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Central to all our efforts.</a:t>
            </a:r>
            <a:endParaRPr lang="en-US" sz="1275" dirty="0"/>
          </a:p>
        </p:txBody>
      </p:sp>
      <p:pic>
        <p:nvPicPr>
          <p:cNvPr id="5" name="Image 1" descr="https://pitch-assets-ccb95893-de3f-4266-973c-20049231b248.s3.eu-west-1.amazonaws.com/85e052d4-cb79-46d6-a8b1-c3b1b36402cb?pitch-bytes=525585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15803" y="1459321"/>
            <a:ext cx="3056138" cy="20574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76250" y="476250"/>
            <a:ext cx="2743200" cy="767298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Purpose</a:t>
            </a:r>
            <a:endParaRPr lang="en-US" sz="5700" dirty="0"/>
          </a:p>
        </p:txBody>
      </p:sp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305423" y="2952262"/>
            <a:ext cx="4735782" cy="7002041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abea5c24-f55d-4ad0-a81f-6a177bf875f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-261871" y="-1663815"/>
            <a:ext cx="2541229" cy="372009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66750" y="552450"/>
            <a:ext cx="9144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FF9F81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2</a:t>
            </a:r>
            <a:endParaRPr lang="en-US" sz="5700" dirty="0"/>
          </a:p>
        </p:txBody>
      </p:sp>
      <p:sp>
        <p:nvSpPr>
          <p:cNvPr id="6" name="Shape 1"/>
          <p:cNvSpPr/>
          <p:nvPr/>
        </p:nvSpPr>
        <p:spPr>
          <a:xfrm>
            <a:off x="602343" y="4386426"/>
            <a:ext cx="3062514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7" name="Text 2"/>
          <p:cNvSpPr/>
          <p:nvPr/>
        </p:nvSpPr>
        <p:spPr>
          <a:xfrm>
            <a:off x="666750" y="3857089"/>
            <a:ext cx="36576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Prevalance</a:t>
            </a:r>
            <a:endParaRPr lang="en-US" sz="5700" dirty="0"/>
          </a:p>
        </p:txBody>
      </p:sp>
      <p:sp>
        <p:nvSpPr>
          <p:cNvPr id="8" name="Shape 3"/>
          <p:cNvSpPr/>
          <p:nvPr/>
        </p:nvSpPr>
        <p:spPr>
          <a:xfrm>
            <a:off x="4572000" y="0"/>
            <a:ext cx="4572000" cy="5143500"/>
          </a:xfrm>
          <a:prstGeom prst="roundRect">
            <a:avLst>
              <a:gd name="adj" fmla="val -20000"/>
            </a:avLst>
          </a:prstGeom>
          <a:solidFill>
            <a:srgbClr val="FFFFFF"/>
          </a:solidFill>
          <a:ln/>
        </p:spPr>
      </p:sp>
      <p:sp>
        <p:nvSpPr>
          <p:cNvPr id="9" name="Text 4"/>
          <p:cNvSpPr/>
          <p:nvPr/>
        </p:nvSpPr>
        <p:spPr>
          <a:xfrm>
            <a:off x="5238832" y="1062038"/>
            <a:ext cx="3657600" cy="453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Nationwide Presence</a:t>
            </a:r>
            <a:pPr algn="l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: Soup kitchens are vital lifelines in cities and towns alike.</a:t>
            </a:r>
            <a:endParaRPr lang="en-US" sz="1275" dirty="0"/>
          </a:p>
        </p:txBody>
      </p:sp>
      <p:sp>
        <p:nvSpPr>
          <p:cNvPr id="10" name="Text 5"/>
          <p:cNvSpPr/>
          <p:nvPr/>
        </p:nvSpPr>
        <p:spPr>
          <a:xfrm>
            <a:off x="5238832" y="2131825"/>
            <a:ext cx="3657600" cy="1133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Quiet Dedication</a:t>
            </a:r>
            <a:pPr algn="l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: Soup kitchens consistently serve those with food insecurity, often unnoticed.</a:t>
            </a:r>
            <a:endParaRPr lang="en-US" sz="1275" dirty="0"/>
          </a:p>
          <a:p>
            <a:pPr algn="l">
              <a:lnSpc>
                <a:spcPts val="1785"/>
              </a:lnSpc>
            </a:pPr>
            <a:endParaRPr lang="en-US" sz="1275" dirty="0"/>
          </a:p>
          <a:p>
            <a:pPr algn="l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​</a:t>
            </a:r>
            <a:endParaRPr lang="en-US" sz="1275" dirty="0"/>
          </a:p>
        </p:txBody>
      </p:sp>
      <p:sp>
        <p:nvSpPr>
          <p:cNvPr id="11" name="Text 6"/>
          <p:cNvSpPr/>
          <p:nvPr/>
        </p:nvSpPr>
        <p:spPr>
          <a:xfrm>
            <a:off x="5238832" y="2971475"/>
            <a:ext cx="3657600" cy="906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endParaRPr lang="en-US" sz="1275" dirty="0"/>
          </a:p>
          <a:p>
            <a:pPr algn="l">
              <a:lnSpc>
                <a:spcPts val="1785"/>
              </a:lnSpc>
            </a:pPr>
            <a:r>
              <a:rPr lang="en-US" sz="1300" b="1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Prevalence &amp; Effort</a:t>
            </a:r>
            <a:pPr algn="l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: Soup kitchens highlight both the scale of hunger and the community's response to it.</a:t>
            </a:r>
            <a:endParaRPr lang="en-US" sz="1275" dirty="0"/>
          </a:p>
        </p:txBody>
      </p:sp>
      <p:pic>
        <p:nvPicPr>
          <p:cNvPr id="12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9de6dbbb-504f-4e38-bdec-5f111a9bc40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5015432">
            <a:off x="-4259175" y="-553590"/>
            <a:ext cx="3802249" cy="5568063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89608" y="4178777"/>
            <a:ext cx="4124930" cy="604060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1aec8e6e-c5ea-4d25-a880-c7847d0b05cc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 rot="19462107">
            <a:off x="2611052" y="-3776288"/>
            <a:ext cx="3921896" cy="5743275"/>
          </a:xfrm>
          <a:prstGeom prst="rect">
            <a:avLst/>
          </a:prstGeom>
        </p:spPr>
      </p:pic>
      <p:sp>
        <p:nvSpPr>
          <p:cNvPr id="6" name="Shape 0"/>
          <p:cNvSpPr/>
          <p:nvPr/>
        </p:nvSpPr>
        <p:spPr>
          <a:xfrm>
            <a:off x="4572000" y="0"/>
            <a:ext cx="4572000" cy="5143500"/>
          </a:xfrm>
          <a:prstGeom prst="roundRect">
            <a:avLst>
              <a:gd name="adj" fmla="val -20000"/>
            </a:avLst>
          </a:prstGeom>
          <a:solidFill>
            <a:srgbClr val="FFFFFF"/>
          </a:solidFill>
          <a:ln/>
        </p:spPr>
      </p:sp>
      <p:sp>
        <p:nvSpPr>
          <p:cNvPr id="7" name="Text 1"/>
          <p:cNvSpPr/>
          <p:nvPr/>
        </p:nvSpPr>
        <p:spPr>
          <a:xfrm>
            <a:off x="5246007" y="1666421"/>
            <a:ext cx="914400" cy="226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01</a:t>
            </a:r>
            <a:endParaRPr lang="en-US" sz="1275" dirty="0"/>
          </a:p>
        </p:txBody>
      </p:sp>
      <p:sp>
        <p:nvSpPr>
          <p:cNvPr id="8" name="Text 2"/>
          <p:cNvSpPr/>
          <p:nvPr/>
        </p:nvSpPr>
        <p:spPr>
          <a:xfrm>
            <a:off x="5965672" y="1668344"/>
            <a:ext cx="2743200" cy="226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The locations of soup kitchens </a:t>
            </a:r>
            <a:endParaRPr lang="en-US" sz="1275" dirty="0"/>
          </a:p>
        </p:txBody>
      </p:sp>
      <p:sp>
        <p:nvSpPr>
          <p:cNvPr id="9" name="Text 3"/>
          <p:cNvSpPr/>
          <p:nvPr/>
        </p:nvSpPr>
        <p:spPr>
          <a:xfrm>
            <a:off x="6003772" y="2349402"/>
            <a:ext cx="2743200" cy="226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The diverse food options they offer</a:t>
            </a:r>
            <a:endParaRPr lang="en-US" sz="1275" dirty="0"/>
          </a:p>
        </p:txBody>
      </p:sp>
      <p:sp>
        <p:nvSpPr>
          <p:cNvPr id="10" name="Text 4"/>
          <p:cNvSpPr/>
          <p:nvPr/>
        </p:nvSpPr>
        <p:spPr>
          <a:xfrm>
            <a:off x="5246007" y="2349082"/>
            <a:ext cx="914400" cy="226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02</a:t>
            </a:r>
            <a:endParaRPr lang="en-US" sz="1275" dirty="0"/>
          </a:p>
        </p:txBody>
      </p:sp>
      <p:sp>
        <p:nvSpPr>
          <p:cNvPr id="11" name="Text 5"/>
          <p:cNvSpPr/>
          <p:nvPr/>
        </p:nvSpPr>
        <p:spPr>
          <a:xfrm>
            <a:off x="5246007" y="2938712"/>
            <a:ext cx="914400" cy="226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</a:pPr>
            <a:r>
              <a:rPr lang="en-US" sz="13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03</a:t>
            </a:r>
            <a:endParaRPr lang="en-US" sz="1275" dirty="0"/>
          </a:p>
        </p:txBody>
      </p:sp>
      <p:sp>
        <p:nvSpPr>
          <p:cNvPr id="12" name="Text 6"/>
          <p:cNvSpPr/>
          <p:nvPr/>
        </p:nvSpPr>
        <p:spPr>
          <a:xfrm>
            <a:off x="6003772" y="2937429"/>
            <a:ext cx="2743200" cy="453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785"/>
              </a:lnSpc>
            </a:pPr>
            <a:r>
              <a:rPr lang="en-US" sz="1300" b="0" spc="-24" kern="0" dirty="0">
                <a:solidFill>
                  <a:srgbClr val="222222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The specific times soup kitchens are open</a:t>
            </a:r>
            <a:endParaRPr lang="en-US" sz="1275" dirty="0"/>
          </a:p>
        </p:txBody>
      </p:sp>
      <p:sp>
        <p:nvSpPr>
          <p:cNvPr id="13" name="Shape 7"/>
          <p:cNvSpPr/>
          <p:nvPr/>
        </p:nvSpPr>
        <p:spPr>
          <a:xfrm>
            <a:off x="602343" y="3630150"/>
            <a:ext cx="1944914" cy="142285"/>
          </a:xfrm>
          <a:prstGeom prst="roundRect">
            <a:avLst>
              <a:gd name="adj" fmla="val -642654"/>
            </a:avLst>
          </a:prstGeom>
          <a:solidFill>
            <a:srgbClr val="EFDDC1"/>
          </a:solidFill>
          <a:ln/>
        </p:spPr>
      </p:sp>
      <p:sp>
        <p:nvSpPr>
          <p:cNvPr id="14" name="Text 8"/>
          <p:cNvSpPr/>
          <p:nvPr/>
        </p:nvSpPr>
        <p:spPr>
          <a:xfrm>
            <a:off x="666750" y="3089791"/>
            <a:ext cx="3657600" cy="153459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Challenge</a:t>
            </a:r>
            <a:endParaRPr lang="en-US" sz="5700" dirty="0"/>
          </a:p>
          <a:p>
            <a:pPr algn="l">
              <a:lnSpc>
                <a:spcPts val="6042"/>
              </a:lnSpc>
            </a:pPr>
            <a:endParaRPr lang="en-US" sz="5700" dirty="0"/>
          </a:p>
        </p:txBody>
      </p:sp>
      <p:sp>
        <p:nvSpPr>
          <p:cNvPr id="15" name="Text 9"/>
          <p:cNvSpPr/>
          <p:nvPr/>
        </p:nvSpPr>
        <p:spPr>
          <a:xfrm>
            <a:off x="666750" y="552450"/>
            <a:ext cx="914400" cy="76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042"/>
              </a:lnSpc>
            </a:pPr>
            <a:r>
              <a:rPr lang="en-US" sz="5700" b="0" dirty="0">
                <a:solidFill>
                  <a:srgbClr val="FF9F81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3</a:t>
            </a:r>
            <a:endParaRPr lang="en-US" sz="5700" dirty="0"/>
          </a:p>
        </p:txBody>
      </p:sp>
      <p:pic>
        <p:nvPicPr>
          <p:cNvPr id="16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abea5c24-f55d-4ad0-a81f-6a177bf875f6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21300000">
            <a:off x="-527009" y="-2592370"/>
            <a:ext cx="6551811" cy="959118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1164" y="2569464"/>
            <a:ext cx="457200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520"/>
              </a:lnSpc>
              <a:buSzPct val="100000"/>
              <a:buChar char="•"/>
            </a:pPr>
            <a:r>
              <a:rPr lang="en-US" sz="18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Centralized Hub</a:t>
            </a:r>
            <a:endParaRPr lang="en-US" sz="1275" dirty="0"/>
          </a:p>
          <a:p>
            <a:pPr algn="l" marL="190500" indent="-190500">
              <a:lnSpc>
                <a:spcPts val="2520"/>
              </a:lnSpc>
              <a:buSzPct val="100000"/>
              <a:buChar char="•"/>
            </a:pPr>
            <a:r>
              <a:rPr lang="en-US" sz="18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Up-to-Date Details</a:t>
            </a:r>
            <a:endParaRPr lang="en-US" sz="1275" dirty="0"/>
          </a:p>
          <a:p>
            <a:pPr algn="l" marL="190500" indent="-190500">
              <a:lnSpc>
                <a:spcPts val="2520"/>
              </a:lnSpc>
              <a:buSzPct val="100000"/>
              <a:buChar char="•"/>
            </a:pPr>
            <a:r>
              <a:rPr lang="en-US" sz="18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Easy Navigation</a:t>
            </a:r>
            <a:endParaRPr lang="en-US" sz="1275" dirty="0"/>
          </a:p>
          <a:p>
            <a:pPr algn="l" marL="190500" indent="-190500">
              <a:lnSpc>
                <a:spcPts val="2520"/>
              </a:lnSpc>
              <a:buSzPct val="100000"/>
              <a:buChar char="•"/>
            </a:pPr>
            <a:r>
              <a:rPr lang="en-US" sz="1800" b="1" spc="-24" kern="0" dirty="0">
                <a:solidFill>
                  <a:srgbClr val="FF9F81"/>
                </a:solidFill>
                <a:latin typeface="Karla" pitchFamily="34" charset="0"/>
                <a:ea typeface="Karla" pitchFamily="34" charset="-122"/>
                <a:cs typeface="Karla" pitchFamily="34" charset="-120"/>
              </a:rPr>
              <a:t>Empowerment</a:t>
            </a:r>
            <a:endParaRPr lang="en-US" sz="1275" dirty="0"/>
          </a:p>
        </p:txBody>
      </p:sp>
      <p:sp>
        <p:nvSpPr>
          <p:cNvPr id="5" name="Text 1"/>
          <p:cNvSpPr/>
          <p:nvPr/>
        </p:nvSpPr>
        <p:spPr>
          <a:xfrm>
            <a:off x="476250" y="476250"/>
            <a:ext cx="3657600" cy="8191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6500" b="0" dirty="0">
                <a:solidFill>
                  <a:srgbClr val="183264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Solution </a:t>
            </a:r>
            <a:endParaRPr lang="en-US" sz="6450" dirty="0"/>
          </a:p>
        </p:txBody>
      </p:sp>
      <p:pic>
        <p:nvPicPr>
          <p:cNvPr id="6" name="Image 1" descr="https://pitch-assets-ccb95893-de3f-4266-973c-20049231b248.s3.eu-west-1.amazonaws.com/8d3b14b8-ff43-437e-9fac-bbfb2bcb382a?pitch-bytes=884765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282833" y="1775629"/>
            <a:ext cx="3726817" cy="2360317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32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3eb7a40-2160-4581-bb24-ed3fdd924d4d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19394628">
            <a:off x="7606353" y="-2075160"/>
            <a:ext cx="3235889" cy="4738677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rot="1118631">
            <a:off x="-2015553" y="3839628"/>
            <a:ext cx="3833670" cy="566823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76250" y="159942"/>
            <a:ext cx="3657600" cy="6057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4500" b="0" dirty="0">
                <a:solidFill>
                  <a:srgbClr val="FFFFFF"/>
                </a:solidFill>
                <a:latin typeface="Rakkas" pitchFamily="34" charset="0"/>
                <a:ea typeface="Rakkas" pitchFamily="34" charset="-122"/>
                <a:cs typeface="Rakkas" pitchFamily="34" charset="-120"/>
              </a:rPr>
              <a:t>How we do it</a:t>
            </a:r>
            <a:endParaRPr lang="en-US" sz="4500" dirty="0"/>
          </a:p>
        </p:txBody>
      </p:sp>
      <p:pic>
        <p:nvPicPr>
          <p:cNvPr id="6" name="Image 2" descr="https://pitch-assets-ccb95893-de3f-4266-973c-20049231b248.s3.eu-west-1.amazonaws.com/6a437ffc-6836-44f8-97c0-fd4e107f549d?pitch-bytes=169660&amp;pitch-content-type=image%2Fpng">    </p:cNvPr>
          <p:cNvPicPr>
            <a:picLocks noChangeAspect="1"/>
          </p:cNvPicPr>
          <p:nvPr/>
        </p:nvPicPr>
        <p:blipFill>
          <a:blip r:embed="rId3"/>
          <a:srcRect l="0" r="0" t="1108" b="1108"/>
          <a:stretch/>
        </p:blipFill>
        <p:spPr>
          <a:xfrm>
            <a:off x="461965" y="856918"/>
            <a:ext cx="8206547" cy="3694703"/>
          </a:xfrm>
          <a:prstGeom prst="rect">
            <a:avLst/>
          </a:prstGeom>
        </p:spPr>
      </p:pic>
      <p:pic>
        <p:nvPicPr>
          <p:cNvPr id="7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832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3eb7a40-2160-4581-bb24-ed3fdd924d4d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 rot="19394628">
            <a:off x="7606353" y="-2075160"/>
            <a:ext cx="3235889" cy="4738677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e81e677-3f44-4aa9-a8fc-77111998c371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rot="1118631">
            <a:off x="-2015553" y="3839628"/>
            <a:ext cx="3833670" cy="5668232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38090e6e-064d-43f6-aa16-71433e11fda8?pitch-bytes=184373&amp;pitch-content-type=image%2Fpng">    </p:cNvPr>
          <p:cNvPicPr>
            <a:picLocks noChangeAspect="1"/>
          </p:cNvPicPr>
          <p:nvPr/>
        </p:nvPicPr>
        <p:blipFill>
          <a:blip r:embed="rId3"/>
          <a:srcRect l="31981" r="0" t="13004" b="128"/>
          <a:stretch/>
        </p:blipFill>
        <p:spPr>
          <a:xfrm>
            <a:off x="1882659" y="517876"/>
            <a:ext cx="6097419" cy="4100399"/>
          </a:xfrm>
          <a:prstGeom prst="rect">
            <a:avLst/>
          </a:prstGeom>
        </p:spPr>
      </p:pic>
      <p:pic>
        <p:nvPicPr>
          <p:cNvPr id="6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Soup Group</dc:title>
  <dc:subject>PptxGenJS Presentation</dc:subject>
  <dc:creator>Pitch Software GmbH</dc:creator>
  <cp:lastModifiedBy>Pitch Software GmbH</cp:lastModifiedBy>
  <cp:revision>1</cp:revision>
  <dcterms:created xsi:type="dcterms:W3CDTF">2023-10-07T21:52:50Z</dcterms:created>
  <dcterms:modified xsi:type="dcterms:W3CDTF">2023-10-07T21:52:50Z</dcterms:modified>
</cp:coreProperties>
</file>