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2"/>
  </p:normalViewPr>
  <p:slideViewPr>
    <p:cSldViewPr snapToGrid="0" snapToObjects="1">
      <p:cViewPr>
        <p:scale>
          <a:sx n="155" d="100"/>
          <a:sy n="155" d="100"/>
        </p:scale>
        <p:origin x="3304" y="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DA95-2159-2A4A-A2DD-B5FB4EB46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D1DF3-1063-1E43-A5C9-5C01BDDF9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465EF-EE47-C642-A50E-6DE5DDBC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3DE8-2D4A-1E41-A202-B3C71070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4498-0EFB-B149-9808-B7261C89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DF38-D81D-F246-B9D7-89DB6F6D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BEB15-B956-BA4C-A1B3-2FA8AF0EA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81F6-AA27-E041-A8A6-0C0A25EF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397F-A65E-C54B-9DF1-63FFD216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C177-FB64-A540-94D3-A472805D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42EBB-D57A-D844-982C-3F9792EC2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C6C17-D147-1849-A745-9FA73502B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37C0-F11E-9A45-919E-A869A542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3E92F-95D8-C342-9AD7-C47E8DEC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F692-775D-2B46-88FE-7CB36EFD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0EB9-49AB-8E4D-B5EB-C93E33E7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C12E-2291-8543-88A3-F268B04B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DDF3-AC22-2545-B993-089E9FF0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8400-5DB3-8C4D-951B-48CF7B8E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5F22-4B61-5A43-A6AF-346F1045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6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AD64-E96C-9D4C-8EAF-5B86C64F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5ACC-583D-8048-AE78-4D0E2A56B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46F0-DC3F-4841-B7E4-932ABFBD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1C60-56C6-104E-A4C4-33A68678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03D6-7722-5746-AAE0-F00DE253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ED90-D0B1-034D-9DE5-E62B898C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A061-831A-3546-BA07-3F8331CD2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12898-CDDD-8E48-862C-032DEAC6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D42A-EF7D-6B44-96DE-EC8A5BD8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83291-E30F-2249-8F56-C3BA6873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B077A-9C2E-E647-BE8E-AC2F42CE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7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FFBB-358E-4348-8602-3F358E19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C5994-EBC6-334A-AFEB-80DB17BB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85535-2516-9B41-BF76-F04F06BF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6A3DA-C481-524E-BC7E-6728E48E4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CF592-7601-8A41-9773-2D611505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F41BC-2ADA-204A-8742-C3D56B4A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D2A45-4C37-8543-A7BA-1BC5E767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9C0AA-39F7-3E49-8BB1-F229DA50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8069-71BC-A945-8926-BA75EE59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B7C8C-0347-FE42-88DE-4D6E7F64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28609-79B9-2847-B6A5-5954B700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D081D-D0CA-0647-972E-89DFDB25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53C91-E1C9-E542-B4B1-D90B53A2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28B62-0B3D-B24F-9FA2-A751EB24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D555-3567-114F-B229-88E828D1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4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70BF-6A53-4E41-AD2E-8098BBC6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E359-FAF0-A543-A46B-B575BC39A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21DE4-BC85-614E-BD1E-1333E056E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D308-2F4A-D849-9A65-9C5F9C69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94CD-0986-9D44-BB61-6C8F5132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1DF43-1B5B-2B4E-9FFA-D8A0DD9F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6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CC67-E4DE-BA48-9181-A2732122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C2B89-0A2C-D841-A745-BA0EE2DBB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E9402-7937-E84B-B850-3E44C1478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87987-BA37-1E45-9BD4-4E4F0E0F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93C75-48D1-654E-8F2A-E9B6993F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1469E-DD08-7F46-A0DC-29C6FFDF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102F3-5DDA-BA43-AF04-0CBF04E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4B51-5267-CA40-A0B1-EBBBEA08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88EA-EDA6-0F4E-87D0-2DC903BFE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8EE5-FC50-EE4A-A3DE-95D0196547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FA60-C2BA-A44B-A3BC-666E00979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EA6B-CF26-4843-BFA8-6B017DB2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5375B-91D4-DA41-B55D-E21C0D67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392B-41EC-F241-A9AF-9B8328C74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sl-SI" dirty="0"/>
            </a:br>
            <a:r>
              <a:rPr lang="sl-SI" dirty="0"/>
              <a:t>Optimalno</a:t>
            </a:r>
            <a:r>
              <a:rPr lang="en-US" dirty="0"/>
              <a:t> število </a:t>
            </a:r>
            <a:r>
              <a:rPr lang="sl-SI" dirty="0"/>
              <a:t>stolpcev</a:t>
            </a:r>
            <a:r>
              <a:rPr lang="en-US" dirty="0"/>
              <a:t> z </a:t>
            </a:r>
            <a:r>
              <a:rPr lang="en-US" noProof="1"/>
              <a:t>uporabo</a:t>
            </a:r>
            <a:r>
              <a:rPr lang="en-US" dirty="0"/>
              <a:t> KL-divergence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36BE3-CEF2-8C43-98E7-27BAA24D0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Aljaž Ostrež, 13. 1. 2020</a:t>
            </a:r>
          </a:p>
        </p:txBody>
      </p:sp>
    </p:spTree>
    <p:extLst>
      <p:ext uri="{BB962C8B-B14F-4D97-AF65-F5344CB8AC3E}">
        <p14:creationId xmlns:p14="http://schemas.microsoft.com/office/powerpoint/2010/main" val="290279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DB37-BB45-BE45-BE9B-22517229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1. CILJ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EA4E-54F3-8148-8ACC-8B6006D0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Glede na set podatkov ustvariti histogram z n stolpci, ki bi bil najbolj </a:t>
            </a:r>
            <a:r>
              <a:rPr lang="sl-SI" u="sng" dirty="0"/>
              <a:t>podoben</a:t>
            </a:r>
            <a:r>
              <a:rPr lang="sl-SI" dirty="0"/>
              <a:t> teoretični gostoti verjetnosti seta podatkov.</a:t>
            </a:r>
          </a:p>
          <a:p>
            <a:r>
              <a:rPr lang="sl-SI" dirty="0"/>
              <a:t>Definirajmo zgornjo podobnost:</a:t>
            </a:r>
          </a:p>
          <a:p>
            <a:pPr marL="457200" lvl="1" indent="0">
              <a:buNone/>
            </a:pPr>
            <a:r>
              <a:rPr lang="sl-SI" dirty="0"/>
              <a:t>Histogram H je (v našem smislu) podoben neki gostoti verjetnosti p porazdelitve P, če:</a:t>
            </a:r>
          </a:p>
          <a:p>
            <a:pPr lvl="1"/>
            <a:r>
              <a:rPr lang="sl-SI" dirty="0"/>
              <a:t>Histogram H pripada porazdelitvi P,</a:t>
            </a:r>
          </a:p>
          <a:p>
            <a:pPr lvl="1"/>
            <a:r>
              <a:rPr lang="sl-SI" dirty="0"/>
              <a:t>Je relativna napaka med entropijo histograma H in entropijo gostote verjetnosti p zelo majhna (&lt;&lt; 1).</a:t>
            </a:r>
          </a:p>
          <a:p>
            <a:r>
              <a:rPr lang="sl-SI" dirty="0"/>
              <a:t>Drugi kriterij za podobnost bi lahko bil računanje divergence.</a:t>
            </a:r>
          </a:p>
          <a:p>
            <a:r>
              <a:rPr lang="sl-SI" dirty="0"/>
              <a:t>V našem primeru uporabljamo Renyi entropijo.</a:t>
            </a:r>
          </a:p>
        </p:txBody>
      </p:sp>
    </p:spTree>
    <p:extLst>
      <p:ext uri="{BB962C8B-B14F-4D97-AF65-F5344CB8AC3E}">
        <p14:creationId xmlns:p14="http://schemas.microsoft.com/office/powerpoint/2010/main" val="287733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41A-1BE3-6242-9449-103BAA21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2. OPIS 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9164-1BE6-8140-9DE5-ED5955A9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u="sng" dirty="0"/>
              <a:t>Funkcija</a:t>
            </a:r>
            <a:r>
              <a:rPr lang="sl-SI" dirty="0"/>
              <a:t>: n = optBinNum(X, choice=“kl“, n_z=5, n_k=100)</a:t>
            </a:r>
          </a:p>
          <a:p>
            <a:endParaRPr lang="sl-SI" u="sng" dirty="0"/>
          </a:p>
          <a:p>
            <a:r>
              <a:rPr lang="sl-SI" u="sng" dirty="0"/>
              <a:t>Vhodni podatki</a:t>
            </a:r>
            <a:r>
              <a:rPr lang="sl-SI" dirty="0"/>
              <a:t>:</a:t>
            </a:r>
          </a:p>
          <a:p>
            <a:pPr lvl="1"/>
            <a:r>
              <a:rPr lang="sl-SI" dirty="0"/>
              <a:t>set podatkov X = {X₁, ..., Xᵣ},</a:t>
            </a:r>
          </a:p>
          <a:p>
            <a:pPr lvl="1"/>
            <a:r>
              <a:rPr lang="sl-SI" dirty="0"/>
              <a:t>(optional) n_z – začetno število stolpcev za iteracijo,</a:t>
            </a:r>
          </a:p>
          <a:p>
            <a:pPr lvl="1"/>
            <a:r>
              <a:rPr lang="sl-SI" dirty="0"/>
              <a:t>(optional) n_k – končno število stolpcev za iteracijo.</a:t>
            </a:r>
          </a:p>
          <a:p>
            <a:pPr marL="0" indent="0">
              <a:buNone/>
            </a:pPr>
            <a:endParaRPr lang="sl-SI" dirty="0"/>
          </a:p>
          <a:p>
            <a:r>
              <a:rPr lang="sl-SI" u="sng" dirty="0"/>
              <a:t>Izhodni podatki</a:t>
            </a:r>
            <a:r>
              <a:rPr lang="sl-SI" dirty="0"/>
              <a:t>:</a:t>
            </a:r>
          </a:p>
          <a:p>
            <a:pPr lvl="1"/>
            <a:r>
              <a:rPr lang="sl-SI" dirty="0"/>
              <a:t>naravno število n (optimalno število stolpcev za histogram).</a:t>
            </a:r>
            <a:endParaRPr lang="sl-SI" u="sng" dirty="0"/>
          </a:p>
        </p:txBody>
      </p:sp>
    </p:spTree>
    <p:extLst>
      <p:ext uri="{BB962C8B-B14F-4D97-AF65-F5344CB8AC3E}">
        <p14:creationId xmlns:p14="http://schemas.microsoft.com/office/powerpoint/2010/main" val="24611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84AD-28A2-0940-A960-BBC2538C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3. OPIS METODE (psevdo algoritem)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D30A-86F8-4F4C-9DFB-729E9732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6205151" cy="5397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l-SI" sz="1400" dirty="0">
                <a:solidFill>
                  <a:schemeClr val="accent1"/>
                </a:solidFill>
              </a:rPr>
              <a:t>funkcija </a:t>
            </a:r>
            <a:r>
              <a:rPr lang="sl-SI" sz="1400" dirty="0"/>
              <a:t>optBinNum(X, choice= “kl“, n_z=5, n_k=100)</a:t>
            </a:r>
          </a:p>
          <a:p>
            <a:pPr marL="0" indent="0">
              <a:buNone/>
            </a:pPr>
            <a:r>
              <a:rPr lang="sl-SI" sz="1400" dirty="0">
                <a:solidFill>
                  <a:schemeClr val="accent6"/>
                </a:solidFill>
              </a:rPr>
              <a:t>% pdf glede na gaussian kernel density estimation</a:t>
            </a:r>
          </a:p>
          <a:p>
            <a:pPr marL="0" indent="0">
              <a:buNone/>
            </a:pPr>
            <a:r>
              <a:rPr lang="sl-SI" sz="1400" dirty="0"/>
              <a:t>pdf = gaussian_kde(X);</a:t>
            </a:r>
          </a:p>
          <a:p>
            <a:pPr marL="0" indent="0">
              <a:buNone/>
            </a:pPr>
            <a:r>
              <a:rPr lang="sl-SI" sz="1400" dirty="0">
                <a:solidFill>
                  <a:schemeClr val="accent6"/>
                </a:solidFill>
              </a:rPr>
              <a:t>% meje integriranja</a:t>
            </a:r>
          </a:p>
          <a:p>
            <a:pPr marL="0" indent="0">
              <a:buNone/>
            </a:pPr>
            <a:r>
              <a:rPr lang="sl-SI" sz="1400" dirty="0"/>
              <a:t>a = </a:t>
            </a:r>
            <a:r>
              <a:rPr lang="sl-SI" sz="1400" dirty="0">
                <a:solidFill>
                  <a:srgbClr val="CE03B0"/>
                </a:solidFill>
              </a:rPr>
              <a:t>min</a:t>
            </a:r>
            <a:r>
              <a:rPr lang="sl-SI" sz="1400" dirty="0"/>
              <a:t>(X);</a:t>
            </a:r>
          </a:p>
          <a:p>
            <a:pPr marL="0" indent="0">
              <a:buNone/>
            </a:pPr>
            <a:r>
              <a:rPr lang="sl-SI" sz="1400" dirty="0"/>
              <a:t>b = </a:t>
            </a:r>
            <a:r>
              <a:rPr lang="sl-SI" sz="1400" dirty="0">
                <a:solidFill>
                  <a:srgbClr val="CE03B0"/>
                </a:solidFill>
              </a:rPr>
              <a:t>max</a:t>
            </a:r>
            <a:r>
              <a:rPr lang="sl-SI" sz="1400" dirty="0"/>
              <a:t>(X);</a:t>
            </a:r>
          </a:p>
          <a:p>
            <a:pPr marL="0" indent="0">
              <a:buNone/>
            </a:pPr>
            <a:r>
              <a:rPr lang="sl-SI" sz="1400" dirty="0"/>
              <a:t>KL = []; </a:t>
            </a:r>
            <a:r>
              <a:rPr lang="sl-SI" sz="1400" dirty="0">
                <a:solidFill>
                  <a:schemeClr val="accent6"/>
                </a:solidFill>
              </a:rPr>
              <a:t>% seznam za KL vrednosti</a:t>
            </a:r>
            <a:endParaRPr lang="sl-SI" sz="1400" dirty="0"/>
          </a:p>
          <a:p>
            <a:pPr marL="0" indent="0">
              <a:buNone/>
            </a:pPr>
            <a:r>
              <a:rPr lang="sl-SI" sz="1400" dirty="0">
                <a:solidFill>
                  <a:schemeClr val="accent6"/>
                </a:solidFill>
              </a:rPr>
              <a:t>% zanka</a:t>
            </a:r>
          </a:p>
          <a:p>
            <a:pPr marL="0" indent="0">
              <a:buNone/>
            </a:pPr>
            <a:r>
              <a:rPr lang="sl-SI" sz="1400" dirty="0"/>
              <a:t>za i = n_z : n_k</a:t>
            </a:r>
          </a:p>
          <a:p>
            <a:pPr marL="0" indent="0">
              <a:buNone/>
            </a:pPr>
            <a:r>
              <a:rPr lang="sl-SI" sz="1400" dirty="0"/>
              <a:t>         h(x) = histogram(X, bins=i); </a:t>
            </a:r>
            <a:r>
              <a:rPr lang="sl-SI" sz="1400" dirty="0">
                <a:solidFill>
                  <a:schemeClr val="accent6"/>
                </a:solidFill>
              </a:rPr>
              <a:t>% normaliziran histogram z i stolpci </a:t>
            </a:r>
          </a:p>
          <a:p>
            <a:pPr marL="0" indent="0">
              <a:buNone/>
            </a:pPr>
            <a:r>
              <a:rPr lang="sl-SI" sz="1400" dirty="0">
                <a:solidFill>
                  <a:schemeClr val="accent6"/>
                </a:solidFill>
              </a:rPr>
              <a:t>         </a:t>
            </a:r>
            <a:r>
              <a:rPr lang="sl-SI" sz="1400" dirty="0"/>
              <a:t>KL_i = integral(pdf * log(pdf / h), a, b); </a:t>
            </a:r>
            <a:r>
              <a:rPr lang="sl-SI" sz="1400" dirty="0">
                <a:solidFill>
                  <a:schemeClr val="accent6"/>
                </a:solidFill>
              </a:rPr>
              <a:t>% KL-divergenca</a:t>
            </a:r>
          </a:p>
          <a:p>
            <a:pPr marL="0" indent="0">
              <a:buNone/>
            </a:pPr>
            <a:r>
              <a:rPr lang="sl-SI" sz="1400" dirty="0">
                <a:solidFill>
                  <a:schemeClr val="accent6"/>
                </a:solidFill>
              </a:rPr>
              <a:t>         </a:t>
            </a:r>
            <a:r>
              <a:rPr lang="sl-SI" sz="1400" dirty="0"/>
              <a:t>KL.append((KL_i, i)); </a:t>
            </a:r>
            <a:r>
              <a:rPr lang="sl-SI" sz="1400" dirty="0">
                <a:solidFill>
                  <a:schemeClr val="accent6"/>
                </a:solidFill>
              </a:rPr>
              <a:t>% v seznam dodamo divergenco in indeks i</a:t>
            </a:r>
          </a:p>
          <a:p>
            <a:pPr marL="0" indent="0">
              <a:buNone/>
            </a:pPr>
            <a:r>
              <a:rPr lang="sl-SI" sz="1400" dirty="0">
                <a:solidFill>
                  <a:schemeClr val="accent6"/>
                </a:solidFill>
              </a:rPr>
              <a:t>% konec zanke</a:t>
            </a:r>
          </a:p>
          <a:p>
            <a:pPr marL="0" indent="0">
              <a:buNone/>
            </a:pPr>
            <a:r>
              <a:rPr lang="sl-SI" sz="1400" dirty="0">
                <a:solidFill>
                  <a:schemeClr val="accent6"/>
                </a:solidFill>
              </a:rPr>
              <a:t>% uredimo seznam KL po 1. komponenti elementov (naraščujoče)</a:t>
            </a:r>
          </a:p>
          <a:p>
            <a:pPr marL="0" indent="0">
              <a:buNone/>
            </a:pPr>
            <a:r>
              <a:rPr lang="sl-SI" sz="1400" dirty="0"/>
              <a:t>KL_sorted = KL.sort(key = </a:t>
            </a:r>
            <a:r>
              <a:rPr lang="sl-SI" sz="1400" dirty="0">
                <a:solidFill>
                  <a:srgbClr val="CE03B0"/>
                </a:solidFill>
              </a:rPr>
              <a:t>lambda</a:t>
            </a:r>
            <a:r>
              <a:rPr lang="sl-SI" sz="1400" dirty="0"/>
              <a:t> x: x[1]);</a:t>
            </a:r>
          </a:p>
          <a:p>
            <a:pPr marL="0" indent="0">
              <a:buNone/>
            </a:pPr>
            <a:r>
              <a:rPr lang="sl-SI" sz="1400" dirty="0">
                <a:solidFill>
                  <a:schemeClr val="accent6"/>
                </a:solidFill>
              </a:rPr>
              <a:t>% KL bo najmanjša v prvem elementu, torej vrnemo 2. komponento 1. elementa</a:t>
            </a:r>
          </a:p>
          <a:p>
            <a:pPr marL="0" indent="0">
              <a:buNone/>
            </a:pPr>
            <a:r>
              <a:rPr lang="sl-SI" sz="1400" dirty="0"/>
              <a:t>n = KL_sorted(1)(2); </a:t>
            </a:r>
            <a:r>
              <a:rPr lang="sl-SI" sz="1400" dirty="0">
                <a:solidFill>
                  <a:schemeClr val="accent6"/>
                </a:solidFill>
              </a:rPr>
              <a:t>% IZHOD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70A68-4526-0142-80AE-4FDA5A2B4625}"/>
              </a:ext>
            </a:extLst>
          </p:cNvPr>
          <p:cNvSpPr txBox="1"/>
          <p:nvPr/>
        </p:nvSpPr>
        <p:spPr>
          <a:xfrm>
            <a:off x="7043351" y="1462431"/>
            <a:ext cx="4687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u="sng" dirty="0"/>
              <a:t>OPOMBA</a:t>
            </a:r>
            <a:r>
              <a:rPr lang="sl-SI" dirty="0"/>
              <a:t>: prvi element v seznamu [.,.] je indeksiran z indeksom 1. Prav tako so indeksirani elementi v naboru (.,.).</a:t>
            </a:r>
          </a:p>
        </p:txBody>
      </p:sp>
    </p:spTree>
    <p:extLst>
      <p:ext uri="{BB962C8B-B14F-4D97-AF65-F5344CB8AC3E}">
        <p14:creationId xmlns:p14="http://schemas.microsoft.com/office/powerpoint/2010/main" val="37909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D78B-B905-0140-A61E-4660ADC7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4. ZAKLJUČEK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269B-A91F-9641-9255-10F0E4CE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sl-SI" dirty="0"/>
              <a:t>Metoda zelo dobro konkurira z že obstoječimi metodami:</a:t>
            </a:r>
          </a:p>
          <a:p>
            <a:pPr lvl="1"/>
            <a:r>
              <a:rPr lang="sl-SI" dirty="0"/>
              <a:t>Scott</a:t>
            </a:r>
          </a:p>
          <a:p>
            <a:pPr lvl="1"/>
            <a:r>
              <a:rPr lang="sl-SI" dirty="0"/>
              <a:t>Doane</a:t>
            </a:r>
          </a:p>
          <a:p>
            <a:pPr lvl="1"/>
            <a:r>
              <a:rPr lang="sl-SI" dirty="0"/>
              <a:t>Freedman-Diaconis</a:t>
            </a:r>
          </a:p>
          <a:p>
            <a:pPr lvl="1"/>
            <a:r>
              <a:rPr lang="sl-SI" dirty="0"/>
              <a:t>Square-root</a:t>
            </a:r>
          </a:p>
          <a:p>
            <a:pPr lvl="1"/>
            <a:r>
              <a:rPr lang="sl-SI" dirty="0"/>
              <a:t>Rice</a:t>
            </a:r>
          </a:p>
          <a:p>
            <a:pPr lvl="1"/>
            <a:r>
              <a:rPr lang="sl-SI" dirty="0"/>
              <a:t>Sturges</a:t>
            </a:r>
          </a:p>
          <a:p>
            <a:pPr marL="0" indent="0">
              <a:buNone/>
            </a:pPr>
            <a:r>
              <a:rPr lang="sl-SI" dirty="0"/>
              <a:t>   Za primerjavo metod smo računali relativno napako med entropijo</a:t>
            </a:r>
            <a:br>
              <a:rPr lang="sl-SI" dirty="0"/>
            </a:br>
            <a:r>
              <a:rPr lang="sl-SI" dirty="0"/>
              <a:t>   histograma z i stolpci E₁ in entropijo teoretične gostote verjetnosti E₂,</a:t>
            </a:r>
            <a:br>
              <a:rPr lang="sl-SI" dirty="0"/>
            </a:br>
            <a:r>
              <a:rPr lang="sl-SI" dirty="0"/>
              <a:t>   kjer je i optimalno število stolpcev glede na določeno metodo.</a:t>
            </a:r>
            <a:br>
              <a:rPr lang="sl-SI" dirty="0"/>
            </a:br>
            <a:r>
              <a:rPr lang="sl-SI" dirty="0"/>
              <a:t>   Relativna napaka: Δx = |E₂ - E₁|/|E₂|</a:t>
            </a:r>
          </a:p>
          <a:p>
            <a:r>
              <a:rPr lang="sl-SI" dirty="0"/>
              <a:t>Metoda KL je počasna, ko je število podatkov zelo veliko (reda 10</a:t>
            </a:r>
            <a:r>
              <a:rPr lang="sl-SI"/>
              <a:t>⁵).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7935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495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Optimalno število stolpcev z uporabo KL-divergence</vt:lpstr>
      <vt:lpstr>1. CILJ</vt:lpstr>
      <vt:lpstr>2. OPIS FUNKCIJE</vt:lpstr>
      <vt:lpstr>3. OPIS METODE (psevdo algoritem)</vt:lpstr>
      <vt:lpstr>4. ZAKLJUČEK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Optimalno število stolpcev z uporabo KL-divergence</dc:title>
  <dc:creator>Ostrež, Aljaž</dc:creator>
  <cp:lastModifiedBy>Ostrež, Aljaž</cp:lastModifiedBy>
  <cp:revision>7</cp:revision>
  <dcterms:created xsi:type="dcterms:W3CDTF">2020-01-13T09:03:44Z</dcterms:created>
  <dcterms:modified xsi:type="dcterms:W3CDTF">2020-01-13T10:04:41Z</dcterms:modified>
</cp:coreProperties>
</file>