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2" r:id="rId4"/>
    <p:sldId id="310" r:id="rId5"/>
    <p:sldId id="278" r:id="rId6"/>
    <p:sldId id="258" r:id="rId7"/>
    <p:sldId id="328" r:id="rId8"/>
    <p:sldId id="327" r:id="rId9"/>
    <p:sldId id="326" r:id="rId10"/>
    <p:sldId id="277" r:id="rId11"/>
    <p:sldId id="301" r:id="rId12"/>
    <p:sldId id="259" r:id="rId13"/>
    <p:sldId id="311" r:id="rId14"/>
    <p:sldId id="279" r:id="rId15"/>
    <p:sldId id="280" r:id="rId16"/>
    <p:sldId id="312" r:id="rId17"/>
    <p:sldId id="329" r:id="rId18"/>
    <p:sldId id="263" r:id="rId19"/>
    <p:sldId id="281" r:id="rId20"/>
    <p:sldId id="317" r:id="rId21"/>
    <p:sldId id="264" r:id="rId22"/>
    <p:sldId id="318" r:id="rId23"/>
    <p:sldId id="284" r:id="rId24"/>
    <p:sldId id="291" r:id="rId25"/>
    <p:sldId id="283" r:id="rId26"/>
    <p:sldId id="305" r:id="rId27"/>
    <p:sldId id="306" r:id="rId28"/>
    <p:sldId id="313" r:id="rId29"/>
    <p:sldId id="330" r:id="rId30"/>
    <p:sldId id="265" r:id="rId31"/>
    <p:sldId id="282" r:id="rId32"/>
    <p:sldId id="300" r:id="rId33"/>
    <p:sldId id="285" r:id="rId34"/>
    <p:sldId id="290" r:id="rId35"/>
    <p:sldId id="286" r:id="rId36"/>
    <p:sldId id="289" r:id="rId37"/>
    <p:sldId id="287" r:id="rId38"/>
    <p:sldId id="322" r:id="rId39"/>
    <p:sldId id="288" r:id="rId40"/>
    <p:sldId id="304" r:id="rId41"/>
    <p:sldId id="302" r:id="rId42"/>
    <p:sldId id="303" r:id="rId43"/>
    <p:sldId id="267" r:id="rId44"/>
    <p:sldId id="307" r:id="rId45"/>
    <p:sldId id="309" r:id="rId46"/>
    <p:sldId id="272" r:id="rId47"/>
    <p:sldId id="314" r:id="rId48"/>
    <p:sldId id="292" r:id="rId49"/>
    <p:sldId id="293" r:id="rId50"/>
    <p:sldId id="294" r:id="rId51"/>
    <p:sldId id="308" r:id="rId52"/>
    <p:sldId id="315" r:id="rId53"/>
    <p:sldId id="268" r:id="rId54"/>
    <p:sldId id="298" r:id="rId55"/>
    <p:sldId id="269" r:id="rId56"/>
    <p:sldId id="299" r:id="rId57"/>
    <p:sldId id="323" r:id="rId58"/>
    <p:sldId id="324" r:id="rId59"/>
    <p:sldId id="319" r:id="rId60"/>
    <p:sldId id="321" r:id="rId61"/>
    <p:sldId id="316" r:id="rId62"/>
    <p:sldId id="276" r:id="rId63"/>
    <p:sldId id="320" r:id="rId64"/>
    <p:sldId id="32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2C6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2461" autoAdjust="0"/>
  </p:normalViewPr>
  <p:slideViewPr>
    <p:cSldViewPr snapToGrid="0">
      <p:cViewPr varScale="1">
        <p:scale>
          <a:sx n="121" d="100"/>
          <a:sy n="121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  <p:pic>
        <p:nvPicPr>
          <p:cNvPr id="1026" name="Picture 2" descr="Docker Logo, history, meaning, symbol, PNG">
            <a:extLst>
              <a:ext uri="{FF2B5EF4-FFF2-40B4-BE49-F238E27FC236}">
                <a16:creationId xmlns:a16="http://schemas.microsoft.com/office/drawing/2014/main" id="{8F4CD671-FCD7-7A39-F780-BA6E5168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77" y="1155868"/>
            <a:ext cx="8082247" cy="45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3D5E2-0CEE-90E6-982B-5B90E1E3576C}"/>
              </a:ext>
            </a:extLst>
          </p:cNvPr>
          <p:cNvSpPr/>
          <p:nvPr/>
        </p:nvSpPr>
        <p:spPr>
          <a:xfrm>
            <a:off x="3546475" y="2035175"/>
            <a:ext cx="5099050" cy="76835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AACCE7-E083-7F77-2B04-031B6ABD940C}"/>
              </a:ext>
            </a:extLst>
          </p:cNvPr>
          <p:cNvSpPr/>
          <p:nvPr/>
        </p:nvSpPr>
        <p:spPr>
          <a:xfrm>
            <a:off x="3546475" y="3086100"/>
            <a:ext cx="509905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Linux Kernel</a:t>
            </a:r>
          </a:p>
          <a:p>
            <a:pPr algn="ctr"/>
            <a:r>
              <a:rPr lang="en-AU" dirty="0"/>
              <a:t>(</a:t>
            </a:r>
            <a:r>
              <a:rPr lang="en-AU" dirty="0" err="1"/>
              <a:t>cgroups</a:t>
            </a:r>
            <a:r>
              <a:rPr lang="en-AU" dirty="0"/>
              <a:t>, namespaces, …)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0ADF07-77F1-35DF-8EC0-03B7CBFCEDE5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2803525"/>
            <a:ext cx="0" cy="28257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95081-4D03-387A-5EDB-FBC0FE3F20CE}"/>
              </a:ext>
            </a:extLst>
          </p:cNvPr>
          <p:cNvSpPr/>
          <p:nvPr/>
        </p:nvSpPr>
        <p:spPr>
          <a:xfrm>
            <a:off x="354647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CPU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1CE03-3CE7-6266-FF2C-310214F9EA04}"/>
              </a:ext>
            </a:extLst>
          </p:cNvPr>
          <p:cNvSpPr/>
          <p:nvPr/>
        </p:nvSpPr>
        <p:spPr>
          <a:xfrm>
            <a:off x="4886158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Memory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0A2B4C-3AC4-378D-5014-DDBE3DA25A53}"/>
              </a:ext>
            </a:extLst>
          </p:cNvPr>
          <p:cNvSpPr/>
          <p:nvPr/>
        </p:nvSpPr>
        <p:spPr>
          <a:xfrm>
            <a:off x="6225841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Storage</a:t>
            </a:r>
            <a:r>
              <a:rPr lang="en-AU" b="1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5691C-896F-31EA-BA3B-C154B4F9EA7A}"/>
              </a:ext>
            </a:extLst>
          </p:cNvPr>
          <p:cNvSpPr/>
          <p:nvPr/>
        </p:nvSpPr>
        <p:spPr>
          <a:xfrm>
            <a:off x="756552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Network</a:t>
            </a:r>
            <a:r>
              <a:rPr lang="en-AU" b="1" dirty="0"/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DF6107A-B2D7-3609-1CE0-3D964E834BC2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4853112" y="3195763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E176C5-B45D-1827-3D3E-211DFE89CE32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5522954" y="3865604"/>
            <a:ext cx="476250" cy="669842"/>
          </a:xfrm>
          <a:prstGeom prst="bentConnector3">
            <a:avLst>
              <a:gd name="adj1" fmla="val 50000"/>
            </a:avLst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6C92D05-DB68-1D25-2CAA-25D33E1EA9FB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rot="16200000" flipV="1">
            <a:off x="6192796" y="3865604"/>
            <a:ext cx="476250" cy="669841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166C9B2-8DDC-6253-A887-DB638BBE19BC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6862638" y="3195762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09BF5C76-1DFA-560F-3317-DB3460C5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0739E9FF-05F2-CF54-3C72-9539A02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DAD550D8-39B4-542A-32D3-5C50D581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CD56BE9D-D5B0-3223-913F-0D24A595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14EFCF9A-2BED-29F7-7C64-CE3DEA97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810DCB-CA9E-7BCE-DE7B-9FB99CAB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</a:t>
            </a:r>
            <a:br>
              <a:rPr lang="en-AU" dirty="0"/>
            </a:br>
            <a:r>
              <a:rPr lang="en-AU" sz="2000" dirty="0"/>
              <a:t>(for Windows/Mac/Linux)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DDE3F01-8433-B218-F281-40803671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E1D35A-CCE0-C265-7807-AF02DDEB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98" y="1527785"/>
            <a:ext cx="5382516" cy="41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BEEE5CB-1EC1-8991-BDED-ACD7A79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8AE0E45C-9941-338C-BD2F-FCF24CA1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269005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681008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093011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05014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17017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29020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3168"/>
            <a:ext cx="615290" cy="3766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41023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3029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A336F-FD71-9547-FC91-5370B8B140F8}"/>
              </a:ext>
            </a:extLst>
          </p:cNvPr>
          <p:cNvSpPr/>
          <p:nvPr/>
        </p:nvSpPr>
        <p:spPr>
          <a:xfrm>
            <a:off x="4047762" y="3507084"/>
            <a:ext cx="2170226" cy="30956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Containers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D1576-97F6-AC9B-688B-9C7DFBF7C397}"/>
              </a:ext>
            </a:extLst>
          </p:cNvPr>
          <p:cNvSpPr/>
          <p:nvPr/>
        </p:nvSpPr>
        <p:spPr>
          <a:xfrm>
            <a:off x="6304772" y="3507084"/>
            <a:ext cx="2170226" cy="30956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CAF0E-8C79-F6D3-4F53-ECD72BAB2C39}"/>
              </a:ext>
            </a:extLst>
          </p:cNvPr>
          <p:cNvSpPr/>
          <p:nvPr/>
        </p:nvSpPr>
        <p:spPr>
          <a:xfrm>
            <a:off x="4047762" y="2004718"/>
            <a:ext cx="4427235" cy="5969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Daemon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51486-0747-672B-4BB4-9AF637C3F9D0}"/>
              </a:ext>
            </a:extLst>
          </p:cNvPr>
          <p:cNvSpPr/>
          <p:nvPr/>
        </p:nvSpPr>
        <p:spPr>
          <a:xfrm>
            <a:off x="4278869" y="4102926"/>
            <a:ext cx="1708013" cy="1004357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Container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F072B-B377-FB95-2527-E566FA60F6F8}"/>
              </a:ext>
            </a:extLst>
          </p:cNvPr>
          <p:cNvSpPr/>
          <p:nvPr/>
        </p:nvSpPr>
        <p:spPr>
          <a:xfrm>
            <a:off x="6535879" y="4084097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FFD4C-51A2-7CBB-9E09-6C0CC7E85DA3}"/>
              </a:ext>
            </a:extLst>
          </p:cNvPr>
          <p:cNvSpPr/>
          <p:nvPr/>
        </p:nvSpPr>
        <p:spPr>
          <a:xfrm>
            <a:off x="6535879" y="4490437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FE41CF-203E-2E7D-6B11-D02831417B3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89883" y="3281068"/>
            <a:ext cx="2" cy="22601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C3DD6-09F5-64EC-F15F-F897A866E2E8}"/>
              </a:ext>
            </a:extLst>
          </p:cNvPr>
          <p:cNvCxnSpPr>
            <a:cxnSpLocks/>
          </p:cNvCxnSpPr>
          <p:nvPr/>
        </p:nvCxnSpPr>
        <p:spPr>
          <a:xfrm flipH="1" flipV="1">
            <a:off x="5596424" y="3281068"/>
            <a:ext cx="1" cy="22601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46D145-1B7E-6083-AF19-87B142AFE585}"/>
              </a:ext>
            </a:extLst>
          </p:cNvPr>
          <p:cNvSpPr/>
          <p:nvPr/>
        </p:nvSpPr>
        <p:spPr>
          <a:xfrm>
            <a:off x="6535879" y="4896777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6A37D4-6874-9F4D-7DE8-B809A5B2C1CA}"/>
              </a:ext>
            </a:extLst>
          </p:cNvPr>
          <p:cNvSpPr/>
          <p:nvPr/>
        </p:nvSpPr>
        <p:spPr>
          <a:xfrm>
            <a:off x="6535876" y="5303118"/>
            <a:ext cx="1708013" cy="360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386B08E-382C-7610-5366-6A2BF59168D5}"/>
              </a:ext>
            </a:extLst>
          </p:cNvPr>
          <p:cNvSpPr/>
          <p:nvPr/>
        </p:nvSpPr>
        <p:spPr>
          <a:xfrm>
            <a:off x="4399224" y="4481217"/>
            <a:ext cx="1467303" cy="514950"/>
          </a:xfrm>
          <a:prstGeom prst="rect">
            <a:avLst/>
          </a:prstGeom>
          <a:solidFill>
            <a:schemeClr val="accent4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App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63E0C7-8A54-D09F-2328-4178433932BE}"/>
              </a:ext>
            </a:extLst>
          </p:cNvPr>
          <p:cNvSpPr/>
          <p:nvPr/>
        </p:nvSpPr>
        <p:spPr>
          <a:xfrm>
            <a:off x="4278867" y="5222183"/>
            <a:ext cx="1708013" cy="1004357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Container 2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ABF3E4-395C-70AB-5150-F478449A36A5}"/>
              </a:ext>
            </a:extLst>
          </p:cNvPr>
          <p:cNvSpPr/>
          <p:nvPr/>
        </p:nvSpPr>
        <p:spPr>
          <a:xfrm>
            <a:off x="4399222" y="5600474"/>
            <a:ext cx="1467303" cy="514950"/>
          </a:xfrm>
          <a:prstGeom prst="rect">
            <a:avLst/>
          </a:prstGeom>
          <a:solidFill>
            <a:schemeClr val="accent4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App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316D0E-C812-479E-824F-7B33BEB05720}"/>
              </a:ext>
            </a:extLst>
          </p:cNvPr>
          <p:cNvSpPr/>
          <p:nvPr/>
        </p:nvSpPr>
        <p:spPr>
          <a:xfrm>
            <a:off x="5082321" y="2755471"/>
            <a:ext cx="3410163" cy="5969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6DBF7C-8D8A-A4EC-2E1B-13C8F34C0534}"/>
              </a:ext>
            </a:extLst>
          </p:cNvPr>
          <p:cNvSpPr/>
          <p:nvPr/>
        </p:nvSpPr>
        <p:spPr>
          <a:xfrm>
            <a:off x="4053240" y="2755471"/>
            <a:ext cx="787918" cy="5969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Docker Engine REST API</a:t>
            </a:r>
            <a:endParaRPr lang="en-US" sz="1200" dirty="0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F373D83-EA61-3550-38BA-1A0E7E47C3AA}"/>
              </a:ext>
            </a:extLst>
          </p:cNvPr>
          <p:cNvCxnSpPr>
            <a:stCxn id="93" idx="3"/>
            <a:endCxn id="92" idx="1"/>
          </p:cNvCxnSpPr>
          <p:nvPr/>
        </p:nvCxnSpPr>
        <p:spPr>
          <a:xfrm>
            <a:off x="4841158" y="3053921"/>
            <a:ext cx="241163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9FD37926-3BED-CBB4-6827-880B86F5D1D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61380" y="2601618"/>
            <a:ext cx="0" cy="1524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0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3921"/>
            <a:ext cx="934847" cy="70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3921"/>
            <a:ext cx="943664" cy="7573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3921"/>
            <a:ext cx="943664" cy="14957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3921"/>
            <a:ext cx="943664" cy="22444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3921"/>
            <a:ext cx="943664" cy="2984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63D62C4-FAE1-074E-1065-ACBA7808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3059191-74FB-DA2F-6BEA-8923A78C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AD807C5F-9606-A669-8810-E3337BED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934442"/>
            <a:ext cx="13733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Original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854442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271806"/>
            <a:ext cx="1399273" cy="835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40307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4247995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270956"/>
            <a:ext cx="13733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416928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82054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3224166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84852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525214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65576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848695"/>
            <a:ext cx="43897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270956"/>
            <a:ext cx="17185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Copy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934442"/>
            <a:ext cx="17185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848695"/>
            <a:ext cx="17100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3200642"/>
            <a:ext cx="1522800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758853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609661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460469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314145"/>
            <a:ext cx="6722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5164953"/>
            <a:ext cx="6785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40D5F2F6-8183-303E-28A8-C0524F64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C6B39D50-FDE3-082D-447F-C023A2E0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667E3BC6-06C3-6CCA-303A-5C5EEDF4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FD2E9E1-1C4B-A473-CC53-B4E5C375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549544-CF90-34F8-0310-C9068971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AC83B9F-FEA5-2912-984E-5AB56F81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B13DCDE-5E8D-4F09-22EC-BA659D79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04AFBC-4D9A-8E59-BB5D-386C982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6FA27995-29A3-3225-A906-03DA88A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1F92B-1B8A-80EC-C5F8-1B5900BD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67F80DC-81A7-6C81-83BB-AFDE0071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212E651-62A4-A98F-E684-7BF5764E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4519"/>
          </a:xfrm>
          <a:prstGeom prst="bentConnector3">
            <a:avLst>
              <a:gd name="adj1" fmla="val 491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7687"/>
            <a:ext cx="934847" cy="33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7687"/>
            <a:ext cx="943664" cy="753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7687"/>
            <a:ext cx="943664" cy="14920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7687"/>
            <a:ext cx="943664" cy="2240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7687"/>
            <a:ext cx="943664" cy="2980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</a:p>
          <a:p>
            <a:r>
              <a:rPr lang="en-AU" dirty="0"/>
              <a:t>How to publish images</a:t>
            </a:r>
          </a:p>
          <a:p>
            <a:r>
              <a:rPr lang="en-AU" dirty="0"/>
              <a:t>How to work with containers in the cloud</a:t>
            </a:r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93FC8BA0-A0CE-FBCC-7CC6-2A401B6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FAF2E72-8505-F61B-F622-1DDC7E4DB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9246CF-169B-6356-21D6-BFA9DFE0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312081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268289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844503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36916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3866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781198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412588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88478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308248"/>
            <a:ext cx="1345200" cy="0"/>
          </a:xfrm>
          <a:prstGeom prst="straightConnector1">
            <a:avLst/>
          </a:prstGeom>
          <a:ln w="1270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33384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73243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4913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87381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814684"/>
            <a:ext cx="4787898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811848"/>
            <a:ext cx="1521574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E0026CB7-28B9-55DD-6C56-B3AE0034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A8FD6DFF-C6A8-A8D5-07AD-751B4C7B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BEA9F6C-8F82-A460-2787-60D3712F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FC59774-5234-09A3-98D6-932CC22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default,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detached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86F28A-CBA7-78FD-7495-395DED20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3A8C7B1-FF24-CEB3-9D74-30EE39A7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Viewing Docker container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logs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--follow (keep updating output with new log entries)</a:t>
            </a:r>
          </a:p>
          <a:p>
            <a:pPr marL="0" indent="0">
              <a:buNone/>
            </a:pPr>
            <a:r>
              <a:rPr lang="en-US" sz="2400" dirty="0"/>
              <a:t>--tail 10 (only display last 10 rows)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https://docs.docker.com/engine/reference/commandline/logs/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76C1617-474E-273F-428D-BDB8D4A3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17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03170B1-C439-0C38-F46F-D745828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93CEA655-50FE-8CD4-1981-F1BA1221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ost Image">
            <a:extLst>
              <a:ext uri="{FF2B5EF4-FFF2-40B4-BE49-F238E27FC236}">
                <a16:creationId xmlns:a16="http://schemas.microsoft.com/office/drawing/2014/main" id="{0049FE27-62B0-271E-7154-8678A39F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B62ED9B4-22FB-DC2E-C062-F59AFF0C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D705BC-9117-FE09-41DE-982E740C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A3C0A60-CDF7-876A-1300-80B1C07E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9A1C572-908E-6D62-4290-6991B118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containers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9ADF4749-29B3-218B-B90D-DC7ED3A6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28B74-A317-5C3B-D45C-528340BA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C83945-0388-0CCD-CE63-A5E35319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DD6CE9C-29DD-8BFA-FAC7-C29DC65E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E14EFAE-C87A-3F7F-5C15-D694F43B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981675C-7FA2-8FA7-4309-701DFAF7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0343D45D-634F-7B48-F0AA-BA790214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80312E5-008B-E574-250E-5FE57AA0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EAAB17F-ECF8-8C64-9913-BA309564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303556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303553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303553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303554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240677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204542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303550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240673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204539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303550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240673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204539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286102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286099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286099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291525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223220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187088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291525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223221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187085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269296" y="1690688"/>
            <a:ext cx="1780466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180815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256271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194775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152831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0E2C331C-B5AB-A05E-CF9A-6E3C0F67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Exporting/importing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DFB1DDB-97F8-EE2C-0232-5C135A6B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Creating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80BDE63D-5475-2C22-4070-5772949C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9555F-9C21-8044-21CE-B1F735F7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E7BA82-3D08-2197-63C9-AE660F87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B4B5B6F7-CDA0-973A-0CA1-8B91083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05EC6F9F-F62B-2273-521B-C2FA5F3D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4F0D4B9-8B9C-0D26-36AB-0804AF7E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B6C3415C-9A5F-6494-A5F2-D5DA5776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01A92E5-8B68-35AF-3D6E-2FDAEBD5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[arguments]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06AF72-C92C-6429-849C-195667A1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Volumes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2275907" y="3428999"/>
            <a:ext cx="1362516" cy="1090014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Container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8B3B2-BD97-DDFC-FCB9-C6BC9DA9EAEA}"/>
              </a:ext>
            </a:extLst>
          </p:cNvPr>
          <p:cNvSpPr/>
          <p:nvPr/>
        </p:nvSpPr>
        <p:spPr>
          <a:xfrm>
            <a:off x="1974134" y="2440419"/>
            <a:ext cx="4396388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1623918" y="1744022"/>
            <a:ext cx="8143812" cy="395432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96289-CACC-231B-7A27-6D1262FCAEA4}"/>
              </a:ext>
            </a:extLst>
          </p:cNvPr>
          <p:cNvSpPr/>
          <p:nvPr/>
        </p:nvSpPr>
        <p:spPr>
          <a:xfrm>
            <a:off x="6761615" y="2440419"/>
            <a:ext cx="2422252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2FC2C-5F17-AA32-08B9-539D42A05625}"/>
              </a:ext>
            </a:extLst>
          </p:cNvPr>
          <p:cNvSpPr/>
          <p:nvPr/>
        </p:nvSpPr>
        <p:spPr>
          <a:xfrm>
            <a:off x="4087554" y="2967258"/>
            <a:ext cx="2008446" cy="168346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26BC5-B833-96CB-7F7D-B85CED2FAD35}"/>
              </a:ext>
            </a:extLst>
          </p:cNvPr>
          <p:cNvSpPr/>
          <p:nvPr/>
        </p:nvSpPr>
        <p:spPr>
          <a:xfrm>
            <a:off x="6892316" y="308837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4D36E-177A-6265-0368-0B363B41D87E}"/>
              </a:ext>
            </a:extLst>
          </p:cNvPr>
          <p:cNvSpPr/>
          <p:nvPr/>
        </p:nvSpPr>
        <p:spPr>
          <a:xfrm>
            <a:off x="6892316" y="35455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15A5D-2280-3326-5854-166AC8D7A40D}"/>
              </a:ext>
            </a:extLst>
          </p:cNvPr>
          <p:cNvSpPr/>
          <p:nvPr/>
        </p:nvSpPr>
        <p:spPr>
          <a:xfrm>
            <a:off x="6880204" y="40080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9F961-3644-F782-5753-DC021D706217}"/>
              </a:ext>
            </a:extLst>
          </p:cNvPr>
          <p:cNvSpPr/>
          <p:nvPr/>
        </p:nvSpPr>
        <p:spPr>
          <a:xfrm>
            <a:off x="6880204" y="448760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4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4ED70-69C0-C541-DB6D-1F7A36297E57}"/>
              </a:ext>
            </a:extLst>
          </p:cNvPr>
          <p:cNvSpPr/>
          <p:nvPr/>
        </p:nvSpPr>
        <p:spPr>
          <a:xfrm>
            <a:off x="4296226" y="3538005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A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004EA9-4BE7-59E4-761B-0AD21B4547C3}"/>
              </a:ext>
            </a:extLst>
          </p:cNvPr>
          <p:cNvSpPr/>
          <p:nvPr/>
        </p:nvSpPr>
        <p:spPr>
          <a:xfrm>
            <a:off x="4296226" y="3995204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B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64BFD-21E6-4DEE-7F7B-481364DD57E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638423" y="3708320"/>
            <a:ext cx="657803" cy="26568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6E402-D941-1334-B07F-54303133E961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38423" y="3974006"/>
            <a:ext cx="657803" cy="191513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D2B05-690D-F164-4B22-B09CBC40C74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858826" y="3258685"/>
            <a:ext cx="1033490" cy="44963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DDE83-CF8F-7D9F-E2BC-831659868A96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5858826" y="4165519"/>
            <a:ext cx="1021378" cy="1286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Docker Logo, history, meaning, symbol, PNG">
            <a:extLst>
              <a:ext uri="{FF2B5EF4-FFF2-40B4-BE49-F238E27FC236}">
                <a16:creationId xmlns:a16="http://schemas.microsoft.com/office/drawing/2014/main" id="{48FEF63F-DFFD-6E94-A289-DB8661AC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46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Networks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4581893" y="3784774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2107359" y="1489686"/>
            <a:ext cx="7448424" cy="5075857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44312-43D4-E853-BC8B-9EC95482D317}"/>
              </a:ext>
            </a:extLst>
          </p:cNvPr>
          <p:cNvSpPr/>
          <p:nvPr/>
        </p:nvSpPr>
        <p:spPr>
          <a:xfrm>
            <a:off x="2446470" y="3418407"/>
            <a:ext cx="3240000" cy="2880000"/>
          </a:xfrm>
          <a:prstGeom prst="rect">
            <a:avLst/>
          </a:prstGeom>
          <a:noFill/>
          <a:ln w="12700">
            <a:solidFill>
              <a:srgbClr val="8D42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3BBF-BFF7-4110-2440-DB7C156642B2}"/>
              </a:ext>
            </a:extLst>
          </p:cNvPr>
          <p:cNvSpPr/>
          <p:nvPr/>
        </p:nvSpPr>
        <p:spPr>
          <a:xfrm>
            <a:off x="4225314" y="1971105"/>
            <a:ext cx="3240000" cy="288000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1578-5E4C-7524-608B-2EC5225B0127}"/>
              </a:ext>
            </a:extLst>
          </p:cNvPr>
          <p:cNvSpPr/>
          <p:nvPr/>
        </p:nvSpPr>
        <p:spPr>
          <a:xfrm>
            <a:off x="5954322" y="3418406"/>
            <a:ext cx="3240000" cy="288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E268D-0728-68C6-E48B-7613BDA98B4A}"/>
              </a:ext>
            </a:extLst>
          </p:cNvPr>
          <p:cNvSpPr/>
          <p:nvPr/>
        </p:nvSpPr>
        <p:spPr>
          <a:xfrm>
            <a:off x="6144220" y="3778718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FB9EB-DBA1-08DE-10E6-A3CD5D9C5E0D}"/>
              </a:ext>
            </a:extLst>
          </p:cNvPr>
          <p:cNvSpPr/>
          <p:nvPr/>
        </p:nvSpPr>
        <p:spPr>
          <a:xfrm>
            <a:off x="5381553" y="239315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8686C-8B82-1941-9F42-F44F79C5F96D}"/>
              </a:ext>
            </a:extLst>
          </p:cNvPr>
          <p:cNvSpPr/>
          <p:nvPr/>
        </p:nvSpPr>
        <p:spPr>
          <a:xfrm>
            <a:off x="3297793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2108F-FF69-4A60-5E0E-6B38A3E444D1}"/>
              </a:ext>
            </a:extLst>
          </p:cNvPr>
          <p:cNvSpPr/>
          <p:nvPr/>
        </p:nvSpPr>
        <p:spPr>
          <a:xfrm>
            <a:off x="7465314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8D27AC-5C5F-21E5-377F-11906E1E5C0D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rot="10800000">
            <a:off x="6607982" y="4656785"/>
            <a:ext cx="857333" cy="96373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CA6DEEE-8829-D90E-9ED3-0B055EBFFA30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4225314" y="4662840"/>
            <a:ext cx="820340" cy="957683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F51014-7462-6B6F-BFFB-714E8183552A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rot="16200000" flipV="1">
            <a:off x="5985261" y="3155997"/>
            <a:ext cx="946535" cy="298907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06F7B8B-E996-12F4-857B-25A2212AEB6A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4737308" y="3140530"/>
            <a:ext cx="952591" cy="33589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Docker Logo, history, meaning, symbol, PNG">
            <a:extLst>
              <a:ext uri="{FF2B5EF4-FFF2-40B4-BE49-F238E27FC236}">
                <a16:creationId xmlns:a16="http://schemas.microsoft.com/office/drawing/2014/main" id="{0E7249D9-BED4-AB07-AF43-FB2845A7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72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Compose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79E576B7-7BE6-32C4-FB09-57AA260C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E67E7-69C1-8A9E-121F-5792E05B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307-A636-9A84-F9D6-0F7DA596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4519"/>
          </a:xfrm>
          <a:prstGeom prst="bentConnector3">
            <a:avLst>
              <a:gd name="adj1" fmla="val 491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7687"/>
            <a:ext cx="934847" cy="33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7687"/>
            <a:ext cx="943664" cy="753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7687"/>
            <a:ext cx="943664" cy="14920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7687"/>
            <a:ext cx="943664" cy="2240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7687"/>
            <a:ext cx="943664" cy="2980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B9CA7-4344-701A-77FE-F2B29E71D3B3}"/>
              </a:ext>
            </a:extLst>
          </p:cNvPr>
          <p:cNvSpPr/>
          <p:nvPr/>
        </p:nvSpPr>
        <p:spPr>
          <a:xfrm>
            <a:off x="8838398" y="4902021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SEQ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4F0FF-C114-1A87-6854-B2DFA322B168}"/>
              </a:ext>
            </a:extLst>
          </p:cNvPr>
          <p:cNvSpPr/>
          <p:nvPr/>
        </p:nvSpPr>
        <p:spPr>
          <a:xfrm>
            <a:off x="5533159" y="4902022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API</a:t>
            </a:r>
          </a:p>
          <a:p>
            <a:pPr algn="ctr"/>
            <a:r>
              <a:rPr lang="en-AU" dirty="0"/>
              <a:t>(ASP.NET Web API)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BC90-6945-7A00-080B-191076A7E0FC}"/>
              </a:ext>
            </a:extLst>
          </p:cNvPr>
          <p:cNvSpPr/>
          <p:nvPr/>
        </p:nvSpPr>
        <p:spPr>
          <a:xfrm>
            <a:off x="5533159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UI</a:t>
            </a:r>
          </a:p>
          <a:p>
            <a:pPr algn="ctr"/>
            <a:r>
              <a:rPr lang="en-AU" dirty="0"/>
              <a:t>(Vue.js)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6CC811-60A8-D819-576B-FC5D63D9D1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561948" y="5503567"/>
            <a:ext cx="1276450" cy="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79798-DCF8-5347-DAA8-CD47302048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547553" y="3884625"/>
            <a:ext cx="0" cy="1017397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6B3D2-4F90-63FA-E7B5-D19029253EC7}"/>
              </a:ext>
            </a:extLst>
          </p:cNvPr>
          <p:cNvSpPr txBox="1"/>
          <p:nvPr/>
        </p:nvSpPr>
        <p:spPr>
          <a:xfrm>
            <a:off x="7760532" y="4850909"/>
            <a:ext cx="951822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Log</a:t>
            </a:r>
            <a:br>
              <a:rPr lang="en-AU" dirty="0"/>
            </a:br>
            <a:r>
              <a:rPr lang="en-AU" dirty="0"/>
              <a:t>entry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3A0FF-4883-00B9-81F6-B385D39AD58F}"/>
              </a:ext>
            </a:extLst>
          </p:cNvPr>
          <p:cNvSpPr txBox="1"/>
          <p:nvPr/>
        </p:nvSpPr>
        <p:spPr>
          <a:xfrm>
            <a:off x="5533159" y="4093179"/>
            <a:ext cx="1014395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HTTP request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4C6D-B99E-04FB-CA58-5B98E03FF4C4}"/>
              </a:ext>
            </a:extLst>
          </p:cNvPr>
          <p:cNvSpPr/>
          <p:nvPr/>
        </p:nvSpPr>
        <p:spPr>
          <a:xfrm>
            <a:off x="5131707" y="2328596"/>
            <a:ext cx="6074474" cy="4045573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66B01-F8BE-5026-A116-8047BB52D745}"/>
              </a:ext>
            </a:extLst>
          </p:cNvPr>
          <p:cNvSpPr/>
          <p:nvPr/>
        </p:nvSpPr>
        <p:spPr>
          <a:xfrm>
            <a:off x="2232045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Browser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53451-B007-D6C3-9BEA-5343ACDEE03D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4260834" y="3283080"/>
            <a:ext cx="12723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D6FF1EDB-9B21-E051-D501-4F92BF30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</a:t>
            </a:r>
            <a:br>
              <a:rPr lang="en-AU" sz="6600" dirty="0"/>
            </a:br>
            <a:r>
              <a:rPr lang="en-AU" sz="6600" dirty="0"/>
              <a:t> </a:t>
            </a: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207002D-3D8E-7454-E4C3-57D00318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9783453A-174D-5465-79C2-A7DE947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452CF5F-E74E-6054-7C2C-C0D412D6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Engine API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C54B6C4-7659-3D44-BA1E-B217168F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03CE5-B412-C4EA-B405-C3235B3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141D83-96AC-2256-163F-DFB8FF5B6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/>
              <a:t>Thank you!</a:t>
            </a:r>
            <a:br>
              <a:rPr lang="en-AU" sz="6600"/>
            </a:br>
            <a:r>
              <a:rPr lang="en-AU" sz="6600"/>
              <a:t> </a:t>
            </a: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207002D-3D8E-7454-E4C3-57D00318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9783453A-174D-5465-79C2-A7DE947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4519"/>
          </a:xfrm>
          <a:prstGeom prst="bentConnector3">
            <a:avLst>
              <a:gd name="adj1" fmla="val 491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7687"/>
            <a:ext cx="934847" cy="33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7687"/>
            <a:ext cx="943664" cy="753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7687"/>
            <a:ext cx="943664" cy="14920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7687"/>
            <a:ext cx="943664" cy="2240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7687"/>
            <a:ext cx="943664" cy="2980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0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4519"/>
          </a:xfrm>
          <a:prstGeom prst="bentConnector3">
            <a:avLst>
              <a:gd name="adj1" fmla="val 491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7687"/>
            <a:ext cx="934847" cy="33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7687"/>
            <a:ext cx="943664" cy="753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7687"/>
            <a:ext cx="943664" cy="14920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7687"/>
            <a:ext cx="943664" cy="2240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7687"/>
            <a:ext cx="943664" cy="2980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9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303168"/>
            <a:ext cx="942266" cy="754519"/>
          </a:xfrm>
          <a:prstGeom prst="bentConnector3">
            <a:avLst>
              <a:gd name="adj1" fmla="val 491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cxnSpLocks/>
            <a:stCxn id="5" idx="3"/>
            <a:endCxn id="93" idx="1"/>
          </p:cNvCxnSpPr>
          <p:nvPr/>
        </p:nvCxnSpPr>
        <p:spPr>
          <a:xfrm flipV="1">
            <a:off x="3118393" y="3057687"/>
            <a:ext cx="934847" cy="33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93" idx="1"/>
          </p:cNvCxnSpPr>
          <p:nvPr/>
        </p:nvCxnSpPr>
        <p:spPr>
          <a:xfrm flipV="1">
            <a:off x="3109576" y="3057687"/>
            <a:ext cx="943664" cy="753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3109576" y="3057687"/>
            <a:ext cx="943664" cy="14920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93" idx="1"/>
          </p:cNvCxnSpPr>
          <p:nvPr/>
        </p:nvCxnSpPr>
        <p:spPr>
          <a:xfrm flipV="1">
            <a:off x="3109576" y="3057687"/>
            <a:ext cx="943664" cy="22406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93" idx="1"/>
          </p:cNvCxnSpPr>
          <p:nvPr/>
        </p:nvCxnSpPr>
        <p:spPr>
          <a:xfrm flipV="1">
            <a:off x="3109576" y="3057687"/>
            <a:ext cx="943664" cy="2980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7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by Slidesgo</Template>
  <TotalTime>1689</TotalTime>
  <Words>2565</Words>
  <Application>Microsoft Office PowerPoint</Application>
  <PresentationFormat>Widescreen</PresentationFormat>
  <Paragraphs>601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Courier New</vt:lpstr>
      <vt:lpstr>Office Theme</vt:lpstr>
      <vt:lpstr>PowerPoint Presentation</vt:lpstr>
      <vt:lpstr>Agenda</vt:lpstr>
      <vt:lpstr>What is not on the agenda?</vt:lpstr>
      <vt:lpstr>Docker Architecture </vt:lpstr>
      <vt:lpstr>Virtual Machines vs. Containers</vt:lpstr>
      <vt:lpstr>Docker architecture</vt:lpstr>
      <vt:lpstr>Docker architecture</vt:lpstr>
      <vt:lpstr>Docker architecture</vt:lpstr>
      <vt:lpstr>Docker architecture</vt:lpstr>
      <vt:lpstr>Docker Engine architecture</vt:lpstr>
      <vt:lpstr>Docker Engine responsibilities</vt:lpstr>
      <vt:lpstr>Developing with Docker</vt:lpstr>
      <vt:lpstr>Setting up Docker </vt:lpstr>
      <vt:lpstr>On Linux</vt:lpstr>
      <vt:lpstr>Docker Desktop  (for Windows/Mac/Linux)</vt:lpstr>
      <vt:lpstr>Docker Images </vt:lpstr>
      <vt:lpstr>Docker architecture</vt:lpstr>
      <vt:lpstr>Docker images</vt:lpstr>
      <vt:lpstr>Docker image lifecycle</vt:lpstr>
      <vt:lpstr>Docker image lifecycle</vt:lpstr>
      <vt:lpstr>Docker image registry</vt:lpstr>
      <vt:lpstr>Docker image registry</vt:lpstr>
      <vt:lpstr>Listing Docker images</vt:lpstr>
      <vt:lpstr>Pulling a Docker image</vt:lpstr>
      <vt:lpstr>Removing a Docker image</vt:lpstr>
      <vt:lpstr>Removing all Docker images</vt:lpstr>
      <vt:lpstr>DEMO  Working with Docker images  </vt:lpstr>
      <vt:lpstr>Docker Containers </vt:lpstr>
      <vt:lpstr>Docker architecture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</vt:lpstr>
      <vt:lpstr>Attaching to a Docker container </vt:lpstr>
      <vt:lpstr>Viewing Docker container logs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Working with Docker containers  </vt:lpstr>
      <vt:lpstr>Creating Docker images </vt:lpstr>
      <vt:lpstr>Dockerfile</vt:lpstr>
      <vt:lpstr>Dockerfile example</vt:lpstr>
      <vt:lpstr>Building a Docker image</vt:lpstr>
      <vt:lpstr>Pushing a Docker image</vt:lpstr>
      <vt:lpstr>Exporting/importing a Docker image</vt:lpstr>
      <vt:lpstr>DEMO  Creating Docker images  </vt:lpstr>
      <vt:lpstr>Docker Compose </vt:lpstr>
      <vt:lpstr>Docker Compose</vt:lpstr>
      <vt:lpstr>Docker Compose example</vt:lpstr>
      <vt:lpstr>Docker Compose Up</vt:lpstr>
      <vt:lpstr>Docker Compose Down</vt:lpstr>
      <vt:lpstr>Docker Volumes</vt:lpstr>
      <vt:lpstr>Docker Networks</vt:lpstr>
      <vt:lpstr>DEMO  Working with Docker Compose  </vt:lpstr>
      <vt:lpstr>Docker Compose Demo</vt:lpstr>
      <vt:lpstr>Docker Engine API  </vt:lpstr>
      <vt:lpstr>Docker Engine API</vt:lpstr>
      <vt:lpstr>DEMO  Working with Docker Engine API  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85</cp:revision>
  <dcterms:created xsi:type="dcterms:W3CDTF">2022-04-25T23:17:32Z</dcterms:created>
  <dcterms:modified xsi:type="dcterms:W3CDTF">2022-06-15T13:40:18Z</dcterms:modified>
</cp:coreProperties>
</file>