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2" r:id="rId4"/>
    <p:sldId id="310" r:id="rId5"/>
    <p:sldId id="278" r:id="rId6"/>
    <p:sldId id="258" r:id="rId7"/>
    <p:sldId id="277" r:id="rId8"/>
    <p:sldId id="301" r:id="rId9"/>
    <p:sldId id="259" r:id="rId10"/>
    <p:sldId id="311" r:id="rId11"/>
    <p:sldId id="279" r:id="rId12"/>
    <p:sldId id="280" r:id="rId13"/>
    <p:sldId id="312" r:id="rId14"/>
    <p:sldId id="263" r:id="rId15"/>
    <p:sldId id="281" r:id="rId16"/>
    <p:sldId id="317" r:id="rId17"/>
    <p:sldId id="264" r:id="rId18"/>
    <p:sldId id="318" r:id="rId19"/>
    <p:sldId id="284" r:id="rId20"/>
    <p:sldId id="291" r:id="rId21"/>
    <p:sldId id="283" r:id="rId22"/>
    <p:sldId id="305" r:id="rId23"/>
    <p:sldId id="306" r:id="rId24"/>
    <p:sldId id="313" r:id="rId25"/>
    <p:sldId id="265" r:id="rId26"/>
    <p:sldId id="282" r:id="rId27"/>
    <p:sldId id="300" r:id="rId28"/>
    <p:sldId id="285" r:id="rId29"/>
    <p:sldId id="290" r:id="rId30"/>
    <p:sldId id="286" r:id="rId31"/>
    <p:sldId id="289" r:id="rId32"/>
    <p:sldId id="287" r:id="rId33"/>
    <p:sldId id="322" r:id="rId34"/>
    <p:sldId id="288" r:id="rId35"/>
    <p:sldId id="304" r:id="rId36"/>
    <p:sldId id="302" r:id="rId37"/>
    <p:sldId id="303" r:id="rId38"/>
    <p:sldId id="267" r:id="rId39"/>
    <p:sldId id="307" r:id="rId40"/>
    <p:sldId id="309" r:id="rId41"/>
    <p:sldId id="272" r:id="rId42"/>
    <p:sldId id="314" r:id="rId43"/>
    <p:sldId id="292" r:id="rId44"/>
    <p:sldId id="293" r:id="rId45"/>
    <p:sldId id="294" r:id="rId46"/>
    <p:sldId id="308" r:id="rId47"/>
    <p:sldId id="315" r:id="rId48"/>
    <p:sldId id="268" r:id="rId49"/>
    <p:sldId id="298" r:id="rId50"/>
    <p:sldId id="269" r:id="rId51"/>
    <p:sldId id="299" r:id="rId52"/>
    <p:sldId id="319" r:id="rId53"/>
    <p:sldId id="321" r:id="rId54"/>
    <p:sldId id="316" r:id="rId55"/>
    <p:sldId id="276" r:id="rId56"/>
    <p:sldId id="32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86918" autoAdjust="0"/>
  </p:normalViewPr>
  <p:slideViewPr>
    <p:cSldViewPr snapToGrid="0">
      <p:cViewPr varScale="1">
        <p:scale>
          <a:sx n="158" d="100"/>
          <a:sy n="158" d="100"/>
        </p:scale>
        <p:origin x="3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44F4-FBEB-4CBC-ACE6-D40593B7B3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241C-E231-43F9-9784-E5A33446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9241C-E231-43F9-9784-E5A334462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pu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l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cre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star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ls/" TargetMode="External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build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push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import/" TargetMode="External"/><Relationship Id="rId2" Type="http://schemas.openxmlformats.org/officeDocument/2006/relationships/hyperlink" Target="https://docs.docker.com/engine/reference/commandline/image_save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up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dow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api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7D0-3AC8-4A0C-8B5D-2E67A71F8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7304D-688B-4544-AA5E-8E8917DC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Masterclass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Setting up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A72D-E135-43BA-A670-5AD8B2AC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27-9DED-468C-8044-FE41EE5E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containerd.io docker-compose-plugin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https://docs.docker.com/engine/install/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B14-BB50-4A4D-A735-D5DB749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Desktop (Windows/Mac/Linux)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4481-5239-4EC9-9F72-2F28D847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Docker Engine</a:t>
            </a:r>
          </a:p>
          <a:p>
            <a:pPr lvl="1"/>
            <a:r>
              <a:rPr lang="en-US" dirty="0"/>
              <a:t>Docker CLI 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Docker Dashboard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https://docs.docker.com/desktop/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25B-4DA9-4354-A19F-72BCC5B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C589-2D0E-479A-A1D3-9BCE912B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Docker image is a </a:t>
            </a:r>
            <a:r>
              <a:rPr lang="en-AU" b="1" dirty="0"/>
              <a:t>template</a:t>
            </a:r>
            <a:r>
              <a:rPr lang="en-AU" dirty="0"/>
              <a:t> for a container. </a:t>
            </a:r>
          </a:p>
          <a:p>
            <a:r>
              <a:rPr lang="en-AU" dirty="0"/>
              <a:t>Docker image is composed of </a:t>
            </a:r>
            <a:r>
              <a:rPr lang="en-AU" b="1" dirty="0"/>
              <a:t>layers </a:t>
            </a:r>
            <a:r>
              <a:rPr lang="en-AU" dirty="0"/>
              <a:t>defined in </a:t>
            </a:r>
            <a:r>
              <a:rPr lang="en-AU" b="1" dirty="0" err="1"/>
              <a:t>Dockerfile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a </a:t>
            </a:r>
            <a:r>
              <a:rPr lang="en-AU" b="1" dirty="0"/>
              <a:t>base layer </a:t>
            </a:r>
            <a:r>
              <a:rPr lang="en-AU" dirty="0"/>
              <a:t>(the environment) and </a:t>
            </a:r>
          </a:p>
          <a:p>
            <a:pPr lvl="1"/>
            <a:r>
              <a:rPr lang="en-AU" dirty="0"/>
              <a:t>one or more </a:t>
            </a:r>
            <a:r>
              <a:rPr lang="en-AU" b="1" dirty="0"/>
              <a:t>layers that contain:</a:t>
            </a:r>
          </a:p>
          <a:p>
            <a:pPr lvl="2"/>
            <a:r>
              <a:rPr lang="en-AU" b="1" dirty="0"/>
              <a:t>Runtime </a:t>
            </a:r>
            <a:r>
              <a:rPr lang="en-AU" dirty="0"/>
              <a:t>(optional) and </a:t>
            </a:r>
          </a:p>
          <a:p>
            <a:pPr lvl="2"/>
            <a:r>
              <a:rPr lang="en-AU" b="1" dirty="0"/>
              <a:t>Application files </a:t>
            </a:r>
            <a:r>
              <a:rPr lang="en-AU" dirty="0"/>
              <a:t>(executables, binaries, configuration files, assets, …).</a:t>
            </a:r>
          </a:p>
          <a:p>
            <a:r>
              <a:rPr lang="en-AU" dirty="0"/>
              <a:t>Docker image is </a:t>
            </a:r>
            <a:r>
              <a:rPr lang="en-AU" b="1" dirty="0"/>
              <a:t>immutable </a:t>
            </a:r>
            <a:r>
              <a:rPr lang="en-AU" dirty="0"/>
              <a:t>once built.</a:t>
            </a:r>
          </a:p>
          <a:p>
            <a:r>
              <a:rPr lang="en-AU" dirty="0"/>
              <a:t>Docker image can be built on top of other docker images.</a:t>
            </a:r>
          </a:p>
          <a:p>
            <a:r>
              <a:rPr lang="en-AU" dirty="0"/>
              <a:t>Docker image defines application </a:t>
            </a:r>
            <a:r>
              <a:rPr lang="en-AU" b="1" dirty="0"/>
              <a:t>entry point</a:t>
            </a:r>
            <a:r>
              <a:rPr lang="en-AU" dirty="0"/>
              <a:t>.</a:t>
            </a:r>
          </a:p>
          <a:p>
            <a:r>
              <a:rPr lang="en-AU" dirty="0"/>
              <a:t>Docker image is built </a:t>
            </a:r>
            <a:r>
              <a:rPr lang="en-AU" b="1" dirty="0"/>
              <a:t>per platform </a:t>
            </a:r>
            <a:r>
              <a:rPr lang="en-AU" dirty="0"/>
              <a:t>(amd64, arm32, …)</a:t>
            </a:r>
          </a:p>
          <a:p>
            <a:r>
              <a:rPr lang="en-AU" dirty="0"/>
              <a:t>Docker images can be </a:t>
            </a:r>
            <a:r>
              <a:rPr lang="en-AU" b="1" dirty="0"/>
              <a:t>tagged </a:t>
            </a:r>
            <a:r>
              <a:rPr lang="en-AU" dirty="0"/>
              <a:t>and </a:t>
            </a:r>
            <a:r>
              <a:rPr lang="en-AU" b="1" dirty="0"/>
              <a:t>versioned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25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A1-7032-40AF-81AE-35554DA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of creating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3DD-106C-4187-99F4-91219D6D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built </a:t>
            </a:r>
            <a:r>
              <a:rPr lang="en-AU" dirty="0"/>
              <a:t>by the author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pushed </a:t>
            </a:r>
            <a:r>
              <a:rPr lang="en-AU" dirty="0"/>
              <a:t>(to image registry)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/>
              <a:t>exported </a:t>
            </a:r>
            <a:r>
              <a:rPr lang="en-AU" dirty="0"/>
              <a:t>(to the file system)</a:t>
            </a:r>
            <a:r>
              <a:rPr lang="en-AU" b="1" dirty="0"/>
              <a:t> </a:t>
            </a:r>
            <a:r>
              <a:rPr lang="en-AU" dirty="0"/>
              <a:t>by the  author.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pulled </a:t>
            </a:r>
            <a:r>
              <a:rPr lang="en-AU" dirty="0"/>
              <a:t>or </a:t>
            </a:r>
            <a:r>
              <a:rPr lang="en-AU" b="1" dirty="0"/>
              <a:t>imported </a:t>
            </a:r>
            <a:r>
              <a:rPr lang="en-AU" dirty="0"/>
              <a:t>by the user or consumer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removed </a:t>
            </a:r>
            <a:r>
              <a:rPr lang="en-AU" dirty="0"/>
              <a:t>by the user or consumer.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4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lifecycle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  <a:stCxn id="57" idx="3"/>
            <a:endCxn id="85" idx="1"/>
          </p:cNvCxnSpPr>
          <p:nvPr/>
        </p:nvCxnSpPr>
        <p:spPr>
          <a:xfrm flipV="1">
            <a:off x="4589275" y="2667500"/>
            <a:ext cx="1373375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907275" y="258822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50927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50242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402487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19240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962650" y="1587500"/>
            <a:ext cx="26035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277063" y="2933700"/>
            <a:ext cx="1521574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 flipV="1">
            <a:off x="2098577" y="4004864"/>
            <a:ext cx="1399273" cy="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2091825" y="376376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D828F-0413-CD1C-DE63-0AC29C991921}"/>
              </a:ext>
            </a:extLst>
          </p:cNvPr>
          <p:cNvSpPr/>
          <p:nvPr/>
        </p:nvSpPr>
        <p:spPr>
          <a:xfrm>
            <a:off x="5962650" y="3981053"/>
            <a:ext cx="26035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29C378-5FB5-5F63-518D-4D0E671834C2}"/>
              </a:ext>
            </a:extLst>
          </p:cNvPr>
          <p:cNvCxnSpPr>
            <a:cxnSpLocks/>
            <a:stCxn id="57" idx="3"/>
            <a:endCxn id="38" idx="1"/>
          </p:cNvCxnSpPr>
          <p:nvPr/>
        </p:nvCxnSpPr>
        <p:spPr>
          <a:xfrm>
            <a:off x="4589275" y="4004014"/>
            <a:ext cx="1373375" cy="10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6ADB9-2293-F2B0-49D8-4FF9F1149A76}"/>
              </a:ext>
            </a:extLst>
          </p:cNvPr>
          <p:cNvSpPr/>
          <p:nvPr/>
        </p:nvSpPr>
        <p:spPr>
          <a:xfrm>
            <a:off x="4907275" y="497215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2914BF-3EF6-D535-2529-B04730501569}"/>
              </a:ext>
            </a:extLst>
          </p:cNvPr>
          <p:cNvSpPr/>
          <p:nvPr/>
        </p:nvSpPr>
        <p:spPr>
          <a:xfrm>
            <a:off x="6402077" y="2149986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9B6736-0B64-661C-AF4C-41401A02EEA8}"/>
              </a:ext>
            </a:extLst>
          </p:cNvPr>
          <p:cNvSpPr/>
          <p:nvPr/>
        </p:nvSpPr>
        <p:spPr>
          <a:xfrm>
            <a:off x="6402077" y="255360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1D602-A710-5EBB-5F0F-762D87CE7E20}"/>
              </a:ext>
            </a:extLst>
          </p:cNvPr>
          <p:cNvSpPr/>
          <p:nvPr/>
        </p:nvSpPr>
        <p:spPr>
          <a:xfrm>
            <a:off x="6402077" y="2957224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1A7B3-53E9-137E-E4C7-B62B153FE8EC}"/>
              </a:ext>
            </a:extLst>
          </p:cNvPr>
          <p:cNvSpPr/>
          <p:nvPr/>
        </p:nvSpPr>
        <p:spPr>
          <a:xfrm>
            <a:off x="6402077" y="4581581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1.tgz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9014A-53C0-A40A-CD28-616ABD72D979}"/>
              </a:ext>
            </a:extLst>
          </p:cNvPr>
          <p:cNvSpPr/>
          <p:nvPr/>
        </p:nvSpPr>
        <p:spPr>
          <a:xfrm>
            <a:off x="6402077" y="4985200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5729A6-6158-B93D-39FA-6797FF612DC0}"/>
              </a:ext>
            </a:extLst>
          </p:cNvPr>
          <p:cNvSpPr/>
          <p:nvPr/>
        </p:nvSpPr>
        <p:spPr>
          <a:xfrm>
            <a:off x="6402077" y="5388819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E21D01-F57A-56F0-034D-4BB8E0BBCECB}"/>
              </a:ext>
            </a:extLst>
          </p:cNvPr>
          <p:cNvSpPr/>
          <p:nvPr/>
        </p:nvSpPr>
        <p:spPr>
          <a:xfrm>
            <a:off x="498475" y="1581753"/>
            <a:ext cx="4389750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Author Docker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DA1626-6D5F-8033-B6F7-91FA7B88B98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8566150" y="4004014"/>
            <a:ext cx="1718575" cy="10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45B17-4EC4-17F1-E243-CEC0442001FC}"/>
              </a:ext>
            </a:extLst>
          </p:cNvPr>
          <p:cNvSpPr/>
          <p:nvPr/>
        </p:nvSpPr>
        <p:spPr>
          <a:xfrm>
            <a:off x="8715875" y="258822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D752BF-4171-3D65-B66E-A97F7CDA8DB8}"/>
              </a:ext>
            </a:extLst>
          </p:cNvPr>
          <p:cNvSpPr/>
          <p:nvPr/>
        </p:nvSpPr>
        <p:spPr>
          <a:xfrm>
            <a:off x="1028472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Copied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6AC40-DA57-2991-E958-543C4E4C9C6E}"/>
              </a:ext>
            </a:extLst>
          </p:cNvPr>
          <p:cNvSpPr/>
          <p:nvPr/>
        </p:nvSpPr>
        <p:spPr>
          <a:xfrm>
            <a:off x="1027787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26DEBE-40FA-B724-DB4B-AA62E386EE31}"/>
              </a:ext>
            </a:extLst>
          </p:cNvPr>
          <p:cNvCxnSpPr>
            <a:cxnSpLocks/>
          </p:cNvCxnSpPr>
          <p:nvPr/>
        </p:nvCxnSpPr>
        <p:spPr>
          <a:xfrm>
            <a:off x="1080032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C4D9CE-6690-C2EC-E2A8-26ACD1378D4D}"/>
              </a:ext>
            </a:extLst>
          </p:cNvPr>
          <p:cNvSpPr/>
          <p:nvPr/>
        </p:nvSpPr>
        <p:spPr>
          <a:xfrm>
            <a:off x="996785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3DE271-728C-0386-785F-BECD5F223276}"/>
              </a:ext>
            </a:extLst>
          </p:cNvPr>
          <p:cNvSpPr/>
          <p:nvPr/>
        </p:nvSpPr>
        <p:spPr>
          <a:xfrm>
            <a:off x="10045451" y="2933700"/>
            <a:ext cx="1521574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D8A2DA-0296-ADC3-6DDC-645F84056CA3}"/>
              </a:ext>
            </a:extLst>
          </p:cNvPr>
          <p:cNvCxnSpPr>
            <a:cxnSpLocks/>
            <a:stCxn id="85" idx="3"/>
            <a:endCxn id="61" idx="1"/>
          </p:cNvCxnSpPr>
          <p:nvPr/>
        </p:nvCxnSpPr>
        <p:spPr>
          <a:xfrm>
            <a:off x="8566150" y="2667500"/>
            <a:ext cx="1718575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876FA6-56BD-12A1-B486-DC0264FB3D34}"/>
              </a:ext>
            </a:extLst>
          </p:cNvPr>
          <p:cNvSpPr/>
          <p:nvPr/>
        </p:nvSpPr>
        <p:spPr>
          <a:xfrm>
            <a:off x="8756526" y="497215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CBBD9-AACC-78D7-D8A0-63505B933EC8}"/>
              </a:ext>
            </a:extLst>
          </p:cNvPr>
          <p:cNvSpPr/>
          <p:nvPr/>
        </p:nvSpPr>
        <p:spPr>
          <a:xfrm>
            <a:off x="9953625" y="1581753"/>
            <a:ext cx="1710050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Consumer Docker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652EE-298A-4669-E132-B9DDD6E99B42}"/>
              </a:ext>
            </a:extLst>
          </p:cNvPr>
          <p:cNvSpPr/>
          <p:nvPr/>
        </p:nvSpPr>
        <p:spPr>
          <a:xfrm>
            <a:off x="582551" y="2933700"/>
            <a:ext cx="1522800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Artifacts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0E3502-E922-98DB-32FD-AED2833307C8}"/>
              </a:ext>
            </a:extLst>
          </p:cNvPr>
          <p:cNvSpPr/>
          <p:nvPr/>
        </p:nvSpPr>
        <p:spPr>
          <a:xfrm>
            <a:off x="809525" y="3491911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Base image</a:t>
            </a:r>
            <a:endParaRPr lang="en-US" sz="15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BED14-C1C9-48C1-D76B-216496FD616A}"/>
              </a:ext>
            </a:extLst>
          </p:cNvPr>
          <p:cNvSpPr/>
          <p:nvPr/>
        </p:nvSpPr>
        <p:spPr>
          <a:xfrm>
            <a:off x="802803" y="4342719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err="1"/>
              <a:t>Dockerfile</a:t>
            </a:r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E7E9F-6381-95EF-F14D-C948430A06EC}"/>
              </a:ext>
            </a:extLst>
          </p:cNvPr>
          <p:cNvSpPr/>
          <p:nvPr/>
        </p:nvSpPr>
        <p:spPr>
          <a:xfrm>
            <a:off x="809588" y="5193527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Application artifacts</a:t>
            </a:r>
            <a:endParaRPr lang="en-US" sz="15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ED9CD-42D8-B953-6F54-2600B22611D5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flipV="1">
            <a:off x="1342803" y="4047203"/>
            <a:ext cx="6722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C2579-85C2-AAAB-0128-D052EBE01D3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342803" y="4898011"/>
            <a:ext cx="6785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FC88-67F3-499A-A5BE-0DE6361A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427" y="1825625"/>
            <a:ext cx="6341145" cy="4351338"/>
          </a:xfrm>
        </p:spPr>
      </p:pic>
    </p:spTree>
    <p:extLst>
      <p:ext uri="{BB962C8B-B14F-4D97-AF65-F5344CB8AC3E}">
        <p14:creationId xmlns:p14="http://schemas.microsoft.com/office/powerpoint/2010/main" val="246305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C280-9E6E-C8C2-0524-63B30D24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5C92A-F2C0-B5C7-3504-DA3F076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67" y="1485900"/>
            <a:ext cx="6647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ls [OPTIONS] [REPOSITORY[:TAG]]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images, even intermediate ones)</a:t>
            </a:r>
          </a:p>
          <a:p>
            <a:pPr marL="0" indent="0">
              <a:buNone/>
            </a:pPr>
            <a:r>
              <a:rPr lang="en-US" sz="2400" dirty="0"/>
              <a:t>--quiet (only show image ID)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0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Setting up Docker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containers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Engine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Pulling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pull [OPTIONS] NAME[:TAG|DIGEST]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https://docs.docker.com/engine/reference/commandline/image_pull/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84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rm [OPTIONS] IMAGE [IMAGE...]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Any running containers must be stopped/removed before an image can be removed.</a:t>
            </a:r>
          </a:p>
          <a:p>
            <a:r>
              <a:rPr lang="en-US" sz="2400" dirty="0"/>
              <a:t>Only images that have no containers can be removed (using --force flag will remove an image with non-running containers).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 force (removes any non-running containers based on this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18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docker image rm -f $(docker image ls -aq)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https://docs.docker.com/engine/reference/commandline/image_rmi/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94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46C-6345-4596-8C48-C13EF691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2204-73F4-46D9-AC3C-5CD4B31B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container is created from a docker image.</a:t>
            </a:r>
          </a:p>
          <a:p>
            <a:r>
              <a:rPr lang="en-AU" dirty="0"/>
              <a:t>Docker container cannot exist without a docker image.</a:t>
            </a:r>
            <a:endParaRPr lang="en-US" dirty="0"/>
          </a:p>
          <a:p>
            <a:r>
              <a:rPr lang="en-AU" dirty="0"/>
              <a:t>Docker container is an </a:t>
            </a:r>
            <a:r>
              <a:rPr lang="en-AU" b="1" dirty="0"/>
              <a:t>instance</a:t>
            </a:r>
            <a:r>
              <a:rPr lang="en-AU" dirty="0"/>
              <a:t> of a docker image.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9820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CC1-628C-4D7E-AE6D-B78A1C1A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created </a:t>
            </a:r>
            <a:r>
              <a:rPr lang="en-AU" dirty="0"/>
              <a:t>(or </a:t>
            </a:r>
            <a:r>
              <a:rPr lang="en-AU" b="1" dirty="0"/>
              <a:t>run</a:t>
            </a:r>
            <a:r>
              <a:rPr lang="en-AU" dirty="0"/>
              <a:t>)</a:t>
            </a:r>
            <a:r>
              <a:rPr lang="en-AU" b="1" dirty="0"/>
              <a:t> </a:t>
            </a:r>
            <a:r>
              <a:rPr lang="en-AU" dirty="0"/>
              <a:t>from an image.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started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attached</a:t>
            </a:r>
            <a:r>
              <a:rPr lang="en-AU" dirty="0"/>
              <a:t> to.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paused </a:t>
            </a:r>
            <a:r>
              <a:rPr lang="en-AU" dirty="0"/>
              <a:t>and </a:t>
            </a:r>
            <a:r>
              <a:rPr lang="en-AU" b="1" dirty="0" err="1"/>
              <a:t>unpaused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stopped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removed</a:t>
            </a:r>
            <a:r>
              <a:rPr lang="en-AU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844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E734C-FCBD-62FB-30F4-605F8C1A2B8A}"/>
              </a:ext>
            </a:extLst>
          </p:cNvPr>
          <p:cNvSpPr/>
          <p:nvPr/>
        </p:nvSpPr>
        <p:spPr>
          <a:xfrm>
            <a:off x="6126750" y="35630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27B85-72FA-6FD0-CF9B-B25B40C5D4E1}"/>
              </a:ext>
            </a:extLst>
          </p:cNvPr>
          <p:cNvSpPr/>
          <p:nvPr/>
        </p:nvSpPr>
        <p:spPr>
          <a:xfrm>
            <a:off x="8565650" y="35630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AFF40-9CA7-689C-DCF0-2343DEA12968}"/>
              </a:ext>
            </a:extLst>
          </p:cNvPr>
          <p:cNvSpPr/>
          <p:nvPr/>
        </p:nvSpPr>
        <p:spPr>
          <a:xfrm>
            <a:off x="8565650" y="208489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Paused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B2EC-778D-F1B2-F4D8-5DE498225474}"/>
              </a:ext>
            </a:extLst>
          </p:cNvPr>
          <p:cNvSpPr/>
          <p:nvPr/>
        </p:nvSpPr>
        <p:spPr>
          <a:xfrm>
            <a:off x="8565650" y="5041105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Stopped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AA7DA6-BBEB-D090-1053-88F9445DEC45}"/>
              </a:ext>
            </a:extLst>
          </p:cNvPr>
          <p:cNvSpPr/>
          <p:nvPr/>
        </p:nvSpPr>
        <p:spPr>
          <a:xfrm>
            <a:off x="6106950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CB1E3-1F16-68E1-641E-16615A645BF1}"/>
              </a:ext>
            </a:extLst>
          </p:cNvPr>
          <p:cNvCxnSpPr>
            <a:cxnSpLocks/>
          </p:cNvCxnSpPr>
          <p:nvPr/>
        </p:nvCxnSpPr>
        <p:spPr>
          <a:xfrm>
            <a:off x="9029700" y="446300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57A0-BBAB-E929-F507-9736AC63873E}"/>
              </a:ext>
            </a:extLst>
          </p:cNvPr>
          <p:cNvCxnSpPr>
            <a:cxnSpLocks/>
          </p:cNvCxnSpPr>
          <p:nvPr/>
        </p:nvCxnSpPr>
        <p:spPr>
          <a:xfrm flipV="1">
            <a:off x="9169150" y="446300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</p:cNvCxnSpPr>
          <p:nvPr/>
        </p:nvCxnSpPr>
        <p:spPr>
          <a:xfrm>
            <a:off x="4481325" y="3917751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720725" y="36766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E886D-BF57-A96D-1B71-72362A21DACD}"/>
              </a:ext>
            </a:extLst>
          </p:cNvPr>
          <p:cNvSpPr/>
          <p:nvPr/>
        </p:nvSpPr>
        <p:spPr>
          <a:xfrm>
            <a:off x="8070600" y="4617319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6C04E-A8D9-DD1C-5622-D20B5E9B9E27}"/>
              </a:ext>
            </a:extLst>
          </p:cNvPr>
          <p:cNvSpPr/>
          <p:nvPr/>
        </p:nvSpPr>
        <p:spPr>
          <a:xfrm>
            <a:off x="9017001" y="464576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4F628-F524-C7F5-3B8F-96F9DEDAFDA8}"/>
              </a:ext>
            </a:extLst>
          </p:cNvPr>
          <p:cNvCxnSpPr>
            <a:cxnSpLocks/>
          </p:cNvCxnSpPr>
          <p:nvPr/>
        </p:nvCxnSpPr>
        <p:spPr>
          <a:xfrm>
            <a:off x="6629400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4E24-8211-EA71-094B-7A1E742B739B}"/>
              </a:ext>
            </a:extLst>
          </p:cNvPr>
          <p:cNvSpPr/>
          <p:nvPr/>
        </p:nvSpPr>
        <p:spPr>
          <a:xfrm>
            <a:off x="5711701" y="464576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A57197-6FBE-B249-B8ED-D77F58802523}"/>
              </a:ext>
            </a:extLst>
          </p:cNvPr>
          <p:cNvCxnSpPr>
            <a:cxnSpLocks/>
          </p:cNvCxnSpPr>
          <p:nvPr/>
        </p:nvCxnSpPr>
        <p:spPr>
          <a:xfrm flipV="1">
            <a:off x="9023602" y="297666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7FDA7-1C8D-5B27-CE85-A69471240B40}"/>
              </a:ext>
            </a:extLst>
          </p:cNvPr>
          <p:cNvCxnSpPr>
            <a:cxnSpLocks/>
          </p:cNvCxnSpPr>
          <p:nvPr/>
        </p:nvCxnSpPr>
        <p:spPr>
          <a:xfrm>
            <a:off x="9163052" y="297666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1E67A-4200-E4FF-2675-1105D50FC26C}"/>
              </a:ext>
            </a:extLst>
          </p:cNvPr>
          <p:cNvSpPr/>
          <p:nvPr/>
        </p:nvSpPr>
        <p:spPr>
          <a:xfrm>
            <a:off x="8073525" y="314198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61286C-BDCD-1AF8-6831-B382A34238F3}"/>
              </a:ext>
            </a:extLst>
          </p:cNvPr>
          <p:cNvSpPr/>
          <p:nvPr/>
        </p:nvSpPr>
        <p:spPr>
          <a:xfrm>
            <a:off x="9150603" y="315942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unpause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40132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829D43-5542-84F6-641E-0B1971D541C9}"/>
              </a:ext>
            </a:extLst>
          </p:cNvPr>
          <p:cNvCxnSpPr>
            <a:cxnSpLocks/>
          </p:cNvCxnSpPr>
          <p:nvPr/>
        </p:nvCxnSpPr>
        <p:spPr>
          <a:xfrm>
            <a:off x="4481325" y="4093764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44A47-C7C9-2C5E-584A-B75D4EA32F74}"/>
              </a:ext>
            </a:extLst>
          </p:cNvPr>
          <p:cNvSpPr/>
          <p:nvPr/>
        </p:nvSpPr>
        <p:spPr>
          <a:xfrm>
            <a:off x="4720725" y="412571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A3C871-D012-5C98-D733-C7323B6B243C}"/>
              </a:ext>
            </a:extLst>
          </p:cNvPr>
          <p:cNvCxnSpPr>
            <a:cxnSpLocks/>
          </p:cNvCxnSpPr>
          <p:nvPr/>
        </p:nvCxnSpPr>
        <p:spPr>
          <a:xfrm>
            <a:off x="7210925" y="3898701"/>
            <a:ext cx="13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1B5363E-5F82-8B79-5A68-6FA953056C0A}"/>
              </a:ext>
            </a:extLst>
          </p:cNvPr>
          <p:cNvSpPr/>
          <p:nvPr/>
        </p:nvSpPr>
        <p:spPr>
          <a:xfrm>
            <a:off x="7334250" y="365760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E8431-D2B5-4B42-03B1-5C8A6ABB5AA7}"/>
              </a:ext>
            </a:extLst>
          </p:cNvPr>
          <p:cNvCxnSpPr>
            <a:cxnSpLocks/>
          </p:cNvCxnSpPr>
          <p:nvPr/>
        </p:nvCxnSpPr>
        <p:spPr>
          <a:xfrm>
            <a:off x="7210925" y="4081064"/>
            <a:ext cx="1345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81DC62A-73C3-0A15-E699-4B3C366E2338}"/>
              </a:ext>
            </a:extLst>
          </p:cNvPr>
          <p:cNvSpPr/>
          <p:nvPr/>
        </p:nvSpPr>
        <p:spPr>
          <a:xfrm>
            <a:off x="7334250" y="410666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C9BD2-830B-43B8-F46D-039E05AE6A30}"/>
              </a:ext>
            </a:extLst>
          </p:cNvPr>
          <p:cNvCxnSpPr>
            <a:cxnSpLocks/>
          </p:cNvCxnSpPr>
          <p:nvPr/>
        </p:nvCxnSpPr>
        <p:spPr>
          <a:xfrm flipH="1">
            <a:off x="7198225" y="5505251"/>
            <a:ext cx="13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E6DB3E0-380B-B6D6-6581-59DEAAC12BC0}"/>
              </a:ext>
            </a:extLst>
          </p:cNvPr>
          <p:cNvSpPr/>
          <p:nvPr/>
        </p:nvSpPr>
        <p:spPr>
          <a:xfrm>
            <a:off x="7321550" y="52641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39447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391692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08445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854700" y="1587500"/>
            <a:ext cx="4787898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162051" y="1584664"/>
            <a:ext cx="1521574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037713-30B8-65CE-8269-7A555DF0DAD3}"/>
              </a:ext>
            </a:extLst>
          </p:cNvPr>
          <p:cNvCxnSpPr>
            <a:cxnSpLocks/>
          </p:cNvCxnSpPr>
          <p:nvPr/>
        </p:nvCxnSpPr>
        <p:spPr>
          <a:xfrm>
            <a:off x="1744475" y="3917751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2A3F4F2-C2A7-25C6-F438-38DD395DF73B}"/>
              </a:ext>
            </a:extLst>
          </p:cNvPr>
          <p:cNvSpPr/>
          <p:nvPr/>
        </p:nvSpPr>
        <p:spPr>
          <a:xfrm>
            <a:off x="1983875" y="36766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>
            <a:off x="1744475" y="4093764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1983875" y="412571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7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ls [OPTIONS]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/>
              <a:t>Note:</a:t>
            </a:r>
          </a:p>
          <a:p>
            <a:r>
              <a:rPr lang="en-US" sz="2500" dirty="0"/>
              <a:t>By default only running containers are displayed (use –all option to show all containers)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containers, not just the running ones)</a:t>
            </a:r>
          </a:p>
          <a:p>
            <a:pPr marL="0" indent="0">
              <a:buNone/>
            </a:pPr>
            <a:r>
              <a:rPr lang="en-US" sz="2400" dirty="0"/>
              <a:t>--quiet (show only container IDs)</a:t>
            </a:r>
          </a:p>
          <a:p>
            <a:pPr marL="0" indent="0">
              <a:buNone/>
            </a:pPr>
            <a:r>
              <a:rPr lang="en-US" sz="2400" dirty="0"/>
              <a:t>--size (displays container file size)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61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[OPTIONS] IMAGE [COMMAND] [ARG...]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Note:</a:t>
            </a:r>
          </a:p>
          <a:p>
            <a:r>
              <a:rPr lang="en-US" sz="2800" dirty="0"/>
              <a:t>Container can only be created from a local (pulled/imported) image.</a:t>
            </a:r>
          </a:p>
          <a:p>
            <a:r>
              <a:rPr lang="en-US" sz="2800" dirty="0"/>
              <a:t>More than one container can be based on the same image.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--name (container name), --env (set environment variables), --publish (set port forwarding), --volume (map file system), --network (join a network), --memory (memory limit), --restart (restart policy to apply when a container exits)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https://docs.docker.com/engine/reference/commandline/container_create/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BBC-8459-456F-97DC-CE9B0F7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not on the agenda?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C9F1-C5AF-4ECA-9B50-2CF9E69A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to run containers in production</a:t>
            </a:r>
          </a:p>
          <a:p>
            <a:r>
              <a:rPr lang="en-AU" dirty="0"/>
              <a:t>How to run containers in distributed environment</a:t>
            </a:r>
          </a:p>
          <a:p>
            <a:r>
              <a:rPr lang="en-AU" dirty="0"/>
              <a:t>How to do container 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start [OPTIONS] CONTAINER [CONTAINER...]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https://docs.docker.com/engine/reference/commandline/container_start/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26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Docker container (create and start)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run [OPTIONS] IMAGE [COMMAND] [ARG...]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Running a container is a combination of create and start and has all the options these two commands have with a few additional ones.</a:t>
            </a:r>
          </a:p>
          <a:p>
            <a:r>
              <a:rPr lang="en-US" dirty="0"/>
              <a:t>By default a container is run in attached mode.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Common options:</a:t>
            </a:r>
          </a:p>
          <a:p>
            <a:pPr marL="0" indent="0">
              <a:buNone/>
            </a:pPr>
            <a:r>
              <a:rPr lang="en-US" sz="2800" dirty="0"/>
              <a:t>--detach (run in dethatched mode)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https://docs.docker.com/engine/reference/commandline/container_run/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04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Attaching to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--detach-keys (key combination to get out of the attached mode, e.g. Ctrl-d)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https://docs.docker.com/engine/reference/commandline/container_attach/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594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Viewing Docker container logs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logs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--follow (keep updating output with new log entries)</a:t>
            </a:r>
          </a:p>
          <a:p>
            <a:pPr marL="0" indent="0">
              <a:buNone/>
            </a:pPr>
            <a:r>
              <a:rPr lang="en-US" sz="2400" dirty="0"/>
              <a:t>--tail 10 (only display last </a:t>
            </a:r>
            <a:r>
              <a:rPr lang="en-US" sz="2400"/>
              <a:t>10 rows)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https://docs.docker.com/engine/reference/commandline/logs/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741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[OPTIONS] CONTAINER [CONTAINER...]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Container must be running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--time (time in seconds to wait before stopping the container)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1881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all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42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 [CONTAINER...]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--force (stop a container if it is running)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63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rm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787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D01C-F912-4AF5-BD7D-37DE5CB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7FE-7354-48AA-93B7-682FABF8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Before we can start using Docker containers, we must:</a:t>
            </a:r>
          </a:p>
          <a:p>
            <a:pPr lvl="1"/>
            <a:r>
              <a:rPr lang="en-AU" dirty="0"/>
              <a:t>Set environment variables (optional)</a:t>
            </a:r>
          </a:p>
          <a:p>
            <a:pPr lvl="1"/>
            <a:r>
              <a:rPr lang="en-AU" dirty="0"/>
              <a:t>Expose ports (optional)</a:t>
            </a:r>
          </a:p>
          <a:p>
            <a:pPr lvl="1"/>
            <a:r>
              <a:rPr lang="en-AU" dirty="0"/>
              <a:t>Mount volumes (optional)</a:t>
            </a:r>
          </a:p>
          <a:p>
            <a:pPr lvl="1"/>
            <a:r>
              <a:rPr lang="en-AU" dirty="0"/>
              <a:t>Connect to networks (optional)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All of these are done when creating (or running) a Docker container using options: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\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--env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environmentVariableName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environmentVairableValue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--publish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port_outside:port_inside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fs_path_outside:fs_path_inside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 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58072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48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Creating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7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is a </a:t>
            </a:r>
            <a:r>
              <a:rPr lang="en-AU" b="1" dirty="0"/>
              <a:t>definition </a:t>
            </a:r>
            <a:r>
              <a:rPr lang="en-AU" dirty="0"/>
              <a:t>of a Docker image</a:t>
            </a:r>
          </a:p>
          <a:p>
            <a:r>
              <a:rPr lang="en-US" dirty="0" err="1"/>
              <a:t>Dockerfile</a:t>
            </a:r>
            <a:r>
              <a:rPr lang="en-US" dirty="0"/>
              <a:t> defines layers of an image</a:t>
            </a:r>
          </a:p>
          <a:p>
            <a:r>
              <a:rPr lang="en-US" dirty="0" err="1"/>
              <a:t>Dockerfile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FROM (defines base image),</a:t>
            </a:r>
          </a:p>
          <a:p>
            <a:pPr lvl="1"/>
            <a:r>
              <a:rPr lang="en-US" dirty="0"/>
              <a:t>RUN (runs shell command),</a:t>
            </a:r>
          </a:p>
          <a:p>
            <a:pPr lvl="1"/>
            <a:r>
              <a:rPr lang="en-US" dirty="0"/>
              <a:t>ENV (defines environment variables and their values),</a:t>
            </a:r>
          </a:p>
          <a:p>
            <a:pPr lvl="1"/>
            <a:r>
              <a:rPr lang="en-US" dirty="0"/>
              <a:t>COPY (copies files from file system into the image),</a:t>
            </a:r>
          </a:p>
          <a:p>
            <a:pPr lvl="1"/>
            <a:r>
              <a:rPr lang="en-US" dirty="0"/>
              <a:t>ENTRYPOINT (defines application start command),</a:t>
            </a:r>
          </a:p>
          <a:p>
            <a:pPr lvl="1"/>
            <a:r>
              <a:rPr lang="en-US" dirty="0"/>
              <a:t>WORKDIR (sets working directory),</a:t>
            </a:r>
          </a:p>
          <a:p>
            <a:pPr lvl="1"/>
            <a:r>
              <a:rPr lang="en-US" dirty="0"/>
              <a:t>ARG (specifies container arguments that can be passed to the application)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7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	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09AE-F097-1E21-C4F3-1E353FCF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99038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7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build [OPTIONS] PATH | URL |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--file (file path to </a:t>
            </a:r>
            <a:r>
              <a:rPr lang="en-US" sz="2400" dirty="0" err="1"/>
              <a:t>Dockerfile</a:t>
            </a:r>
            <a:r>
              <a:rPr lang="en-US" sz="2400" dirty="0"/>
              <a:t>; default is “</a:t>
            </a:r>
            <a:r>
              <a:rPr lang="en-US" sz="2400" dirty="0" err="1"/>
              <a:t>Dockerfile</a:t>
            </a:r>
            <a:r>
              <a:rPr lang="en-US" sz="2400" dirty="0"/>
              <a:t>” in current directory)</a:t>
            </a:r>
          </a:p>
          <a:p>
            <a:pPr marL="0" indent="0">
              <a:buNone/>
            </a:pPr>
            <a:r>
              <a:rPr lang="en-US" sz="2400" dirty="0"/>
              <a:t>--tag (name and tag the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https://docs.docker.com/engine/reference/commandline/image_build/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262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push [OPTIONS] NAME[:TAG]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Pushing a Docker image publishes it to a Docker image registry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https://docs.docker.com/engine/reference/commandline/container_push/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435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 and importing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save –output ./image_name.tgz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load –input ./image_name.tgz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Sometimes we don’t have access to a Docker image repository, but we still want to build an image and import it elsewhere. In this case we can export the image to a file and import that file to another Docker engine.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https://docs.docker.com/engine/reference/commandline/image_save/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https://docs.docker.com/engine/reference/commandline/load/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22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Creating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8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6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27B-9D0F-4249-8167-13D07D13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Compose allows us to pull Docker images, configure and run Docker containers all defined in one YAML file.</a:t>
            </a:r>
          </a:p>
          <a:p>
            <a:r>
              <a:rPr lang="en-AU" dirty="0"/>
              <a:t>We can also use it to do the opposite: stop and remove all Docker containers and remove their Docker images.</a:t>
            </a:r>
          </a:p>
          <a:p>
            <a:r>
              <a:rPr lang="en-AU" dirty="0"/>
              <a:t>With Docker Compose we can pull images from an image registry or build images locally.</a:t>
            </a:r>
          </a:p>
          <a:p>
            <a:r>
              <a:rPr lang="en-AU" dirty="0"/>
              <a:t>This is very convenient when we have more than one container (for example when setting up development environments or deploying applications that require other resources).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0AD39-6A98-1047-163E-5304E749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01D6C-8ADD-A659-F115-614BB87C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895475"/>
            <a:ext cx="4191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D0F-919C-45DC-B717-62DEB37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Machines vs. Containers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F7A2E-8DF1-BF98-ED4D-A20317E28058}"/>
              </a:ext>
            </a:extLst>
          </p:cNvPr>
          <p:cNvSpPr/>
          <p:nvPr/>
        </p:nvSpPr>
        <p:spPr>
          <a:xfrm>
            <a:off x="2918414" y="5555373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10BB-D492-92DB-53F2-1068685F7E37}"/>
              </a:ext>
            </a:extLst>
          </p:cNvPr>
          <p:cNvSpPr/>
          <p:nvPr/>
        </p:nvSpPr>
        <p:spPr>
          <a:xfrm>
            <a:off x="2918411" y="4865688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6A9C6-D5EB-5B33-F384-CB52C2A06C81}"/>
              </a:ext>
            </a:extLst>
          </p:cNvPr>
          <p:cNvSpPr/>
          <p:nvPr/>
        </p:nvSpPr>
        <p:spPr>
          <a:xfrm>
            <a:off x="2918411" y="4176003"/>
            <a:ext cx="266833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Hypervisor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0516F-C841-0551-FD83-1F49608AD98F}"/>
              </a:ext>
            </a:extLst>
          </p:cNvPr>
          <p:cNvSpPr/>
          <p:nvPr/>
        </p:nvSpPr>
        <p:spPr>
          <a:xfrm>
            <a:off x="2918412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01FC5-D0B5-118F-3DDE-02911276E26A}"/>
              </a:ext>
            </a:extLst>
          </p:cNvPr>
          <p:cNvSpPr/>
          <p:nvPr/>
        </p:nvSpPr>
        <p:spPr>
          <a:xfrm>
            <a:off x="3855535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2FF0-4869-2064-5AD6-D2713E4005BE}"/>
              </a:ext>
            </a:extLst>
          </p:cNvPr>
          <p:cNvSpPr/>
          <p:nvPr/>
        </p:nvSpPr>
        <p:spPr>
          <a:xfrm>
            <a:off x="4819400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C18A-A754-2C2B-6F4C-C722586D81F2}"/>
              </a:ext>
            </a:extLst>
          </p:cNvPr>
          <p:cNvSpPr/>
          <p:nvPr/>
        </p:nvSpPr>
        <p:spPr>
          <a:xfrm>
            <a:off x="2918408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C3930-51C5-BC08-545D-E3F7A388CBD2}"/>
              </a:ext>
            </a:extLst>
          </p:cNvPr>
          <p:cNvSpPr/>
          <p:nvPr/>
        </p:nvSpPr>
        <p:spPr>
          <a:xfrm>
            <a:off x="3855531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964CE-4131-1808-DFD1-5605B78E859D}"/>
              </a:ext>
            </a:extLst>
          </p:cNvPr>
          <p:cNvSpPr/>
          <p:nvPr/>
        </p:nvSpPr>
        <p:spPr>
          <a:xfrm>
            <a:off x="481939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E57AF-115F-5D43-C797-33B9AF5973E1}"/>
              </a:ext>
            </a:extLst>
          </p:cNvPr>
          <p:cNvSpPr/>
          <p:nvPr/>
        </p:nvSpPr>
        <p:spPr>
          <a:xfrm>
            <a:off x="2918408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C84F3-C9C3-888A-E6F5-42328E6FB3C2}"/>
              </a:ext>
            </a:extLst>
          </p:cNvPr>
          <p:cNvSpPr/>
          <p:nvPr/>
        </p:nvSpPr>
        <p:spPr>
          <a:xfrm>
            <a:off x="3855531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7E14B-DB87-B118-ED8D-35E4824BE33A}"/>
              </a:ext>
            </a:extLst>
          </p:cNvPr>
          <p:cNvSpPr/>
          <p:nvPr/>
        </p:nvSpPr>
        <p:spPr>
          <a:xfrm>
            <a:off x="4819397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8F635-F687-44F2-F686-37F55B272C19}"/>
              </a:ext>
            </a:extLst>
          </p:cNvPr>
          <p:cNvSpPr/>
          <p:nvPr/>
        </p:nvSpPr>
        <p:spPr>
          <a:xfrm>
            <a:off x="6601414" y="5555373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8B3219-FBD4-5263-8CAB-5D49489ACC5B}"/>
              </a:ext>
            </a:extLst>
          </p:cNvPr>
          <p:cNvSpPr/>
          <p:nvPr/>
        </p:nvSpPr>
        <p:spPr>
          <a:xfrm>
            <a:off x="6601411" y="4865688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40E61-5DA2-5AF7-D3B5-4790657D0ACD}"/>
              </a:ext>
            </a:extLst>
          </p:cNvPr>
          <p:cNvSpPr/>
          <p:nvPr/>
        </p:nvSpPr>
        <p:spPr>
          <a:xfrm>
            <a:off x="6601411" y="4176003"/>
            <a:ext cx="266833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AC570-2D55-858C-6CBD-7219AA862203}"/>
              </a:ext>
            </a:extLst>
          </p:cNvPr>
          <p:cNvSpPr/>
          <p:nvPr/>
        </p:nvSpPr>
        <p:spPr>
          <a:xfrm>
            <a:off x="6606837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390DC-D16D-774C-F598-3D8B14D8554A}"/>
              </a:ext>
            </a:extLst>
          </p:cNvPr>
          <p:cNvSpPr/>
          <p:nvPr/>
        </p:nvSpPr>
        <p:spPr>
          <a:xfrm>
            <a:off x="7538532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A07DA-BC26-AF47-1B00-E476D8B7BFD8}"/>
              </a:ext>
            </a:extLst>
          </p:cNvPr>
          <p:cNvSpPr/>
          <p:nvPr/>
        </p:nvSpPr>
        <p:spPr>
          <a:xfrm>
            <a:off x="8502400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78D2F-1E3C-0150-0D63-8A0A8FC60DE5}"/>
              </a:ext>
            </a:extLst>
          </p:cNvPr>
          <p:cNvSpPr/>
          <p:nvPr/>
        </p:nvSpPr>
        <p:spPr>
          <a:xfrm>
            <a:off x="660683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E6AF74-301A-636B-FC20-98B8CC04E4E2}"/>
              </a:ext>
            </a:extLst>
          </p:cNvPr>
          <p:cNvSpPr/>
          <p:nvPr/>
        </p:nvSpPr>
        <p:spPr>
          <a:xfrm>
            <a:off x="7538533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333A00-6508-AD1D-1BF4-09774F2A6733}"/>
              </a:ext>
            </a:extLst>
          </p:cNvPr>
          <p:cNvSpPr/>
          <p:nvPr/>
        </p:nvSpPr>
        <p:spPr>
          <a:xfrm>
            <a:off x="850239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0F8AB9-5A65-6B26-C871-9F5E79C95CF3}"/>
              </a:ext>
            </a:extLst>
          </p:cNvPr>
          <p:cNvSpPr/>
          <p:nvPr/>
        </p:nvSpPr>
        <p:spPr>
          <a:xfrm>
            <a:off x="2884154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C35F7F-BF21-0155-0FA5-7EB350EF2F92}"/>
              </a:ext>
            </a:extLst>
          </p:cNvPr>
          <p:cNvSpPr/>
          <p:nvPr/>
        </p:nvSpPr>
        <p:spPr>
          <a:xfrm>
            <a:off x="3828628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7BCC5E-7A09-3BE0-6F73-ECE6E02EB6B0}"/>
              </a:ext>
            </a:extLst>
          </p:cNvPr>
          <p:cNvSpPr/>
          <p:nvPr/>
        </p:nvSpPr>
        <p:spPr>
          <a:xfrm>
            <a:off x="4795673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71533E-18F0-502C-AF97-A5ED31A95729}"/>
              </a:ext>
            </a:extLst>
          </p:cNvPr>
          <p:cNvSpPr/>
          <p:nvPr/>
        </p:nvSpPr>
        <p:spPr>
          <a:xfrm>
            <a:off x="6571583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083920-17BC-6209-AFFC-350DA6E28D51}"/>
              </a:ext>
            </a:extLst>
          </p:cNvPr>
          <p:cNvSpPr/>
          <p:nvPr/>
        </p:nvSpPr>
        <p:spPr>
          <a:xfrm>
            <a:off x="7510087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987509-377D-3F98-6DA0-C67E1404F92F}"/>
              </a:ext>
            </a:extLst>
          </p:cNvPr>
          <p:cNvSpPr/>
          <p:nvPr/>
        </p:nvSpPr>
        <p:spPr>
          <a:xfrm>
            <a:off x="8468143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4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up [options] [--scale SERVICE=NUM...] [SERVICE...]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detatch</a:t>
            </a:r>
            <a:r>
              <a:rPr lang="en-US" sz="2400" dirty="0"/>
              <a:t> (runs containers in dethatched mode)</a:t>
            </a:r>
          </a:p>
          <a:p>
            <a:pPr marL="0" indent="0">
              <a:buNone/>
            </a:pPr>
            <a:r>
              <a:rPr lang="en-US" sz="2400" dirty="0"/>
              <a:t>--build (builds images)</a:t>
            </a:r>
          </a:p>
          <a:p>
            <a:pPr marL="0" indent="0">
              <a:buNone/>
            </a:pPr>
            <a:r>
              <a:rPr lang="en-US" sz="2400" dirty="0"/>
              <a:t>--force-recreate (recreates running containers)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https://docs.docker.com/compose/reference/up/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836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down [options]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rmi</a:t>
            </a:r>
            <a:r>
              <a:rPr lang="en-US" sz="2400" dirty="0"/>
              <a:t> (removes referenced images after stopping containers)</a:t>
            </a:r>
          </a:p>
          <a:p>
            <a:pPr marL="0" indent="0">
              <a:buNone/>
            </a:pPr>
            <a:r>
              <a:rPr lang="en-US" sz="2400" dirty="0"/>
              <a:t>--volumes (removes volumes)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https://docs.docker.com/compose/reference/down/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8801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10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25F-CB0E-E971-1575-FC8BD9A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Demo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5D2D4E-5677-CA07-322F-0E1C90607310}"/>
              </a:ext>
            </a:extLst>
          </p:cNvPr>
          <p:cNvGrpSpPr/>
          <p:nvPr/>
        </p:nvGrpSpPr>
        <p:grpSpPr>
          <a:xfrm>
            <a:off x="985820" y="1690688"/>
            <a:ext cx="10220361" cy="4683481"/>
            <a:chOff x="825106" y="1690688"/>
            <a:chExt cx="10220361" cy="46834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0441CE-C7BA-B939-B5E6-25F396AE8D76}"/>
                </a:ext>
              </a:extLst>
            </p:cNvPr>
            <p:cNvGrpSpPr/>
            <p:nvPr/>
          </p:nvGrpSpPr>
          <p:grpSpPr>
            <a:xfrm>
              <a:off x="4584641" y="2099277"/>
              <a:ext cx="6074757" cy="3963411"/>
              <a:chOff x="3169945" y="1932127"/>
              <a:chExt cx="6074757" cy="396341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3B9CA7-4344-701A-77FE-F2B29E71D3B3}"/>
                  </a:ext>
                </a:extLst>
              </p:cNvPr>
              <p:cNvSpPr/>
              <p:nvPr/>
            </p:nvSpPr>
            <p:spPr>
              <a:xfrm>
                <a:off x="6934178" y="4502742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SEQ</a:t>
                </a:r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04F0FF-C114-1A87-6854-B2DFA322B168}"/>
                  </a:ext>
                </a:extLst>
              </p:cNvPr>
              <p:cNvSpPr/>
              <p:nvPr/>
            </p:nvSpPr>
            <p:spPr>
              <a:xfrm>
                <a:off x="3169945" y="4502743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Weather API</a:t>
                </a:r>
              </a:p>
              <a:p>
                <a:pPr algn="ctr"/>
                <a:r>
                  <a:rPr lang="en-AU" dirty="0"/>
                  <a:t>(ASP.NET Web API)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25BC90-6945-7A00-080B-191076A7E0FC}"/>
                  </a:ext>
                </a:extLst>
              </p:cNvPr>
              <p:cNvSpPr/>
              <p:nvPr/>
            </p:nvSpPr>
            <p:spPr>
              <a:xfrm>
                <a:off x="3169945" y="1932127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Weather UI</a:t>
                </a:r>
              </a:p>
              <a:p>
                <a:pPr algn="ctr"/>
                <a:r>
                  <a:rPr lang="en-AU" dirty="0"/>
                  <a:t>(Vue.js)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A6CC811-60A8-D819-576B-FC5D63D9D1C6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 flipV="1">
                <a:off x="5480469" y="5199140"/>
                <a:ext cx="145370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4079798-DCF8-5347-DAA8-CD4730204867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>
                <a:off x="4325207" y="3324922"/>
                <a:ext cx="0" cy="11778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6B3D2-4F90-63FA-E7B5-D19029253EC7}"/>
                  </a:ext>
                </a:extLst>
              </p:cNvPr>
              <p:cNvSpPr txBox="1"/>
              <p:nvPr/>
            </p:nvSpPr>
            <p:spPr>
              <a:xfrm>
                <a:off x="5751912" y="482980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logging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A3A0FF-4883-00B9-81F6-B385D39AD58F}"/>
                  </a:ext>
                </a:extLst>
              </p:cNvPr>
              <p:cNvSpPr txBox="1"/>
              <p:nvPr/>
            </p:nvSpPr>
            <p:spPr>
              <a:xfrm>
                <a:off x="3296660" y="3566361"/>
                <a:ext cx="10285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HTTP requests</a:t>
                </a:r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AA4C6D-B99E-04FB-CA58-5B98E03FF4C4}"/>
                </a:ext>
              </a:extLst>
            </p:cNvPr>
            <p:cNvSpPr/>
            <p:nvPr/>
          </p:nvSpPr>
          <p:spPr>
            <a:xfrm>
              <a:off x="4127440" y="1690688"/>
              <a:ext cx="6918027" cy="4683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066B01-F8BE-5026-A116-8047BB52D745}"/>
                </a:ext>
              </a:extLst>
            </p:cNvPr>
            <p:cNvSpPr/>
            <p:nvPr/>
          </p:nvSpPr>
          <p:spPr>
            <a:xfrm>
              <a:off x="825106" y="2099277"/>
              <a:ext cx="2310524" cy="1392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Web Browser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953451-B007-D6C3-9BEA-5343ACDEE03D}"/>
                </a:ext>
              </a:extLst>
            </p:cNvPr>
            <p:cNvCxnSpPr>
              <a:cxnSpLocks/>
              <a:stCxn id="19" idx="3"/>
              <a:endCxn id="6" idx="1"/>
            </p:cNvCxnSpPr>
            <p:nvPr/>
          </p:nvCxnSpPr>
          <p:spPr>
            <a:xfrm>
              <a:off x="3135630" y="2795675"/>
              <a:ext cx="144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432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Engine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0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D47A-17EC-48B3-B206-36634991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FA5F-9D93-45BB-8A06-CF2C85C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https://docs.docker.com/engine/api/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69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Engine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0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473200"/>
            <a:ext cx="2520000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473200"/>
            <a:ext cx="4808225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473200"/>
            <a:ext cx="2520000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648948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1891118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644183"/>
            <a:ext cx="2170226" cy="384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21786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621484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1894884"/>
            <a:ext cx="2170226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025103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E4B7F4F-F753-E198-EB39-9E58DDB365D4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189568"/>
            <a:ext cx="942266" cy="7545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428722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832341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235959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193334"/>
            <a:ext cx="6152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491784"/>
            <a:ext cx="0" cy="1523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639577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04319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1894884"/>
            <a:ext cx="4444722" cy="4597990"/>
            <a:chOff x="3997740" y="1894884"/>
            <a:chExt cx="4444722" cy="45979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886333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399234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137650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cxnSp>
        <p:nvCxnSpPr>
          <p:cNvPr id="1079" name="Connector: Elbow 1078">
            <a:extLst>
              <a:ext uri="{FF2B5EF4-FFF2-40B4-BE49-F238E27FC236}">
                <a16:creationId xmlns:a16="http://schemas.microsoft.com/office/drawing/2014/main" id="{285A29BD-DF25-3792-296E-99ECD511DCAA}"/>
              </a:ext>
            </a:extLst>
          </p:cNvPr>
          <p:cNvCxnSpPr>
            <a:stCxn id="5" idx="3"/>
            <a:endCxn id="93" idx="1"/>
          </p:cNvCxnSpPr>
          <p:nvPr/>
        </p:nvCxnSpPr>
        <p:spPr>
          <a:xfrm flipV="1">
            <a:off x="3118393" y="2944087"/>
            <a:ext cx="934847" cy="331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A30CE1DE-2EAC-8CB9-F34A-D7D8C9BC9836}"/>
              </a:ext>
            </a:extLst>
          </p:cNvPr>
          <p:cNvCxnSpPr>
            <a:stCxn id="125" idx="3"/>
            <a:endCxn id="93" idx="1"/>
          </p:cNvCxnSpPr>
          <p:nvPr/>
        </p:nvCxnSpPr>
        <p:spPr>
          <a:xfrm flipV="1">
            <a:off x="3109576" y="2944087"/>
            <a:ext cx="943664" cy="75359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76CD416B-F407-6B20-1E49-6C6C4A41F06D}"/>
              </a:ext>
            </a:extLst>
          </p:cNvPr>
          <p:cNvCxnSpPr>
            <a:stCxn id="126" idx="3"/>
            <a:endCxn id="93" idx="1"/>
          </p:cNvCxnSpPr>
          <p:nvPr/>
        </p:nvCxnSpPr>
        <p:spPr>
          <a:xfrm flipV="1">
            <a:off x="3109576" y="2944087"/>
            <a:ext cx="943664" cy="149201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Connector: Elbow 1084">
            <a:extLst>
              <a:ext uri="{FF2B5EF4-FFF2-40B4-BE49-F238E27FC236}">
                <a16:creationId xmlns:a16="http://schemas.microsoft.com/office/drawing/2014/main" id="{E884D126-FCDC-1F74-CCA7-1DE8ED5A34C9}"/>
              </a:ext>
            </a:extLst>
          </p:cNvPr>
          <p:cNvCxnSpPr>
            <a:stCxn id="120" idx="3"/>
            <a:endCxn id="93" idx="1"/>
          </p:cNvCxnSpPr>
          <p:nvPr/>
        </p:nvCxnSpPr>
        <p:spPr>
          <a:xfrm flipV="1">
            <a:off x="3109576" y="2944087"/>
            <a:ext cx="943664" cy="224069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626295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cxnSp>
        <p:nvCxnSpPr>
          <p:cNvPr id="1087" name="Connector: Elbow 1086">
            <a:extLst>
              <a:ext uri="{FF2B5EF4-FFF2-40B4-BE49-F238E27FC236}">
                <a16:creationId xmlns:a16="http://schemas.microsoft.com/office/drawing/2014/main" id="{560D6B5F-404A-E7E3-9A56-32C4469DEB42}"/>
              </a:ext>
            </a:extLst>
          </p:cNvPr>
          <p:cNvCxnSpPr>
            <a:stCxn id="138" idx="3"/>
            <a:endCxn id="93" idx="1"/>
          </p:cNvCxnSpPr>
          <p:nvPr/>
        </p:nvCxnSpPr>
        <p:spPr>
          <a:xfrm flipV="1">
            <a:off x="3109576" y="2944087"/>
            <a:ext cx="943664" cy="298065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09F2-E388-4D82-B775-31731D4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architecture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05E164-3C0B-3B6C-7F0F-92C7C997F7E4}"/>
              </a:ext>
            </a:extLst>
          </p:cNvPr>
          <p:cNvGrpSpPr/>
          <p:nvPr/>
        </p:nvGrpSpPr>
        <p:grpSpPr>
          <a:xfrm>
            <a:off x="3546475" y="2035175"/>
            <a:ext cx="5099050" cy="3279775"/>
            <a:chOff x="3546475" y="1825625"/>
            <a:chExt cx="5099050" cy="327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A3D5E2-0CEE-90E6-982B-5B90E1E3576C}"/>
                </a:ext>
              </a:extLst>
            </p:cNvPr>
            <p:cNvSpPr/>
            <p:nvPr/>
          </p:nvSpPr>
          <p:spPr>
            <a:xfrm>
              <a:off x="3546475" y="1825625"/>
              <a:ext cx="5099050" cy="76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ACCE7-E083-7F77-2B04-031B6ABD940C}"/>
                </a:ext>
              </a:extLst>
            </p:cNvPr>
            <p:cNvSpPr/>
            <p:nvPr/>
          </p:nvSpPr>
          <p:spPr>
            <a:xfrm>
              <a:off x="3546475" y="2876550"/>
              <a:ext cx="509905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Linux Kernel</a:t>
              </a:r>
            </a:p>
            <a:p>
              <a:pPr algn="ctr"/>
              <a:r>
                <a:rPr lang="en-AU" dirty="0"/>
                <a:t>(</a:t>
              </a:r>
              <a:r>
                <a:rPr lang="en-AU" dirty="0" err="1"/>
                <a:t>cgroups</a:t>
              </a:r>
              <a:r>
                <a:rPr lang="en-AU" dirty="0"/>
                <a:t>, namespaces, …)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0ADF07-77F1-35DF-8EC0-03B7CBFCEDE5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>
              <a:off x="6096000" y="2593975"/>
              <a:ext cx="0" cy="2825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F95081-4D03-387A-5EDB-FBC0FE3F20CE}"/>
                </a:ext>
              </a:extLst>
            </p:cNvPr>
            <p:cNvSpPr/>
            <p:nvPr/>
          </p:nvSpPr>
          <p:spPr>
            <a:xfrm>
              <a:off x="3546475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CPU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21CE03-3CE7-6266-FF2C-310214F9EA04}"/>
                </a:ext>
              </a:extLst>
            </p:cNvPr>
            <p:cNvSpPr/>
            <p:nvPr/>
          </p:nvSpPr>
          <p:spPr>
            <a:xfrm>
              <a:off x="4886158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Memory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0A2B4C-3AC4-378D-5014-DDBE3DA25A53}"/>
                </a:ext>
              </a:extLst>
            </p:cNvPr>
            <p:cNvSpPr/>
            <p:nvPr/>
          </p:nvSpPr>
          <p:spPr>
            <a:xfrm>
              <a:off x="6225841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Storage</a:t>
              </a:r>
              <a:r>
                <a:rPr lang="en-AU" b="1" dirty="0"/>
                <a:t>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25691C-896F-31EA-BA3B-C154B4F9EA7A}"/>
                </a:ext>
              </a:extLst>
            </p:cNvPr>
            <p:cNvSpPr/>
            <p:nvPr/>
          </p:nvSpPr>
          <p:spPr>
            <a:xfrm>
              <a:off x="7565525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Network</a:t>
              </a:r>
              <a:r>
                <a:rPr lang="en-AU" b="1" dirty="0"/>
                <a:t> 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DF6107A-B2D7-3609-1CE0-3D964E834B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rot="5400000" flipH="1" flipV="1">
              <a:off x="4853112" y="2986213"/>
              <a:ext cx="476250" cy="200952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AE176C5-B45D-1827-3D3E-211DFE89CE32}"/>
                </a:ext>
              </a:extLst>
            </p:cNvPr>
            <p:cNvCxnSpPr>
              <a:cxnSpLocks/>
              <a:stCxn id="29" idx="0"/>
              <a:endCxn id="25" idx="2"/>
            </p:cNvCxnSpPr>
            <p:nvPr/>
          </p:nvCxnSpPr>
          <p:spPr>
            <a:xfrm rot="5400000" flipH="1" flipV="1">
              <a:off x="5522954" y="3656054"/>
              <a:ext cx="476250" cy="66984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6C92D05-DB68-1D25-2CAA-25D33E1EA9FB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rot="16200000" flipV="1">
              <a:off x="6192796" y="3656054"/>
              <a:ext cx="476250" cy="669841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166C9B2-8DDC-6253-A887-DB638BBE19BC}"/>
                </a:ext>
              </a:extLst>
            </p:cNvPr>
            <p:cNvCxnSpPr>
              <a:cxnSpLocks/>
              <a:stCxn id="31" idx="0"/>
              <a:endCxn id="25" idx="2"/>
            </p:cNvCxnSpPr>
            <p:nvPr/>
          </p:nvCxnSpPr>
          <p:spPr>
            <a:xfrm rot="16200000" flipV="1">
              <a:off x="6862638" y="2986212"/>
              <a:ext cx="476250" cy="200952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75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26D-A183-3393-5971-8D7B8506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6C1E-1CCF-D3B5-2B5A-614F101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 management and isolation</a:t>
            </a:r>
          </a:p>
          <a:p>
            <a:r>
              <a:rPr lang="en-AU" dirty="0"/>
              <a:t>Network access management</a:t>
            </a:r>
          </a:p>
          <a:p>
            <a:r>
              <a:rPr lang="en-AU" dirty="0"/>
              <a:t>File system access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DE2-8600-4F91-A315-FE95E82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Docker help us with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EE9D-EC7A-445B-9E15-8A26731E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development environment setup</a:t>
            </a:r>
          </a:p>
          <a:p>
            <a:r>
              <a:rPr lang="en-AU" dirty="0"/>
              <a:t>Build once, run anywhere</a:t>
            </a:r>
          </a:p>
          <a:p>
            <a:r>
              <a:rPr lang="en-AU" dirty="0"/>
              <a:t>Works on my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2163</Words>
  <Application>Microsoft Office PowerPoint</Application>
  <PresentationFormat>Widescreen</PresentationFormat>
  <Paragraphs>414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Office Theme</vt:lpstr>
      <vt:lpstr>Docker</vt:lpstr>
      <vt:lpstr>Agenda</vt:lpstr>
      <vt:lpstr>What is not on the agenda?</vt:lpstr>
      <vt:lpstr>Docker Architecture</vt:lpstr>
      <vt:lpstr>Virtual Machines vs. Containers</vt:lpstr>
      <vt:lpstr>Docker architecture</vt:lpstr>
      <vt:lpstr>Docker engine architecture</vt:lpstr>
      <vt:lpstr>Docker engine responsibilities</vt:lpstr>
      <vt:lpstr>How can Docker help us with development?</vt:lpstr>
      <vt:lpstr>Setting up Docker</vt:lpstr>
      <vt:lpstr>On Linux</vt:lpstr>
      <vt:lpstr>Docker Desktop (Windows/Mac/Linux)</vt:lpstr>
      <vt:lpstr>Docker Images</vt:lpstr>
      <vt:lpstr>Docker images</vt:lpstr>
      <vt:lpstr>Process of creating a Docker image</vt:lpstr>
      <vt:lpstr>Docker image lifecycle</vt:lpstr>
      <vt:lpstr>Docker image registry</vt:lpstr>
      <vt:lpstr>Docker image registry</vt:lpstr>
      <vt:lpstr>List Docker images</vt:lpstr>
      <vt:lpstr>Pulling a Docker image</vt:lpstr>
      <vt:lpstr>Removing a Docker image</vt:lpstr>
      <vt:lpstr>Removing all Docker images</vt:lpstr>
      <vt:lpstr>DEMO   Working with Docker images</vt:lpstr>
      <vt:lpstr>Docker Containers</vt:lpstr>
      <vt:lpstr>Docker containers</vt:lpstr>
      <vt:lpstr>Docker container lifecycle</vt:lpstr>
      <vt:lpstr>Docker container lifecycle</vt:lpstr>
      <vt:lpstr>Listing Docker container </vt:lpstr>
      <vt:lpstr>Creating a Docker containers </vt:lpstr>
      <vt:lpstr>Starting a Docker container </vt:lpstr>
      <vt:lpstr>Running a Docker container (create and start)</vt:lpstr>
      <vt:lpstr>Attaching to a Docker container </vt:lpstr>
      <vt:lpstr>Viewing Docker container logs</vt:lpstr>
      <vt:lpstr>Stopping a Docker container </vt:lpstr>
      <vt:lpstr>Stopping all Docker containers</vt:lpstr>
      <vt:lpstr>Removing a Docker container </vt:lpstr>
      <vt:lpstr>Removing all Docker containers </vt:lpstr>
      <vt:lpstr>Accessing Docker containers</vt:lpstr>
      <vt:lpstr>DEMO   Working with Docker containers</vt:lpstr>
      <vt:lpstr>Creating Docker images</vt:lpstr>
      <vt:lpstr>Dockerfile</vt:lpstr>
      <vt:lpstr>Dockerfile example</vt:lpstr>
      <vt:lpstr>Building a Docker image</vt:lpstr>
      <vt:lpstr>Pushing a Docker image</vt:lpstr>
      <vt:lpstr>Exporting and importing a Docker image</vt:lpstr>
      <vt:lpstr>DEMO   Creating Docker images</vt:lpstr>
      <vt:lpstr>Docker Compose</vt:lpstr>
      <vt:lpstr>Docker Compose</vt:lpstr>
      <vt:lpstr>Docker Compose example</vt:lpstr>
      <vt:lpstr>Docker Compose Up</vt:lpstr>
      <vt:lpstr>Docker Compose Down</vt:lpstr>
      <vt:lpstr>DEMO   Working with Docker Compose</vt:lpstr>
      <vt:lpstr>Docker Compose Demo</vt:lpstr>
      <vt:lpstr>Docker Engine API </vt:lpstr>
      <vt:lpstr>Docker Engine API</vt:lpstr>
      <vt:lpstr>DEMO   Working with Docker Engine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62</cp:revision>
  <dcterms:created xsi:type="dcterms:W3CDTF">2022-04-25T23:17:32Z</dcterms:created>
  <dcterms:modified xsi:type="dcterms:W3CDTF">2022-05-03T05:51:36Z</dcterms:modified>
</cp:coreProperties>
</file>