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4" r:id="rId4"/>
    <p:sldId id="265" r:id="rId5"/>
    <p:sldId id="261" r:id="rId6"/>
    <p:sldId id="260" r:id="rId7"/>
    <p:sldId id="262" r:id="rId8"/>
    <p:sldId id="263" r:id="rId9"/>
    <p:sldId id="266" r:id="rId10"/>
    <p:sldId id="25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694"/>
  </p:normalViewPr>
  <p:slideViewPr>
    <p:cSldViewPr snapToGrid="0" snapToObjects="1">
      <p:cViewPr varScale="1">
        <p:scale>
          <a:sx n="193" d="100"/>
          <a:sy n="193" d="100"/>
        </p:scale>
        <p:origin x="14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C52-DF7F-F947-B704-F0BAD17B1E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8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C52-DF7F-F947-B704-F0BAD17B1E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6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C52-DF7F-F947-B704-F0BAD17B1E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0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C52-DF7F-F947-B704-F0BAD17B1E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C52-DF7F-F947-B704-F0BAD17B1E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42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C52-DF7F-F947-B704-F0BAD17B1E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4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C52-DF7F-F947-B704-F0BAD17B1E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15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C52-DF7F-F947-B704-F0BAD17B1E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eroflot_accidents_and_incidents_in_the_1970s" TargetMode="External"/><Relationship Id="rId2" Type="http://schemas.openxmlformats.org/officeDocument/2006/relationships/hyperlink" Target="https://www.kaggle.com/datasets/saurograndi/airplane-crashes-since-1908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algn="l"/>
            <a:r>
              <a:rPr lang="pl-PL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Analiza letalskih nesreč od leta 1908 do danes.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1"/>
            <a:ext cx="6610190" cy="496795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Vir podatkov: </a:t>
            </a:r>
            <a:r>
              <a:rPr lang="sl-SI" sz="1600" dirty="0">
                <a:hlinkClick r:id="rId2"/>
              </a:rPr>
              <a:t>https://www.kaggle.com/datasets/saurograndi/airplane-crashes-since-1908</a:t>
            </a:r>
            <a:r>
              <a:rPr lang="sl-SI" sz="1600" dirty="0"/>
              <a:t> ; </a:t>
            </a:r>
            <a:r>
              <a:rPr lang="sl-SI" sz="1600" dirty="0">
                <a:hlinkClick r:id="rId3"/>
              </a:rPr>
              <a:t>https://en.wikipedia.org/wiki/Aeroflot_accidents_and_incidents_in_the_1970s</a:t>
            </a:r>
            <a:r>
              <a:rPr lang="sl-SI" sz="1600" dirty="0"/>
              <a:t> 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</a:t>
            </a:r>
            <a:r>
              <a:rPr lang="en-US" sz="1600" dirty="0" err="1"/>
              <a:t>rvotni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</a:t>
            </a:r>
            <a:r>
              <a:rPr lang="en-US" sz="1600" dirty="0" err="1"/>
              <a:t>zbiranja</a:t>
            </a:r>
            <a:r>
              <a:rPr lang="sl-SI" sz="1600" dirty="0"/>
              <a:t>: zanimalo nas je, kaj vpliva na letalske nesreče</a:t>
            </a:r>
          </a:p>
          <a:p>
            <a:pPr>
              <a:buFontTx/>
              <a:buChar char="-"/>
            </a:pPr>
            <a:r>
              <a:rPr lang="sl-SI" sz="1600" dirty="0"/>
              <a:t>T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sl-SI" sz="1600" dirty="0"/>
              <a:t>: statistika ;</a:t>
            </a:r>
            <a:r>
              <a:rPr lang="en-US" sz="1600" dirty="0"/>
              <a:t> </a:t>
            </a:r>
            <a:r>
              <a:rPr lang="sl-SI" sz="1600" dirty="0"/>
              <a:t>O</a:t>
            </a:r>
            <a:r>
              <a:rPr lang="en-US" sz="1600" dirty="0" err="1"/>
              <a:t>bseg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sl-SI" sz="1600" dirty="0"/>
              <a:t>: 5269 primerov, 13 atributov</a:t>
            </a:r>
          </a:p>
          <a:p>
            <a:pPr>
              <a:buFontTx/>
              <a:buChar char="-"/>
            </a:pPr>
            <a:r>
              <a:rPr lang="sl-SI" sz="1600" dirty="0"/>
              <a:t>O</a:t>
            </a:r>
            <a:r>
              <a:rPr lang="en-US" sz="1600" dirty="0" err="1"/>
              <a:t>sredotoč</a:t>
            </a:r>
            <a:r>
              <a:rPr lang="sl-SI" sz="1600" dirty="0"/>
              <a:t>ili smo se na atribute:</a:t>
            </a:r>
            <a:r>
              <a:rPr lang="en-US" sz="1600" dirty="0"/>
              <a:t> Date, Location, Operator, Type, Aboard, Fatalities </a:t>
            </a:r>
            <a:r>
              <a:rPr lang="en-US" sz="1600" dirty="0" err="1"/>
              <a:t>ter</a:t>
            </a:r>
            <a:r>
              <a:rPr lang="en-US" sz="1600" dirty="0"/>
              <a:t> Summary.</a:t>
            </a:r>
          </a:p>
          <a:p>
            <a:pPr>
              <a:buFontTx/>
              <a:buChar char="-"/>
            </a:pPr>
            <a:r>
              <a:rPr lang="sl-SI" sz="1600" dirty="0"/>
              <a:t>Težave: </a:t>
            </a:r>
            <a:r>
              <a:rPr lang="sl-SI" sz="1600" dirty="0" err="1"/>
              <a:t>mankajoči</a:t>
            </a:r>
            <a:r>
              <a:rPr lang="sl-SI" sz="1600" dirty="0"/>
              <a:t> razlogi za nesrečo, registrske oznake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Pretvorba podatkov v </a:t>
            </a:r>
            <a:r>
              <a:rPr lang="sl-SI" sz="1600" dirty="0" err="1"/>
              <a:t>numpy</a:t>
            </a:r>
            <a:r>
              <a:rPr lang="sl-SI" sz="1600" dirty="0"/>
              <a:t> </a:t>
            </a:r>
            <a:r>
              <a:rPr lang="sl-SI" sz="1600" dirty="0" err="1"/>
              <a:t>array</a:t>
            </a:r>
            <a:r>
              <a:rPr lang="sl-SI" sz="1600" dirty="0"/>
              <a:t>, filtriranje po letnicah/podjetjih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katera</a:t>
            </a:r>
            <a:r>
              <a:rPr lang="en-US" sz="1600" dirty="0"/>
              <a:t> </a:t>
            </a:r>
            <a:r>
              <a:rPr lang="en-US" sz="1600" dirty="0" err="1"/>
              <a:t>leta</a:t>
            </a:r>
            <a:r>
              <a:rPr lang="en-US" sz="1600" dirty="0"/>
              <a:t> so </a:t>
            </a:r>
            <a:r>
              <a:rPr lang="en-US" sz="1600" dirty="0" err="1"/>
              <a:t>bila</a:t>
            </a:r>
            <a:r>
              <a:rPr lang="en-US" sz="1600" dirty="0"/>
              <a:t> </a:t>
            </a:r>
            <a:r>
              <a:rPr lang="en-US" sz="1600" dirty="0" err="1"/>
              <a:t>najbolj</a:t>
            </a:r>
            <a:r>
              <a:rPr lang="en-US" sz="1600" dirty="0"/>
              <a:t> </a:t>
            </a:r>
            <a:r>
              <a:rPr lang="en-US" sz="1600" dirty="0" err="1"/>
              <a:t>nesrečna</a:t>
            </a:r>
            <a:r>
              <a:rPr lang="en-US" sz="1600" dirty="0"/>
              <a:t> za </a:t>
            </a:r>
            <a:r>
              <a:rPr lang="en-US" sz="1600" dirty="0" err="1"/>
              <a:t>potnike</a:t>
            </a:r>
            <a:r>
              <a:rPr lang="en-US" sz="1600" dirty="0"/>
              <a:t> </a:t>
            </a:r>
            <a:r>
              <a:rPr lang="en-US" sz="1600" dirty="0" err="1"/>
              <a:t>letalskega</a:t>
            </a:r>
            <a:r>
              <a:rPr lang="en-US" sz="1600" dirty="0"/>
              <a:t> </a:t>
            </a:r>
            <a:r>
              <a:rPr lang="en-US" sz="1600" dirty="0" err="1"/>
              <a:t>prometa</a:t>
            </a:r>
            <a:r>
              <a:rPr lang="en-US" sz="1600" dirty="0"/>
              <a:t>,</a:t>
            </a:r>
          </a:p>
          <a:p>
            <a:pPr>
              <a:buFontTx/>
              <a:buChar char="-"/>
            </a:pPr>
            <a:r>
              <a:rPr lang="en-US" sz="1600" dirty="0" err="1"/>
              <a:t>Kater</a:t>
            </a:r>
            <a:r>
              <a:rPr lang="sl-SI" sz="1600" dirty="0"/>
              <a:t>i modeli</a:t>
            </a:r>
            <a:r>
              <a:rPr lang="en-US" sz="1600" dirty="0"/>
              <a:t> </a:t>
            </a:r>
            <a:r>
              <a:rPr lang="en-US" sz="1600" dirty="0" err="1"/>
              <a:t>letal</a:t>
            </a:r>
            <a:r>
              <a:rPr lang="en-US" sz="1600" dirty="0"/>
              <a:t> so </a:t>
            </a:r>
            <a:r>
              <a:rPr lang="en-US" sz="1600" dirty="0" err="1"/>
              <a:t>najbolj</a:t>
            </a:r>
            <a:r>
              <a:rPr lang="en-US" sz="1600" dirty="0"/>
              <a:t> </a:t>
            </a:r>
            <a:r>
              <a:rPr lang="en-US" sz="1600" dirty="0" err="1"/>
              <a:t>izpostavljena</a:t>
            </a:r>
            <a:r>
              <a:rPr lang="en-US" sz="1600" dirty="0"/>
              <a:t> </a:t>
            </a:r>
            <a:r>
              <a:rPr lang="en-US" sz="1600" dirty="0" err="1"/>
              <a:t>nesrečam</a:t>
            </a:r>
            <a:r>
              <a:rPr lang="en-US" sz="1600" dirty="0"/>
              <a:t>,</a:t>
            </a:r>
          </a:p>
          <a:p>
            <a:pPr>
              <a:buFontTx/>
              <a:buChar char="-"/>
            </a:pPr>
            <a:r>
              <a:rPr lang="en-US" sz="1600" dirty="0" err="1"/>
              <a:t>vpliv</a:t>
            </a:r>
            <a:r>
              <a:rPr lang="en-US" sz="1600" dirty="0"/>
              <a:t> </a:t>
            </a:r>
            <a:r>
              <a:rPr lang="en-US" sz="1600" dirty="0" err="1"/>
              <a:t>vojn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nesreče</a:t>
            </a:r>
            <a:r>
              <a:rPr lang="en-US" sz="1600" dirty="0"/>
              <a:t> v </a:t>
            </a:r>
            <a:r>
              <a:rPr lang="en-US" sz="1600" dirty="0" err="1"/>
              <a:t>letalstvu</a:t>
            </a:r>
            <a:r>
              <a:rPr lang="en-US" sz="1600" dirty="0"/>
              <a:t>,</a:t>
            </a:r>
            <a:endParaRPr lang="sl-SI" sz="1600" dirty="0"/>
          </a:p>
          <a:p>
            <a:pPr>
              <a:buFontTx/>
              <a:buChar char="-"/>
            </a:pPr>
            <a:r>
              <a:rPr lang="sl-SI" sz="1600" dirty="0"/>
              <a:t>letalske nesreče na zemljevidu sveta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b="1" dirty="0"/>
              <a:t>EKIPA:</a:t>
            </a:r>
          </a:p>
          <a:p>
            <a:r>
              <a:rPr lang="sl-SI" dirty="0"/>
              <a:t>Bojan </a:t>
            </a:r>
            <a:r>
              <a:rPr lang="sl-SI" dirty="0" err="1"/>
              <a:t>Dogandžič</a:t>
            </a:r>
            <a:endParaRPr lang="sl-SI" dirty="0"/>
          </a:p>
          <a:p>
            <a:r>
              <a:rPr lang="sl-SI" dirty="0"/>
              <a:t>Jan Sterle</a:t>
            </a:r>
          </a:p>
          <a:p>
            <a:r>
              <a:rPr lang="sl-SI" dirty="0"/>
              <a:t>Aljaž Travnik</a:t>
            </a:r>
          </a:p>
          <a:p>
            <a:r>
              <a:rPr lang="sl-SI" dirty="0"/>
              <a:t>Nace Koprivc</a:t>
            </a:r>
          </a:p>
          <a:p>
            <a:r>
              <a:rPr lang="sl-SI" dirty="0"/>
              <a:t>Klaudija Jakše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2" y="513336"/>
            <a:ext cx="8945217" cy="42539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sl-SI" sz="1600" dirty="0"/>
          </a:p>
          <a:p>
            <a:r>
              <a:rPr lang="sl-SI" sz="1600" dirty="0"/>
              <a:t>Kakšen bo trend v prihodnosti? Ali se bo davek na človeška življenja zmanjšal ali inovacija vedno za sabo prinese posledice?</a:t>
            </a:r>
          </a:p>
          <a:p>
            <a:r>
              <a:rPr lang="sl-SI" sz="1600"/>
              <a:t>...</a:t>
            </a:r>
            <a:endParaRPr lang="sl-SI" sz="1600" dirty="0"/>
          </a:p>
          <a:p>
            <a:pPr marL="0" indent="0">
              <a:buNone/>
            </a:pPr>
            <a:endParaRPr lang="sl-SI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10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600" b="1" dirty="0"/>
              <a:t>Cilj1: </a:t>
            </a:r>
            <a:r>
              <a:rPr lang="sl-SI" sz="1600" dirty="0"/>
              <a:t>Katera leta so bila najbolj nesrečna za potnike letalskega prometa?</a:t>
            </a:r>
          </a:p>
          <a:p>
            <a:endParaRPr lang="sl-SI" sz="1600" dirty="0"/>
          </a:p>
          <a:p>
            <a:endParaRPr lang="sl-SI" sz="1600" dirty="0"/>
          </a:p>
          <a:p>
            <a:endParaRPr lang="sl-SI" sz="1600" dirty="0"/>
          </a:p>
          <a:p>
            <a:pPr marL="0" indent="0">
              <a:buNone/>
            </a:pPr>
            <a:endParaRPr lang="sl-SI" sz="1600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sl-SI" sz="1600" dirty="0"/>
          </a:p>
          <a:p>
            <a:endParaRPr lang="sl-SI" sz="1600" dirty="0"/>
          </a:p>
          <a:p>
            <a:endParaRPr lang="sl-SI" sz="1600" dirty="0"/>
          </a:p>
          <a:p>
            <a:r>
              <a:rPr lang="sl-SI" sz="1600" dirty="0"/>
              <a:t>Na začetku manj nesreč (manj razvita letalska industrija, manj letal)</a:t>
            </a:r>
          </a:p>
          <a:p>
            <a:r>
              <a:rPr lang="sl-SI" sz="1600" dirty="0"/>
              <a:t>Velik porast v 2. svetovni vojni, 1972 največ nesreč (velika rast industrije, manj zanesljiva tehnologija)</a:t>
            </a:r>
          </a:p>
          <a:p>
            <a:r>
              <a:rPr lang="sl-SI" sz="1600" dirty="0"/>
              <a:t>Od 2008 naprej manj nesreč (naprednejša tehnologija (boljši motorji, sistemi za nadzor letenja), strožje regulative (redni pregledi in certificiranje letal in operaterjev)</a:t>
            </a:r>
          </a:p>
          <a:p>
            <a:endParaRPr lang="sl-SI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2AB3D026-35A3-EC63-704E-ACBEFCAAE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72" y="1556833"/>
            <a:ext cx="4253218" cy="251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600" b="1" dirty="0"/>
              <a:t>Cilj2: </a:t>
            </a:r>
            <a:r>
              <a:rPr lang="sl-SI" sz="1600" dirty="0"/>
              <a:t>Kako se razmerje število nesreč in število potnikov spreminja čez leta?</a:t>
            </a:r>
          </a:p>
          <a:p>
            <a:endParaRPr lang="sl-SI" sz="1600" dirty="0"/>
          </a:p>
          <a:p>
            <a:endParaRPr lang="sl-SI" sz="1600" dirty="0"/>
          </a:p>
          <a:p>
            <a:pPr marL="0" indent="0">
              <a:buNone/>
            </a:pPr>
            <a:endParaRPr lang="sl-SI" sz="1600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l-SI" sz="1600" dirty="0"/>
              <a:t>1917/1918 – velik porast (zaradi 1. svetovne vojne)</a:t>
            </a:r>
          </a:p>
          <a:p>
            <a:r>
              <a:rPr lang="sl-SI" sz="1600" dirty="0"/>
              <a:t>Razmerje po hitrem vzponu zelo hitro pade in se z leti normalizira na okrog 5%. </a:t>
            </a:r>
          </a:p>
          <a:p>
            <a:r>
              <a:rPr lang="sl-SI" sz="1600" dirty="0"/>
              <a:t>Oranžna črta – razmerje</a:t>
            </a:r>
          </a:p>
          <a:p>
            <a:r>
              <a:rPr lang="sl-SI" sz="1600" dirty="0"/>
              <a:t>Rdeča črta – število nesreč</a:t>
            </a:r>
          </a:p>
          <a:p>
            <a:endParaRPr lang="sl-SI" sz="1600" dirty="0"/>
          </a:p>
          <a:p>
            <a:r>
              <a:rPr lang="sl-SI" sz="1600" b="1" dirty="0"/>
              <a:t>Ugotovitev: </a:t>
            </a:r>
            <a:r>
              <a:rPr lang="sl-SI" sz="1600" dirty="0"/>
              <a:t>več letov na leto -&gt; proporcionalno več nesreč, prevoženih potnikov pa je vsako leto več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7C223F6-AA1A-93D2-39A6-43C3B09F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12" y="1876516"/>
            <a:ext cx="4314633" cy="21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3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600" b="1" dirty="0"/>
              <a:t>Cilj3: </a:t>
            </a:r>
            <a:r>
              <a:rPr lang="sl-SI" sz="1600" dirty="0"/>
              <a:t>razmerje mrtvih/preživelih skozi čas</a:t>
            </a:r>
          </a:p>
          <a:p>
            <a:endParaRPr lang="sl-SI" sz="1600" dirty="0"/>
          </a:p>
          <a:p>
            <a:pPr marL="0" indent="0">
              <a:buNone/>
            </a:pPr>
            <a:endParaRPr lang="sl-SI" sz="1600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l-SI" sz="1600" dirty="0"/>
              <a:t>1908-1945 - skoraj vse nesreče skoraj 100% fatalne</a:t>
            </a:r>
          </a:p>
          <a:p>
            <a:r>
              <a:rPr lang="sl-SI" sz="1600" dirty="0"/>
              <a:t>Po 2. sv. vojni - % se drastično zmanjša</a:t>
            </a:r>
          </a:p>
          <a:p>
            <a:r>
              <a:rPr lang="sl-SI" sz="1600" b="1" dirty="0"/>
              <a:t>Ugotovitev: </a:t>
            </a:r>
            <a:r>
              <a:rPr lang="sl-SI" sz="1600" dirty="0"/>
              <a:t>več letov na leto -&gt; proporcionalno več nesreč, prevoženih potnikov pa je vsako leto več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FE94B155-BD43-C953-FD64-6E4F4BC00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13" y="1752145"/>
            <a:ext cx="4025335" cy="23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6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600" b="1" dirty="0"/>
              <a:t>Cilj4: </a:t>
            </a:r>
            <a:r>
              <a:rPr lang="sl-SI" sz="1600" dirty="0"/>
              <a:t>Kateri modeli letal so najbolj izpostavljena nesrečam?</a:t>
            </a:r>
          </a:p>
          <a:p>
            <a:r>
              <a:rPr lang="sl-SI" sz="1600" dirty="0"/>
              <a:t>Prešteli smo nesreče za posamezen model in narisali graf za top 10</a:t>
            </a:r>
          </a:p>
          <a:p>
            <a:pPr marL="0" indent="0">
              <a:buNone/>
            </a:pPr>
            <a:endParaRPr lang="sl-SI" sz="1600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l-SI" sz="1600" dirty="0" err="1"/>
              <a:t>Douglass</a:t>
            </a:r>
            <a:r>
              <a:rPr lang="sl-SI" sz="1600" dirty="0"/>
              <a:t> DC-3 (potniško letalo): s 334 nesrečami daleč najbolj pogosto vpleten v nesreče – dolga operativna dobe (več desetletij). Danes je operativnih 150 letal.</a:t>
            </a: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0278AE3-5F07-D1B2-A7BB-64316C56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97" y="1676400"/>
            <a:ext cx="4869557" cy="287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600" b="1" dirty="0"/>
              <a:t>Cilj5: </a:t>
            </a:r>
            <a:r>
              <a:rPr lang="sl-SI" sz="1600" dirty="0"/>
              <a:t>Vzroki letalskih nesreč</a:t>
            </a:r>
          </a:p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endParaRPr lang="sl-SI" sz="1600" dirty="0"/>
          </a:p>
          <a:p>
            <a:r>
              <a:rPr lang="sl-SI" sz="1600" b="1" dirty="0"/>
              <a:t>Napadi na letala</a:t>
            </a:r>
            <a:r>
              <a:rPr lang="sl-SI" sz="1600" dirty="0"/>
              <a:t> – besede za iskanje: </a:t>
            </a:r>
            <a:r>
              <a:rPr lang="sl-SI" sz="1600" dirty="0" err="1"/>
              <a:t>shoot</a:t>
            </a:r>
            <a:r>
              <a:rPr lang="sl-SI" sz="1600" dirty="0"/>
              <a:t>, </a:t>
            </a:r>
            <a:r>
              <a:rPr lang="sl-SI" sz="1600" dirty="0" err="1"/>
              <a:t>shot</a:t>
            </a:r>
            <a:r>
              <a:rPr lang="sl-SI" sz="1600" dirty="0"/>
              <a:t>, </a:t>
            </a:r>
            <a:r>
              <a:rPr lang="sl-SI" sz="1600" dirty="0" err="1"/>
              <a:t>attack</a:t>
            </a:r>
            <a:r>
              <a:rPr lang="sl-SI" sz="1600" dirty="0"/>
              <a:t>, </a:t>
            </a:r>
            <a:r>
              <a:rPr lang="sl-SI" sz="1600" dirty="0" err="1"/>
              <a:t>overshoot</a:t>
            </a:r>
            <a:r>
              <a:rPr lang="sl-SI" sz="1600" dirty="0"/>
              <a:t>, </a:t>
            </a:r>
            <a:r>
              <a:rPr lang="sl-SI" sz="1600" dirty="0" err="1"/>
              <a:t>undershoot</a:t>
            </a:r>
            <a:endParaRPr lang="sl-SI" sz="1600" dirty="0"/>
          </a:p>
          <a:p>
            <a:pPr lvl="2"/>
            <a:r>
              <a:rPr lang="sl-SI" sz="1300" dirty="0"/>
              <a:t>1940-1945: 2. svetovna vojna</a:t>
            </a:r>
          </a:p>
          <a:p>
            <a:pPr lvl="2"/>
            <a:r>
              <a:rPr lang="sl-SI" sz="1300" dirty="0"/>
              <a:t>1965-1970 Vietnamska vojna</a:t>
            </a:r>
          </a:p>
          <a:p>
            <a:pPr lvl="2"/>
            <a:r>
              <a:rPr lang="sl-SI" sz="1300" dirty="0"/>
              <a:t>1985-1995 vojna v Jugoslaviji, ostali vojaški konflikti v srednjem vzhodu</a:t>
            </a:r>
          </a:p>
          <a:p>
            <a:pPr lvl="2"/>
            <a:endParaRPr lang="sl-SI" sz="1600" dirty="0"/>
          </a:p>
          <a:p>
            <a:r>
              <a:rPr lang="sl-SI" sz="1600" b="1" dirty="0"/>
              <a:t>Sistemske napake </a:t>
            </a:r>
            <a:r>
              <a:rPr lang="sl-SI" sz="1600" dirty="0"/>
              <a:t>– besede: </a:t>
            </a:r>
            <a:r>
              <a:rPr lang="sl-SI" sz="1600" dirty="0" err="1"/>
              <a:t>faulty</a:t>
            </a:r>
            <a:r>
              <a:rPr lang="sl-SI" sz="1600" dirty="0"/>
              <a:t> design </a:t>
            </a:r>
            <a:r>
              <a:rPr lang="sl-SI" sz="1600" dirty="0" err="1"/>
              <a:t>design</a:t>
            </a:r>
            <a:r>
              <a:rPr lang="sl-SI" sz="1600" dirty="0"/>
              <a:t> </a:t>
            </a:r>
            <a:r>
              <a:rPr lang="sl-SI" sz="1600" dirty="0" err="1"/>
              <a:t>flaw</a:t>
            </a:r>
            <a:r>
              <a:rPr lang="sl-SI" sz="1600" dirty="0"/>
              <a:t>, design </a:t>
            </a:r>
            <a:r>
              <a:rPr lang="sl-SI" sz="1600" dirty="0" err="1"/>
              <a:t>deficiencies</a:t>
            </a:r>
            <a:endParaRPr lang="sl-SI" sz="1600" dirty="0"/>
          </a:p>
          <a:p>
            <a:pPr lvl="1"/>
            <a:r>
              <a:rPr lang="sl-SI" sz="1300" dirty="0"/>
              <a:t>16 nesreč</a:t>
            </a:r>
          </a:p>
          <a:p>
            <a:endParaRPr lang="sl-SI" sz="1600" dirty="0"/>
          </a:p>
          <a:p>
            <a:pPr marL="342900" lvl="1" indent="0">
              <a:buNone/>
            </a:pPr>
            <a:endParaRPr lang="sl-SI" sz="1600" b="1" dirty="0"/>
          </a:p>
          <a:p>
            <a:pPr marL="0" indent="0">
              <a:buNone/>
            </a:pPr>
            <a:endParaRPr lang="sl-SI" sz="16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sl-SI" sz="1600" b="1" dirty="0"/>
          </a:p>
          <a:p>
            <a:r>
              <a:rPr lang="sl-SI" sz="1600" b="1" dirty="0"/>
              <a:t>Primanjkovanje goriva </a:t>
            </a:r>
            <a:r>
              <a:rPr lang="sl-SI" sz="1600" dirty="0"/>
              <a:t>– besede: </a:t>
            </a:r>
            <a:r>
              <a:rPr lang="sl-SI" sz="1600" dirty="0" err="1"/>
              <a:t>low</a:t>
            </a:r>
            <a:r>
              <a:rPr lang="sl-SI" sz="1600" dirty="0"/>
              <a:t> </a:t>
            </a:r>
            <a:r>
              <a:rPr lang="sl-SI" sz="1600" dirty="0" err="1"/>
              <a:t>fuel</a:t>
            </a:r>
            <a:r>
              <a:rPr lang="sl-SI" sz="1600" dirty="0"/>
              <a:t>, </a:t>
            </a:r>
            <a:r>
              <a:rPr lang="sl-SI" sz="1600" dirty="0" err="1"/>
              <a:t>fuel</a:t>
            </a:r>
            <a:r>
              <a:rPr lang="sl-SI" sz="1600" dirty="0"/>
              <a:t> </a:t>
            </a:r>
            <a:r>
              <a:rPr lang="sl-SI" sz="1600" dirty="0" err="1"/>
              <a:t>exhaustion</a:t>
            </a:r>
            <a:r>
              <a:rPr lang="sl-SI" sz="1600" dirty="0"/>
              <a:t>, ran out </a:t>
            </a:r>
            <a:r>
              <a:rPr lang="sl-SI" sz="1600" dirty="0" err="1"/>
              <a:t>of</a:t>
            </a:r>
            <a:r>
              <a:rPr lang="sl-SI" sz="1600" dirty="0"/>
              <a:t> </a:t>
            </a:r>
            <a:r>
              <a:rPr lang="sl-SI" sz="1600" dirty="0" err="1"/>
              <a:t>fuel</a:t>
            </a:r>
            <a:r>
              <a:rPr lang="sl-SI" sz="1600" dirty="0"/>
              <a:t>, </a:t>
            </a:r>
            <a:r>
              <a:rPr lang="sl-SI" sz="1600" dirty="0" err="1"/>
              <a:t>running</a:t>
            </a:r>
            <a:r>
              <a:rPr lang="sl-SI" sz="1600" dirty="0"/>
              <a:t> out </a:t>
            </a:r>
            <a:r>
              <a:rPr lang="sl-SI" sz="1600" dirty="0" err="1"/>
              <a:t>of</a:t>
            </a:r>
            <a:r>
              <a:rPr lang="sl-SI" sz="1600" dirty="0"/>
              <a:t> </a:t>
            </a:r>
            <a:r>
              <a:rPr lang="sl-SI" sz="1600" dirty="0" err="1"/>
              <a:t>fuel</a:t>
            </a:r>
            <a:endParaRPr lang="sl-SI" sz="1600" dirty="0"/>
          </a:p>
          <a:p>
            <a:pPr lvl="1"/>
            <a:r>
              <a:rPr lang="sl-SI" sz="1300" dirty="0"/>
              <a:t>66 nesreč</a:t>
            </a:r>
            <a:endParaRPr lang="sl-SI" sz="1600" b="1" dirty="0"/>
          </a:p>
          <a:p>
            <a:pPr lvl="1"/>
            <a:endParaRPr lang="sl-SI" sz="1600" b="1" dirty="0"/>
          </a:p>
          <a:p>
            <a:r>
              <a:rPr lang="sl-SI" sz="1600" b="1" dirty="0"/>
              <a:t>Ptice </a:t>
            </a:r>
            <a:r>
              <a:rPr lang="sl-SI" sz="1600" dirty="0"/>
              <a:t>– besede: </a:t>
            </a:r>
            <a:r>
              <a:rPr lang="sl-SI" sz="1600" dirty="0" err="1"/>
              <a:t>bird</a:t>
            </a:r>
            <a:r>
              <a:rPr lang="sl-SI" sz="1600" dirty="0"/>
              <a:t>, </a:t>
            </a:r>
            <a:r>
              <a:rPr lang="sl-SI" sz="1600" dirty="0" err="1"/>
              <a:t>geese</a:t>
            </a:r>
            <a:r>
              <a:rPr lang="sl-SI" sz="1600" dirty="0"/>
              <a:t>, </a:t>
            </a:r>
            <a:r>
              <a:rPr lang="sl-SI" sz="1600" dirty="0" err="1"/>
              <a:t>flock</a:t>
            </a:r>
            <a:endParaRPr lang="sl-SI" sz="1300" b="1" dirty="0"/>
          </a:p>
          <a:p>
            <a:pPr lvl="1"/>
            <a:r>
              <a:rPr lang="sl-SI" sz="1300" dirty="0"/>
              <a:t>12 nesreč</a:t>
            </a:r>
          </a:p>
          <a:p>
            <a:pPr lvl="1"/>
            <a:endParaRPr lang="sl-SI" sz="1300" dirty="0"/>
          </a:p>
          <a:p>
            <a:r>
              <a:rPr lang="sl-SI" sz="1600" b="1" dirty="0"/>
              <a:t>Terorizem </a:t>
            </a:r>
            <a:r>
              <a:rPr lang="sl-SI" sz="1300" b="1" dirty="0"/>
              <a:t>– </a:t>
            </a:r>
            <a:r>
              <a:rPr lang="sl-SI" sz="1600" dirty="0"/>
              <a:t>besede: </a:t>
            </a:r>
            <a:r>
              <a:rPr lang="sl-SI" sz="1600" dirty="0" err="1"/>
              <a:t>terrorism</a:t>
            </a:r>
            <a:r>
              <a:rPr lang="sl-SI" sz="1600" dirty="0"/>
              <a:t>, </a:t>
            </a:r>
            <a:r>
              <a:rPr lang="sl-SI" sz="1600" dirty="0" err="1"/>
              <a:t>terrorist</a:t>
            </a:r>
            <a:endParaRPr lang="sl-SI" sz="1600" dirty="0"/>
          </a:p>
          <a:p>
            <a:pPr lvl="1"/>
            <a:r>
              <a:rPr lang="sl-SI" sz="1300" dirty="0"/>
              <a:t>12 nesreč</a:t>
            </a:r>
          </a:p>
          <a:p>
            <a:pPr lvl="1"/>
            <a:endParaRPr lang="sl-SI" sz="1300" dirty="0"/>
          </a:p>
          <a:p>
            <a:r>
              <a:rPr lang="sl-SI" sz="1600" b="1" dirty="0"/>
              <a:t>Nesreče okrog vodnih površin </a:t>
            </a:r>
            <a:r>
              <a:rPr lang="sl-SI" sz="1600" dirty="0"/>
              <a:t>– besede: ocean, </a:t>
            </a:r>
            <a:r>
              <a:rPr lang="sl-SI" sz="1600" dirty="0" err="1"/>
              <a:t>water</a:t>
            </a:r>
            <a:r>
              <a:rPr lang="sl-SI" sz="1600" dirty="0"/>
              <a:t>, </a:t>
            </a:r>
            <a:r>
              <a:rPr lang="sl-SI" sz="1600" dirty="0" err="1"/>
              <a:t>swamp</a:t>
            </a:r>
            <a:r>
              <a:rPr lang="sl-SI" sz="1600" dirty="0"/>
              <a:t>, </a:t>
            </a:r>
            <a:r>
              <a:rPr lang="sl-SI" sz="1600" dirty="0" err="1"/>
              <a:t>sea</a:t>
            </a:r>
            <a:r>
              <a:rPr lang="sl-SI" sz="1600" dirty="0"/>
              <a:t>, </a:t>
            </a:r>
            <a:r>
              <a:rPr lang="sl-SI" sz="1600" dirty="0" err="1"/>
              <a:t>river</a:t>
            </a:r>
            <a:endParaRPr lang="sl-SI" sz="1600" dirty="0"/>
          </a:p>
          <a:p>
            <a:pPr lvl="1"/>
            <a:r>
              <a:rPr lang="sl-SI" sz="1300" dirty="0"/>
              <a:t>617 nesreč</a:t>
            </a:r>
          </a:p>
          <a:p>
            <a:endParaRPr lang="sl-SI" sz="1600" dirty="0"/>
          </a:p>
          <a:p>
            <a:endParaRPr lang="sl-SI" sz="1600" dirty="0"/>
          </a:p>
          <a:p>
            <a:endParaRPr lang="sl-SI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r>
              <a:rPr lang="sl-SI" sz="1600" b="1" dirty="0"/>
              <a:t>Cilj6: </a:t>
            </a:r>
            <a:r>
              <a:rPr lang="sl-SI" sz="1600" dirty="0"/>
              <a:t>nesreče glede na vrsto poletov</a:t>
            </a:r>
            <a:endParaRPr lang="en-US" sz="1600" dirty="0"/>
          </a:p>
          <a:p>
            <a:r>
              <a:rPr lang="sl-SI" sz="1600" dirty="0"/>
              <a:t>Kateri poleti so bili največkrat vpleteni v nesrečo? Komercialni/vojaški</a:t>
            </a:r>
          </a:p>
          <a:p>
            <a:pPr marL="0" indent="0">
              <a:buNone/>
            </a:pPr>
            <a:endParaRPr lang="sl-SI" sz="16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endParaRPr lang="sl-SI" sz="1600" dirty="0"/>
          </a:p>
          <a:p>
            <a:r>
              <a:rPr lang="sl-SI" sz="1600" b="1" dirty="0"/>
              <a:t>Komercialni </a:t>
            </a:r>
            <a:r>
              <a:rPr lang="sl-SI" sz="1600" dirty="0"/>
              <a:t>– 85,2%</a:t>
            </a:r>
            <a:endParaRPr lang="sl-SI" sz="1600" b="1" dirty="0"/>
          </a:p>
          <a:p>
            <a:r>
              <a:rPr lang="sl-SI" sz="1600" b="1" dirty="0"/>
              <a:t>Vojaški </a:t>
            </a:r>
            <a:r>
              <a:rPr lang="sl-SI" sz="1600" dirty="0"/>
              <a:t>– 14,8%</a:t>
            </a:r>
            <a:endParaRPr lang="sl-SI" sz="1600" b="1" dirty="0"/>
          </a:p>
          <a:p>
            <a:endParaRPr lang="sl-SI" sz="1600" dirty="0"/>
          </a:p>
          <a:p>
            <a:pPr marL="0" indent="0">
              <a:buNone/>
            </a:pPr>
            <a:endParaRPr lang="sl-SI" sz="1600" dirty="0"/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4" name="Picture 3" descr="A graph and a diagram&#10;&#10;Description automatically generated">
            <a:extLst>
              <a:ext uri="{FF2B5EF4-FFF2-40B4-BE49-F238E27FC236}">
                <a16:creationId xmlns:a16="http://schemas.microsoft.com/office/drawing/2014/main" id="{F5A2C71C-16A3-5000-256A-4F480F043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33"/>
          <a:stretch/>
        </p:blipFill>
        <p:spPr>
          <a:xfrm>
            <a:off x="316283" y="1803747"/>
            <a:ext cx="4070958" cy="2832084"/>
          </a:xfrm>
          <a:prstGeom prst="rect">
            <a:avLst/>
          </a:prstGeom>
        </p:spPr>
      </p:pic>
      <p:pic>
        <p:nvPicPr>
          <p:cNvPr id="6" name="Picture 5" descr="A graph and a diagram&#10;&#10;Description automatically generated">
            <a:extLst>
              <a:ext uri="{FF2B5EF4-FFF2-40B4-BE49-F238E27FC236}">
                <a16:creationId xmlns:a16="http://schemas.microsoft.com/office/drawing/2014/main" id="{5A1D2D38-4C5E-48EA-6180-FE6D981BCC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66" t="319" r="2386" b="13435"/>
          <a:stretch/>
        </p:blipFill>
        <p:spPr>
          <a:xfrm>
            <a:off x="5630450" y="1974049"/>
            <a:ext cx="2329841" cy="258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0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r>
              <a:rPr lang="sl-SI" sz="1600" b="1" dirty="0"/>
              <a:t>Cilj7: </a:t>
            </a:r>
            <a:r>
              <a:rPr lang="sl-SI" sz="1600" dirty="0"/>
              <a:t>lokacija nesreč skozi čas po celem svetu (knjižnica </a:t>
            </a:r>
            <a:r>
              <a:rPr lang="sl-SI" sz="1600" dirty="0" err="1"/>
              <a:t>PilowWriter</a:t>
            </a:r>
            <a:r>
              <a:rPr lang="sl-SI" sz="1600" dirty="0"/>
              <a:t>, </a:t>
            </a:r>
            <a:r>
              <a:rPr lang="sl-SI" sz="1600" dirty="0" err="1"/>
              <a:t>cartopy</a:t>
            </a:r>
            <a:r>
              <a:rPr lang="sl-SI" sz="1600" dirty="0"/>
              <a:t>; </a:t>
            </a:r>
            <a:r>
              <a:rPr lang="sl-SI" sz="1600" dirty="0" err="1"/>
              <a:t>Geocode</a:t>
            </a:r>
            <a:r>
              <a:rPr lang="sl-SI" sz="1600" dirty="0"/>
              <a:t> </a:t>
            </a:r>
            <a:r>
              <a:rPr lang="sl-SI" sz="1600" dirty="0" err="1"/>
              <a:t>reverse</a:t>
            </a:r>
            <a:r>
              <a:rPr lang="sl-SI" sz="1600" dirty="0"/>
              <a:t> </a:t>
            </a:r>
            <a:r>
              <a:rPr lang="sl-SI" sz="1600" dirty="0" err="1"/>
              <a:t>inžiniring</a:t>
            </a:r>
            <a:r>
              <a:rPr lang="sl-SI" sz="1600" dirty="0"/>
              <a:t>; </a:t>
            </a:r>
            <a:r>
              <a:rPr lang="sl-SI" sz="1600" dirty="0" err="1"/>
              <a:t>Nominatim</a:t>
            </a:r>
            <a:r>
              <a:rPr lang="sl-SI" sz="1600" dirty="0"/>
              <a:t> API)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sl-SI" sz="1600" dirty="0"/>
          </a:p>
          <a:p>
            <a:r>
              <a:rPr lang="sl-SI" sz="1600" dirty="0"/>
              <a:t> </a:t>
            </a:r>
            <a:r>
              <a:rPr lang="sl-SI" sz="1600" dirty="0" err="1"/>
              <a:t>wordcloud</a:t>
            </a:r>
            <a:r>
              <a:rPr lang="sl-SI" sz="1600" dirty="0"/>
              <a:t> </a:t>
            </a: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FE5AC764-B64D-B6A4-C414-314D8F616F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2" r="11016" b="2965"/>
          <a:stretch/>
        </p:blipFill>
        <p:spPr>
          <a:xfrm>
            <a:off x="5433164" y="1370297"/>
            <a:ext cx="2545915" cy="2922999"/>
          </a:xfrm>
          <a:prstGeom prst="rect">
            <a:avLst/>
          </a:prstGeom>
        </p:spPr>
      </p:pic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077E8688-F73C-C224-0098-A5271F7E7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8" y="1731724"/>
            <a:ext cx="3751097" cy="262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r>
              <a:rPr lang="sl-SI" sz="1600" b="1" dirty="0"/>
              <a:t>Cilj7: </a:t>
            </a:r>
            <a:r>
              <a:rPr lang="sl-SI" sz="1600" dirty="0"/>
              <a:t>operatorji in lokacija, Kateri operator je imel največ nesreč?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sl-SI" sz="1600" dirty="0"/>
          </a:p>
          <a:p>
            <a:r>
              <a:rPr lang="sl-SI" sz="1600" dirty="0"/>
              <a:t> </a:t>
            </a:r>
            <a:r>
              <a:rPr lang="en-US" sz="1600" dirty="0"/>
              <a:t>Aeroflot: 179</a:t>
            </a:r>
          </a:p>
          <a:p>
            <a:r>
              <a:rPr lang="en-US" sz="1600" dirty="0"/>
              <a:t>Military - U.S. Air Force: 176</a:t>
            </a:r>
          </a:p>
          <a:p>
            <a:r>
              <a:rPr lang="en-US" sz="1600" dirty="0"/>
              <a:t>Air France: 70</a:t>
            </a:r>
            <a:endParaRPr lang="sl-SI" sz="1600" dirty="0"/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4" name="Picture 3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550AF9D8-02FB-14D0-B37F-5C09A80BE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88" y="1980649"/>
            <a:ext cx="4107985" cy="24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9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847</Words>
  <Application>Microsoft Office PowerPoint</Application>
  <PresentationFormat>On-screen Show (16:9)</PresentationFormat>
  <Paragraphs>144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Analiza letalskih nesreč od leta 1908 do danes.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Jan Sterle</cp:lastModifiedBy>
  <cp:revision>82</cp:revision>
  <dcterms:created xsi:type="dcterms:W3CDTF">2020-04-03T06:53:29Z</dcterms:created>
  <dcterms:modified xsi:type="dcterms:W3CDTF">2024-05-24T18:30:12Z</dcterms:modified>
  <cp:category/>
</cp:coreProperties>
</file>