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handoutMasterIdLst>
    <p:handoutMasterId r:id="rId7"/>
  </p:handoutMasterIdLst>
  <p:sldIdLst>
    <p:sldId id="256" r:id="rId2"/>
    <p:sldId id="258" r:id="rId3"/>
    <p:sldId id="260" r:id="rId4"/>
    <p:sldId id="259"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44"/>
    <p:restoredTop sz="94694"/>
  </p:normalViewPr>
  <p:slideViewPr>
    <p:cSldViewPr snapToGrid="0" snapToObjects="1">
      <p:cViewPr varScale="1">
        <p:scale>
          <a:sx n="107" d="100"/>
          <a:sy n="107" d="100"/>
        </p:scale>
        <p:origin x="82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DD3D8B-F941-7A44-B495-413DB63A30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 2019-2020</a:t>
            </a:r>
          </a:p>
        </p:txBody>
      </p:sp>
      <p:sp>
        <p:nvSpPr>
          <p:cNvPr id="3" name="Date Placeholder 2">
            <a:extLst>
              <a:ext uri="{FF2B5EF4-FFF2-40B4-BE49-F238E27FC236}">
                <a16:creationId xmlns:a16="http://schemas.microsoft.com/office/drawing/2014/main" id="{0F2B23EC-11DF-5B40-9B28-3E40FA681C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Footer Placeholder 3">
            <a:extLst>
              <a:ext uri="{FF2B5EF4-FFF2-40B4-BE49-F238E27FC236}">
                <a16:creationId xmlns:a16="http://schemas.microsoft.com/office/drawing/2014/main" id="{DB1B7431-2289-5947-8194-0CFC384CFC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4D1D374-B28A-3D41-A294-73C33793DB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59AA9A-0116-BE47-8880-25F32F2DBD48}" type="slidenum">
              <a:rPr lang="en-US" smtClean="0"/>
              <a:t>‹#›</a:t>
            </a:fld>
            <a:endParaRPr lang="en-US"/>
          </a:p>
        </p:txBody>
      </p:sp>
    </p:spTree>
    <p:extLst>
      <p:ext uri="{BB962C8B-B14F-4D97-AF65-F5344CB8AC3E}">
        <p14:creationId xmlns:p14="http://schemas.microsoft.com/office/powerpoint/2010/main" val="619788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PR, 2019-2020</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847C52-DF7F-F947-B704-F0BAD17B1E31}" type="slidenum">
              <a:rPr lang="en-US" smtClean="0"/>
              <a:t>‹#›</a:t>
            </a:fld>
            <a:endParaRPr lang="en-US"/>
          </a:p>
        </p:txBody>
      </p:sp>
    </p:spTree>
    <p:extLst>
      <p:ext uri="{BB962C8B-B14F-4D97-AF65-F5344CB8AC3E}">
        <p14:creationId xmlns:p14="http://schemas.microsoft.com/office/powerpoint/2010/main" val="3260713933"/>
      </p:ext>
    </p:extLst>
  </p:cSld>
  <p:clrMap bg1="lt1" tx1="dk1" bg2="lt2" tx2="dk2" accent1="accent1" accent2="accent2" accent3="accent3" accent4="accent4" accent5="accent5" accent6="accent6" hlink="hlink" folHlink="folHlink"/>
  <p:hf hdr="0" ftr="0" dt="0"/>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B3847C52-DF7F-F947-B704-F0BAD17B1E31}" type="slidenum">
              <a:rPr lang="en-US" smtClean="0"/>
              <a:t>2</a:t>
            </a:fld>
            <a:endParaRPr lang="en-US"/>
          </a:p>
        </p:txBody>
      </p:sp>
    </p:spTree>
    <p:extLst>
      <p:ext uri="{BB962C8B-B14F-4D97-AF65-F5344CB8AC3E}">
        <p14:creationId xmlns:p14="http://schemas.microsoft.com/office/powerpoint/2010/main" val="1539589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značba mesta stranske slike 1"/>
          <p:cNvSpPr>
            <a:spLocks noGrp="1" noRot="1" noChangeAspect="1"/>
          </p:cNvSpPr>
          <p:nvPr>
            <p:ph type="sldImg"/>
          </p:nvPr>
        </p:nvSpPr>
        <p:spPr/>
      </p:sp>
      <p:sp>
        <p:nvSpPr>
          <p:cNvPr id="3" name="Označba mesta opomb 2"/>
          <p:cNvSpPr>
            <a:spLocks noGrp="1"/>
          </p:cNvSpPr>
          <p:nvPr>
            <p:ph type="body" idx="1"/>
          </p:nvPr>
        </p:nvSpPr>
        <p:spPr/>
        <p:txBody>
          <a:bodyPr/>
          <a:lstStyle/>
          <a:p>
            <a:endParaRPr lang="sl-SI" dirty="0"/>
          </a:p>
        </p:txBody>
      </p:sp>
      <p:sp>
        <p:nvSpPr>
          <p:cNvPr id="4" name="Označba mesta številke diapozitiva 3"/>
          <p:cNvSpPr>
            <a:spLocks noGrp="1"/>
          </p:cNvSpPr>
          <p:nvPr>
            <p:ph type="sldNum" sz="quarter" idx="5"/>
          </p:nvPr>
        </p:nvSpPr>
        <p:spPr/>
        <p:txBody>
          <a:bodyPr/>
          <a:lstStyle/>
          <a:p>
            <a:fld id="{B3847C52-DF7F-F947-B704-F0BAD17B1E31}" type="slidenum">
              <a:rPr lang="en-US" smtClean="0"/>
              <a:t>3</a:t>
            </a:fld>
            <a:endParaRPr lang="en-US"/>
          </a:p>
        </p:txBody>
      </p:sp>
    </p:spTree>
    <p:extLst>
      <p:ext uri="{BB962C8B-B14F-4D97-AF65-F5344CB8AC3E}">
        <p14:creationId xmlns:p14="http://schemas.microsoft.com/office/powerpoint/2010/main" val="1304942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745526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73447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129989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154557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6. 4. 2020</a:t>
            </a:r>
          </a:p>
        </p:txBody>
      </p:sp>
      <p:sp>
        <p:nvSpPr>
          <p:cNvPr id="5" name="Footer Placeholder 4"/>
          <p:cNvSpPr>
            <a:spLocks noGrp="1"/>
          </p:cNvSpPr>
          <p:nvPr>
            <p:ph type="ftr" sz="quarter" idx="11"/>
          </p:nvPr>
        </p:nvSpPr>
        <p:spPr/>
        <p:txBody>
          <a:bodyPr/>
          <a:lstStyle/>
          <a:p>
            <a:r>
              <a:rPr lang="en-US"/>
              <a:t>PR19-20, Vmesna predstavitev</a:t>
            </a:r>
          </a:p>
        </p:txBody>
      </p:sp>
      <p:sp>
        <p:nvSpPr>
          <p:cNvPr id="6" name="Slide Number Placeholder 5"/>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56528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6. 4. 2020</a:t>
            </a:r>
          </a:p>
        </p:txBody>
      </p:sp>
      <p:sp>
        <p:nvSpPr>
          <p:cNvPr id="6" name="Footer Placeholder 5"/>
          <p:cNvSpPr>
            <a:spLocks noGrp="1"/>
          </p:cNvSpPr>
          <p:nvPr>
            <p:ph type="ftr" sz="quarter" idx="11"/>
          </p:nvPr>
        </p:nvSpPr>
        <p:spPr/>
        <p:txBody>
          <a:bodyPr/>
          <a:lstStyle/>
          <a:p>
            <a:r>
              <a:rPr lang="en-US"/>
              <a:t>PR19-20, Vmesna predstavitev</a:t>
            </a:r>
          </a:p>
        </p:txBody>
      </p:sp>
      <p:sp>
        <p:nvSpPr>
          <p:cNvPr id="7" name="Slide Number Placeholder 6"/>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4021393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6. 4. 2020</a:t>
            </a:r>
          </a:p>
        </p:txBody>
      </p:sp>
      <p:sp>
        <p:nvSpPr>
          <p:cNvPr id="8" name="Footer Placeholder 7"/>
          <p:cNvSpPr>
            <a:spLocks noGrp="1"/>
          </p:cNvSpPr>
          <p:nvPr>
            <p:ph type="ftr" sz="quarter" idx="11"/>
          </p:nvPr>
        </p:nvSpPr>
        <p:spPr/>
        <p:txBody>
          <a:bodyPr/>
          <a:lstStyle/>
          <a:p>
            <a:r>
              <a:rPr lang="en-US"/>
              <a:t>PR19-20, Vmesna predstavitev</a:t>
            </a:r>
          </a:p>
        </p:txBody>
      </p:sp>
      <p:sp>
        <p:nvSpPr>
          <p:cNvPr id="9" name="Slide Number Placeholder 8"/>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381443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6. 4. 2020</a:t>
            </a:r>
          </a:p>
        </p:txBody>
      </p:sp>
      <p:sp>
        <p:nvSpPr>
          <p:cNvPr id="4" name="Footer Placeholder 3"/>
          <p:cNvSpPr>
            <a:spLocks noGrp="1"/>
          </p:cNvSpPr>
          <p:nvPr>
            <p:ph type="ftr" sz="quarter" idx="11"/>
          </p:nvPr>
        </p:nvSpPr>
        <p:spPr/>
        <p:txBody>
          <a:bodyPr/>
          <a:lstStyle/>
          <a:p>
            <a:r>
              <a:rPr lang="en-US"/>
              <a:t>PR19-20, Vmesna predstavitev</a:t>
            </a:r>
          </a:p>
        </p:txBody>
      </p:sp>
      <p:sp>
        <p:nvSpPr>
          <p:cNvPr id="5" name="Slide Number Placeholder 4"/>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308958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6. 4. 2020</a:t>
            </a:r>
          </a:p>
        </p:txBody>
      </p:sp>
      <p:sp>
        <p:nvSpPr>
          <p:cNvPr id="3" name="Footer Placeholder 2"/>
          <p:cNvSpPr>
            <a:spLocks noGrp="1"/>
          </p:cNvSpPr>
          <p:nvPr>
            <p:ph type="ftr" sz="quarter" idx="11"/>
          </p:nvPr>
        </p:nvSpPr>
        <p:spPr/>
        <p:txBody>
          <a:bodyPr/>
          <a:lstStyle/>
          <a:p>
            <a:r>
              <a:rPr lang="en-US"/>
              <a:t>PR19-20, Vmesna predstavitev</a:t>
            </a:r>
          </a:p>
        </p:txBody>
      </p:sp>
      <p:sp>
        <p:nvSpPr>
          <p:cNvPr id="4" name="Slide Number Placeholder 3"/>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45785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6. 4. 2020</a:t>
            </a:r>
          </a:p>
        </p:txBody>
      </p:sp>
      <p:sp>
        <p:nvSpPr>
          <p:cNvPr id="6" name="Footer Placeholder 5"/>
          <p:cNvSpPr>
            <a:spLocks noGrp="1"/>
          </p:cNvSpPr>
          <p:nvPr>
            <p:ph type="ftr" sz="quarter" idx="11"/>
          </p:nvPr>
        </p:nvSpPr>
        <p:spPr/>
        <p:txBody>
          <a:bodyPr/>
          <a:lstStyle/>
          <a:p>
            <a:r>
              <a:rPr lang="en-US"/>
              <a:t>PR19-20, Vmesna predstavitev</a:t>
            </a:r>
          </a:p>
        </p:txBody>
      </p:sp>
      <p:sp>
        <p:nvSpPr>
          <p:cNvPr id="7" name="Slide Number Placeholder 6"/>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200236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6. 4. 2020</a:t>
            </a:r>
          </a:p>
        </p:txBody>
      </p:sp>
      <p:sp>
        <p:nvSpPr>
          <p:cNvPr id="6" name="Footer Placeholder 5"/>
          <p:cNvSpPr>
            <a:spLocks noGrp="1"/>
          </p:cNvSpPr>
          <p:nvPr>
            <p:ph type="ftr" sz="quarter" idx="11"/>
          </p:nvPr>
        </p:nvSpPr>
        <p:spPr/>
        <p:txBody>
          <a:bodyPr/>
          <a:lstStyle/>
          <a:p>
            <a:r>
              <a:rPr lang="en-US"/>
              <a:t>PR19-20, Vmesna predstavitev</a:t>
            </a:r>
          </a:p>
        </p:txBody>
      </p:sp>
      <p:sp>
        <p:nvSpPr>
          <p:cNvPr id="7" name="Slide Number Placeholder 6"/>
          <p:cNvSpPr>
            <a:spLocks noGrp="1"/>
          </p:cNvSpPr>
          <p:nvPr>
            <p:ph type="sldNum" sz="quarter" idx="12"/>
          </p:nvPr>
        </p:nvSpPr>
        <p:spPr/>
        <p:txBody>
          <a:bodyPr/>
          <a:lstStyle/>
          <a:p>
            <a:fld id="{03BC8BC1-971C-5C4D-898D-87CE7EF1EB36}" type="slidenum">
              <a:rPr lang="en-US" smtClean="0"/>
              <a:t>‹#›</a:t>
            </a:fld>
            <a:endParaRPr lang="en-US"/>
          </a:p>
        </p:txBody>
      </p:sp>
    </p:spTree>
    <p:extLst>
      <p:ext uri="{BB962C8B-B14F-4D97-AF65-F5344CB8AC3E}">
        <p14:creationId xmlns:p14="http://schemas.microsoft.com/office/powerpoint/2010/main" val="339440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6. 4. 2020</a:t>
            </a: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PR19-20, Vmesna predstavitev</a:t>
            </a: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3BC8BC1-971C-5C4D-898D-87CE7EF1EB36}" type="slidenum">
              <a:rPr lang="en-US" smtClean="0"/>
              <a:t>‹#›</a:t>
            </a:fld>
            <a:endParaRPr lang="en-US"/>
          </a:p>
        </p:txBody>
      </p:sp>
    </p:spTree>
    <p:extLst>
      <p:ext uri="{BB962C8B-B14F-4D97-AF65-F5344CB8AC3E}">
        <p14:creationId xmlns:p14="http://schemas.microsoft.com/office/powerpoint/2010/main" val="4213692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datasets/saurograndi/airplane-crashes-since-1908"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C146EC-635D-434E-871A-999618A619DE}"/>
              </a:ext>
            </a:extLst>
          </p:cNvPr>
          <p:cNvSpPr>
            <a:spLocks noGrp="1"/>
          </p:cNvSpPr>
          <p:nvPr>
            <p:ph type="title"/>
          </p:nvPr>
        </p:nvSpPr>
        <p:spPr>
          <a:xfrm>
            <a:off x="76857" y="73152"/>
            <a:ext cx="2300583" cy="2228849"/>
          </a:xfrm>
          <a:ln>
            <a:solidFill>
              <a:schemeClr val="tx1"/>
            </a:solidFill>
          </a:ln>
        </p:spPr>
        <p:txBody>
          <a:bodyPr anchor="t">
            <a:normAutofit/>
          </a:bodyPr>
          <a:lstStyle/>
          <a:p>
            <a:pPr algn="l"/>
            <a:r>
              <a:rPr lang="pl-PL" b="1" i="0" dirty="0">
                <a:solidFill>
                  <a:srgbClr val="1F2328"/>
                </a:solidFill>
                <a:effectLst/>
                <a:highlight>
                  <a:srgbClr val="FFFFFF"/>
                </a:highlight>
                <a:latin typeface="-apple-system"/>
              </a:rPr>
              <a:t>Analiza letalskih nesreč od leta 1908 do danes.</a:t>
            </a:r>
          </a:p>
        </p:txBody>
      </p:sp>
      <p:sp>
        <p:nvSpPr>
          <p:cNvPr id="8" name="Content Placeholder 7">
            <a:extLst>
              <a:ext uri="{FF2B5EF4-FFF2-40B4-BE49-F238E27FC236}">
                <a16:creationId xmlns:a16="http://schemas.microsoft.com/office/drawing/2014/main" id="{ECFDA8A2-4269-E344-ADF2-94E0D8305065}"/>
              </a:ext>
            </a:extLst>
          </p:cNvPr>
          <p:cNvSpPr>
            <a:spLocks noGrp="1"/>
          </p:cNvSpPr>
          <p:nvPr>
            <p:ph idx="1"/>
          </p:nvPr>
        </p:nvSpPr>
        <p:spPr>
          <a:xfrm>
            <a:off x="2456953" y="73152"/>
            <a:ext cx="6610190" cy="4727448"/>
          </a:xfrm>
          <a:ln>
            <a:solidFill>
              <a:schemeClr val="tx1"/>
            </a:solidFill>
          </a:ln>
        </p:spPr>
        <p:txBody>
          <a:bodyPr>
            <a:normAutofit/>
          </a:bodyPr>
          <a:lstStyle/>
          <a:p>
            <a:pPr marL="0" indent="0">
              <a:buNone/>
            </a:pPr>
            <a:r>
              <a:rPr lang="en-US" sz="1600" b="1" dirty="0" err="1"/>
              <a:t>Podatki</a:t>
            </a:r>
            <a:endParaRPr lang="en-US" sz="1600" b="1" dirty="0"/>
          </a:p>
          <a:p>
            <a:pPr>
              <a:buFontTx/>
              <a:buChar char="-"/>
            </a:pPr>
            <a:r>
              <a:rPr lang="sl-SI" sz="1600" dirty="0"/>
              <a:t>Vir podatkov: </a:t>
            </a:r>
            <a:r>
              <a:rPr lang="sl-SI" sz="1600" dirty="0">
                <a:hlinkClick r:id="rId2"/>
              </a:rPr>
              <a:t>https://www.kaggle.com/datasets/saurograndi/airplane-crashes-since-1908</a:t>
            </a:r>
            <a:r>
              <a:rPr lang="sl-SI" sz="1600" dirty="0"/>
              <a:t> </a:t>
            </a:r>
            <a:endParaRPr lang="en-US" sz="1600" dirty="0"/>
          </a:p>
          <a:p>
            <a:pPr>
              <a:buFontTx/>
              <a:buChar char="-"/>
            </a:pPr>
            <a:r>
              <a:rPr lang="sl-SI" sz="1600" dirty="0"/>
              <a:t>P</a:t>
            </a:r>
            <a:r>
              <a:rPr lang="en-US" sz="1600" dirty="0" err="1"/>
              <a:t>rvotni</a:t>
            </a:r>
            <a:r>
              <a:rPr lang="en-US" sz="1600" dirty="0"/>
              <a:t> </a:t>
            </a:r>
            <a:r>
              <a:rPr lang="en-US" sz="1600" dirty="0" err="1"/>
              <a:t>namen</a:t>
            </a:r>
            <a:r>
              <a:rPr lang="en-US" sz="1600" dirty="0"/>
              <a:t> </a:t>
            </a:r>
            <a:r>
              <a:rPr lang="en-US" sz="1600" dirty="0" err="1"/>
              <a:t>zbiranja</a:t>
            </a:r>
            <a:r>
              <a:rPr lang="sl-SI" sz="1600" dirty="0"/>
              <a:t>: zanimalo nas je, kaj vpliva na letalske nesreče</a:t>
            </a:r>
          </a:p>
          <a:p>
            <a:pPr>
              <a:buFontTx/>
              <a:buChar char="-"/>
            </a:pPr>
            <a:r>
              <a:rPr lang="sl-SI" sz="1600" dirty="0"/>
              <a:t>T</a:t>
            </a:r>
            <a:r>
              <a:rPr lang="en-US" sz="1600" dirty="0" err="1"/>
              <a:t>ip</a:t>
            </a:r>
            <a:r>
              <a:rPr lang="en-US" sz="1600" dirty="0"/>
              <a:t> </a:t>
            </a:r>
            <a:r>
              <a:rPr lang="en-US" sz="1600" dirty="0" err="1"/>
              <a:t>podatkov</a:t>
            </a:r>
            <a:r>
              <a:rPr lang="sl-SI" sz="1600" dirty="0"/>
              <a:t>: statistika ;</a:t>
            </a:r>
            <a:r>
              <a:rPr lang="en-US" sz="1600" dirty="0"/>
              <a:t> </a:t>
            </a:r>
            <a:r>
              <a:rPr lang="sl-SI" sz="1600" dirty="0"/>
              <a:t>O</a:t>
            </a:r>
            <a:r>
              <a:rPr lang="en-US" sz="1600" dirty="0" err="1"/>
              <a:t>bseg</a:t>
            </a:r>
            <a:r>
              <a:rPr lang="en-US" sz="1600" dirty="0"/>
              <a:t> </a:t>
            </a:r>
            <a:r>
              <a:rPr lang="en-US" sz="1600" dirty="0" err="1"/>
              <a:t>podatkov</a:t>
            </a:r>
            <a:r>
              <a:rPr lang="sl-SI" sz="1600" dirty="0"/>
              <a:t>: 5269 primerov, 13 atributov</a:t>
            </a:r>
            <a:endParaRPr lang="en-US" sz="1600" dirty="0"/>
          </a:p>
          <a:p>
            <a:pPr>
              <a:buFontTx/>
              <a:buChar char="-"/>
            </a:pPr>
            <a:r>
              <a:rPr lang="sl-SI" sz="1600" dirty="0"/>
              <a:t>Težave: </a:t>
            </a:r>
            <a:r>
              <a:rPr lang="sl-SI" sz="1600" dirty="0" err="1"/>
              <a:t>mankajoči</a:t>
            </a:r>
            <a:r>
              <a:rPr lang="sl-SI" sz="1600" dirty="0"/>
              <a:t> razlogi za nesrečo, registrske oznake</a:t>
            </a:r>
            <a:endParaRPr lang="en-US" sz="1600" dirty="0"/>
          </a:p>
          <a:p>
            <a:pPr>
              <a:buFontTx/>
              <a:buChar char="-"/>
            </a:pPr>
            <a:r>
              <a:rPr lang="sl-SI" sz="1600" dirty="0"/>
              <a:t>Pretvorba podatkov v </a:t>
            </a:r>
            <a:r>
              <a:rPr lang="sl-SI" sz="1600" dirty="0" err="1"/>
              <a:t>numpy</a:t>
            </a:r>
            <a:r>
              <a:rPr lang="sl-SI" sz="1600" dirty="0"/>
              <a:t> </a:t>
            </a:r>
            <a:r>
              <a:rPr lang="sl-SI" sz="1600" dirty="0" err="1"/>
              <a:t>array</a:t>
            </a:r>
            <a:r>
              <a:rPr lang="sl-SI" sz="1600" dirty="0"/>
              <a:t>, filtriranje po letnicah/podjetjih</a:t>
            </a:r>
            <a:endParaRPr lang="en-US" sz="1600" dirty="0"/>
          </a:p>
          <a:p>
            <a:pPr>
              <a:buFontTx/>
              <a:buChar char="-"/>
            </a:pPr>
            <a:endParaRPr lang="sl-SI" sz="1600" dirty="0"/>
          </a:p>
          <a:p>
            <a:pPr>
              <a:buFontTx/>
              <a:buChar char="-"/>
            </a:pPr>
            <a:endParaRPr lang="en-US" sz="1600" dirty="0"/>
          </a:p>
          <a:p>
            <a:pPr marL="0" indent="0">
              <a:buNone/>
            </a:pPr>
            <a:r>
              <a:rPr lang="en-US" sz="1600" b="1" dirty="0" err="1"/>
              <a:t>Glavna</a:t>
            </a:r>
            <a:r>
              <a:rPr lang="en-US" sz="1600" b="1" dirty="0"/>
              <a:t> </a:t>
            </a:r>
            <a:r>
              <a:rPr lang="en-US" sz="1600" b="1" dirty="0" err="1"/>
              <a:t>vprašanja</a:t>
            </a:r>
            <a:r>
              <a:rPr lang="en-US" sz="1600" b="1" dirty="0"/>
              <a:t>/</a:t>
            </a:r>
            <a:r>
              <a:rPr lang="en-US" sz="1600" b="1" dirty="0" err="1"/>
              <a:t>cilji</a:t>
            </a:r>
            <a:r>
              <a:rPr lang="en-US" sz="1600" b="1" dirty="0"/>
              <a:t> </a:t>
            </a:r>
            <a:r>
              <a:rPr lang="en-US" sz="1600" b="1" dirty="0" err="1"/>
              <a:t>podatkovnega</a:t>
            </a:r>
            <a:r>
              <a:rPr lang="en-US" sz="1600" b="1" dirty="0"/>
              <a:t> </a:t>
            </a:r>
            <a:r>
              <a:rPr lang="en-US" sz="1600" b="1" dirty="0" err="1"/>
              <a:t>rudarjenja</a:t>
            </a:r>
            <a:endParaRPr lang="en-US" sz="1600" b="1" dirty="0"/>
          </a:p>
          <a:p>
            <a:pPr>
              <a:buFontTx/>
              <a:buChar char="-"/>
            </a:pPr>
            <a:r>
              <a:rPr lang="en-US" sz="1600" dirty="0" err="1"/>
              <a:t>katera</a:t>
            </a:r>
            <a:r>
              <a:rPr lang="en-US" sz="1600" dirty="0"/>
              <a:t> </a:t>
            </a:r>
            <a:r>
              <a:rPr lang="en-US" sz="1600" dirty="0" err="1"/>
              <a:t>leta</a:t>
            </a:r>
            <a:r>
              <a:rPr lang="en-US" sz="1600" dirty="0"/>
              <a:t> so </a:t>
            </a:r>
            <a:r>
              <a:rPr lang="en-US" sz="1600" dirty="0" err="1"/>
              <a:t>bila</a:t>
            </a:r>
            <a:r>
              <a:rPr lang="en-US" sz="1600" dirty="0"/>
              <a:t> </a:t>
            </a:r>
            <a:r>
              <a:rPr lang="en-US" sz="1600" dirty="0" err="1"/>
              <a:t>najbolj</a:t>
            </a:r>
            <a:r>
              <a:rPr lang="en-US" sz="1600" dirty="0"/>
              <a:t> </a:t>
            </a:r>
            <a:r>
              <a:rPr lang="en-US" sz="1600" dirty="0" err="1"/>
              <a:t>nesrečna</a:t>
            </a:r>
            <a:r>
              <a:rPr lang="en-US" sz="1600" dirty="0"/>
              <a:t> za </a:t>
            </a:r>
            <a:r>
              <a:rPr lang="en-US" sz="1600" dirty="0" err="1"/>
              <a:t>potnike</a:t>
            </a:r>
            <a:r>
              <a:rPr lang="en-US" sz="1600" dirty="0"/>
              <a:t> </a:t>
            </a:r>
            <a:r>
              <a:rPr lang="en-US" sz="1600" dirty="0" err="1"/>
              <a:t>letalskega</a:t>
            </a:r>
            <a:r>
              <a:rPr lang="en-US" sz="1600" dirty="0"/>
              <a:t> </a:t>
            </a:r>
            <a:r>
              <a:rPr lang="en-US" sz="1600" dirty="0" err="1"/>
              <a:t>prometa</a:t>
            </a:r>
            <a:r>
              <a:rPr lang="en-US" sz="1600" dirty="0"/>
              <a:t>,</a:t>
            </a:r>
          </a:p>
          <a:p>
            <a:pPr>
              <a:buFontTx/>
              <a:buChar char="-"/>
            </a:pPr>
            <a:r>
              <a:rPr lang="en-US" sz="1600" dirty="0" err="1"/>
              <a:t>Kater</a:t>
            </a:r>
            <a:r>
              <a:rPr lang="sl-SI" sz="1600" dirty="0"/>
              <a:t>i modeli</a:t>
            </a:r>
            <a:r>
              <a:rPr lang="en-US" sz="1600" dirty="0"/>
              <a:t> </a:t>
            </a:r>
            <a:r>
              <a:rPr lang="en-US" sz="1600" dirty="0" err="1"/>
              <a:t>letal</a:t>
            </a:r>
            <a:r>
              <a:rPr lang="en-US" sz="1600" dirty="0"/>
              <a:t> so </a:t>
            </a:r>
            <a:r>
              <a:rPr lang="en-US" sz="1600" dirty="0" err="1"/>
              <a:t>najbolj</a:t>
            </a:r>
            <a:r>
              <a:rPr lang="en-US" sz="1600" dirty="0"/>
              <a:t> </a:t>
            </a:r>
            <a:r>
              <a:rPr lang="en-US" sz="1600" dirty="0" err="1"/>
              <a:t>izpostavljena</a:t>
            </a:r>
            <a:r>
              <a:rPr lang="en-US" sz="1600" dirty="0"/>
              <a:t> </a:t>
            </a:r>
            <a:r>
              <a:rPr lang="en-US" sz="1600" dirty="0" err="1"/>
              <a:t>nesrečam</a:t>
            </a:r>
            <a:r>
              <a:rPr lang="en-US" sz="1600" dirty="0"/>
              <a:t>,</a:t>
            </a:r>
          </a:p>
          <a:p>
            <a:pPr>
              <a:buFontTx/>
              <a:buChar char="-"/>
            </a:pPr>
            <a:r>
              <a:rPr lang="en-US" sz="1600" dirty="0" err="1"/>
              <a:t>najbolj</a:t>
            </a:r>
            <a:r>
              <a:rPr lang="en-US" sz="1600" dirty="0"/>
              <a:t>/</a:t>
            </a:r>
            <a:r>
              <a:rPr lang="en-US" sz="1600" dirty="0" err="1"/>
              <a:t>najmanj</a:t>
            </a:r>
            <a:r>
              <a:rPr lang="en-US" sz="1600" dirty="0"/>
              <a:t> </a:t>
            </a:r>
            <a:r>
              <a:rPr lang="en-US" sz="1600" dirty="0" err="1"/>
              <a:t>uspešna</a:t>
            </a:r>
            <a:r>
              <a:rPr lang="en-US" sz="1600" dirty="0"/>
              <a:t> </a:t>
            </a:r>
            <a:r>
              <a:rPr lang="en-US" sz="1600" dirty="0" err="1"/>
              <a:t>letalska</a:t>
            </a:r>
            <a:r>
              <a:rPr lang="en-US" sz="1600" dirty="0"/>
              <a:t> </a:t>
            </a:r>
            <a:r>
              <a:rPr lang="en-US" sz="1600" dirty="0" err="1"/>
              <a:t>podjetja</a:t>
            </a:r>
            <a:r>
              <a:rPr lang="en-US" sz="1600" dirty="0"/>
              <a:t>,</a:t>
            </a:r>
          </a:p>
          <a:p>
            <a:pPr>
              <a:buFontTx/>
              <a:buChar char="-"/>
            </a:pPr>
            <a:r>
              <a:rPr lang="en-US" sz="1600" dirty="0" err="1"/>
              <a:t>vpliv</a:t>
            </a:r>
            <a:r>
              <a:rPr lang="en-US" sz="1600" dirty="0"/>
              <a:t> </a:t>
            </a:r>
            <a:r>
              <a:rPr lang="en-US" sz="1600" dirty="0" err="1"/>
              <a:t>vojn</a:t>
            </a:r>
            <a:r>
              <a:rPr lang="en-US" sz="1600" dirty="0"/>
              <a:t> </a:t>
            </a:r>
            <a:r>
              <a:rPr lang="en-US" sz="1600" dirty="0" err="1"/>
              <a:t>na</a:t>
            </a:r>
            <a:r>
              <a:rPr lang="en-US" sz="1600" dirty="0"/>
              <a:t> </a:t>
            </a:r>
            <a:r>
              <a:rPr lang="en-US" sz="1600" dirty="0" err="1"/>
              <a:t>nesreče</a:t>
            </a:r>
            <a:r>
              <a:rPr lang="en-US" sz="1600" dirty="0"/>
              <a:t> v </a:t>
            </a:r>
            <a:r>
              <a:rPr lang="en-US" sz="1600" dirty="0" err="1"/>
              <a:t>letalstvu</a:t>
            </a:r>
            <a:r>
              <a:rPr lang="en-US" sz="1600" dirty="0"/>
              <a:t>,</a:t>
            </a:r>
            <a:endParaRPr lang="sl-SI" sz="1600" dirty="0"/>
          </a:p>
          <a:p>
            <a:pPr>
              <a:buFontTx/>
              <a:buChar char="-"/>
            </a:pPr>
            <a:r>
              <a:rPr lang="sl-SI" sz="1600" dirty="0"/>
              <a:t>letalske nesreče na zemljevidu sveta</a:t>
            </a:r>
            <a:endParaRPr lang="en-US" sz="1600" dirty="0"/>
          </a:p>
        </p:txBody>
      </p:sp>
      <p:sp>
        <p:nvSpPr>
          <p:cNvPr id="9" name="Text Placeholder 8">
            <a:extLst>
              <a:ext uri="{FF2B5EF4-FFF2-40B4-BE49-F238E27FC236}">
                <a16:creationId xmlns:a16="http://schemas.microsoft.com/office/drawing/2014/main" id="{6AC06591-6F1C-3D47-A5E3-851DD4C33B84}"/>
              </a:ext>
            </a:extLst>
          </p:cNvPr>
          <p:cNvSpPr>
            <a:spLocks noGrp="1"/>
          </p:cNvSpPr>
          <p:nvPr>
            <p:ph type="body" sz="half" idx="2"/>
          </p:nvPr>
        </p:nvSpPr>
        <p:spPr>
          <a:xfrm>
            <a:off x="76857" y="2480808"/>
            <a:ext cx="2300583" cy="2319792"/>
          </a:xfrm>
          <a:ln>
            <a:solidFill>
              <a:schemeClr val="tx1"/>
            </a:solidFill>
          </a:ln>
        </p:spPr>
        <p:txBody>
          <a:bodyPr/>
          <a:lstStyle/>
          <a:p>
            <a:r>
              <a:rPr lang="sl-SI" b="1" dirty="0"/>
              <a:t>EKIPA:</a:t>
            </a:r>
          </a:p>
          <a:p>
            <a:r>
              <a:rPr lang="sl-SI" dirty="0"/>
              <a:t>Bojan </a:t>
            </a:r>
            <a:r>
              <a:rPr lang="sl-SI" dirty="0" err="1"/>
              <a:t>Dogandžič</a:t>
            </a:r>
            <a:endParaRPr lang="sl-SI" dirty="0"/>
          </a:p>
          <a:p>
            <a:r>
              <a:rPr lang="sl-SI" dirty="0"/>
              <a:t>Jan Sterle</a:t>
            </a:r>
          </a:p>
          <a:p>
            <a:r>
              <a:rPr lang="sl-SI" dirty="0"/>
              <a:t>Aljaž Travnik</a:t>
            </a:r>
          </a:p>
          <a:p>
            <a:r>
              <a:rPr lang="sl-SI" dirty="0"/>
              <a:t>Nace Koprivc</a:t>
            </a:r>
          </a:p>
          <a:p>
            <a:r>
              <a:rPr lang="sl-SI" dirty="0"/>
              <a:t>Klaudija Jakše</a:t>
            </a:r>
            <a:endParaRPr lang="en-US" dirty="0"/>
          </a:p>
        </p:txBody>
      </p:sp>
      <p:sp>
        <p:nvSpPr>
          <p:cNvPr id="12" name="Date Placeholder 11">
            <a:extLst>
              <a:ext uri="{FF2B5EF4-FFF2-40B4-BE49-F238E27FC236}">
                <a16:creationId xmlns:a16="http://schemas.microsoft.com/office/drawing/2014/main" id="{9DFD98F4-ADE1-F744-9B6A-400898849E96}"/>
              </a:ext>
            </a:extLst>
          </p:cNvPr>
          <p:cNvSpPr>
            <a:spLocks noGrp="1"/>
          </p:cNvSpPr>
          <p:nvPr>
            <p:ph type="dt" sz="half" idx="10"/>
          </p:nvPr>
        </p:nvSpPr>
        <p:spPr>
          <a:xfrm>
            <a:off x="76857" y="4800600"/>
            <a:ext cx="3754164" cy="273844"/>
          </a:xfrm>
        </p:spPr>
        <p:txBody>
          <a:bodyPr/>
          <a:lstStyle/>
          <a:p>
            <a:r>
              <a:rPr lang="en-US" dirty="0"/>
              <a:t>18. 4. 2024</a:t>
            </a:r>
          </a:p>
        </p:txBody>
      </p:sp>
      <p:sp>
        <p:nvSpPr>
          <p:cNvPr id="13" name="Footer Placeholder 12">
            <a:extLst>
              <a:ext uri="{FF2B5EF4-FFF2-40B4-BE49-F238E27FC236}">
                <a16:creationId xmlns:a16="http://schemas.microsoft.com/office/drawing/2014/main" id="{68312DDA-E7F7-8F45-A990-461B00087C51}"/>
              </a:ext>
            </a:extLst>
          </p:cNvPr>
          <p:cNvSpPr>
            <a:spLocks noGrp="1"/>
          </p:cNvSpPr>
          <p:nvPr>
            <p:ph type="ftr" sz="quarter" idx="11"/>
          </p:nvPr>
        </p:nvSpPr>
        <p:spPr/>
        <p:txBody>
          <a:bodyPr/>
          <a:lstStyle/>
          <a:p>
            <a:r>
              <a:rPr lang="en-US" dirty="0"/>
              <a:t>PR23-24, </a:t>
            </a:r>
            <a:r>
              <a:rPr lang="en-US" dirty="0" err="1"/>
              <a:t>Vmesna</a:t>
            </a:r>
            <a:r>
              <a:rPr lang="en-US" dirty="0"/>
              <a:t> </a:t>
            </a:r>
            <a:r>
              <a:rPr lang="en-US" dirty="0" err="1"/>
              <a:t>predstavitev</a:t>
            </a:r>
            <a:endParaRPr lang="en-US" dirty="0"/>
          </a:p>
        </p:txBody>
      </p:sp>
      <p:sp>
        <p:nvSpPr>
          <p:cNvPr id="14" name="Slide Number Placeholder 13">
            <a:extLst>
              <a:ext uri="{FF2B5EF4-FFF2-40B4-BE49-F238E27FC236}">
                <a16:creationId xmlns:a16="http://schemas.microsoft.com/office/drawing/2014/main" id="{BA786EEA-6C8C-664D-87E4-F9330A705FB5}"/>
              </a:ext>
            </a:extLst>
          </p:cNvPr>
          <p:cNvSpPr>
            <a:spLocks noGrp="1"/>
          </p:cNvSpPr>
          <p:nvPr>
            <p:ph type="sldNum" sz="quarter" idx="12"/>
          </p:nvPr>
        </p:nvSpPr>
        <p:spPr/>
        <p:txBody>
          <a:bodyPr/>
          <a:lstStyle/>
          <a:p>
            <a:fld id="{03BC8BC1-971C-5C4D-898D-87CE7EF1EB36}" type="slidenum">
              <a:rPr lang="en-US" smtClean="0"/>
              <a:t>1</a:t>
            </a:fld>
            <a:endParaRPr lang="en-US"/>
          </a:p>
        </p:txBody>
      </p:sp>
    </p:spTree>
    <p:extLst>
      <p:ext uri="{BB962C8B-B14F-4D97-AF65-F5344CB8AC3E}">
        <p14:creationId xmlns:p14="http://schemas.microsoft.com/office/powerpoint/2010/main" val="182339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094EB-9AF8-C443-A38F-2140C80C75A0}"/>
              </a:ext>
            </a:extLst>
          </p:cNvPr>
          <p:cNvSpPr>
            <a:spLocks noGrp="1"/>
          </p:cNvSpPr>
          <p:nvPr>
            <p:ph sz="half" idx="1"/>
          </p:nvPr>
        </p:nvSpPr>
        <p:spPr>
          <a:xfrm>
            <a:off x="92765" y="589356"/>
            <a:ext cx="4403432" cy="4177907"/>
          </a:xfrm>
          <a:ln>
            <a:solidFill>
              <a:schemeClr val="tx1"/>
            </a:solidFill>
          </a:ln>
        </p:spPr>
        <p:txBody>
          <a:bodyPr>
            <a:normAutofit/>
          </a:bodyPr>
          <a:lstStyle/>
          <a:p>
            <a:pPr marL="0" indent="0">
              <a:buNone/>
            </a:pPr>
            <a:r>
              <a:rPr lang="sl-SI" sz="1600" b="1" dirty="0"/>
              <a:t>Cilj1: </a:t>
            </a:r>
            <a:r>
              <a:rPr lang="sl-SI" sz="1600" dirty="0"/>
              <a:t>Katera leta so bila najbolj nesrečna za potnike letalskega prometa?</a:t>
            </a:r>
          </a:p>
          <a:p>
            <a:r>
              <a:rPr lang="sl-SI" sz="1600" dirty="0"/>
              <a:t>Naredili smo graf nesreč po letih in opazili smo vzpone in padce</a:t>
            </a:r>
          </a:p>
          <a:p>
            <a:endParaRPr lang="sl-SI" sz="1600" dirty="0"/>
          </a:p>
          <a:p>
            <a:endParaRPr lang="sl-SI" sz="1600" dirty="0"/>
          </a:p>
          <a:p>
            <a:endParaRPr lang="sl-SI" sz="1600" dirty="0"/>
          </a:p>
          <a:p>
            <a:endParaRPr lang="sl-SI" sz="1600" dirty="0"/>
          </a:p>
          <a:p>
            <a:pPr marL="0" indent="0">
              <a:buNone/>
            </a:pPr>
            <a:r>
              <a:rPr lang="sl-SI" sz="1600" b="1" dirty="0"/>
              <a:t>Cilj2: </a:t>
            </a:r>
            <a:r>
              <a:rPr lang="sl-SI" sz="1600" dirty="0"/>
              <a:t>Kateri modeli letal so najbolj izpostavljena nesrečam?</a:t>
            </a:r>
          </a:p>
          <a:p>
            <a:r>
              <a:rPr lang="sl-SI" sz="1600" dirty="0"/>
              <a:t>Prešteli smo nesreče za posamezen model in narisali graf za top 10</a:t>
            </a:r>
          </a:p>
          <a:p>
            <a:pPr marL="0" indent="0">
              <a:buNone/>
            </a:pPr>
            <a:endParaRPr lang="sl-SI" sz="1600" b="1" dirty="0"/>
          </a:p>
        </p:txBody>
      </p:sp>
      <p:sp>
        <p:nvSpPr>
          <p:cNvPr id="18" name="Content Placeholder 17">
            <a:extLst>
              <a:ext uri="{FF2B5EF4-FFF2-40B4-BE49-F238E27FC236}">
                <a16:creationId xmlns:a16="http://schemas.microsoft.com/office/drawing/2014/main" id="{BFC9798E-C22A-6049-8D8E-80BEDDEA70AA}"/>
              </a:ext>
            </a:extLst>
          </p:cNvPr>
          <p:cNvSpPr>
            <a:spLocks noGrp="1"/>
          </p:cNvSpPr>
          <p:nvPr>
            <p:ph sz="half" idx="2"/>
          </p:nvPr>
        </p:nvSpPr>
        <p:spPr>
          <a:xfrm>
            <a:off x="4588962" y="589356"/>
            <a:ext cx="4462272" cy="4177907"/>
          </a:xfrm>
          <a:ln>
            <a:solidFill>
              <a:schemeClr val="tx1"/>
            </a:solidFill>
          </a:ln>
        </p:spPr>
        <p:txBody>
          <a:bodyPr>
            <a:normAutofit/>
          </a:bodyPr>
          <a:lstStyle/>
          <a:p>
            <a:r>
              <a:rPr lang="sl-SI" sz="1600" dirty="0"/>
              <a:t>Na začetku manj nesreč (manj razvita letalska industrija, manj letal), velik porast v 2. svetovni vojni, 1972 največ nesreč (velika rast industrije, manj zanesljiva tehnologija), od 2008 naprej manj nesreč (naprednejša tehnologija (boljši motorji, sistemi za nadzor letenja), strožje regulative (redni pregledi in certificiranje letal in operaterjev)</a:t>
            </a:r>
          </a:p>
          <a:p>
            <a:endParaRPr lang="sl-SI" sz="1600" dirty="0"/>
          </a:p>
          <a:p>
            <a:pPr marL="0" indent="0">
              <a:buNone/>
            </a:pPr>
            <a:endParaRPr lang="sl-SI" sz="1600" dirty="0"/>
          </a:p>
          <a:p>
            <a:r>
              <a:rPr lang="sl-SI" sz="1600" dirty="0" err="1"/>
              <a:t>Douglass</a:t>
            </a:r>
            <a:r>
              <a:rPr lang="sl-SI" sz="1600" dirty="0"/>
              <a:t> DC-3 (potniško letalo): s 334 nesrečami daleč najbolj pogosto vpleten v nesreče – dolga operativna dobe (več desetletij). Danes je operativnih 150 letal.</a:t>
            </a:r>
            <a:endParaRPr lang="en-US" sz="1600" dirty="0"/>
          </a:p>
        </p:txBody>
      </p:sp>
      <p:sp>
        <p:nvSpPr>
          <p:cNvPr id="7" name="Slide Number Placeholder 6">
            <a:extLst>
              <a:ext uri="{FF2B5EF4-FFF2-40B4-BE49-F238E27FC236}">
                <a16:creationId xmlns:a16="http://schemas.microsoft.com/office/drawing/2014/main" id="{C24814E3-8963-334D-848C-E4EE0D7A5ECE}"/>
              </a:ext>
            </a:extLst>
          </p:cNvPr>
          <p:cNvSpPr>
            <a:spLocks noGrp="1"/>
          </p:cNvSpPr>
          <p:nvPr>
            <p:ph type="sldNum" sz="quarter" idx="12"/>
          </p:nvPr>
        </p:nvSpPr>
        <p:spPr/>
        <p:txBody>
          <a:bodyPr/>
          <a:lstStyle/>
          <a:p>
            <a:fld id="{03BC8BC1-971C-5C4D-898D-87CE7EF1EB36}" type="slidenum">
              <a:rPr lang="en-US" smtClean="0"/>
              <a:t>2</a:t>
            </a:fld>
            <a:endParaRPr lang="en-US"/>
          </a:p>
        </p:txBody>
      </p:sp>
      <p:sp>
        <p:nvSpPr>
          <p:cNvPr id="8" name="Content Placeholder 2">
            <a:extLst>
              <a:ext uri="{FF2B5EF4-FFF2-40B4-BE49-F238E27FC236}">
                <a16:creationId xmlns:a16="http://schemas.microsoft.com/office/drawing/2014/main" id="{194343F5-9AFD-314A-B851-B4B16EF4AB6C}"/>
              </a:ext>
            </a:extLst>
          </p:cNvPr>
          <p:cNvSpPr txBox="1">
            <a:spLocks/>
          </p:cNvSpPr>
          <p:nvPr/>
        </p:nvSpPr>
        <p:spPr>
          <a:xfrm>
            <a:off x="92765" y="82696"/>
            <a:ext cx="440343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b="1" dirty="0" err="1"/>
              <a:t>Podroben</a:t>
            </a:r>
            <a:r>
              <a:rPr lang="en-US" sz="1600" b="1" dirty="0"/>
              <a:t> </a:t>
            </a:r>
            <a:r>
              <a:rPr lang="en-US" sz="1600" b="1" dirty="0" err="1"/>
              <a:t>opis</a:t>
            </a:r>
            <a:r>
              <a:rPr lang="en-US" sz="1600" b="1" dirty="0"/>
              <a:t> </a:t>
            </a:r>
            <a:r>
              <a:rPr lang="en-US" sz="1600" b="1" dirty="0" err="1"/>
              <a:t>ciljev</a:t>
            </a:r>
            <a:r>
              <a:rPr lang="en-US" sz="1600" b="1" dirty="0"/>
              <a:t> in </a:t>
            </a:r>
            <a:r>
              <a:rPr lang="en-US" sz="1600" b="1" dirty="0" err="1"/>
              <a:t>metod</a:t>
            </a:r>
            <a:endParaRPr lang="en-US" sz="1600" b="1" dirty="0"/>
          </a:p>
        </p:txBody>
      </p:sp>
      <p:sp>
        <p:nvSpPr>
          <p:cNvPr id="11" name="Content Placeholder 11">
            <a:extLst>
              <a:ext uri="{FF2B5EF4-FFF2-40B4-BE49-F238E27FC236}">
                <a16:creationId xmlns:a16="http://schemas.microsoft.com/office/drawing/2014/main" id="{7B9F5A0B-66B3-574B-8ADF-47E9BEA982E5}"/>
              </a:ext>
            </a:extLst>
          </p:cNvPr>
          <p:cNvSpPr txBox="1">
            <a:spLocks/>
          </p:cNvSpPr>
          <p:nvPr/>
        </p:nvSpPr>
        <p:spPr>
          <a:xfrm>
            <a:off x="4572000" y="720327"/>
            <a:ext cx="4436828" cy="304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
        <p:nvSpPr>
          <p:cNvPr id="19" name="Content Placeholder 2">
            <a:extLst>
              <a:ext uri="{FF2B5EF4-FFF2-40B4-BE49-F238E27FC236}">
                <a16:creationId xmlns:a16="http://schemas.microsoft.com/office/drawing/2014/main" id="{990225E6-F674-D74E-9E6E-25DF3C6A53B1}"/>
              </a:ext>
            </a:extLst>
          </p:cNvPr>
          <p:cNvSpPr txBox="1">
            <a:spLocks/>
          </p:cNvSpPr>
          <p:nvPr/>
        </p:nvSpPr>
        <p:spPr>
          <a:xfrm>
            <a:off x="4588962" y="82696"/>
            <a:ext cx="446227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b="1" dirty="0" err="1"/>
              <a:t>Rezultati</a:t>
            </a:r>
            <a:r>
              <a:rPr lang="en-US" sz="1600" b="1" dirty="0"/>
              <a:t>/</a:t>
            </a:r>
            <a:r>
              <a:rPr lang="en-US" sz="1600" b="1" dirty="0" err="1"/>
              <a:t>dosedanje</a:t>
            </a:r>
            <a:r>
              <a:rPr lang="en-US" sz="1600" b="1" dirty="0"/>
              <a:t> </a:t>
            </a:r>
            <a:r>
              <a:rPr lang="en-US" sz="1600" b="1" dirty="0" err="1"/>
              <a:t>ugotovitve</a:t>
            </a:r>
            <a:r>
              <a:rPr lang="en-US" sz="1600" b="1" dirty="0"/>
              <a:t>/</a:t>
            </a:r>
            <a:r>
              <a:rPr lang="en-US" sz="1600" b="1" dirty="0" err="1"/>
              <a:t>odprta</a:t>
            </a:r>
            <a:r>
              <a:rPr lang="en-US" sz="1600" b="1" dirty="0"/>
              <a:t> </a:t>
            </a:r>
            <a:r>
              <a:rPr lang="en-US" sz="1600" b="1" dirty="0" err="1"/>
              <a:t>vprašanja</a:t>
            </a:r>
            <a:endParaRPr lang="en-US" sz="1600" b="1" dirty="0"/>
          </a:p>
        </p:txBody>
      </p:sp>
      <p:sp>
        <p:nvSpPr>
          <p:cNvPr id="12" name="Date Placeholder 11">
            <a:extLst>
              <a:ext uri="{FF2B5EF4-FFF2-40B4-BE49-F238E27FC236}">
                <a16:creationId xmlns:a16="http://schemas.microsoft.com/office/drawing/2014/main" id="{482387C3-9A8A-9A47-8F63-FDB8F168E7F2}"/>
              </a:ext>
            </a:extLst>
          </p:cNvPr>
          <p:cNvSpPr>
            <a:spLocks noGrp="1"/>
          </p:cNvSpPr>
          <p:nvPr>
            <p:ph type="dt" sz="half" idx="10"/>
          </p:nvPr>
        </p:nvSpPr>
        <p:spPr>
          <a:xfrm>
            <a:off x="76857" y="4800600"/>
            <a:ext cx="3754164" cy="273844"/>
          </a:xfrm>
        </p:spPr>
        <p:txBody>
          <a:bodyPr/>
          <a:lstStyle/>
          <a:p>
            <a:r>
              <a:rPr lang="en-US" dirty="0"/>
              <a:t>18. 4. 2024</a:t>
            </a:r>
          </a:p>
        </p:txBody>
      </p:sp>
      <p:sp>
        <p:nvSpPr>
          <p:cNvPr id="13" name="Footer Placeholder 12">
            <a:extLst>
              <a:ext uri="{FF2B5EF4-FFF2-40B4-BE49-F238E27FC236}">
                <a16:creationId xmlns:a16="http://schemas.microsoft.com/office/drawing/2014/main" id="{ED533418-37C8-B143-91FA-663B1D494022}"/>
              </a:ext>
            </a:extLst>
          </p:cNvPr>
          <p:cNvSpPr>
            <a:spLocks noGrp="1"/>
          </p:cNvSpPr>
          <p:nvPr>
            <p:ph type="ftr" sz="quarter" idx="11"/>
          </p:nvPr>
        </p:nvSpPr>
        <p:spPr>
          <a:xfrm>
            <a:off x="3028950" y="4767263"/>
            <a:ext cx="3086100" cy="273844"/>
          </a:xfrm>
        </p:spPr>
        <p:txBody>
          <a:bodyPr/>
          <a:lstStyle/>
          <a:p>
            <a:r>
              <a:rPr lang="en-US" dirty="0"/>
              <a:t>PR23-24, </a:t>
            </a:r>
            <a:r>
              <a:rPr lang="en-US" dirty="0" err="1"/>
              <a:t>Vmesna</a:t>
            </a:r>
            <a:r>
              <a:rPr lang="en-US" dirty="0"/>
              <a:t> </a:t>
            </a:r>
            <a:r>
              <a:rPr lang="en-US" dirty="0" err="1"/>
              <a:t>predstavitev</a:t>
            </a:r>
            <a:endParaRPr lang="en-US" dirty="0"/>
          </a:p>
        </p:txBody>
      </p:sp>
    </p:spTree>
    <p:extLst>
      <p:ext uri="{BB962C8B-B14F-4D97-AF65-F5344CB8AC3E}">
        <p14:creationId xmlns:p14="http://schemas.microsoft.com/office/powerpoint/2010/main" val="263365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094EB-9AF8-C443-A38F-2140C80C75A0}"/>
              </a:ext>
            </a:extLst>
          </p:cNvPr>
          <p:cNvSpPr>
            <a:spLocks noGrp="1"/>
          </p:cNvSpPr>
          <p:nvPr>
            <p:ph sz="half" idx="1"/>
          </p:nvPr>
        </p:nvSpPr>
        <p:spPr>
          <a:xfrm>
            <a:off x="92765" y="589356"/>
            <a:ext cx="4403432" cy="4177907"/>
          </a:xfrm>
          <a:ln>
            <a:solidFill>
              <a:schemeClr val="tx1"/>
            </a:solidFill>
          </a:ln>
        </p:spPr>
        <p:txBody>
          <a:bodyPr>
            <a:normAutofit/>
          </a:bodyPr>
          <a:lstStyle/>
          <a:p>
            <a:pPr marL="0" indent="0">
              <a:buNone/>
            </a:pPr>
            <a:r>
              <a:rPr lang="sl-SI" sz="1600" b="1" dirty="0"/>
              <a:t>Cilj3: </a:t>
            </a:r>
            <a:r>
              <a:rPr lang="sl-SI" sz="1600" dirty="0"/>
              <a:t>Katera so najmanj uspešna letalska podjetja glede na število mrtvih, število potnikov in število letov?</a:t>
            </a:r>
          </a:p>
          <a:p>
            <a:r>
              <a:rPr lang="sl-SI" sz="1600" dirty="0"/>
              <a:t>Šli smo čez vsa podjetja, seštevali št. mrtvih, potnikov, letov. Podatke smo normalizirali in narisali graf</a:t>
            </a:r>
          </a:p>
          <a:p>
            <a:pPr marL="0" indent="0">
              <a:buNone/>
            </a:pPr>
            <a:endParaRPr lang="sl-SI" sz="1600" dirty="0"/>
          </a:p>
          <a:p>
            <a:pPr marL="0" indent="0">
              <a:buNone/>
            </a:pPr>
            <a:r>
              <a:rPr lang="sl-SI" sz="1600" b="1" dirty="0"/>
              <a:t>Cilj4: </a:t>
            </a:r>
            <a:r>
              <a:rPr lang="sl-SI" sz="1600" dirty="0"/>
              <a:t>letalske nesreče na zemljevidu sveta</a:t>
            </a:r>
            <a:endParaRPr lang="en-US" sz="1600" dirty="0"/>
          </a:p>
          <a:p>
            <a:r>
              <a:rPr lang="sl-SI" sz="1600" dirty="0"/>
              <a:t>reverse geocoding za pridobitev koordinat (nov csv), prikaz nesreč na zemljevidu s cartopy knjižnico</a:t>
            </a:r>
          </a:p>
          <a:p>
            <a:pPr marL="0" indent="0">
              <a:buNone/>
            </a:pPr>
            <a:endParaRPr lang="sl-SI" sz="1600" dirty="0"/>
          </a:p>
          <a:p>
            <a:pPr marL="0" indent="0">
              <a:buNone/>
            </a:pPr>
            <a:r>
              <a:rPr lang="sl-SI" sz="1600" b="1" dirty="0"/>
              <a:t>Cilj5: </a:t>
            </a:r>
            <a:r>
              <a:rPr lang="sl-SI" sz="1600" dirty="0"/>
              <a:t>Iskanje nesreč po ključnih besedah</a:t>
            </a:r>
          </a:p>
          <a:p>
            <a:r>
              <a:rPr lang="sl-SI" sz="1600" dirty="0"/>
              <a:t>Iskanje po besedah: „bird, flock, attack, shoot,, fuel, deficiencies, water...“</a:t>
            </a:r>
          </a:p>
        </p:txBody>
      </p:sp>
      <p:sp>
        <p:nvSpPr>
          <p:cNvPr id="18" name="Content Placeholder 17">
            <a:extLst>
              <a:ext uri="{FF2B5EF4-FFF2-40B4-BE49-F238E27FC236}">
                <a16:creationId xmlns:a16="http://schemas.microsoft.com/office/drawing/2014/main" id="{BFC9798E-C22A-6049-8D8E-80BEDDEA70AA}"/>
              </a:ext>
            </a:extLst>
          </p:cNvPr>
          <p:cNvSpPr>
            <a:spLocks noGrp="1"/>
          </p:cNvSpPr>
          <p:nvPr>
            <p:ph sz="half" idx="2"/>
          </p:nvPr>
        </p:nvSpPr>
        <p:spPr>
          <a:xfrm>
            <a:off x="4588962" y="589356"/>
            <a:ext cx="4462272" cy="4177907"/>
          </a:xfrm>
          <a:ln>
            <a:solidFill>
              <a:schemeClr val="tx1"/>
            </a:solidFill>
          </a:ln>
        </p:spPr>
        <p:txBody>
          <a:bodyPr>
            <a:normAutofit/>
          </a:bodyPr>
          <a:lstStyle/>
          <a:p>
            <a:r>
              <a:rPr lang="sl-SI" sz="1600" dirty="0"/>
              <a:t>Težava: definicija „uspešnost“</a:t>
            </a:r>
          </a:p>
          <a:p>
            <a:pPr marL="0" indent="0">
              <a:buNone/>
            </a:pPr>
            <a:endParaRPr lang="sl-SI" sz="1600" dirty="0"/>
          </a:p>
          <a:p>
            <a:pPr marL="0" indent="0">
              <a:buNone/>
            </a:pPr>
            <a:endParaRPr lang="sl-SI" sz="1600" dirty="0"/>
          </a:p>
          <a:p>
            <a:pPr marL="0" indent="0">
              <a:buNone/>
            </a:pPr>
            <a:endParaRPr lang="sl-SI" sz="1600" dirty="0"/>
          </a:p>
          <a:p>
            <a:pPr marL="0" indent="0">
              <a:buNone/>
            </a:pPr>
            <a:endParaRPr lang="sl-SI" sz="1600" dirty="0"/>
          </a:p>
          <a:p>
            <a:r>
              <a:rPr lang="sl-SI" sz="1600" dirty="0"/>
              <a:t>N</a:t>
            </a:r>
            <a:r>
              <a:rPr lang="en-US" sz="1600" dirty="0" err="1"/>
              <a:t>ajveč</a:t>
            </a:r>
            <a:r>
              <a:rPr lang="en-US" sz="1600" dirty="0"/>
              <a:t> </a:t>
            </a:r>
            <a:r>
              <a:rPr lang="en-US" sz="1600" dirty="0" err="1"/>
              <a:t>nesreč</a:t>
            </a:r>
            <a:r>
              <a:rPr lang="en-US" sz="1600" dirty="0"/>
              <a:t> </a:t>
            </a:r>
            <a:r>
              <a:rPr lang="en-US" sz="1600" dirty="0" err="1"/>
              <a:t>na</a:t>
            </a:r>
            <a:r>
              <a:rPr lang="en-US" sz="1600" dirty="0"/>
              <a:t> </a:t>
            </a:r>
            <a:r>
              <a:rPr lang="en-US" sz="1600" dirty="0" err="1"/>
              <a:t>vzhodu</a:t>
            </a:r>
            <a:r>
              <a:rPr lang="en-US" sz="1600" dirty="0"/>
              <a:t> ZDA in </a:t>
            </a:r>
            <a:r>
              <a:rPr lang="en-US" sz="1600" dirty="0" err="1"/>
              <a:t>zahodu</a:t>
            </a:r>
            <a:r>
              <a:rPr lang="en-US" sz="1600" dirty="0"/>
              <a:t> </a:t>
            </a:r>
            <a:r>
              <a:rPr lang="en-US" sz="1600" dirty="0" err="1"/>
              <a:t>Evrope</a:t>
            </a:r>
            <a:r>
              <a:rPr lang="en-US" sz="1600" dirty="0"/>
              <a:t>, </a:t>
            </a:r>
            <a:r>
              <a:rPr lang="en-US" sz="1600" dirty="0" err="1"/>
              <a:t>kjer</a:t>
            </a:r>
            <a:r>
              <a:rPr lang="en-US" sz="1600" dirty="0"/>
              <a:t> so </a:t>
            </a:r>
            <a:r>
              <a:rPr lang="en-US" sz="1600" dirty="0" err="1"/>
              <a:t>najbolj</a:t>
            </a:r>
            <a:r>
              <a:rPr lang="en-US" sz="1600" dirty="0"/>
              <a:t> </a:t>
            </a:r>
            <a:r>
              <a:rPr lang="en-US" sz="1600" dirty="0" err="1"/>
              <a:t>prometne</a:t>
            </a:r>
            <a:r>
              <a:rPr lang="en-US" sz="1600" dirty="0"/>
              <a:t> </a:t>
            </a:r>
            <a:r>
              <a:rPr lang="en-US" sz="1600" dirty="0" err="1"/>
              <a:t>letalske</a:t>
            </a:r>
            <a:r>
              <a:rPr lang="en-US" sz="1600" dirty="0"/>
              <a:t> </a:t>
            </a:r>
            <a:r>
              <a:rPr lang="en-US" sz="1600" dirty="0" err="1"/>
              <a:t>poti</a:t>
            </a:r>
            <a:endParaRPr lang="sl-SI" sz="1600" dirty="0"/>
          </a:p>
          <a:p>
            <a:endParaRPr lang="sl-SI" sz="1600" dirty="0"/>
          </a:p>
          <a:p>
            <a:endParaRPr lang="sl-SI" sz="1600" dirty="0"/>
          </a:p>
          <a:p>
            <a:pPr marL="0" indent="0">
              <a:buNone/>
            </a:pPr>
            <a:endParaRPr lang="sl-SI" sz="1600" dirty="0"/>
          </a:p>
          <a:p>
            <a:r>
              <a:rPr lang="sl-SI" sz="1600" dirty="0"/>
              <a:t> Veliko nesreč v povezavi z vodo ter gorivom, manj s ptiči</a:t>
            </a:r>
          </a:p>
          <a:p>
            <a:endParaRPr lang="en-US" sz="1600" dirty="0"/>
          </a:p>
        </p:txBody>
      </p:sp>
      <p:sp>
        <p:nvSpPr>
          <p:cNvPr id="7" name="Slide Number Placeholder 6">
            <a:extLst>
              <a:ext uri="{FF2B5EF4-FFF2-40B4-BE49-F238E27FC236}">
                <a16:creationId xmlns:a16="http://schemas.microsoft.com/office/drawing/2014/main" id="{C24814E3-8963-334D-848C-E4EE0D7A5ECE}"/>
              </a:ext>
            </a:extLst>
          </p:cNvPr>
          <p:cNvSpPr>
            <a:spLocks noGrp="1"/>
          </p:cNvSpPr>
          <p:nvPr>
            <p:ph type="sldNum" sz="quarter" idx="12"/>
          </p:nvPr>
        </p:nvSpPr>
        <p:spPr/>
        <p:txBody>
          <a:bodyPr/>
          <a:lstStyle/>
          <a:p>
            <a:fld id="{03BC8BC1-971C-5C4D-898D-87CE7EF1EB36}" type="slidenum">
              <a:rPr lang="en-US" smtClean="0"/>
              <a:t>3</a:t>
            </a:fld>
            <a:endParaRPr lang="en-US"/>
          </a:p>
        </p:txBody>
      </p:sp>
      <p:sp>
        <p:nvSpPr>
          <p:cNvPr id="8" name="Content Placeholder 2">
            <a:extLst>
              <a:ext uri="{FF2B5EF4-FFF2-40B4-BE49-F238E27FC236}">
                <a16:creationId xmlns:a16="http://schemas.microsoft.com/office/drawing/2014/main" id="{194343F5-9AFD-314A-B851-B4B16EF4AB6C}"/>
              </a:ext>
            </a:extLst>
          </p:cNvPr>
          <p:cNvSpPr txBox="1">
            <a:spLocks/>
          </p:cNvSpPr>
          <p:nvPr/>
        </p:nvSpPr>
        <p:spPr>
          <a:xfrm>
            <a:off x="92765" y="82696"/>
            <a:ext cx="440343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b="1" dirty="0" err="1"/>
              <a:t>Podroben</a:t>
            </a:r>
            <a:r>
              <a:rPr lang="en-US" sz="1600" b="1" dirty="0"/>
              <a:t> </a:t>
            </a:r>
            <a:r>
              <a:rPr lang="en-US" sz="1600" b="1" dirty="0" err="1"/>
              <a:t>opis</a:t>
            </a:r>
            <a:r>
              <a:rPr lang="en-US" sz="1600" b="1" dirty="0"/>
              <a:t> </a:t>
            </a:r>
            <a:r>
              <a:rPr lang="en-US" sz="1600" b="1" dirty="0" err="1"/>
              <a:t>ciljev</a:t>
            </a:r>
            <a:r>
              <a:rPr lang="en-US" sz="1600" b="1" dirty="0"/>
              <a:t> in </a:t>
            </a:r>
            <a:r>
              <a:rPr lang="en-US" sz="1600" b="1" dirty="0" err="1"/>
              <a:t>metod</a:t>
            </a:r>
            <a:endParaRPr lang="en-US" sz="1600" b="1" dirty="0"/>
          </a:p>
        </p:txBody>
      </p:sp>
      <p:sp>
        <p:nvSpPr>
          <p:cNvPr id="11" name="Content Placeholder 11">
            <a:extLst>
              <a:ext uri="{FF2B5EF4-FFF2-40B4-BE49-F238E27FC236}">
                <a16:creationId xmlns:a16="http://schemas.microsoft.com/office/drawing/2014/main" id="{7B9F5A0B-66B3-574B-8ADF-47E9BEA982E5}"/>
              </a:ext>
            </a:extLst>
          </p:cNvPr>
          <p:cNvSpPr txBox="1">
            <a:spLocks/>
          </p:cNvSpPr>
          <p:nvPr/>
        </p:nvSpPr>
        <p:spPr>
          <a:xfrm>
            <a:off x="4572000" y="720327"/>
            <a:ext cx="4436828" cy="30406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600" dirty="0"/>
          </a:p>
        </p:txBody>
      </p:sp>
      <p:sp>
        <p:nvSpPr>
          <p:cNvPr id="19" name="Content Placeholder 2">
            <a:extLst>
              <a:ext uri="{FF2B5EF4-FFF2-40B4-BE49-F238E27FC236}">
                <a16:creationId xmlns:a16="http://schemas.microsoft.com/office/drawing/2014/main" id="{990225E6-F674-D74E-9E6E-25DF3C6A53B1}"/>
              </a:ext>
            </a:extLst>
          </p:cNvPr>
          <p:cNvSpPr txBox="1">
            <a:spLocks/>
          </p:cNvSpPr>
          <p:nvPr/>
        </p:nvSpPr>
        <p:spPr>
          <a:xfrm>
            <a:off x="4588962" y="82696"/>
            <a:ext cx="4462272" cy="372120"/>
          </a:xfrm>
          <a:prstGeom prst="rect">
            <a:avLst/>
          </a:prstGeom>
          <a:ln>
            <a:no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600" b="1" dirty="0" err="1"/>
              <a:t>Rezultati</a:t>
            </a:r>
            <a:r>
              <a:rPr lang="en-US" sz="1600" b="1" dirty="0"/>
              <a:t>/</a:t>
            </a:r>
            <a:r>
              <a:rPr lang="en-US" sz="1600" b="1" dirty="0" err="1"/>
              <a:t>dosedanje</a:t>
            </a:r>
            <a:r>
              <a:rPr lang="en-US" sz="1600" b="1" dirty="0"/>
              <a:t> </a:t>
            </a:r>
            <a:r>
              <a:rPr lang="en-US" sz="1600" b="1" dirty="0" err="1"/>
              <a:t>ugotovitve</a:t>
            </a:r>
            <a:r>
              <a:rPr lang="en-US" sz="1600" b="1" dirty="0"/>
              <a:t>/</a:t>
            </a:r>
            <a:r>
              <a:rPr lang="en-US" sz="1600" b="1" dirty="0" err="1"/>
              <a:t>odprta</a:t>
            </a:r>
            <a:r>
              <a:rPr lang="en-US" sz="1600" b="1" dirty="0"/>
              <a:t> </a:t>
            </a:r>
            <a:r>
              <a:rPr lang="en-US" sz="1600" b="1" dirty="0" err="1"/>
              <a:t>vprašanja</a:t>
            </a:r>
            <a:endParaRPr lang="en-US" sz="1600" b="1" dirty="0"/>
          </a:p>
        </p:txBody>
      </p:sp>
      <p:sp>
        <p:nvSpPr>
          <p:cNvPr id="12" name="Date Placeholder 11">
            <a:extLst>
              <a:ext uri="{FF2B5EF4-FFF2-40B4-BE49-F238E27FC236}">
                <a16:creationId xmlns:a16="http://schemas.microsoft.com/office/drawing/2014/main" id="{482387C3-9A8A-9A47-8F63-FDB8F168E7F2}"/>
              </a:ext>
            </a:extLst>
          </p:cNvPr>
          <p:cNvSpPr>
            <a:spLocks noGrp="1"/>
          </p:cNvSpPr>
          <p:nvPr>
            <p:ph type="dt" sz="half" idx="10"/>
          </p:nvPr>
        </p:nvSpPr>
        <p:spPr>
          <a:xfrm>
            <a:off x="76857" y="4800600"/>
            <a:ext cx="3754164" cy="273844"/>
          </a:xfrm>
        </p:spPr>
        <p:txBody>
          <a:bodyPr/>
          <a:lstStyle/>
          <a:p>
            <a:r>
              <a:rPr lang="en-US" dirty="0"/>
              <a:t>18. 4. 2024</a:t>
            </a:r>
          </a:p>
        </p:txBody>
      </p:sp>
      <p:sp>
        <p:nvSpPr>
          <p:cNvPr id="13" name="Footer Placeholder 12">
            <a:extLst>
              <a:ext uri="{FF2B5EF4-FFF2-40B4-BE49-F238E27FC236}">
                <a16:creationId xmlns:a16="http://schemas.microsoft.com/office/drawing/2014/main" id="{ED533418-37C8-B143-91FA-663B1D494022}"/>
              </a:ext>
            </a:extLst>
          </p:cNvPr>
          <p:cNvSpPr>
            <a:spLocks noGrp="1"/>
          </p:cNvSpPr>
          <p:nvPr>
            <p:ph type="ftr" sz="quarter" idx="11"/>
          </p:nvPr>
        </p:nvSpPr>
        <p:spPr>
          <a:xfrm>
            <a:off x="3028950" y="4767263"/>
            <a:ext cx="3086100" cy="273844"/>
          </a:xfrm>
        </p:spPr>
        <p:txBody>
          <a:bodyPr/>
          <a:lstStyle/>
          <a:p>
            <a:r>
              <a:rPr lang="en-US" dirty="0"/>
              <a:t>PR23-24, </a:t>
            </a:r>
            <a:r>
              <a:rPr lang="en-US" dirty="0" err="1"/>
              <a:t>Vmesna</a:t>
            </a:r>
            <a:r>
              <a:rPr lang="en-US" dirty="0"/>
              <a:t> </a:t>
            </a:r>
            <a:r>
              <a:rPr lang="en-US" dirty="0" err="1"/>
              <a:t>predstavitev</a:t>
            </a:r>
            <a:endParaRPr lang="en-US" dirty="0"/>
          </a:p>
        </p:txBody>
      </p:sp>
    </p:spTree>
    <p:extLst>
      <p:ext uri="{BB962C8B-B14F-4D97-AF65-F5344CB8AC3E}">
        <p14:creationId xmlns:p14="http://schemas.microsoft.com/office/powerpoint/2010/main" val="29646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97-45F8-4B43-BA59-BC34FE1B6DF0}"/>
              </a:ext>
            </a:extLst>
          </p:cNvPr>
          <p:cNvSpPr>
            <a:spLocks noGrp="1"/>
          </p:cNvSpPr>
          <p:nvPr>
            <p:ph type="title"/>
          </p:nvPr>
        </p:nvSpPr>
        <p:spPr>
          <a:xfrm>
            <a:off x="99391" y="102394"/>
            <a:ext cx="8945218" cy="410942"/>
          </a:xfrm>
        </p:spPr>
        <p:txBody>
          <a:bodyPr>
            <a:normAutofit/>
          </a:bodyPr>
          <a:lstStyle/>
          <a:p>
            <a:r>
              <a:rPr lang="en-US" sz="1600" b="1" dirty="0" err="1">
                <a:latin typeface="+mn-lt"/>
              </a:rPr>
              <a:t>Dodatna</a:t>
            </a:r>
            <a:r>
              <a:rPr lang="en-US" sz="1600" b="1" dirty="0">
                <a:latin typeface="+mn-lt"/>
              </a:rPr>
              <a:t> </a:t>
            </a:r>
            <a:r>
              <a:rPr lang="en-US" sz="1600" b="1" dirty="0" err="1">
                <a:latin typeface="+mn-lt"/>
              </a:rPr>
              <a:t>prosojnica</a:t>
            </a:r>
            <a:r>
              <a:rPr lang="en-US" sz="1600" b="1" dirty="0">
                <a:latin typeface="+mn-lt"/>
              </a:rPr>
              <a:t> za </a:t>
            </a:r>
            <a:r>
              <a:rPr lang="en-US" sz="1600" b="1" dirty="0" err="1">
                <a:latin typeface="+mn-lt"/>
              </a:rPr>
              <a:t>rezultate</a:t>
            </a:r>
            <a:r>
              <a:rPr lang="en-US" sz="1600" b="1" dirty="0">
                <a:latin typeface="+mn-lt"/>
              </a:rPr>
              <a:t> oz. </a:t>
            </a:r>
            <a:r>
              <a:rPr lang="en-US" sz="1600" b="1" dirty="0" err="1">
                <a:latin typeface="+mn-lt"/>
              </a:rPr>
              <a:t>odprta</a:t>
            </a:r>
            <a:r>
              <a:rPr lang="en-US" sz="1600" b="1" dirty="0">
                <a:latin typeface="+mn-lt"/>
              </a:rPr>
              <a:t> </a:t>
            </a:r>
            <a:r>
              <a:rPr lang="en-US" sz="1600" b="1" dirty="0" err="1">
                <a:latin typeface="+mn-lt"/>
              </a:rPr>
              <a:t>vprašanja</a:t>
            </a:r>
            <a:r>
              <a:rPr lang="en-US" sz="1600" b="1" dirty="0">
                <a:latin typeface="+mn-lt"/>
              </a:rPr>
              <a:t> (</a:t>
            </a:r>
            <a:r>
              <a:rPr lang="en-US" sz="1600" b="1" dirty="0" err="1">
                <a:latin typeface="+mn-lt"/>
              </a:rPr>
              <a:t>če</a:t>
            </a:r>
            <a:r>
              <a:rPr lang="en-US" sz="1600" b="1" dirty="0">
                <a:latin typeface="+mn-lt"/>
              </a:rPr>
              <a:t> </a:t>
            </a:r>
            <a:r>
              <a:rPr lang="en-US" sz="1600" b="1" dirty="0" err="1">
                <a:latin typeface="+mn-lt"/>
              </a:rPr>
              <a:t>potrebno</a:t>
            </a:r>
            <a:r>
              <a:rPr lang="en-US" sz="1600" b="1" dirty="0">
                <a:latin typeface="+mn-lt"/>
              </a:rPr>
              <a:t>)</a:t>
            </a:r>
          </a:p>
        </p:txBody>
      </p:sp>
      <p:sp>
        <p:nvSpPr>
          <p:cNvPr id="3" name="Content Placeholder 2">
            <a:extLst>
              <a:ext uri="{FF2B5EF4-FFF2-40B4-BE49-F238E27FC236}">
                <a16:creationId xmlns:a16="http://schemas.microsoft.com/office/drawing/2014/main" id="{E736DCB2-1C93-E142-85FE-F367FBA7EB28}"/>
              </a:ext>
            </a:extLst>
          </p:cNvPr>
          <p:cNvSpPr>
            <a:spLocks noGrp="1"/>
          </p:cNvSpPr>
          <p:nvPr>
            <p:ph idx="1"/>
          </p:nvPr>
        </p:nvSpPr>
        <p:spPr>
          <a:xfrm>
            <a:off x="99392" y="513336"/>
            <a:ext cx="8945217" cy="4253927"/>
          </a:xfrm>
          <a:ln>
            <a:solidFill>
              <a:schemeClr val="tx1"/>
            </a:solidFill>
          </a:ln>
        </p:spPr>
        <p:txBody>
          <a:bodyPr>
            <a:normAutofit/>
          </a:bodyPr>
          <a:lstStyle/>
          <a:p>
            <a:endParaRPr lang="sl-SI" sz="1600" dirty="0"/>
          </a:p>
          <a:p>
            <a:r>
              <a:rPr lang="sl-SI" sz="1600" dirty="0"/>
              <a:t>Kakšen bo trend v prihodnosti? Ali se bo davek na človeška življenja zmanjšal ali inovacija vedno za sabo prinese posledice?</a:t>
            </a:r>
          </a:p>
          <a:p>
            <a:r>
              <a:rPr lang="sl-SI" sz="1600"/>
              <a:t>...</a:t>
            </a:r>
            <a:endParaRPr lang="sl-SI" sz="1600" dirty="0"/>
          </a:p>
          <a:p>
            <a:pPr marL="0" indent="0">
              <a:buNone/>
            </a:pPr>
            <a:endParaRPr lang="sl-SI" sz="1600" dirty="0"/>
          </a:p>
        </p:txBody>
      </p:sp>
      <p:sp>
        <p:nvSpPr>
          <p:cNvPr id="6" name="Slide Number Placeholder 5">
            <a:extLst>
              <a:ext uri="{FF2B5EF4-FFF2-40B4-BE49-F238E27FC236}">
                <a16:creationId xmlns:a16="http://schemas.microsoft.com/office/drawing/2014/main" id="{643A65B7-6F2E-D145-A02C-A24F07A611A3}"/>
              </a:ext>
            </a:extLst>
          </p:cNvPr>
          <p:cNvSpPr>
            <a:spLocks noGrp="1"/>
          </p:cNvSpPr>
          <p:nvPr>
            <p:ph type="sldNum" sz="quarter" idx="12"/>
          </p:nvPr>
        </p:nvSpPr>
        <p:spPr/>
        <p:txBody>
          <a:bodyPr/>
          <a:lstStyle/>
          <a:p>
            <a:fld id="{03BC8BC1-971C-5C4D-898D-87CE7EF1EB36}" type="slidenum">
              <a:rPr lang="en-US" smtClean="0"/>
              <a:t>4</a:t>
            </a:fld>
            <a:endParaRPr lang="en-US"/>
          </a:p>
        </p:txBody>
      </p:sp>
      <p:sp>
        <p:nvSpPr>
          <p:cNvPr id="8" name="Date Placeholder 11">
            <a:extLst>
              <a:ext uri="{FF2B5EF4-FFF2-40B4-BE49-F238E27FC236}">
                <a16:creationId xmlns:a16="http://schemas.microsoft.com/office/drawing/2014/main" id="{07C4AC33-717C-454A-96DC-39E4E45FC358}"/>
              </a:ext>
            </a:extLst>
          </p:cNvPr>
          <p:cNvSpPr>
            <a:spLocks noGrp="1"/>
          </p:cNvSpPr>
          <p:nvPr>
            <p:ph type="dt" sz="half" idx="10"/>
          </p:nvPr>
        </p:nvSpPr>
        <p:spPr>
          <a:xfrm>
            <a:off x="76857" y="4800600"/>
            <a:ext cx="3754164" cy="273844"/>
          </a:xfrm>
        </p:spPr>
        <p:txBody>
          <a:bodyPr/>
          <a:lstStyle/>
          <a:p>
            <a:r>
              <a:rPr lang="en-US" dirty="0"/>
              <a:t>18. 4. 2024</a:t>
            </a:r>
          </a:p>
        </p:txBody>
      </p:sp>
      <p:sp>
        <p:nvSpPr>
          <p:cNvPr id="9" name="Footer Placeholder 12">
            <a:extLst>
              <a:ext uri="{FF2B5EF4-FFF2-40B4-BE49-F238E27FC236}">
                <a16:creationId xmlns:a16="http://schemas.microsoft.com/office/drawing/2014/main" id="{1E484604-5097-374A-BB61-C5B3CD4C807B}"/>
              </a:ext>
            </a:extLst>
          </p:cNvPr>
          <p:cNvSpPr>
            <a:spLocks noGrp="1"/>
          </p:cNvSpPr>
          <p:nvPr>
            <p:ph type="ftr" sz="quarter" idx="11"/>
          </p:nvPr>
        </p:nvSpPr>
        <p:spPr>
          <a:xfrm>
            <a:off x="3028950" y="4767263"/>
            <a:ext cx="3086100" cy="273844"/>
          </a:xfrm>
        </p:spPr>
        <p:txBody>
          <a:bodyPr/>
          <a:lstStyle/>
          <a:p>
            <a:r>
              <a:rPr lang="en-US" dirty="0"/>
              <a:t>PR23-24, </a:t>
            </a:r>
            <a:r>
              <a:rPr lang="en-US" dirty="0" err="1"/>
              <a:t>Vmesna</a:t>
            </a:r>
            <a:r>
              <a:rPr lang="en-US" dirty="0"/>
              <a:t> </a:t>
            </a:r>
            <a:r>
              <a:rPr lang="en-US" dirty="0" err="1"/>
              <a:t>predstavitev</a:t>
            </a:r>
            <a:endParaRPr lang="en-US" dirty="0"/>
          </a:p>
        </p:txBody>
      </p:sp>
    </p:spTree>
    <p:extLst>
      <p:ext uri="{BB962C8B-B14F-4D97-AF65-F5344CB8AC3E}">
        <p14:creationId xmlns:p14="http://schemas.microsoft.com/office/powerpoint/2010/main" val="32800236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TotalTime>
  <Words>494</Words>
  <Application>Microsoft Office PowerPoint</Application>
  <PresentationFormat>On-screen Show (16:9)</PresentationFormat>
  <Paragraphs>73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Arial</vt:lpstr>
      <vt:lpstr>Calibri</vt:lpstr>
      <vt:lpstr>Calibri Light</vt:lpstr>
      <vt:lpstr>Office Theme</vt:lpstr>
      <vt:lpstr>Analiza letalskih nesreč od leta 1908 do danes.</vt:lpstr>
      <vt:lpstr>PowerPoint Presentation</vt:lpstr>
      <vt:lpstr>PowerPoint Presentation</vt:lpstr>
      <vt:lpstr>Dodatna prosojnica za rezultate oz. odprta vprašanja (če potrebno)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Naslov projekta naj bo kratek, informativen in naj povzame bistvo projekta</dc:title>
  <dc:subject/>
  <dc:creator/>
  <cp:keywords/>
  <dc:description/>
  <cp:lastModifiedBy>Jan Sterle</cp:lastModifiedBy>
  <cp:revision>69</cp:revision>
  <dcterms:created xsi:type="dcterms:W3CDTF">2020-04-03T06:53:29Z</dcterms:created>
  <dcterms:modified xsi:type="dcterms:W3CDTF">2024-04-17T20:27:27Z</dcterms:modified>
  <cp:category/>
</cp:coreProperties>
</file>