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4" r:id="rId4"/>
    <p:sldId id="265" r:id="rId5"/>
    <p:sldId id="261" r:id="rId6"/>
    <p:sldId id="260" r:id="rId7"/>
    <p:sldId id="262" r:id="rId8"/>
    <p:sldId id="263" r:id="rId9"/>
    <p:sldId id="266" r:id="rId10"/>
    <p:sldId id="25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65" d="100"/>
          <a:sy n="65" d="100"/>
        </p:scale>
        <p:origin x="43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47C52-DF7F-F947-B704-F0BAD17B1E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8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47C52-DF7F-F947-B704-F0BAD17B1E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64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47C52-DF7F-F947-B704-F0BAD17B1E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0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47C52-DF7F-F947-B704-F0BAD17B1E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47C52-DF7F-F947-B704-F0BAD17B1E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42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47C52-DF7F-F947-B704-F0BAD17B1E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84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47C52-DF7F-F947-B704-F0BAD17B1E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15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47C52-DF7F-F947-B704-F0BAD17B1E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eroflot_accidents_and_incidents_in_the_1970s" TargetMode="External"/><Relationship Id="rId2" Type="http://schemas.openxmlformats.org/officeDocument/2006/relationships/hyperlink" Target="https://www.kaggle.com/datasets/saurograndi/airplane-crashes-since-1908" TargetMode="Externa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algn="l"/>
            <a:r>
              <a:rPr lang="pl-PL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Analiza letalskih nesreč od leta 1908 do danes.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1"/>
            <a:ext cx="6610190" cy="4967955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Vir podatkov: </a:t>
            </a:r>
            <a:r>
              <a:rPr lang="sl-SI" sz="1600" dirty="0">
                <a:hlinkClick r:id="rId2"/>
              </a:rPr>
              <a:t>https://www.kaggle.com/datasets/saurograndi/airplane-crashes-since-1908</a:t>
            </a:r>
            <a:r>
              <a:rPr lang="sl-SI" sz="1600" dirty="0"/>
              <a:t> ; </a:t>
            </a:r>
            <a:r>
              <a:rPr lang="sl-SI" sz="1600" dirty="0">
                <a:hlinkClick r:id="rId3"/>
              </a:rPr>
              <a:t>https://en.wikipedia.org/wiki/Aeroflot_accidents_and_incidents_in_the_1970s</a:t>
            </a:r>
            <a:r>
              <a:rPr lang="sl-SI" sz="1600" dirty="0"/>
              <a:t> 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</a:t>
            </a:r>
            <a:r>
              <a:rPr lang="en-US" sz="1600" dirty="0" err="1"/>
              <a:t>rvotni</a:t>
            </a:r>
            <a:r>
              <a:rPr lang="en-US" sz="1600" dirty="0"/>
              <a:t> </a:t>
            </a:r>
            <a:r>
              <a:rPr lang="en-US" sz="1600" dirty="0" err="1"/>
              <a:t>namen</a:t>
            </a:r>
            <a:r>
              <a:rPr lang="en-US" sz="1600" dirty="0"/>
              <a:t> </a:t>
            </a:r>
            <a:r>
              <a:rPr lang="en-US" sz="1600" dirty="0" err="1"/>
              <a:t>zbiranja</a:t>
            </a:r>
            <a:r>
              <a:rPr lang="sl-SI" sz="1600" dirty="0"/>
              <a:t>: zanimalo nas je, kaj vpliva na letalske nesreče</a:t>
            </a:r>
          </a:p>
          <a:p>
            <a:pPr>
              <a:buFontTx/>
              <a:buChar char="-"/>
            </a:pPr>
            <a:r>
              <a:rPr lang="sl-SI" sz="1600" dirty="0"/>
              <a:t>T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sl-SI" sz="1600" dirty="0"/>
              <a:t>: statistika ;</a:t>
            </a:r>
            <a:r>
              <a:rPr lang="en-US" sz="1600" dirty="0"/>
              <a:t> </a:t>
            </a:r>
            <a:r>
              <a:rPr lang="sl-SI" sz="1600" dirty="0"/>
              <a:t>O</a:t>
            </a:r>
            <a:r>
              <a:rPr lang="en-US" sz="1600" dirty="0" err="1"/>
              <a:t>bseg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sl-SI" sz="1600" dirty="0"/>
              <a:t>: 5269 primerov, 13 atributov</a:t>
            </a:r>
          </a:p>
          <a:p>
            <a:pPr>
              <a:buFontTx/>
              <a:buChar char="-"/>
            </a:pPr>
            <a:r>
              <a:rPr lang="sl-SI" sz="1600" dirty="0"/>
              <a:t>O</a:t>
            </a:r>
            <a:r>
              <a:rPr lang="en-US" sz="1600" dirty="0" err="1"/>
              <a:t>sredotoč</a:t>
            </a:r>
            <a:r>
              <a:rPr lang="sl-SI" sz="1600" dirty="0"/>
              <a:t>ili smo se na atribute:</a:t>
            </a:r>
            <a:r>
              <a:rPr lang="en-US" sz="1600" dirty="0"/>
              <a:t> Date, Location, Operator, Type, Aboard, Fatalities </a:t>
            </a:r>
            <a:r>
              <a:rPr lang="en-US" sz="1600" dirty="0" err="1"/>
              <a:t>ter</a:t>
            </a:r>
            <a:r>
              <a:rPr lang="en-US" sz="1600" dirty="0"/>
              <a:t> Summary.</a:t>
            </a:r>
          </a:p>
          <a:p>
            <a:pPr>
              <a:buFontTx/>
              <a:buChar char="-"/>
            </a:pPr>
            <a:r>
              <a:rPr lang="sl-SI" sz="1600" dirty="0"/>
              <a:t>Težave: </a:t>
            </a:r>
            <a:r>
              <a:rPr lang="sl-SI" sz="1600" dirty="0" err="1"/>
              <a:t>mankajoči</a:t>
            </a:r>
            <a:r>
              <a:rPr lang="sl-SI" sz="1600" dirty="0"/>
              <a:t> razlogi za nesrečo, registrske oznake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Pretvorba podatkov v </a:t>
            </a:r>
            <a:r>
              <a:rPr lang="sl-SI" sz="1600" dirty="0" err="1"/>
              <a:t>numpy</a:t>
            </a:r>
            <a:r>
              <a:rPr lang="sl-SI" sz="1600" dirty="0"/>
              <a:t> </a:t>
            </a:r>
            <a:r>
              <a:rPr lang="sl-SI" sz="1600" dirty="0" err="1"/>
              <a:t>array</a:t>
            </a:r>
            <a:r>
              <a:rPr lang="sl-SI" sz="1600" dirty="0"/>
              <a:t>, filtriranje po letnicah/podjetjih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 err="1"/>
              <a:t>katera</a:t>
            </a:r>
            <a:r>
              <a:rPr lang="en-US" sz="1600" dirty="0"/>
              <a:t> </a:t>
            </a:r>
            <a:r>
              <a:rPr lang="en-US" sz="1600" dirty="0" err="1"/>
              <a:t>leta</a:t>
            </a:r>
            <a:r>
              <a:rPr lang="en-US" sz="1600" dirty="0"/>
              <a:t> so </a:t>
            </a:r>
            <a:r>
              <a:rPr lang="en-US" sz="1600" dirty="0" err="1"/>
              <a:t>bila</a:t>
            </a:r>
            <a:r>
              <a:rPr lang="en-US" sz="1600" dirty="0"/>
              <a:t> </a:t>
            </a:r>
            <a:r>
              <a:rPr lang="en-US" sz="1600" dirty="0" err="1"/>
              <a:t>najbolj</a:t>
            </a:r>
            <a:r>
              <a:rPr lang="en-US" sz="1600" dirty="0"/>
              <a:t> </a:t>
            </a:r>
            <a:r>
              <a:rPr lang="en-US" sz="1600" dirty="0" err="1"/>
              <a:t>nesrečna</a:t>
            </a:r>
            <a:r>
              <a:rPr lang="en-US" sz="1600" dirty="0"/>
              <a:t> za </a:t>
            </a:r>
            <a:r>
              <a:rPr lang="en-US" sz="1600" dirty="0" err="1"/>
              <a:t>potnike</a:t>
            </a:r>
            <a:r>
              <a:rPr lang="en-US" sz="1600" dirty="0"/>
              <a:t> </a:t>
            </a:r>
            <a:r>
              <a:rPr lang="en-US" sz="1600" dirty="0" err="1"/>
              <a:t>letalskega</a:t>
            </a:r>
            <a:r>
              <a:rPr lang="en-US" sz="1600" dirty="0"/>
              <a:t> </a:t>
            </a:r>
            <a:r>
              <a:rPr lang="en-US" sz="1600" dirty="0" err="1"/>
              <a:t>prometa</a:t>
            </a:r>
            <a:r>
              <a:rPr lang="en-US" sz="1600" dirty="0"/>
              <a:t>,</a:t>
            </a:r>
          </a:p>
          <a:p>
            <a:pPr>
              <a:buFontTx/>
              <a:buChar char="-"/>
            </a:pPr>
            <a:r>
              <a:rPr lang="en-US" sz="1600" dirty="0" err="1"/>
              <a:t>Kater</a:t>
            </a:r>
            <a:r>
              <a:rPr lang="sl-SI" sz="1600" dirty="0"/>
              <a:t>i modeli</a:t>
            </a:r>
            <a:r>
              <a:rPr lang="en-US" sz="1600" dirty="0"/>
              <a:t> </a:t>
            </a:r>
            <a:r>
              <a:rPr lang="en-US" sz="1600" dirty="0" err="1"/>
              <a:t>letal</a:t>
            </a:r>
            <a:r>
              <a:rPr lang="en-US" sz="1600" dirty="0"/>
              <a:t> so </a:t>
            </a:r>
            <a:r>
              <a:rPr lang="en-US" sz="1600" dirty="0" err="1"/>
              <a:t>najbolj</a:t>
            </a:r>
            <a:r>
              <a:rPr lang="en-US" sz="1600" dirty="0"/>
              <a:t> </a:t>
            </a:r>
            <a:r>
              <a:rPr lang="en-US" sz="1600" dirty="0" err="1"/>
              <a:t>izpostavljena</a:t>
            </a:r>
            <a:r>
              <a:rPr lang="en-US" sz="1600" dirty="0"/>
              <a:t> </a:t>
            </a:r>
            <a:r>
              <a:rPr lang="en-US" sz="1600" dirty="0" err="1"/>
              <a:t>nesrečam</a:t>
            </a:r>
            <a:r>
              <a:rPr lang="en-US" sz="1600" dirty="0"/>
              <a:t>,</a:t>
            </a:r>
          </a:p>
          <a:p>
            <a:pPr>
              <a:buFontTx/>
              <a:buChar char="-"/>
            </a:pPr>
            <a:r>
              <a:rPr lang="en-US" sz="1600" dirty="0" err="1"/>
              <a:t>najbolj</a:t>
            </a:r>
            <a:r>
              <a:rPr lang="en-US" sz="1600" dirty="0"/>
              <a:t>/</a:t>
            </a:r>
            <a:r>
              <a:rPr lang="en-US" sz="1600" dirty="0" err="1"/>
              <a:t>najmanj</a:t>
            </a:r>
            <a:r>
              <a:rPr lang="en-US" sz="1600" dirty="0"/>
              <a:t> </a:t>
            </a:r>
            <a:r>
              <a:rPr lang="en-US" sz="1600" dirty="0" err="1"/>
              <a:t>uspešna</a:t>
            </a:r>
            <a:r>
              <a:rPr lang="en-US" sz="1600" dirty="0"/>
              <a:t> </a:t>
            </a:r>
            <a:r>
              <a:rPr lang="en-US" sz="1600" dirty="0" err="1"/>
              <a:t>letalska</a:t>
            </a:r>
            <a:r>
              <a:rPr lang="en-US" sz="1600" dirty="0"/>
              <a:t> </a:t>
            </a:r>
            <a:r>
              <a:rPr lang="en-US" sz="1600" dirty="0" err="1"/>
              <a:t>podjetja</a:t>
            </a:r>
            <a:r>
              <a:rPr lang="en-US" sz="1600" dirty="0"/>
              <a:t>,</a:t>
            </a:r>
          </a:p>
          <a:p>
            <a:pPr>
              <a:buFontTx/>
              <a:buChar char="-"/>
            </a:pPr>
            <a:r>
              <a:rPr lang="en-US" sz="1600" dirty="0" err="1"/>
              <a:t>vpliv</a:t>
            </a:r>
            <a:r>
              <a:rPr lang="en-US" sz="1600" dirty="0"/>
              <a:t> </a:t>
            </a:r>
            <a:r>
              <a:rPr lang="en-US" sz="1600" dirty="0" err="1"/>
              <a:t>vojn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nesreče</a:t>
            </a:r>
            <a:r>
              <a:rPr lang="en-US" sz="1600" dirty="0"/>
              <a:t> v </a:t>
            </a:r>
            <a:r>
              <a:rPr lang="en-US" sz="1600" dirty="0" err="1"/>
              <a:t>letalstvu</a:t>
            </a:r>
            <a:r>
              <a:rPr lang="en-US" sz="1600" dirty="0"/>
              <a:t>,</a:t>
            </a:r>
            <a:endParaRPr lang="sl-SI" sz="1600" dirty="0"/>
          </a:p>
          <a:p>
            <a:pPr>
              <a:buFontTx/>
              <a:buChar char="-"/>
            </a:pPr>
            <a:r>
              <a:rPr lang="sl-SI" sz="1600" dirty="0"/>
              <a:t>letalske nesreče na zemljevidu sveta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b="1" dirty="0"/>
              <a:t>EKIPA:</a:t>
            </a:r>
          </a:p>
          <a:p>
            <a:r>
              <a:rPr lang="sl-SI" dirty="0"/>
              <a:t>Bojan </a:t>
            </a:r>
            <a:r>
              <a:rPr lang="sl-SI" dirty="0" err="1"/>
              <a:t>Dogandžič</a:t>
            </a:r>
            <a:endParaRPr lang="sl-SI" dirty="0"/>
          </a:p>
          <a:p>
            <a:r>
              <a:rPr lang="sl-SI" dirty="0"/>
              <a:t>Jan Sterle</a:t>
            </a:r>
          </a:p>
          <a:p>
            <a:r>
              <a:rPr lang="sl-SI" dirty="0"/>
              <a:t>Aljaž Travnik</a:t>
            </a:r>
          </a:p>
          <a:p>
            <a:r>
              <a:rPr lang="sl-SI" dirty="0"/>
              <a:t>Nace Koprivc</a:t>
            </a:r>
          </a:p>
          <a:p>
            <a:r>
              <a:rPr lang="sl-SI" dirty="0"/>
              <a:t>Klaudija Jakše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2" y="513336"/>
            <a:ext cx="8945217" cy="425392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sl-SI" sz="1600" dirty="0"/>
          </a:p>
          <a:p>
            <a:r>
              <a:rPr lang="sl-SI" sz="1600" dirty="0"/>
              <a:t>Kakšen bo trend v prihodnosti? Ali se bo davek na človeška življenja zmanjšal ali inovacija vedno za sabo prinese posledice?</a:t>
            </a:r>
          </a:p>
          <a:p>
            <a:r>
              <a:rPr lang="sl-SI" sz="1600"/>
              <a:t>...</a:t>
            </a:r>
            <a:endParaRPr lang="sl-SI" sz="1600" dirty="0"/>
          </a:p>
          <a:p>
            <a:pPr marL="0" indent="0">
              <a:buNone/>
            </a:pPr>
            <a:endParaRPr lang="sl-SI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10</a:t>
            </a:fld>
            <a:endParaRPr lang="en-US"/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1600" b="1" dirty="0"/>
              <a:t>Cilj1: </a:t>
            </a:r>
            <a:r>
              <a:rPr lang="sl-SI" sz="1600" dirty="0"/>
              <a:t>Katera leta so bila najbolj nesrečna za potnike letalskega prometa?</a:t>
            </a:r>
          </a:p>
          <a:p>
            <a:endParaRPr lang="sl-SI" sz="1600" dirty="0"/>
          </a:p>
          <a:p>
            <a:endParaRPr lang="sl-SI" sz="1600" dirty="0"/>
          </a:p>
          <a:p>
            <a:endParaRPr lang="sl-SI" sz="1600" dirty="0"/>
          </a:p>
          <a:p>
            <a:pPr marL="0" indent="0">
              <a:buNone/>
            </a:pPr>
            <a:endParaRPr lang="sl-SI" sz="1600" b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sl-SI" sz="1600" dirty="0"/>
          </a:p>
          <a:p>
            <a:endParaRPr lang="sl-SI" sz="1600" dirty="0"/>
          </a:p>
          <a:p>
            <a:endParaRPr lang="sl-SI" sz="1600" dirty="0"/>
          </a:p>
          <a:p>
            <a:r>
              <a:rPr lang="sl-SI" sz="1600" dirty="0"/>
              <a:t>Na začetku manj nesreč (manj razvita letalska industrija, manj letal)</a:t>
            </a:r>
          </a:p>
          <a:p>
            <a:r>
              <a:rPr lang="sl-SI" sz="1600" dirty="0"/>
              <a:t>Velik porast v 2. svetovni vojni, 1972 največ nesreč (velika rast industrije, manj zanesljiva tehnologija)</a:t>
            </a:r>
          </a:p>
          <a:p>
            <a:r>
              <a:rPr lang="sl-SI" sz="1600" dirty="0"/>
              <a:t>Od 2008 naprej manj nesreč (naprednejša tehnologija (boljši motorji, sistemi za nadzor letenja), strožje regulative (redni pregledi in certificiranje letal in operaterjev)</a:t>
            </a:r>
          </a:p>
          <a:p>
            <a:endParaRPr lang="sl-SI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2AB3D026-35A3-EC63-704E-ACBEFCAAE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72" y="1556833"/>
            <a:ext cx="4253218" cy="251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1600" b="1" dirty="0"/>
              <a:t>Cilj2: </a:t>
            </a:r>
            <a:r>
              <a:rPr lang="sl-SI" sz="1600" dirty="0"/>
              <a:t>Kako se razmerje število nesreč in število potnikov spreminja čez leta?</a:t>
            </a:r>
          </a:p>
          <a:p>
            <a:endParaRPr lang="sl-SI" sz="1600" dirty="0"/>
          </a:p>
          <a:p>
            <a:endParaRPr lang="sl-SI" sz="1600" dirty="0"/>
          </a:p>
          <a:p>
            <a:pPr marL="0" indent="0">
              <a:buNone/>
            </a:pPr>
            <a:endParaRPr lang="sl-SI" sz="1600" b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l-SI" sz="1600" dirty="0"/>
              <a:t>1917/1918 – velik porast (zaradi 1. svetovne vojne)</a:t>
            </a:r>
          </a:p>
          <a:p>
            <a:r>
              <a:rPr lang="sl-SI" sz="1600" dirty="0"/>
              <a:t>Razmerje po hitrem vzponu zelo hitro pade in se z leti normalizira na okrog 5%. </a:t>
            </a:r>
          </a:p>
          <a:p>
            <a:r>
              <a:rPr lang="sl-SI" sz="1600" dirty="0"/>
              <a:t>Oranžna črta – razmerje</a:t>
            </a:r>
          </a:p>
          <a:p>
            <a:r>
              <a:rPr lang="sl-SI" sz="1600" dirty="0"/>
              <a:t>Rdeča črta – število nesreč</a:t>
            </a:r>
          </a:p>
          <a:p>
            <a:endParaRPr lang="sl-SI" sz="1600" dirty="0"/>
          </a:p>
          <a:p>
            <a:r>
              <a:rPr lang="sl-SI" sz="1600" b="1" dirty="0"/>
              <a:t>Ugotovitev: </a:t>
            </a:r>
            <a:r>
              <a:rPr lang="sl-SI" sz="1600" dirty="0"/>
              <a:t>več letov na leto -&gt; proporcionalno več nesreč, prevoženih potnikov pa je vsako leto več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7C223F6-AA1A-93D2-39A6-43C3B09FD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12" y="1876516"/>
            <a:ext cx="4314633" cy="21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3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1600" b="1" dirty="0"/>
              <a:t>Cilj3: </a:t>
            </a:r>
            <a:r>
              <a:rPr lang="sl-SI" sz="1600" dirty="0"/>
              <a:t>razmerje mrtvih/preživelih skozi čas</a:t>
            </a:r>
          </a:p>
          <a:p>
            <a:endParaRPr lang="sl-SI" sz="1600" dirty="0"/>
          </a:p>
          <a:p>
            <a:pPr marL="0" indent="0">
              <a:buNone/>
            </a:pPr>
            <a:endParaRPr lang="sl-SI" sz="1600" b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l-SI" sz="1600" dirty="0"/>
              <a:t>1908-1945 - skoraj vse nesreče skoraj 100% fatalne</a:t>
            </a:r>
          </a:p>
          <a:p>
            <a:r>
              <a:rPr lang="sl-SI" sz="1600" dirty="0"/>
              <a:t>Po 2. sv. vojni - % se drastično zmanjša</a:t>
            </a:r>
          </a:p>
          <a:p>
            <a:r>
              <a:rPr lang="sl-SI" sz="1600" b="1" dirty="0"/>
              <a:t>Ugotovitev: </a:t>
            </a:r>
            <a:r>
              <a:rPr lang="sl-SI" sz="1600" dirty="0"/>
              <a:t>več letov na leto -&gt; proporcionalno več nesreč, prevoženih potnikov pa je vsako leto več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FE94B155-BD43-C953-FD64-6E4F4BC00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13" y="1752145"/>
            <a:ext cx="4025335" cy="238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6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1600" b="1" dirty="0"/>
              <a:t>Cilj4: </a:t>
            </a:r>
            <a:r>
              <a:rPr lang="sl-SI" sz="1600" dirty="0"/>
              <a:t>Kateri modeli letal so najbolj izpostavljena nesrečam?</a:t>
            </a:r>
          </a:p>
          <a:p>
            <a:r>
              <a:rPr lang="sl-SI" sz="1600" dirty="0"/>
              <a:t>Prešteli smo nesreče za posamezen model in narisali graf za top 10</a:t>
            </a:r>
          </a:p>
          <a:p>
            <a:pPr marL="0" indent="0">
              <a:buNone/>
            </a:pPr>
            <a:endParaRPr lang="sl-SI" sz="1600" b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sl-SI" sz="1600" dirty="0" err="1"/>
              <a:t>Douglass</a:t>
            </a:r>
            <a:r>
              <a:rPr lang="sl-SI" sz="1600" dirty="0"/>
              <a:t> DC-3 (potniško letalo): s 334 nesrečami daleč najbolj pogosto vpleten v nesreče – dolga operativna dobe (več desetletij). Danes je operativnih 150 letal.</a:t>
            </a:r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0278AE3-5F07-D1B2-A7BB-64316C56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097" y="1676400"/>
            <a:ext cx="4869557" cy="287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1600" b="1" dirty="0"/>
              <a:t>Cilj5: </a:t>
            </a:r>
            <a:r>
              <a:rPr lang="sl-SI" sz="1600" dirty="0"/>
              <a:t>Vzroki letalskih nesreč</a:t>
            </a:r>
          </a:p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endParaRPr lang="sl-SI" sz="1600" dirty="0"/>
          </a:p>
          <a:p>
            <a:r>
              <a:rPr lang="sl-SI" sz="1600" b="1" dirty="0"/>
              <a:t>Napadi na letala</a:t>
            </a:r>
            <a:r>
              <a:rPr lang="sl-SI" sz="1600" dirty="0"/>
              <a:t> – besede za iskanje: </a:t>
            </a:r>
            <a:r>
              <a:rPr lang="sl-SI" sz="1600" dirty="0" err="1"/>
              <a:t>shoot</a:t>
            </a:r>
            <a:r>
              <a:rPr lang="sl-SI" sz="1600" dirty="0"/>
              <a:t>, </a:t>
            </a:r>
            <a:r>
              <a:rPr lang="sl-SI" sz="1600" dirty="0" err="1"/>
              <a:t>shot</a:t>
            </a:r>
            <a:r>
              <a:rPr lang="sl-SI" sz="1600" dirty="0"/>
              <a:t>, </a:t>
            </a:r>
            <a:r>
              <a:rPr lang="sl-SI" sz="1600" dirty="0" err="1"/>
              <a:t>attack</a:t>
            </a:r>
            <a:r>
              <a:rPr lang="sl-SI" sz="1600" dirty="0"/>
              <a:t>, </a:t>
            </a:r>
            <a:r>
              <a:rPr lang="sl-SI" sz="1600" dirty="0" err="1"/>
              <a:t>overshoot</a:t>
            </a:r>
            <a:r>
              <a:rPr lang="sl-SI" sz="1600" dirty="0"/>
              <a:t>, </a:t>
            </a:r>
            <a:r>
              <a:rPr lang="sl-SI" sz="1600" dirty="0" err="1"/>
              <a:t>undershoot</a:t>
            </a:r>
            <a:endParaRPr lang="sl-SI" sz="1600" dirty="0"/>
          </a:p>
          <a:p>
            <a:pPr lvl="2"/>
            <a:r>
              <a:rPr lang="sl-SI" sz="1300" dirty="0"/>
              <a:t>1940-1945: 2. svetovna vojna</a:t>
            </a:r>
          </a:p>
          <a:p>
            <a:pPr lvl="2"/>
            <a:r>
              <a:rPr lang="sl-SI" sz="1300" dirty="0"/>
              <a:t>1965-1970 Vietnamska vojna</a:t>
            </a:r>
          </a:p>
          <a:p>
            <a:pPr lvl="2"/>
            <a:r>
              <a:rPr lang="sl-SI" sz="1300" dirty="0"/>
              <a:t>1985-1995 vojna v Jugoslaviji, ostali vojaški konflikti v srednjem vzhodu</a:t>
            </a:r>
          </a:p>
          <a:p>
            <a:pPr lvl="2"/>
            <a:endParaRPr lang="sl-SI" sz="1600" dirty="0"/>
          </a:p>
          <a:p>
            <a:r>
              <a:rPr lang="sl-SI" sz="1600" b="1" dirty="0"/>
              <a:t>Sistemske napake </a:t>
            </a:r>
            <a:r>
              <a:rPr lang="sl-SI" sz="1600" dirty="0"/>
              <a:t>– besede: </a:t>
            </a:r>
            <a:r>
              <a:rPr lang="sl-SI" sz="1600" dirty="0" err="1"/>
              <a:t>faulty</a:t>
            </a:r>
            <a:r>
              <a:rPr lang="sl-SI" sz="1600" dirty="0"/>
              <a:t> design </a:t>
            </a:r>
            <a:r>
              <a:rPr lang="sl-SI" sz="1600" dirty="0" err="1"/>
              <a:t>design</a:t>
            </a:r>
            <a:r>
              <a:rPr lang="sl-SI" sz="1600" dirty="0"/>
              <a:t> </a:t>
            </a:r>
            <a:r>
              <a:rPr lang="sl-SI" sz="1600" dirty="0" err="1"/>
              <a:t>flaw</a:t>
            </a:r>
            <a:r>
              <a:rPr lang="sl-SI" sz="1600" dirty="0"/>
              <a:t>, design </a:t>
            </a:r>
            <a:r>
              <a:rPr lang="sl-SI" sz="1600" dirty="0" err="1"/>
              <a:t>deficiencies</a:t>
            </a:r>
            <a:endParaRPr lang="sl-SI" sz="1600" dirty="0"/>
          </a:p>
          <a:p>
            <a:pPr lvl="1"/>
            <a:r>
              <a:rPr lang="sl-SI" sz="1300" dirty="0"/>
              <a:t>16 nesreč</a:t>
            </a:r>
          </a:p>
          <a:p>
            <a:endParaRPr lang="sl-SI" sz="1600" dirty="0"/>
          </a:p>
          <a:p>
            <a:pPr marL="342900" lvl="1" indent="0">
              <a:buNone/>
            </a:pPr>
            <a:endParaRPr lang="sl-SI" sz="1600" b="1" dirty="0"/>
          </a:p>
          <a:p>
            <a:pPr marL="0" indent="0">
              <a:buNone/>
            </a:pPr>
            <a:endParaRPr lang="sl-SI" sz="16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sl-SI" sz="1600" b="1" dirty="0"/>
          </a:p>
          <a:p>
            <a:r>
              <a:rPr lang="sl-SI" sz="1600" b="1" dirty="0"/>
              <a:t>Primanjkovanje goriva </a:t>
            </a:r>
            <a:r>
              <a:rPr lang="sl-SI" sz="1600" dirty="0"/>
              <a:t>– besede: </a:t>
            </a:r>
            <a:r>
              <a:rPr lang="sl-SI" sz="1600" dirty="0" err="1"/>
              <a:t>low</a:t>
            </a:r>
            <a:r>
              <a:rPr lang="sl-SI" sz="1600" dirty="0"/>
              <a:t> </a:t>
            </a:r>
            <a:r>
              <a:rPr lang="sl-SI" sz="1600" dirty="0" err="1"/>
              <a:t>fuel</a:t>
            </a:r>
            <a:r>
              <a:rPr lang="sl-SI" sz="1600" dirty="0"/>
              <a:t>, </a:t>
            </a:r>
            <a:r>
              <a:rPr lang="sl-SI" sz="1600" dirty="0" err="1"/>
              <a:t>fuel</a:t>
            </a:r>
            <a:r>
              <a:rPr lang="sl-SI" sz="1600" dirty="0"/>
              <a:t> </a:t>
            </a:r>
            <a:r>
              <a:rPr lang="sl-SI" sz="1600" dirty="0" err="1"/>
              <a:t>exhaustion</a:t>
            </a:r>
            <a:r>
              <a:rPr lang="sl-SI" sz="1600" dirty="0"/>
              <a:t>, ran out </a:t>
            </a:r>
            <a:r>
              <a:rPr lang="sl-SI" sz="1600" dirty="0" err="1"/>
              <a:t>of</a:t>
            </a:r>
            <a:r>
              <a:rPr lang="sl-SI" sz="1600" dirty="0"/>
              <a:t> </a:t>
            </a:r>
            <a:r>
              <a:rPr lang="sl-SI" sz="1600" dirty="0" err="1"/>
              <a:t>fuel</a:t>
            </a:r>
            <a:r>
              <a:rPr lang="sl-SI" sz="1600" dirty="0"/>
              <a:t>, </a:t>
            </a:r>
            <a:r>
              <a:rPr lang="sl-SI" sz="1600" dirty="0" err="1"/>
              <a:t>running</a:t>
            </a:r>
            <a:r>
              <a:rPr lang="sl-SI" sz="1600" dirty="0"/>
              <a:t> out </a:t>
            </a:r>
            <a:r>
              <a:rPr lang="sl-SI" sz="1600" dirty="0" err="1"/>
              <a:t>of</a:t>
            </a:r>
            <a:r>
              <a:rPr lang="sl-SI" sz="1600" dirty="0"/>
              <a:t> </a:t>
            </a:r>
            <a:r>
              <a:rPr lang="sl-SI" sz="1600" dirty="0" err="1"/>
              <a:t>fuel</a:t>
            </a:r>
            <a:endParaRPr lang="sl-SI" sz="1600" dirty="0"/>
          </a:p>
          <a:p>
            <a:pPr lvl="1"/>
            <a:r>
              <a:rPr lang="sl-SI" sz="1300" dirty="0"/>
              <a:t>66 nesreč</a:t>
            </a:r>
            <a:endParaRPr lang="sl-SI" sz="1600" b="1" dirty="0"/>
          </a:p>
          <a:p>
            <a:pPr lvl="1"/>
            <a:endParaRPr lang="sl-SI" sz="1600" b="1" dirty="0"/>
          </a:p>
          <a:p>
            <a:r>
              <a:rPr lang="sl-SI" sz="1600" b="1" dirty="0"/>
              <a:t>Ptice </a:t>
            </a:r>
            <a:r>
              <a:rPr lang="sl-SI" sz="1600" dirty="0"/>
              <a:t>– besede: </a:t>
            </a:r>
            <a:r>
              <a:rPr lang="sl-SI" sz="1600" dirty="0" err="1"/>
              <a:t>bird</a:t>
            </a:r>
            <a:r>
              <a:rPr lang="sl-SI" sz="1600" dirty="0"/>
              <a:t>, </a:t>
            </a:r>
            <a:r>
              <a:rPr lang="sl-SI" sz="1600" dirty="0" err="1"/>
              <a:t>geese</a:t>
            </a:r>
            <a:r>
              <a:rPr lang="sl-SI" sz="1600" dirty="0"/>
              <a:t>, </a:t>
            </a:r>
            <a:r>
              <a:rPr lang="sl-SI" sz="1600" dirty="0" err="1"/>
              <a:t>flock</a:t>
            </a:r>
            <a:endParaRPr lang="sl-SI" sz="1300" b="1" dirty="0"/>
          </a:p>
          <a:p>
            <a:pPr lvl="1"/>
            <a:r>
              <a:rPr lang="sl-SI" sz="1300" dirty="0"/>
              <a:t>12 nesreč</a:t>
            </a:r>
          </a:p>
          <a:p>
            <a:pPr lvl="1"/>
            <a:endParaRPr lang="sl-SI" sz="1300" dirty="0"/>
          </a:p>
          <a:p>
            <a:r>
              <a:rPr lang="sl-SI" sz="1600" b="1" dirty="0"/>
              <a:t>Terorizem </a:t>
            </a:r>
            <a:r>
              <a:rPr lang="sl-SI" sz="1300" b="1" dirty="0"/>
              <a:t>– </a:t>
            </a:r>
            <a:r>
              <a:rPr lang="sl-SI" sz="1600" dirty="0"/>
              <a:t>besede: </a:t>
            </a:r>
            <a:r>
              <a:rPr lang="sl-SI" sz="1600" dirty="0" err="1"/>
              <a:t>terrorism</a:t>
            </a:r>
            <a:r>
              <a:rPr lang="sl-SI" sz="1600" dirty="0"/>
              <a:t>, </a:t>
            </a:r>
            <a:r>
              <a:rPr lang="sl-SI" sz="1600" dirty="0" err="1"/>
              <a:t>terrorist</a:t>
            </a:r>
            <a:endParaRPr lang="sl-SI" sz="1600" dirty="0"/>
          </a:p>
          <a:p>
            <a:pPr lvl="1"/>
            <a:r>
              <a:rPr lang="sl-SI" sz="1300" dirty="0"/>
              <a:t>12 nesreč</a:t>
            </a:r>
          </a:p>
          <a:p>
            <a:pPr lvl="1"/>
            <a:endParaRPr lang="sl-SI" sz="1300" dirty="0"/>
          </a:p>
          <a:p>
            <a:r>
              <a:rPr lang="sl-SI" sz="1600" b="1" dirty="0"/>
              <a:t>Nesreče okrog vodnih površin </a:t>
            </a:r>
            <a:r>
              <a:rPr lang="sl-SI" sz="1600" dirty="0"/>
              <a:t>– besede: ocean, </a:t>
            </a:r>
            <a:r>
              <a:rPr lang="sl-SI" sz="1600" dirty="0" err="1"/>
              <a:t>water</a:t>
            </a:r>
            <a:r>
              <a:rPr lang="sl-SI" sz="1600" dirty="0"/>
              <a:t>, </a:t>
            </a:r>
            <a:r>
              <a:rPr lang="sl-SI" sz="1600" dirty="0" err="1"/>
              <a:t>swamp</a:t>
            </a:r>
            <a:r>
              <a:rPr lang="sl-SI" sz="1600" dirty="0"/>
              <a:t>, </a:t>
            </a:r>
            <a:r>
              <a:rPr lang="sl-SI" sz="1600" dirty="0" err="1"/>
              <a:t>sea</a:t>
            </a:r>
            <a:r>
              <a:rPr lang="sl-SI" sz="1600" dirty="0"/>
              <a:t>, </a:t>
            </a:r>
            <a:r>
              <a:rPr lang="sl-SI" sz="1600" dirty="0" err="1"/>
              <a:t>river</a:t>
            </a:r>
            <a:endParaRPr lang="sl-SI" sz="1600" dirty="0"/>
          </a:p>
          <a:p>
            <a:pPr lvl="1"/>
            <a:r>
              <a:rPr lang="sl-SI" sz="1300" dirty="0"/>
              <a:t>617 nesreč</a:t>
            </a:r>
          </a:p>
          <a:p>
            <a:endParaRPr lang="sl-SI" sz="1600" dirty="0"/>
          </a:p>
          <a:p>
            <a:endParaRPr lang="sl-SI" sz="1600" dirty="0"/>
          </a:p>
          <a:p>
            <a:endParaRPr lang="sl-SI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r>
              <a:rPr lang="sl-SI" sz="1600" b="1" dirty="0"/>
              <a:t>Cilj6: </a:t>
            </a:r>
            <a:r>
              <a:rPr lang="sl-SI" sz="1600" dirty="0"/>
              <a:t>nesreče glede na vrsto poletov</a:t>
            </a:r>
            <a:endParaRPr lang="en-US" sz="1600" dirty="0"/>
          </a:p>
          <a:p>
            <a:r>
              <a:rPr lang="sl-SI" sz="1600" dirty="0"/>
              <a:t>Kateri poleti so bili največkrat vpleteni v nesrečo? Komercialni/vojaški</a:t>
            </a:r>
          </a:p>
          <a:p>
            <a:pPr marL="0" indent="0">
              <a:buNone/>
            </a:pPr>
            <a:endParaRPr lang="sl-SI" sz="16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endParaRPr lang="sl-SI" sz="1600" dirty="0"/>
          </a:p>
          <a:p>
            <a:r>
              <a:rPr lang="sl-SI" sz="1600" b="1" dirty="0"/>
              <a:t>Komercialni </a:t>
            </a:r>
            <a:r>
              <a:rPr lang="sl-SI" sz="1600" dirty="0"/>
              <a:t>– 85,2%</a:t>
            </a:r>
            <a:endParaRPr lang="sl-SI" sz="1600" b="1" dirty="0"/>
          </a:p>
          <a:p>
            <a:r>
              <a:rPr lang="sl-SI" sz="1600" b="1" dirty="0"/>
              <a:t>Vojaški </a:t>
            </a:r>
            <a:r>
              <a:rPr lang="sl-SI" sz="1600" dirty="0"/>
              <a:t>– 14,8%</a:t>
            </a:r>
            <a:endParaRPr lang="sl-SI" sz="1600" b="1" dirty="0"/>
          </a:p>
          <a:p>
            <a:endParaRPr lang="sl-SI" sz="1600" dirty="0"/>
          </a:p>
          <a:p>
            <a:pPr marL="0" indent="0">
              <a:buNone/>
            </a:pPr>
            <a:endParaRPr lang="sl-SI" sz="1600" dirty="0"/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0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r>
              <a:rPr lang="sl-SI" sz="1600" b="1" dirty="0"/>
              <a:t>Cilj7: </a:t>
            </a:r>
            <a:r>
              <a:rPr lang="sl-SI" sz="1600" dirty="0"/>
              <a:t>lokacija nesreč skozi čas po celem svetu (knjižnica </a:t>
            </a:r>
            <a:r>
              <a:rPr lang="sl-SI" sz="1600" dirty="0" err="1"/>
              <a:t>PilowWriter</a:t>
            </a:r>
            <a:r>
              <a:rPr lang="sl-SI" sz="1600" dirty="0"/>
              <a:t>, </a:t>
            </a:r>
            <a:r>
              <a:rPr lang="sl-SI" sz="1600" dirty="0" err="1"/>
              <a:t>cartopy</a:t>
            </a:r>
            <a:r>
              <a:rPr lang="sl-SI" sz="1600" dirty="0"/>
              <a:t>; </a:t>
            </a:r>
            <a:r>
              <a:rPr lang="sl-SI" sz="1600" dirty="0" err="1"/>
              <a:t>Geocode</a:t>
            </a:r>
            <a:r>
              <a:rPr lang="sl-SI" sz="1600" dirty="0"/>
              <a:t> </a:t>
            </a:r>
            <a:r>
              <a:rPr lang="sl-SI" sz="1600" dirty="0" err="1"/>
              <a:t>reverse</a:t>
            </a:r>
            <a:r>
              <a:rPr lang="sl-SI" sz="1600" dirty="0"/>
              <a:t> </a:t>
            </a:r>
            <a:r>
              <a:rPr lang="sl-SI" sz="1600" dirty="0" err="1"/>
              <a:t>inžiniring</a:t>
            </a:r>
            <a:r>
              <a:rPr lang="sl-SI" sz="1600" dirty="0"/>
              <a:t>; </a:t>
            </a:r>
            <a:r>
              <a:rPr lang="sl-SI" sz="1600" dirty="0" err="1"/>
              <a:t>Nominatim</a:t>
            </a:r>
            <a:r>
              <a:rPr lang="sl-SI" sz="1600" dirty="0"/>
              <a:t> API)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sl-SI" sz="1600" dirty="0"/>
          </a:p>
          <a:p>
            <a:r>
              <a:rPr lang="sl-SI" sz="1600" dirty="0"/>
              <a:t> </a:t>
            </a:r>
            <a:r>
              <a:rPr lang="sl-SI" sz="1600" dirty="0" err="1"/>
              <a:t>wordcloud</a:t>
            </a:r>
            <a:r>
              <a:rPr lang="sl-SI" sz="1600" dirty="0"/>
              <a:t> </a:t>
            </a:r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FE5AC764-B64D-B6A4-C414-314D8F616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19" y="1461112"/>
            <a:ext cx="2657190" cy="2567116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D5006090-0A6A-9303-18FD-F55B0B415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77" y="1726969"/>
            <a:ext cx="4193820" cy="290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5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sl-SI" sz="1600" dirty="0"/>
          </a:p>
          <a:p>
            <a:pPr marL="0" indent="0">
              <a:buNone/>
            </a:pPr>
            <a:r>
              <a:rPr lang="sl-SI" sz="1600" b="1" dirty="0"/>
              <a:t>Cilj7: </a:t>
            </a:r>
            <a:r>
              <a:rPr lang="sl-SI" sz="1600" dirty="0"/>
              <a:t>operatorji in lokacija, Kateri operator je imel največ nesreč?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sl-SI" sz="1600" dirty="0"/>
          </a:p>
          <a:p>
            <a:r>
              <a:rPr lang="sl-SI" sz="1600" dirty="0"/>
              <a:t> </a:t>
            </a:r>
            <a:r>
              <a:rPr lang="en-US" sz="1600" dirty="0"/>
              <a:t>Aeroflot: 179</a:t>
            </a:r>
          </a:p>
          <a:p>
            <a:r>
              <a:rPr lang="en-US" sz="1600" dirty="0"/>
              <a:t>Military - U.S. Air Force: 176</a:t>
            </a:r>
          </a:p>
          <a:p>
            <a:r>
              <a:rPr lang="en-US" sz="1600" dirty="0"/>
              <a:t>Air France: 70</a:t>
            </a:r>
            <a:endParaRPr lang="sl-SI" sz="1600" dirty="0"/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18. 4. 2024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PR23-24,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9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854</Words>
  <Application>Microsoft Office PowerPoint</Application>
  <PresentationFormat>Diaprojekcija na zaslonu (16:9)</PresentationFormat>
  <Paragraphs>145</Paragraphs>
  <Slides>10</Slides>
  <Notes>8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Analiza letalskih nesreč od leta 1908 do danes.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Dodatna prosojnica za rezultate oz. odprta vprašanja (če potrebno)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Jakše, Klaudija</cp:lastModifiedBy>
  <cp:revision>80</cp:revision>
  <dcterms:created xsi:type="dcterms:W3CDTF">2020-04-03T06:53:29Z</dcterms:created>
  <dcterms:modified xsi:type="dcterms:W3CDTF">2024-05-24T17:25:09Z</dcterms:modified>
  <cp:category/>
</cp:coreProperties>
</file>