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embeddedFontLst>
    <p:embeddedFont>
      <p:font typeface="Archivo" pitchFamily="2" charset="77"/>
      <p:regular r:id="rId50"/>
      <p:bold r:id="rId51"/>
      <p:italic r:id="rId52"/>
      <p:boldItalic r:id="rId53"/>
    </p:embeddedFont>
    <p:embeddedFont>
      <p:font typeface="Assistant Medium" pitchFamily="2" charset="-79"/>
      <p:regular r:id="rId54"/>
      <p:bold r:id="rId55"/>
    </p:embeddedFont>
    <p:embeddedFont>
      <p:font typeface="Belleza" pitchFamily="2" charset="77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Nunito Light" panose="020F0302020204030204" pitchFamily="34" charset="0"/>
      <p:regular r:id="rId61"/>
      <p:italic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hlKZVloY8BZLeG/jhOgWy9uJD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53C82-A863-4B1A-A1B4-4AEC2C6BB008}">
  <a:tblStyle styleId="{5C653C82-A863-4B1A-A1B4-4AEC2C6BB0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EE350F1-D161-4109-8FA8-FC56AFF3033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7ce4ab0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1e7ce4ab0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7ce4ab08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1e7ce4ab08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7ce4ab0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1e7ce4ab0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7ce4ab08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g1e7ce4ab08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7ce4ab0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1e7ce4ab0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7ce4ab08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g1e7ce4ab08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7ce4ab08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1e7ce4ab08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7ce4ab08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g1e7ce4ab08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7ce4ab08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g1e7ce4ab08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7ce4ab08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g1e7ce4ab08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7ce4ab08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e7ce4ab08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7ce4ab08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1e7ce4ab08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7ce4ab08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1e7ce4ab08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7ce4ab08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1e7ce4ab08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7ce4ab08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g1e7ce4ab08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7ce4ab08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g1e7ce4ab08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7ce4ab08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g1e7ce4ab08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7ce4ab08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g1e7ce4ab08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7ce4ab08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g1e7ce4ab08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7ce4ab08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1e7ce4ab08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7ce4ab08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1e7ce4ab08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7ce4ab08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g1e7ce4ab08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1e7ce4ab08c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7ce4ab08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e7ce4ab08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7ce4ab08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1e7ce4ab08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7ce4ab08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1e7ce4ab08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g1e7ce4ab08c_0_2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7ce4ab08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g1e7ce4ab08c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g1e7ce4ab08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7ce4ab08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g1e7ce4ab08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1e7ce4ab08c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7ce4ab08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g1e7ce4ab08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g1e7ce4ab08c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7ce4ab08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1e7ce4ab08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g1e7ce4ab08c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7ce4ab08c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1e7ce4ab08c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7" name="Google Shape;387;g1e7ce4ab08c_0_2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7ce4ab08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g1e7ce4ab08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7ce4ab08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1e7ce4ab08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7ce4ab08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g1e7ce4ab08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e7ce4ab08c_0_2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7ce4ab08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1e7ce4ab08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e7ce4ab08c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1e7ce4ab08c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7ce4ab08c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1" name="Google Shape;421;g1e7ce4ab08c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7ce4ab08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8" name="Google Shape;428;g1e7ce4ab08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e7ce4ab08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g1e7ce4ab08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e7ce4ab08c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7ce4ab08c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g1e7ce4ab08c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e7ce4ab08c_0_3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7ce4ab08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g1e7ce4ab08c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e7ce4ab08c_0_3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7ce4ab08c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g1e7ce4ab08c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e7ce4ab08c_0_3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CA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7ce4ab08c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g1e7ce4ab08c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7ce4ab08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1e7ce4ab08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7ce4ab08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1e7ce4ab08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7ce4ab08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1e7ce4ab08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7ce4ab08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1e7ce4ab0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7ce4ab08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1e7ce4ab08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2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10" name="Google Shape;10;p12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713225" y="1732200"/>
            <a:ext cx="7717500" cy="1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713100" y="3622725"/>
            <a:ext cx="7717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1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106" name="Google Shape;106;p21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1"/>
          <p:cNvSpPr/>
          <p:nvPr/>
        </p:nvSpPr>
        <p:spPr>
          <a:xfrm rot="5400000">
            <a:off x="223231" y="1041883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24788" y="4695838"/>
            <a:ext cx="1130625" cy="114700"/>
            <a:chOff x="3233525" y="2786700"/>
            <a:chExt cx="1130625" cy="114700"/>
          </a:xfrm>
        </p:grpSpPr>
        <p:sp>
          <p:nvSpPr>
            <p:cNvPr id="110" name="Google Shape;110;p21"/>
            <p:cNvSpPr/>
            <p:nvPr/>
          </p:nvSpPr>
          <p:spPr>
            <a:xfrm>
              <a:off x="32335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5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5" y="4588"/>
                  </a:cubicBezTo>
                  <a:cubicBezTo>
                    <a:pt x="3573" y="4588"/>
                    <a:pt x="4588" y="3553"/>
                    <a:pt x="4588" y="2294"/>
                  </a:cubicBezTo>
                  <a:cubicBezTo>
                    <a:pt x="4588" y="1015"/>
                    <a:pt x="3573" y="0"/>
                    <a:pt x="2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3487775" y="2786700"/>
              <a:ext cx="114700" cy="114700"/>
            </a:xfrm>
            <a:custGeom>
              <a:avLst/>
              <a:gdLst/>
              <a:ahLst/>
              <a:cxnLst/>
              <a:rect l="l" t="t" r="r" b="b"/>
              <a:pathLst>
                <a:path w="4588" h="4588" extrusionOk="0">
                  <a:moveTo>
                    <a:pt x="2294" y="0"/>
                  </a:moveTo>
                  <a:cubicBezTo>
                    <a:pt x="1015" y="0"/>
                    <a:pt x="0" y="1015"/>
                    <a:pt x="0" y="2294"/>
                  </a:cubicBezTo>
                  <a:cubicBezTo>
                    <a:pt x="0" y="3553"/>
                    <a:pt x="1015" y="4588"/>
                    <a:pt x="2294" y="4588"/>
                  </a:cubicBezTo>
                  <a:cubicBezTo>
                    <a:pt x="3552" y="4588"/>
                    <a:pt x="4587" y="3553"/>
                    <a:pt x="4587" y="2294"/>
                  </a:cubicBezTo>
                  <a:cubicBezTo>
                    <a:pt x="4587" y="1015"/>
                    <a:pt x="3552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374147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3995700" y="2786700"/>
              <a:ext cx="114200" cy="114700"/>
            </a:xfrm>
            <a:custGeom>
              <a:avLst/>
              <a:gdLst/>
              <a:ahLst/>
              <a:cxnLst/>
              <a:rect l="l" t="t" r="r" b="b"/>
              <a:pathLst>
                <a:path w="4568" h="4588" extrusionOk="0">
                  <a:moveTo>
                    <a:pt x="227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74" y="4588"/>
                  </a:cubicBezTo>
                  <a:cubicBezTo>
                    <a:pt x="3553" y="4588"/>
                    <a:pt x="4568" y="3553"/>
                    <a:pt x="4568" y="2294"/>
                  </a:cubicBezTo>
                  <a:cubicBezTo>
                    <a:pt x="4568" y="1015"/>
                    <a:pt x="3553" y="0"/>
                    <a:pt x="2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2494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g27f84ad40c8_0_493"/>
          <p:cNvGrpSpPr/>
          <p:nvPr/>
        </p:nvGrpSpPr>
        <p:grpSpPr>
          <a:xfrm>
            <a:off x="0" y="4743764"/>
            <a:ext cx="9144000" cy="400080"/>
            <a:chOff x="0" y="6248403"/>
            <a:chExt cx="9144000" cy="609600"/>
          </a:xfrm>
        </p:grpSpPr>
        <p:sp>
          <p:nvSpPr>
            <p:cNvPr id="117" name="Google Shape;117;g27f84ad40c8_0_493"/>
            <p:cNvSpPr/>
            <p:nvPr/>
          </p:nvSpPr>
          <p:spPr>
            <a:xfrm>
              <a:off x="0" y="6324600"/>
              <a:ext cx="4267200" cy="533400"/>
            </a:xfrm>
            <a:prstGeom prst="triangle">
              <a:avLst>
                <a:gd name="adj" fmla="val 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27f84ad40c8_0_493"/>
            <p:cNvSpPr/>
            <p:nvPr/>
          </p:nvSpPr>
          <p:spPr>
            <a:xfrm>
              <a:off x="0" y="6248403"/>
              <a:ext cx="9144000" cy="609600"/>
            </a:xfrm>
            <a:prstGeom prst="triangle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g27f84ad40c8_0_493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27f84ad40c8_0_493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marL="914400" lvl="1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175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g27f84ad40c8_0_493"/>
          <p:cNvSpPr txBox="1">
            <a:spLocks noGrp="1"/>
          </p:cNvSpPr>
          <p:nvPr>
            <p:ph type="dt" idx="10"/>
          </p:nvPr>
        </p:nvSpPr>
        <p:spPr>
          <a:xfrm>
            <a:off x="32004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g27f84ad40c8_0_493"/>
          <p:cNvSpPr txBox="1">
            <a:spLocks noGrp="1"/>
          </p:cNvSpPr>
          <p:nvPr>
            <p:ph type="sldNum" idx="12"/>
          </p:nvPr>
        </p:nvSpPr>
        <p:spPr>
          <a:xfrm>
            <a:off x="6553200" y="481250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3" name="Google Shape;123;g27f84ad40c8_0_493"/>
          <p:cNvSpPr txBox="1"/>
          <p:nvPr/>
        </p:nvSpPr>
        <p:spPr>
          <a:xfrm>
            <a:off x="152400" y="4857750"/>
            <a:ext cx="175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 123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g27f84ad40c8_0_493"/>
          <p:cNvGrpSpPr/>
          <p:nvPr/>
        </p:nvGrpSpPr>
        <p:grpSpPr>
          <a:xfrm>
            <a:off x="0" y="971550"/>
            <a:ext cx="9144000" cy="57150"/>
            <a:chOff x="0" y="1447800"/>
            <a:chExt cx="9144000" cy="76200"/>
          </a:xfrm>
        </p:grpSpPr>
        <p:sp>
          <p:nvSpPr>
            <p:cNvPr id="125" name="Google Shape;125;g27f84ad40c8_0_493"/>
            <p:cNvSpPr/>
            <p:nvPr/>
          </p:nvSpPr>
          <p:spPr>
            <a:xfrm>
              <a:off x="0" y="1447800"/>
              <a:ext cx="1295400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27f84ad40c8_0_493"/>
            <p:cNvSpPr/>
            <p:nvPr/>
          </p:nvSpPr>
          <p:spPr>
            <a:xfrm>
              <a:off x="1219200" y="1447800"/>
              <a:ext cx="7924800" cy="7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7ce4ab08c_0_434"/>
          <p:cNvSpPr txBox="1">
            <a:spLocks noGrp="1"/>
          </p:cNvSpPr>
          <p:nvPr>
            <p:ph type="title"/>
          </p:nvPr>
        </p:nvSpPr>
        <p:spPr>
          <a:xfrm>
            <a:off x="1524000" y="57150"/>
            <a:ext cx="7381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e7ce4ab08c_0_434"/>
          <p:cNvSpPr>
            <a:spLocks noGrp="1"/>
          </p:cNvSpPr>
          <p:nvPr>
            <p:ph type="dgm" idx="2"/>
          </p:nvPr>
        </p:nvSpPr>
        <p:spPr>
          <a:xfrm>
            <a:off x="1524000" y="971550"/>
            <a:ext cx="7391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g1e7ce4ab08c_0_4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g1e7ce4ab08c_0_4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g1e7ce4ab08c_0_4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8"/>
          <p:cNvGrpSpPr/>
          <p:nvPr/>
        </p:nvGrpSpPr>
        <p:grpSpPr>
          <a:xfrm>
            <a:off x="-100175" y="0"/>
            <a:ext cx="9344400" cy="5143500"/>
            <a:chOff x="-100175" y="0"/>
            <a:chExt cx="9344400" cy="5143500"/>
          </a:xfrm>
        </p:grpSpPr>
        <p:sp>
          <p:nvSpPr>
            <p:cNvPr id="16" name="Google Shape;16;p18"/>
            <p:cNvSpPr/>
            <p:nvPr/>
          </p:nvSpPr>
          <p:spPr>
            <a:xfrm>
              <a:off x="-100175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8"/>
          <p:cNvGrpSpPr/>
          <p:nvPr/>
        </p:nvGrpSpPr>
        <p:grpSpPr>
          <a:xfrm>
            <a:off x="249731" y="4294483"/>
            <a:ext cx="287798" cy="309523"/>
            <a:chOff x="249731" y="4294483"/>
            <a:chExt cx="287798" cy="309523"/>
          </a:xfrm>
        </p:grpSpPr>
        <p:sp>
          <p:nvSpPr>
            <p:cNvPr id="19" name="Google Shape;19;p18"/>
            <p:cNvSpPr/>
            <p:nvPr/>
          </p:nvSpPr>
          <p:spPr>
            <a:xfrm rot="5400000">
              <a:off x="423281" y="42944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 rot="5400000">
              <a:off x="249731" y="4489758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18"/>
          <p:cNvGrpSpPr/>
          <p:nvPr/>
        </p:nvGrpSpPr>
        <p:grpSpPr>
          <a:xfrm rot="-5400000">
            <a:off x="-258475" y="718250"/>
            <a:ext cx="1130625" cy="114700"/>
            <a:chOff x="3233525" y="2786700"/>
            <a:chExt cx="1130625" cy="114700"/>
          </a:xfrm>
        </p:grpSpPr>
        <p:sp>
          <p:nvSpPr>
            <p:cNvPr id="22" name="Google Shape;22;p18"/>
            <p:cNvSpPr/>
            <p:nvPr/>
          </p:nvSpPr>
          <p:spPr>
            <a:xfrm>
              <a:off x="32335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5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5" y="4588"/>
                  </a:cubicBezTo>
                  <a:cubicBezTo>
                    <a:pt x="3573" y="4588"/>
                    <a:pt x="4588" y="3553"/>
                    <a:pt x="4588" y="2294"/>
                  </a:cubicBezTo>
                  <a:cubicBezTo>
                    <a:pt x="4588" y="1015"/>
                    <a:pt x="3573" y="0"/>
                    <a:pt x="2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3487775" y="2786700"/>
              <a:ext cx="114700" cy="114700"/>
            </a:xfrm>
            <a:custGeom>
              <a:avLst/>
              <a:gdLst/>
              <a:ahLst/>
              <a:cxnLst/>
              <a:rect l="l" t="t" r="r" b="b"/>
              <a:pathLst>
                <a:path w="4588" h="4588" extrusionOk="0">
                  <a:moveTo>
                    <a:pt x="2294" y="0"/>
                  </a:moveTo>
                  <a:cubicBezTo>
                    <a:pt x="1015" y="0"/>
                    <a:pt x="0" y="1015"/>
                    <a:pt x="0" y="2294"/>
                  </a:cubicBezTo>
                  <a:cubicBezTo>
                    <a:pt x="0" y="3553"/>
                    <a:pt x="1015" y="4588"/>
                    <a:pt x="2294" y="4588"/>
                  </a:cubicBezTo>
                  <a:cubicBezTo>
                    <a:pt x="3552" y="4588"/>
                    <a:pt x="4587" y="3553"/>
                    <a:pt x="4587" y="2294"/>
                  </a:cubicBezTo>
                  <a:cubicBezTo>
                    <a:pt x="4587" y="1015"/>
                    <a:pt x="3552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374147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36" y="0"/>
                    <a:pt x="1" y="1015"/>
                    <a:pt x="1" y="2294"/>
                  </a:cubicBezTo>
                  <a:cubicBezTo>
                    <a:pt x="1" y="3553"/>
                    <a:pt x="103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3995700" y="2786700"/>
              <a:ext cx="114200" cy="114700"/>
            </a:xfrm>
            <a:custGeom>
              <a:avLst/>
              <a:gdLst/>
              <a:ahLst/>
              <a:cxnLst/>
              <a:rect l="l" t="t" r="r" b="b"/>
              <a:pathLst>
                <a:path w="4568" h="4588" extrusionOk="0">
                  <a:moveTo>
                    <a:pt x="227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74" y="4588"/>
                  </a:cubicBezTo>
                  <a:cubicBezTo>
                    <a:pt x="3553" y="4588"/>
                    <a:pt x="4568" y="3553"/>
                    <a:pt x="4568" y="2294"/>
                  </a:cubicBezTo>
                  <a:cubicBezTo>
                    <a:pt x="4568" y="1015"/>
                    <a:pt x="3553" y="0"/>
                    <a:pt x="2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4249425" y="2786700"/>
              <a:ext cx="114725" cy="114700"/>
            </a:xfrm>
            <a:custGeom>
              <a:avLst/>
              <a:gdLst/>
              <a:ahLst/>
              <a:cxnLst/>
              <a:rect l="l" t="t" r="r" b="b"/>
              <a:pathLst>
                <a:path w="4589" h="4588" extrusionOk="0">
                  <a:moveTo>
                    <a:pt x="2294" y="0"/>
                  </a:moveTo>
                  <a:cubicBezTo>
                    <a:pt x="1016" y="0"/>
                    <a:pt x="1" y="1015"/>
                    <a:pt x="1" y="2294"/>
                  </a:cubicBezTo>
                  <a:cubicBezTo>
                    <a:pt x="1" y="3553"/>
                    <a:pt x="1016" y="4588"/>
                    <a:pt x="2294" y="4588"/>
                  </a:cubicBezTo>
                  <a:cubicBezTo>
                    <a:pt x="3553" y="4588"/>
                    <a:pt x="4588" y="3553"/>
                    <a:pt x="4588" y="2294"/>
                  </a:cubicBezTo>
                  <a:cubicBezTo>
                    <a:pt x="4588" y="1015"/>
                    <a:pt x="3553" y="0"/>
                    <a:pt x="2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3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31" name="Google Shape;31;p13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13"/>
          <p:cNvSpPr/>
          <p:nvPr/>
        </p:nvSpPr>
        <p:spPr>
          <a:xfrm rot="5400000">
            <a:off x="8582181" y="4408683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 rot="5400000">
            <a:off x="104706" y="1187008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2436666" y="1045250"/>
            <a:ext cx="42780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ubTitle" idx="1"/>
          </p:nvPr>
        </p:nvSpPr>
        <p:spPr>
          <a:xfrm>
            <a:off x="2432925" y="2350750"/>
            <a:ext cx="4278000" cy="17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4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39" name="Google Shape;39;p14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14"/>
          <p:cNvGrpSpPr/>
          <p:nvPr/>
        </p:nvGrpSpPr>
        <p:grpSpPr>
          <a:xfrm>
            <a:off x="449481" y="1147633"/>
            <a:ext cx="8173898" cy="2898698"/>
            <a:chOff x="449481" y="1147633"/>
            <a:chExt cx="8173898" cy="2898698"/>
          </a:xfrm>
        </p:grpSpPr>
        <p:sp>
          <p:nvSpPr>
            <p:cNvPr id="42" name="Google Shape;42;p14"/>
            <p:cNvSpPr/>
            <p:nvPr/>
          </p:nvSpPr>
          <p:spPr>
            <a:xfrm rot="5400000">
              <a:off x="8509131" y="39320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5400000">
              <a:off x="449481" y="114763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1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5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48" name="Google Shape;48;p15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5"/>
          <p:cNvGrpSpPr/>
          <p:nvPr/>
        </p:nvGrpSpPr>
        <p:grpSpPr>
          <a:xfrm>
            <a:off x="7970000" y="4477388"/>
            <a:ext cx="921550" cy="253225"/>
            <a:chOff x="5690050" y="3400200"/>
            <a:chExt cx="921550" cy="253225"/>
          </a:xfrm>
        </p:grpSpPr>
        <p:sp>
          <p:nvSpPr>
            <p:cNvPr id="51" name="Google Shape;51;p15"/>
            <p:cNvSpPr/>
            <p:nvPr/>
          </p:nvSpPr>
          <p:spPr>
            <a:xfrm>
              <a:off x="5690050" y="3400200"/>
              <a:ext cx="54325" cy="54325"/>
            </a:xfrm>
            <a:custGeom>
              <a:avLst/>
              <a:gdLst/>
              <a:ahLst/>
              <a:cxnLst/>
              <a:rect l="l" t="t" r="r" b="b"/>
              <a:pathLst>
                <a:path w="2173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685" y="2172"/>
                    <a:pt x="2173" y="1685"/>
                    <a:pt x="2173" y="1076"/>
                  </a:cubicBezTo>
                  <a:cubicBezTo>
                    <a:pt x="2173" y="487"/>
                    <a:pt x="1685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906725" y="3400200"/>
              <a:ext cx="54325" cy="54325"/>
            </a:xfrm>
            <a:custGeom>
              <a:avLst/>
              <a:gdLst/>
              <a:ahLst/>
              <a:cxnLst/>
              <a:rect l="l" t="t" r="r" b="b"/>
              <a:pathLst>
                <a:path w="2173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686" y="2172"/>
                    <a:pt x="2173" y="1685"/>
                    <a:pt x="2173" y="1076"/>
                  </a:cubicBezTo>
                  <a:cubicBezTo>
                    <a:pt x="2173" y="487"/>
                    <a:pt x="1686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123400" y="3400200"/>
              <a:ext cx="54325" cy="54325"/>
            </a:xfrm>
            <a:custGeom>
              <a:avLst/>
              <a:gdLst/>
              <a:ahLst/>
              <a:cxnLst/>
              <a:rect l="l" t="t" r="r" b="b"/>
              <a:pathLst>
                <a:path w="2173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686" y="2172"/>
                    <a:pt x="2173" y="1685"/>
                    <a:pt x="2173" y="1076"/>
                  </a:cubicBezTo>
                  <a:cubicBezTo>
                    <a:pt x="2173" y="487"/>
                    <a:pt x="1686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340075" y="3400200"/>
              <a:ext cx="54850" cy="54325"/>
            </a:xfrm>
            <a:custGeom>
              <a:avLst/>
              <a:gdLst/>
              <a:ahLst/>
              <a:cxnLst/>
              <a:rect l="l" t="t" r="r" b="b"/>
              <a:pathLst>
                <a:path w="2194" h="2173" extrusionOk="0">
                  <a:moveTo>
                    <a:pt x="1097" y="0"/>
                  </a:moveTo>
                  <a:cubicBezTo>
                    <a:pt x="488" y="0"/>
                    <a:pt x="1" y="487"/>
                    <a:pt x="1" y="1076"/>
                  </a:cubicBezTo>
                  <a:cubicBezTo>
                    <a:pt x="1" y="1685"/>
                    <a:pt x="488" y="2172"/>
                    <a:pt x="1097" y="2172"/>
                  </a:cubicBezTo>
                  <a:cubicBezTo>
                    <a:pt x="1706" y="2172"/>
                    <a:pt x="2193" y="1685"/>
                    <a:pt x="2193" y="1076"/>
                  </a:cubicBezTo>
                  <a:cubicBezTo>
                    <a:pt x="2193" y="487"/>
                    <a:pt x="1706" y="0"/>
                    <a:pt x="1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6556775" y="3400200"/>
              <a:ext cx="54825" cy="54325"/>
            </a:xfrm>
            <a:custGeom>
              <a:avLst/>
              <a:gdLst/>
              <a:ahLst/>
              <a:cxnLst/>
              <a:rect l="l" t="t" r="r" b="b"/>
              <a:pathLst>
                <a:path w="2193" h="2173" extrusionOk="0">
                  <a:moveTo>
                    <a:pt x="1096" y="0"/>
                  </a:moveTo>
                  <a:cubicBezTo>
                    <a:pt x="487" y="0"/>
                    <a:pt x="0" y="487"/>
                    <a:pt x="0" y="1076"/>
                  </a:cubicBezTo>
                  <a:cubicBezTo>
                    <a:pt x="0" y="1685"/>
                    <a:pt x="487" y="2172"/>
                    <a:pt x="1096" y="2172"/>
                  </a:cubicBezTo>
                  <a:cubicBezTo>
                    <a:pt x="1705" y="2172"/>
                    <a:pt x="2192" y="1685"/>
                    <a:pt x="2192" y="1076"/>
                  </a:cubicBezTo>
                  <a:cubicBezTo>
                    <a:pt x="2192" y="487"/>
                    <a:pt x="1705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690050" y="3598600"/>
              <a:ext cx="54325" cy="54825"/>
            </a:xfrm>
            <a:custGeom>
              <a:avLst/>
              <a:gdLst/>
              <a:ahLst/>
              <a:cxnLst/>
              <a:rect l="l" t="t" r="r" b="b"/>
              <a:pathLst>
                <a:path w="2173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685" y="2193"/>
                    <a:pt x="2173" y="1706"/>
                    <a:pt x="2173" y="1097"/>
                  </a:cubicBezTo>
                  <a:cubicBezTo>
                    <a:pt x="2173" y="488"/>
                    <a:pt x="1685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906725" y="3598600"/>
              <a:ext cx="54325" cy="54825"/>
            </a:xfrm>
            <a:custGeom>
              <a:avLst/>
              <a:gdLst/>
              <a:ahLst/>
              <a:cxnLst/>
              <a:rect l="l" t="t" r="r" b="b"/>
              <a:pathLst>
                <a:path w="2173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686" y="2193"/>
                    <a:pt x="2173" y="1706"/>
                    <a:pt x="2173" y="1097"/>
                  </a:cubicBezTo>
                  <a:cubicBezTo>
                    <a:pt x="2173" y="488"/>
                    <a:pt x="1686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123400" y="3598600"/>
              <a:ext cx="54325" cy="54825"/>
            </a:xfrm>
            <a:custGeom>
              <a:avLst/>
              <a:gdLst/>
              <a:ahLst/>
              <a:cxnLst/>
              <a:rect l="l" t="t" r="r" b="b"/>
              <a:pathLst>
                <a:path w="2173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686" y="2193"/>
                    <a:pt x="2173" y="1706"/>
                    <a:pt x="2173" y="1097"/>
                  </a:cubicBezTo>
                  <a:cubicBezTo>
                    <a:pt x="2173" y="488"/>
                    <a:pt x="1686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340075" y="3598600"/>
              <a:ext cx="54850" cy="54825"/>
            </a:xfrm>
            <a:custGeom>
              <a:avLst/>
              <a:gdLst/>
              <a:ahLst/>
              <a:cxnLst/>
              <a:rect l="l" t="t" r="r" b="b"/>
              <a:pathLst>
                <a:path w="2194" h="2193" extrusionOk="0">
                  <a:moveTo>
                    <a:pt x="1097" y="1"/>
                  </a:moveTo>
                  <a:cubicBezTo>
                    <a:pt x="488" y="1"/>
                    <a:pt x="1" y="488"/>
                    <a:pt x="1" y="1097"/>
                  </a:cubicBezTo>
                  <a:cubicBezTo>
                    <a:pt x="1" y="1706"/>
                    <a:pt x="488" y="2193"/>
                    <a:pt x="1097" y="2193"/>
                  </a:cubicBezTo>
                  <a:cubicBezTo>
                    <a:pt x="1706" y="2193"/>
                    <a:pt x="2193" y="1706"/>
                    <a:pt x="2193" y="1097"/>
                  </a:cubicBezTo>
                  <a:cubicBezTo>
                    <a:pt x="2193" y="488"/>
                    <a:pt x="1706" y="1"/>
                    <a:pt x="1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556775" y="359860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extrusionOk="0">
                  <a:moveTo>
                    <a:pt x="1096" y="1"/>
                  </a:moveTo>
                  <a:cubicBezTo>
                    <a:pt x="487" y="1"/>
                    <a:pt x="0" y="488"/>
                    <a:pt x="0" y="1097"/>
                  </a:cubicBezTo>
                  <a:cubicBezTo>
                    <a:pt x="0" y="1706"/>
                    <a:pt x="487" y="2193"/>
                    <a:pt x="1096" y="2193"/>
                  </a:cubicBezTo>
                  <a:cubicBezTo>
                    <a:pt x="1705" y="2193"/>
                    <a:pt x="2192" y="1706"/>
                    <a:pt x="2192" y="1097"/>
                  </a:cubicBezTo>
                  <a:cubicBezTo>
                    <a:pt x="2192" y="488"/>
                    <a:pt x="1705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135550" y="2188888"/>
            <a:ext cx="487290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135550" y="327393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6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65" name="Google Shape;65;p16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476825" y="2742050"/>
            <a:ext cx="4720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2"/>
          </p:nvPr>
        </p:nvSpPr>
        <p:spPr>
          <a:xfrm>
            <a:off x="1927950" y="1680750"/>
            <a:ext cx="15042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476825" y="3626100"/>
            <a:ext cx="4720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7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72" name="Google Shape;72;p17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7"/>
          <p:cNvSpPr/>
          <p:nvPr/>
        </p:nvSpPr>
        <p:spPr>
          <a:xfrm rot="5400000">
            <a:off x="8150106" y="330783"/>
            <a:ext cx="114248" cy="114248"/>
          </a:xfrm>
          <a:custGeom>
            <a:avLst/>
            <a:gdLst/>
            <a:ahLst/>
            <a:cxnLst/>
            <a:rect l="l" t="t" r="r" b="b"/>
            <a:pathLst>
              <a:path w="2680" h="2680" extrusionOk="0">
                <a:moveTo>
                  <a:pt x="1259" y="0"/>
                </a:moveTo>
                <a:cubicBezTo>
                  <a:pt x="1137" y="0"/>
                  <a:pt x="1015" y="102"/>
                  <a:pt x="1015" y="224"/>
                </a:cubicBezTo>
                <a:lnTo>
                  <a:pt x="1015" y="1035"/>
                </a:lnTo>
                <a:lnTo>
                  <a:pt x="224" y="1035"/>
                </a:lnTo>
                <a:cubicBezTo>
                  <a:pt x="102" y="1035"/>
                  <a:pt x="0" y="1137"/>
                  <a:pt x="0" y="1259"/>
                </a:cubicBezTo>
                <a:lnTo>
                  <a:pt x="0" y="1421"/>
                </a:lnTo>
                <a:cubicBezTo>
                  <a:pt x="0" y="1543"/>
                  <a:pt x="102" y="1644"/>
                  <a:pt x="224" y="1644"/>
                </a:cubicBezTo>
                <a:lnTo>
                  <a:pt x="1015" y="1644"/>
                </a:lnTo>
                <a:lnTo>
                  <a:pt x="1015" y="2456"/>
                </a:lnTo>
                <a:cubicBezTo>
                  <a:pt x="1015" y="2578"/>
                  <a:pt x="1137" y="2680"/>
                  <a:pt x="1259" y="2680"/>
                </a:cubicBezTo>
                <a:lnTo>
                  <a:pt x="1421" y="2680"/>
                </a:lnTo>
                <a:cubicBezTo>
                  <a:pt x="1543" y="2680"/>
                  <a:pt x="1644" y="2578"/>
                  <a:pt x="1644" y="2456"/>
                </a:cubicBezTo>
                <a:lnTo>
                  <a:pt x="1644" y="1644"/>
                </a:lnTo>
                <a:lnTo>
                  <a:pt x="2456" y="1644"/>
                </a:lnTo>
                <a:cubicBezTo>
                  <a:pt x="2578" y="1644"/>
                  <a:pt x="2680" y="1543"/>
                  <a:pt x="2680" y="1421"/>
                </a:cubicBezTo>
                <a:lnTo>
                  <a:pt x="2680" y="1259"/>
                </a:lnTo>
                <a:cubicBezTo>
                  <a:pt x="2680" y="1137"/>
                  <a:pt x="2578" y="1035"/>
                  <a:pt x="2456" y="1035"/>
                </a:cubicBezTo>
                <a:lnTo>
                  <a:pt x="1644" y="1035"/>
                </a:lnTo>
                <a:lnTo>
                  <a:pt x="1644" y="224"/>
                </a:lnTo>
                <a:cubicBezTo>
                  <a:pt x="1644" y="102"/>
                  <a:pt x="1543" y="0"/>
                  <a:pt x="1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4832078" y="1667625"/>
            <a:ext cx="32541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1057900" y="1667625"/>
            <a:ext cx="32541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0"/>
          <p:cNvGrpSpPr/>
          <p:nvPr/>
        </p:nvGrpSpPr>
        <p:grpSpPr>
          <a:xfrm>
            <a:off x="-109600" y="0"/>
            <a:ext cx="9353825" cy="5143500"/>
            <a:chOff x="-109600" y="0"/>
            <a:chExt cx="9353825" cy="5143500"/>
          </a:xfrm>
        </p:grpSpPr>
        <p:sp>
          <p:nvSpPr>
            <p:cNvPr id="81" name="Google Shape;81;p20"/>
            <p:cNvSpPr/>
            <p:nvPr/>
          </p:nvSpPr>
          <p:spPr>
            <a:xfrm>
              <a:off x="-109600" y="499470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-100175" y="0"/>
              <a:ext cx="9344400" cy="14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20"/>
          <p:cNvGrpSpPr/>
          <p:nvPr/>
        </p:nvGrpSpPr>
        <p:grpSpPr>
          <a:xfrm>
            <a:off x="223231" y="808883"/>
            <a:ext cx="8696348" cy="347248"/>
            <a:chOff x="223231" y="808883"/>
            <a:chExt cx="8696348" cy="347248"/>
          </a:xfrm>
        </p:grpSpPr>
        <p:sp>
          <p:nvSpPr>
            <p:cNvPr id="84" name="Google Shape;84;p20"/>
            <p:cNvSpPr/>
            <p:nvPr/>
          </p:nvSpPr>
          <p:spPr>
            <a:xfrm rot="5400000">
              <a:off x="223231" y="10418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rot="5400000">
              <a:off x="8805331" y="808883"/>
              <a:ext cx="114248" cy="114248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259" y="0"/>
                  </a:moveTo>
                  <a:cubicBezTo>
                    <a:pt x="1137" y="0"/>
                    <a:pt x="1015" y="102"/>
                    <a:pt x="1015" y="224"/>
                  </a:cubicBezTo>
                  <a:lnTo>
                    <a:pt x="1015" y="1035"/>
                  </a:lnTo>
                  <a:lnTo>
                    <a:pt x="224" y="1035"/>
                  </a:lnTo>
                  <a:cubicBezTo>
                    <a:pt x="102" y="1035"/>
                    <a:pt x="0" y="1137"/>
                    <a:pt x="0" y="1259"/>
                  </a:cubicBezTo>
                  <a:lnTo>
                    <a:pt x="0" y="1421"/>
                  </a:lnTo>
                  <a:cubicBezTo>
                    <a:pt x="0" y="1543"/>
                    <a:pt x="102" y="1644"/>
                    <a:pt x="224" y="1644"/>
                  </a:cubicBezTo>
                  <a:lnTo>
                    <a:pt x="1015" y="1644"/>
                  </a:lnTo>
                  <a:lnTo>
                    <a:pt x="1015" y="2456"/>
                  </a:lnTo>
                  <a:cubicBezTo>
                    <a:pt x="1015" y="2578"/>
                    <a:pt x="1137" y="2680"/>
                    <a:pt x="1259" y="2680"/>
                  </a:cubicBezTo>
                  <a:lnTo>
                    <a:pt x="1421" y="2680"/>
                  </a:lnTo>
                  <a:cubicBezTo>
                    <a:pt x="1543" y="2680"/>
                    <a:pt x="1644" y="2578"/>
                    <a:pt x="1644" y="2456"/>
                  </a:cubicBezTo>
                  <a:lnTo>
                    <a:pt x="1644" y="1644"/>
                  </a:lnTo>
                  <a:lnTo>
                    <a:pt x="2456" y="1644"/>
                  </a:lnTo>
                  <a:cubicBezTo>
                    <a:pt x="2578" y="1644"/>
                    <a:pt x="2680" y="1543"/>
                    <a:pt x="2680" y="1421"/>
                  </a:cubicBezTo>
                  <a:lnTo>
                    <a:pt x="2680" y="1259"/>
                  </a:lnTo>
                  <a:cubicBezTo>
                    <a:pt x="2680" y="1137"/>
                    <a:pt x="2578" y="1035"/>
                    <a:pt x="2456" y="1035"/>
                  </a:cubicBezTo>
                  <a:lnTo>
                    <a:pt x="1644" y="1035"/>
                  </a:lnTo>
                  <a:lnTo>
                    <a:pt x="1644" y="224"/>
                  </a:lnTo>
                  <a:cubicBezTo>
                    <a:pt x="1644" y="102"/>
                    <a:pt x="1543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0"/>
          <p:cNvGrpSpPr/>
          <p:nvPr/>
        </p:nvGrpSpPr>
        <p:grpSpPr>
          <a:xfrm>
            <a:off x="252450" y="286275"/>
            <a:ext cx="7279963" cy="4500263"/>
            <a:chOff x="252450" y="286275"/>
            <a:chExt cx="7279963" cy="4500263"/>
          </a:xfrm>
        </p:grpSpPr>
        <p:grpSp>
          <p:nvGrpSpPr>
            <p:cNvPr id="87" name="Google Shape;87;p20"/>
            <p:cNvGrpSpPr/>
            <p:nvPr/>
          </p:nvGrpSpPr>
          <p:grpSpPr>
            <a:xfrm>
              <a:off x="252450" y="286275"/>
              <a:ext cx="921550" cy="253225"/>
              <a:chOff x="5690050" y="3400200"/>
              <a:chExt cx="921550" cy="253225"/>
            </a:xfrm>
          </p:grpSpPr>
          <p:sp>
            <p:nvSpPr>
              <p:cNvPr id="88" name="Google Shape;88;p20"/>
              <p:cNvSpPr/>
              <p:nvPr/>
            </p:nvSpPr>
            <p:spPr>
              <a:xfrm>
                <a:off x="5690050" y="3400200"/>
                <a:ext cx="543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685" y="2172"/>
                      <a:pt x="2173" y="1685"/>
                      <a:pt x="2173" y="1076"/>
                    </a:cubicBezTo>
                    <a:cubicBezTo>
                      <a:pt x="2173" y="487"/>
                      <a:pt x="1685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0"/>
              <p:cNvSpPr/>
              <p:nvPr/>
            </p:nvSpPr>
            <p:spPr>
              <a:xfrm>
                <a:off x="5906725" y="3400200"/>
                <a:ext cx="543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686" y="2172"/>
                      <a:pt x="2173" y="1685"/>
                      <a:pt x="2173" y="1076"/>
                    </a:cubicBezTo>
                    <a:cubicBezTo>
                      <a:pt x="2173" y="487"/>
                      <a:pt x="1686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0"/>
              <p:cNvSpPr/>
              <p:nvPr/>
            </p:nvSpPr>
            <p:spPr>
              <a:xfrm>
                <a:off x="6123400" y="3400200"/>
                <a:ext cx="543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686" y="2172"/>
                      <a:pt x="2173" y="1685"/>
                      <a:pt x="2173" y="1076"/>
                    </a:cubicBezTo>
                    <a:cubicBezTo>
                      <a:pt x="2173" y="487"/>
                      <a:pt x="1686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0"/>
              <p:cNvSpPr/>
              <p:nvPr/>
            </p:nvSpPr>
            <p:spPr>
              <a:xfrm>
                <a:off x="6340075" y="3400200"/>
                <a:ext cx="54850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173" extrusionOk="0">
                    <a:moveTo>
                      <a:pt x="1097" y="0"/>
                    </a:moveTo>
                    <a:cubicBezTo>
                      <a:pt x="488" y="0"/>
                      <a:pt x="1" y="487"/>
                      <a:pt x="1" y="1076"/>
                    </a:cubicBezTo>
                    <a:cubicBezTo>
                      <a:pt x="1" y="1685"/>
                      <a:pt x="488" y="2172"/>
                      <a:pt x="1097" y="2172"/>
                    </a:cubicBezTo>
                    <a:cubicBezTo>
                      <a:pt x="1706" y="2172"/>
                      <a:pt x="2193" y="1685"/>
                      <a:pt x="2193" y="1076"/>
                    </a:cubicBezTo>
                    <a:cubicBezTo>
                      <a:pt x="2193" y="487"/>
                      <a:pt x="1706" y="0"/>
                      <a:pt x="1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0"/>
              <p:cNvSpPr/>
              <p:nvPr/>
            </p:nvSpPr>
            <p:spPr>
              <a:xfrm>
                <a:off x="6556775" y="3400200"/>
                <a:ext cx="548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173" extrusionOk="0">
                    <a:moveTo>
                      <a:pt x="1096" y="0"/>
                    </a:moveTo>
                    <a:cubicBezTo>
                      <a:pt x="487" y="0"/>
                      <a:pt x="0" y="487"/>
                      <a:pt x="0" y="1076"/>
                    </a:cubicBezTo>
                    <a:cubicBezTo>
                      <a:pt x="0" y="1685"/>
                      <a:pt x="487" y="2172"/>
                      <a:pt x="1096" y="2172"/>
                    </a:cubicBezTo>
                    <a:cubicBezTo>
                      <a:pt x="1705" y="2172"/>
                      <a:pt x="2192" y="1685"/>
                      <a:pt x="2192" y="1076"/>
                    </a:cubicBezTo>
                    <a:cubicBezTo>
                      <a:pt x="2192" y="487"/>
                      <a:pt x="1705" y="0"/>
                      <a:pt x="1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0"/>
              <p:cNvSpPr/>
              <p:nvPr/>
            </p:nvSpPr>
            <p:spPr>
              <a:xfrm>
                <a:off x="5690050" y="3598600"/>
                <a:ext cx="543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685" y="2193"/>
                      <a:pt x="2173" y="1706"/>
                      <a:pt x="2173" y="1097"/>
                    </a:cubicBezTo>
                    <a:cubicBezTo>
                      <a:pt x="2173" y="488"/>
                      <a:pt x="1685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0"/>
              <p:cNvSpPr/>
              <p:nvPr/>
            </p:nvSpPr>
            <p:spPr>
              <a:xfrm>
                <a:off x="5906725" y="3598600"/>
                <a:ext cx="543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686" y="2193"/>
                      <a:pt x="2173" y="1706"/>
                      <a:pt x="2173" y="1097"/>
                    </a:cubicBezTo>
                    <a:cubicBezTo>
                      <a:pt x="2173" y="488"/>
                      <a:pt x="1686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0"/>
              <p:cNvSpPr/>
              <p:nvPr/>
            </p:nvSpPr>
            <p:spPr>
              <a:xfrm>
                <a:off x="6123400" y="3598600"/>
                <a:ext cx="543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686" y="2193"/>
                      <a:pt x="2173" y="1706"/>
                      <a:pt x="2173" y="1097"/>
                    </a:cubicBezTo>
                    <a:cubicBezTo>
                      <a:pt x="2173" y="488"/>
                      <a:pt x="1686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0"/>
              <p:cNvSpPr/>
              <p:nvPr/>
            </p:nvSpPr>
            <p:spPr>
              <a:xfrm>
                <a:off x="6340075" y="3598600"/>
                <a:ext cx="54850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193" extrusionOk="0">
                    <a:moveTo>
                      <a:pt x="1097" y="1"/>
                    </a:moveTo>
                    <a:cubicBezTo>
                      <a:pt x="488" y="1"/>
                      <a:pt x="1" y="488"/>
                      <a:pt x="1" y="1097"/>
                    </a:cubicBezTo>
                    <a:cubicBezTo>
                      <a:pt x="1" y="1706"/>
                      <a:pt x="488" y="2193"/>
                      <a:pt x="1097" y="2193"/>
                    </a:cubicBezTo>
                    <a:cubicBezTo>
                      <a:pt x="1706" y="2193"/>
                      <a:pt x="2193" y="1706"/>
                      <a:pt x="2193" y="1097"/>
                    </a:cubicBezTo>
                    <a:cubicBezTo>
                      <a:pt x="2193" y="488"/>
                      <a:pt x="1706" y="1"/>
                      <a:pt x="1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0"/>
              <p:cNvSpPr/>
              <p:nvPr/>
            </p:nvSpPr>
            <p:spPr>
              <a:xfrm>
                <a:off x="6556775" y="3598600"/>
                <a:ext cx="5482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193" extrusionOk="0">
                    <a:moveTo>
                      <a:pt x="1096" y="1"/>
                    </a:moveTo>
                    <a:cubicBezTo>
                      <a:pt x="487" y="1"/>
                      <a:pt x="0" y="488"/>
                      <a:pt x="0" y="1097"/>
                    </a:cubicBezTo>
                    <a:cubicBezTo>
                      <a:pt x="0" y="1706"/>
                      <a:pt x="487" y="2193"/>
                      <a:pt x="1096" y="2193"/>
                    </a:cubicBezTo>
                    <a:cubicBezTo>
                      <a:pt x="1705" y="2193"/>
                      <a:pt x="2192" y="1706"/>
                      <a:pt x="2192" y="1097"/>
                    </a:cubicBezTo>
                    <a:cubicBezTo>
                      <a:pt x="2192" y="488"/>
                      <a:pt x="1705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20"/>
            <p:cNvGrpSpPr/>
            <p:nvPr/>
          </p:nvGrpSpPr>
          <p:grpSpPr>
            <a:xfrm>
              <a:off x="6401788" y="4671838"/>
              <a:ext cx="1130625" cy="114700"/>
              <a:chOff x="3233525" y="2786700"/>
              <a:chExt cx="1130625" cy="114700"/>
            </a:xfrm>
          </p:grpSpPr>
          <p:sp>
            <p:nvSpPr>
              <p:cNvPr id="99" name="Google Shape;99;p20"/>
              <p:cNvSpPr/>
              <p:nvPr/>
            </p:nvSpPr>
            <p:spPr>
              <a:xfrm>
                <a:off x="3233525" y="2786700"/>
                <a:ext cx="114725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4588" extrusionOk="0">
                    <a:moveTo>
                      <a:pt x="2295" y="0"/>
                    </a:moveTo>
                    <a:cubicBezTo>
                      <a:pt x="1036" y="0"/>
                      <a:pt x="1" y="1015"/>
                      <a:pt x="1" y="2294"/>
                    </a:cubicBezTo>
                    <a:cubicBezTo>
                      <a:pt x="1" y="3553"/>
                      <a:pt x="1036" y="4588"/>
                      <a:pt x="2295" y="4588"/>
                    </a:cubicBezTo>
                    <a:cubicBezTo>
                      <a:pt x="3573" y="4588"/>
                      <a:pt x="4588" y="3553"/>
                      <a:pt x="4588" y="2294"/>
                    </a:cubicBezTo>
                    <a:cubicBezTo>
                      <a:pt x="4588" y="1015"/>
                      <a:pt x="3573" y="0"/>
                      <a:pt x="2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3487775" y="2786700"/>
                <a:ext cx="114700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588" extrusionOk="0">
                    <a:moveTo>
                      <a:pt x="2294" y="0"/>
                    </a:moveTo>
                    <a:cubicBezTo>
                      <a:pt x="1015" y="0"/>
                      <a:pt x="0" y="1015"/>
                      <a:pt x="0" y="2294"/>
                    </a:cubicBezTo>
                    <a:cubicBezTo>
                      <a:pt x="0" y="3553"/>
                      <a:pt x="1015" y="4588"/>
                      <a:pt x="2294" y="4588"/>
                    </a:cubicBezTo>
                    <a:cubicBezTo>
                      <a:pt x="3552" y="4588"/>
                      <a:pt x="4587" y="3553"/>
                      <a:pt x="4587" y="2294"/>
                    </a:cubicBezTo>
                    <a:cubicBezTo>
                      <a:pt x="4587" y="1015"/>
                      <a:pt x="3552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3741475" y="2786700"/>
                <a:ext cx="114725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4588" extrusionOk="0">
                    <a:moveTo>
                      <a:pt x="2294" y="0"/>
                    </a:moveTo>
                    <a:cubicBezTo>
                      <a:pt x="1036" y="0"/>
                      <a:pt x="1" y="1015"/>
                      <a:pt x="1" y="2294"/>
                    </a:cubicBezTo>
                    <a:cubicBezTo>
                      <a:pt x="1" y="3553"/>
                      <a:pt x="1036" y="4588"/>
                      <a:pt x="2294" y="4588"/>
                    </a:cubicBezTo>
                    <a:cubicBezTo>
                      <a:pt x="3553" y="4588"/>
                      <a:pt x="4588" y="3553"/>
                      <a:pt x="4588" y="2294"/>
                    </a:cubicBezTo>
                    <a:cubicBezTo>
                      <a:pt x="4588" y="1015"/>
                      <a:pt x="3553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3995700" y="2786700"/>
                <a:ext cx="114200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588" extrusionOk="0">
                    <a:moveTo>
                      <a:pt x="2274" y="0"/>
                    </a:moveTo>
                    <a:cubicBezTo>
                      <a:pt x="1016" y="0"/>
                      <a:pt x="1" y="1015"/>
                      <a:pt x="1" y="2294"/>
                    </a:cubicBezTo>
                    <a:cubicBezTo>
                      <a:pt x="1" y="3553"/>
                      <a:pt x="1016" y="4588"/>
                      <a:pt x="2274" y="4588"/>
                    </a:cubicBezTo>
                    <a:cubicBezTo>
                      <a:pt x="3553" y="4588"/>
                      <a:pt x="4568" y="3553"/>
                      <a:pt x="4568" y="2294"/>
                    </a:cubicBezTo>
                    <a:cubicBezTo>
                      <a:pt x="4568" y="1015"/>
                      <a:pt x="3553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4249425" y="2786700"/>
                <a:ext cx="114725" cy="1147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4588" extrusionOk="0">
                    <a:moveTo>
                      <a:pt x="2294" y="0"/>
                    </a:moveTo>
                    <a:cubicBezTo>
                      <a:pt x="1016" y="0"/>
                      <a:pt x="1" y="1015"/>
                      <a:pt x="1" y="2294"/>
                    </a:cubicBezTo>
                    <a:cubicBezTo>
                      <a:pt x="1" y="3553"/>
                      <a:pt x="1016" y="4588"/>
                      <a:pt x="2294" y="4588"/>
                    </a:cubicBezTo>
                    <a:cubicBezTo>
                      <a:pt x="3553" y="4588"/>
                      <a:pt x="4588" y="3553"/>
                      <a:pt x="4588" y="2294"/>
                    </a:cubicBezTo>
                    <a:cubicBezTo>
                      <a:pt x="4588" y="1015"/>
                      <a:pt x="3553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 sz="1400" b="0" i="0" u="none" strike="noStrike" cap="none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dd.asp" TargetMode="External"/><Relationship Id="rId3" Type="http://schemas.openxmlformats.org/officeDocument/2006/relationships/hyperlink" Target="https://www.w3schools.com/tags/tag_ul.asp" TargetMode="External"/><Relationship Id="rId7" Type="http://schemas.openxmlformats.org/officeDocument/2006/relationships/hyperlink" Target="https://www.w3schools.com/tags/tag_dt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dl.asp" TargetMode="External"/><Relationship Id="rId5" Type="http://schemas.openxmlformats.org/officeDocument/2006/relationships/hyperlink" Target="https://www.w3schools.com/tags/tag_li.asp" TargetMode="External"/><Relationship Id="rId4" Type="http://schemas.openxmlformats.org/officeDocument/2006/relationships/hyperlink" Target="https://www.w3schools.com/tags/tag_ol.as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7ce4ab08c_0_0"/>
          <p:cNvSpPr txBox="1">
            <a:spLocks noGrp="1"/>
          </p:cNvSpPr>
          <p:nvPr>
            <p:ph type="ctrTitle"/>
          </p:nvPr>
        </p:nvSpPr>
        <p:spPr>
          <a:xfrm>
            <a:off x="713225" y="1732200"/>
            <a:ext cx="7717500" cy="1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CA" sz="3600"/>
              <a:t>HTML (</a:t>
            </a:r>
            <a:r>
              <a:rPr lang="en-CA" sz="3600" b="1"/>
              <a:t>H</a:t>
            </a:r>
            <a:r>
              <a:rPr lang="en-CA" sz="3600"/>
              <a:t>yper </a:t>
            </a:r>
            <a:r>
              <a:rPr lang="en-CA" sz="3600" b="1"/>
              <a:t>T</a:t>
            </a:r>
            <a:r>
              <a:rPr lang="en-CA" sz="3600"/>
              <a:t>ext </a:t>
            </a:r>
            <a:r>
              <a:rPr lang="en-CA" sz="3600" b="1"/>
              <a:t>M</a:t>
            </a:r>
            <a:r>
              <a:rPr lang="en-CA" sz="3600"/>
              <a:t>arkup </a:t>
            </a:r>
            <a:r>
              <a:rPr lang="en-CA" sz="3600" b="1"/>
              <a:t>L</a:t>
            </a:r>
            <a:r>
              <a:rPr lang="en-CA" sz="3600"/>
              <a:t>anguage)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38" name="Google Shape;138;g1e7ce4ab08c_0_0"/>
          <p:cNvSpPr txBox="1">
            <a:spLocks noGrp="1"/>
          </p:cNvSpPr>
          <p:nvPr>
            <p:ph type="subTitle" idx="1"/>
          </p:nvPr>
        </p:nvSpPr>
        <p:spPr>
          <a:xfrm>
            <a:off x="713100" y="3622725"/>
            <a:ext cx="7717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CA"/>
              <a:t>Introduction Part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7ce4ab08c_0_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Headings</a:t>
            </a:r>
            <a:endParaRPr/>
          </a:p>
        </p:txBody>
      </p:sp>
      <p:sp>
        <p:nvSpPr>
          <p:cNvPr id="197" name="Google Shape;197;g1e7ce4ab08c_0_6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HTML headings are defined with the </a:t>
            </a:r>
            <a:r>
              <a:rPr lang="en-CA" sz="1800" b="1"/>
              <a:t>&lt;h1&gt;</a:t>
            </a:r>
            <a:r>
              <a:rPr lang="en-CA" sz="1800"/>
              <a:t> to </a:t>
            </a:r>
            <a:r>
              <a:rPr lang="en-CA" sz="1800" b="1"/>
              <a:t>&lt;h6&gt;</a:t>
            </a:r>
            <a:r>
              <a:rPr lang="en-CA" sz="1800"/>
              <a:t> tags: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198" name="Google Shape;198;g1e7ce4ab08c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97" y="1714500"/>
            <a:ext cx="2736507" cy="76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e7ce4ab08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600200"/>
            <a:ext cx="3145632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7ce4ab08c_0_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Headings</a:t>
            </a:r>
            <a:endParaRPr/>
          </a:p>
        </p:txBody>
      </p:sp>
      <p:sp>
        <p:nvSpPr>
          <p:cNvPr id="205" name="Google Shape;205;g1e7ce4ab08c_0_75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Headings are defined with the &lt;h1&gt; to &lt;h6&gt; tags.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&lt;h1&gt; defines the most important heading. &lt;h6&gt; defines the least important heading.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Search engines use your headings to index the structure and content of your web pages.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Users skim your pages by its headings. It is important to use headings to show the document structure.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h1 headings should be main headings, followed by h2 headings, then the less important h3, and so on.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7ce4ab08c_0_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Paragraphs</a:t>
            </a:r>
            <a:endParaRPr/>
          </a:p>
        </p:txBody>
      </p:sp>
      <p:sp>
        <p:nvSpPr>
          <p:cNvPr id="211" name="Google Shape;211;g1e7ce4ab08c_0_8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HTML paragraphs are defined with the </a:t>
            </a:r>
            <a:r>
              <a:rPr lang="en-CA" sz="1800" b="1"/>
              <a:t>&lt;p&gt;</a:t>
            </a:r>
            <a:r>
              <a:rPr lang="en-CA" sz="1800"/>
              <a:t> tag: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212" name="Google Shape;212;g1e7ce4ab08c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2102" y="1952171"/>
            <a:ext cx="3243050" cy="525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e7ce4ab08c_0_81"/>
          <p:cNvSpPr/>
          <p:nvPr/>
        </p:nvSpPr>
        <p:spPr>
          <a:xfrm>
            <a:off x="609600" y="2947307"/>
            <a:ext cx="70104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sentences and sections of text together.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Display – Configures empty space above and below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7ce4ab08c_0_8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Paragraphs</a:t>
            </a:r>
            <a:endParaRPr/>
          </a:p>
        </p:txBody>
      </p:sp>
      <p:sp>
        <p:nvSpPr>
          <p:cNvPr id="219" name="Google Shape;219;g1e7ce4ab08c_0_89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HTML </a:t>
            </a:r>
            <a:r>
              <a:rPr lang="en-CA" sz="1800" b="1"/>
              <a:t>&lt;p&gt;</a:t>
            </a:r>
            <a:r>
              <a:rPr lang="en-CA" sz="1800"/>
              <a:t> element defines a </a:t>
            </a:r>
            <a:r>
              <a:rPr lang="en-CA" sz="1800" b="1"/>
              <a:t>paragraph</a:t>
            </a:r>
            <a:r>
              <a:rPr lang="en-CA" sz="1800"/>
              <a:t>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browser will remove extra spaces and extra lines when the page is displayed.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Any number of spaces, and any number of new lines, count as </a:t>
            </a:r>
            <a:r>
              <a:rPr lang="en-CA" sz="1800" b="1"/>
              <a:t>only one space</a:t>
            </a:r>
            <a:r>
              <a:rPr lang="en-CA" sz="1800"/>
              <a:t>.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220" name="Google Shape;220;g1e7ce4ab08c_0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758" y="2857500"/>
            <a:ext cx="2024300" cy="154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e7ce4ab08c_0_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2875" y="2800350"/>
            <a:ext cx="2800744" cy="149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7ce4ab08c_0_9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Line Breaks</a:t>
            </a:r>
            <a:endParaRPr/>
          </a:p>
        </p:txBody>
      </p:sp>
      <p:sp>
        <p:nvSpPr>
          <p:cNvPr id="227" name="Google Shape;227;g1e7ce4ab08c_0_9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HTML </a:t>
            </a:r>
            <a:r>
              <a:rPr lang="en-CA" sz="1800" b="1"/>
              <a:t>&lt;br&gt;</a:t>
            </a:r>
            <a:r>
              <a:rPr lang="en-CA" sz="1800"/>
              <a:t> element defines a </a:t>
            </a:r>
            <a:r>
              <a:rPr lang="en-CA" sz="1800" b="1"/>
              <a:t>line break</a:t>
            </a:r>
            <a:r>
              <a:rPr lang="en-CA" sz="1800"/>
              <a:t>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Use &lt;br&gt; if you want a line break (a new line) without starting a new paragraph: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228" name="Google Shape;228;g1e7ce4ab08c_0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447063"/>
            <a:ext cx="5184340" cy="41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7ce4ab08c_0_10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The Poem Problem</a:t>
            </a:r>
            <a:endParaRPr/>
          </a:p>
        </p:txBody>
      </p:sp>
      <p:sp>
        <p:nvSpPr>
          <p:cNvPr id="234" name="Google Shape;234;g1e7ce4ab08c_0_104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This poem will display as one line: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235" name="Google Shape;235;g1e7ce4ab08c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8314" y="1843088"/>
            <a:ext cx="3094715" cy="204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7ce4ab08c_0_1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The HTML &lt;pre&gt; Element</a:t>
            </a:r>
            <a:endParaRPr/>
          </a:p>
        </p:txBody>
      </p:sp>
      <p:sp>
        <p:nvSpPr>
          <p:cNvPr id="241" name="Google Shape;241;g1e7ce4ab08c_0_11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HTML &lt;pre&gt; element defines preformatted text.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text inside a &lt;pre&gt; element is displayed in a fixed-width font (usually Courier), and it preserves both spaces and line breaks: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242" name="Google Shape;242;g1e7ce4ab08c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8307" y="2343150"/>
            <a:ext cx="2930540" cy="192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7ce4ab08c_0_1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Line Break Element</a:t>
            </a:r>
            <a:endParaRPr/>
          </a:p>
        </p:txBody>
      </p:sp>
      <p:sp>
        <p:nvSpPr>
          <p:cNvPr id="248" name="Google Shape;248;g1e7ce4ab08c_0_118"/>
          <p:cNvSpPr txBox="1"/>
          <p:nvPr/>
        </p:nvSpPr>
        <p:spPr>
          <a:xfrm>
            <a:off x="339722" y="1389030"/>
            <a:ext cx="83376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marR="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CA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Break 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6289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Stand-alone, or void tag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br>
              <a:rPr lang="en-CA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…text goes here </a:t>
            </a:r>
            <a:r>
              <a:rPr lang="en-CA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&lt;br&gt;</a:t>
            </a:r>
            <a:br>
              <a:rPr lang="en-CA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starts on a new line….</a:t>
            </a:r>
            <a:br>
              <a:rPr lang="en-CA" sz="2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6289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the next element or text to display on a new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62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br>
              <a:rPr lang="en-CA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e7ce4ab08c_0_11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7ce4ab08c_0_1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Horizontal Rules</a:t>
            </a:r>
            <a:endParaRPr/>
          </a:p>
        </p:txBody>
      </p:sp>
      <p:sp>
        <p:nvSpPr>
          <p:cNvPr id="255" name="Google Shape;255;g1e7ce4ab08c_0_124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</a:t>
            </a:r>
            <a:r>
              <a:rPr lang="en-CA" sz="1800" b="1"/>
              <a:t>&lt;hr&gt;</a:t>
            </a:r>
            <a:r>
              <a:rPr lang="en-CA" sz="1800"/>
              <a:t> tag creates a horizontal line in an HTML page.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hr element can be used to separate content: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256" name="Google Shape;256;g1e7ce4ab08c_0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403" y="2210990"/>
            <a:ext cx="2746498" cy="127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7ce4ab08c_0_1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Blockquote Element</a:t>
            </a:r>
            <a:endParaRPr/>
          </a:p>
        </p:txBody>
      </p:sp>
      <p:sp>
        <p:nvSpPr>
          <p:cNvPr id="262" name="Google Shape;262;g1e7ce4ab08c_0_131"/>
          <p:cNvSpPr txBox="1"/>
          <p:nvPr/>
        </p:nvSpPr>
        <p:spPr>
          <a:xfrm>
            <a:off x="762000" y="1257300"/>
            <a:ext cx="77802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CA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Blockquote 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241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Indents a block of text for special emphasis</a:t>
            </a:r>
            <a:b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CA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&lt;blockquote&gt;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CA" sz="32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…text goes here…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CA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&lt;/blockquote&gt;</a:t>
            </a:r>
            <a:br>
              <a:rPr lang="en-CA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43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CA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Display – Configures empty space above and below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e7ce4ab08c_0_131"/>
          <p:cNvSpPr txBox="1"/>
          <p:nvPr/>
        </p:nvSpPr>
        <p:spPr>
          <a:xfrm>
            <a:off x="7424738" y="4844654"/>
            <a:ext cx="98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CA" sz="1100" b="0" i="0" u="none" strike="noStrike" cap="none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100" b="0" i="0" u="none" strike="noStrike" cap="none">
              <a:solidFill>
                <a:srgbClr val="4D4D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1e7ce4ab08c_0_13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ce4ab08c_0_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What is HTML?</a:t>
            </a:r>
            <a:endParaRPr/>
          </a:p>
        </p:txBody>
      </p:sp>
      <p:sp>
        <p:nvSpPr>
          <p:cNvPr id="144" name="Google Shape;144;g1e7ce4ab08c_0_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HTML is a </a:t>
            </a:r>
            <a:r>
              <a:rPr lang="en-CA" sz="2100" b="1"/>
              <a:t>markup</a:t>
            </a:r>
            <a:r>
              <a:rPr lang="en-CA" sz="2100"/>
              <a:t> language for </a:t>
            </a:r>
            <a:r>
              <a:rPr lang="en-CA" sz="2100" b="1"/>
              <a:t>describing</a:t>
            </a:r>
            <a:r>
              <a:rPr lang="en-CA" sz="2100"/>
              <a:t> web documents (web pages).</a:t>
            </a:r>
            <a:endParaRPr sz="2100"/>
          </a:p>
          <a:p>
            <a:pPr marL="742950" lvl="1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HTML stands for </a:t>
            </a:r>
            <a:r>
              <a:rPr lang="en-CA" sz="2100" b="1"/>
              <a:t>H</a:t>
            </a:r>
            <a:r>
              <a:rPr lang="en-CA" sz="2100"/>
              <a:t>yper </a:t>
            </a:r>
            <a:r>
              <a:rPr lang="en-CA" sz="2100" b="1"/>
              <a:t>T</a:t>
            </a:r>
            <a:r>
              <a:rPr lang="en-CA" sz="2100"/>
              <a:t>ext </a:t>
            </a:r>
            <a:r>
              <a:rPr lang="en-CA" sz="2100" b="1"/>
              <a:t>M</a:t>
            </a:r>
            <a:r>
              <a:rPr lang="en-CA" sz="2100"/>
              <a:t>arkup </a:t>
            </a:r>
            <a:r>
              <a:rPr lang="en-CA" sz="2100" b="1"/>
              <a:t>L</a:t>
            </a:r>
            <a:r>
              <a:rPr lang="en-CA" sz="2100"/>
              <a:t>anguage</a:t>
            </a:r>
            <a:endParaRPr sz="2100"/>
          </a:p>
          <a:p>
            <a:pPr marL="742950" lvl="1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A markup language is a set of </a:t>
            </a:r>
            <a:r>
              <a:rPr lang="en-CA" sz="2100" b="1"/>
              <a:t>markup tags</a:t>
            </a:r>
            <a:endParaRPr sz="2100"/>
          </a:p>
          <a:p>
            <a:pPr marL="742950" lvl="1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HTML documents are described by </a:t>
            </a:r>
            <a:r>
              <a:rPr lang="en-CA" sz="2100" b="1"/>
              <a:t>HTML tags</a:t>
            </a:r>
            <a:endParaRPr sz="2100"/>
          </a:p>
          <a:p>
            <a:pPr marL="742950" lvl="1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Each HTML tag </a:t>
            </a:r>
            <a:r>
              <a:rPr lang="en-CA" sz="2100" b="1"/>
              <a:t>describes</a:t>
            </a:r>
            <a:r>
              <a:rPr lang="en-CA" sz="2100"/>
              <a:t> different document content</a:t>
            </a:r>
            <a:endParaRPr sz="21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7ce4ab08c_0_1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Elements</a:t>
            </a:r>
            <a:endParaRPr/>
          </a:p>
        </p:txBody>
      </p:sp>
      <p:sp>
        <p:nvSpPr>
          <p:cNvPr id="270" name="Google Shape;270;g1e7ce4ab08c_0_13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2000"/>
              <a:t>HTML elements are written with a </a:t>
            </a:r>
            <a:r>
              <a:rPr lang="en-CA" sz="2000" b="1"/>
              <a:t>start</a:t>
            </a:r>
            <a:r>
              <a:rPr lang="en-CA" sz="2000"/>
              <a:t> tag, with an </a:t>
            </a:r>
            <a:r>
              <a:rPr lang="en-CA" sz="2000" b="1"/>
              <a:t>end</a:t>
            </a:r>
            <a:r>
              <a:rPr lang="en-CA" sz="2000"/>
              <a:t> tag, with the </a:t>
            </a:r>
            <a:r>
              <a:rPr lang="en-CA" sz="2000" b="1"/>
              <a:t>content</a:t>
            </a:r>
            <a:r>
              <a:rPr lang="en-CA" sz="2000"/>
              <a:t> in between:</a:t>
            </a:r>
            <a:endParaRPr sz="20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/>
          </a:p>
          <a:p>
            <a:pPr marL="342900" lvl="0" indent="-317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2000"/>
              <a:t>The HTML </a:t>
            </a:r>
            <a:r>
              <a:rPr lang="en-CA" sz="2000" b="1"/>
              <a:t>element</a:t>
            </a:r>
            <a:r>
              <a:rPr lang="en-CA" sz="2000"/>
              <a:t> is everything from the start tag to the end tag:</a:t>
            </a:r>
            <a:endParaRPr sz="20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/>
          </a:p>
        </p:txBody>
      </p:sp>
      <p:pic>
        <p:nvPicPr>
          <p:cNvPr id="271" name="Google Shape;271;g1e7ce4ab08c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507" y="2000250"/>
            <a:ext cx="3257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e7ce4ab08c_0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1950" y="3543300"/>
            <a:ext cx="3283379" cy="44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7ce4ab08c_0_1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Nested HTML Elements</a:t>
            </a:r>
            <a:endParaRPr/>
          </a:p>
        </p:txBody>
      </p:sp>
      <p:sp>
        <p:nvSpPr>
          <p:cNvPr id="278" name="Google Shape;278;g1e7ce4ab08c_0_14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HTML elements can be nested (elements can contain elements).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All HTML documents consist of nested HTML elements.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This example contains 4 HTML elements: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279" name="Google Shape;279;g1e7ce4ab08c_0_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2472769"/>
            <a:ext cx="2332590" cy="217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7ce4ab08c_0_1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Phrase Elements</a:t>
            </a:r>
            <a:endParaRPr/>
          </a:p>
        </p:txBody>
      </p:sp>
      <p:sp>
        <p:nvSpPr>
          <p:cNvPr id="285" name="Google Shape;285;g1e7ce4ab08c_0_15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Noto Sans Symbols"/>
              <a:buChar char="▪"/>
            </a:pPr>
            <a:r>
              <a:rPr lang="en-CA"/>
              <a:t>Indicate the context and meaning of the text</a:t>
            </a:r>
            <a:endParaRPr/>
          </a:p>
        </p:txBody>
      </p:sp>
      <p:graphicFrame>
        <p:nvGraphicFramePr>
          <p:cNvPr id="286" name="Google Shape;286;g1e7ce4ab08c_0_153"/>
          <p:cNvGraphicFramePr/>
          <p:nvPr/>
        </p:nvGraphicFramePr>
        <p:xfrm>
          <a:off x="800100" y="1495736"/>
          <a:ext cx="7543800" cy="3122990"/>
        </p:xfrm>
        <a:graphic>
          <a:graphicData uri="http://schemas.openxmlformats.org/drawingml/2006/table">
            <a:tbl>
              <a:tblPr firstRow="1" firstCol="1" bandRow="1">
                <a:noFill/>
                <a:tableStyleId>{5C653C82-A863-4B1A-A1B4-4AEC2C6BB008}</a:tableStyleId>
              </a:tblPr>
              <a:tblGrid>
                <a:gridCol w="1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00" u="none" strike="noStrike" cap="none"/>
                        <a:t>Element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00" u="none" strike="noStrike" cap="none"/>
                        <a:t>Example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00" u="none" strike="noStrike" cap="none"/>
                        <a:t>Usage</a:t>
                      </a:r>
                      <a:endParaRPr sz="15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&lt;b&gt;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CA" sz="900" u="none" strike="noStrike" cap="none"/>
                        <a:t>bold 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Text that has no extra importance but is styled in bold font by usage and convention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&lt;em&gt;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CA" sz="900" u="none" strike="noStrike" cap="none"/>
                        <a:t>emphasized 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Causes text to be emphasized in relation to other text; usually displayed in italics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&lt;i&gt;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CA" sz="900" u="none" strike="noStrike" cap="none"/>
                        <a:t>italicized 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Text that has no extra importance but is styled in italics by usage and convention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&lt;mark&gt;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CA" sz="900" u="none" strike="noStrike" cap="none">
                          <a:highlight>
                            <a:srgbClr val="FFFF00"/>
                          </a:highlight>
                        </a:rPr>
                        <a:t>mark</a:t>
                      </a:r>
                      <a:r>
                        <a:rPr lang="en-CA" sz="900" u="none" strike="noStrike" cap="none"/>
                        <a:t> 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Text that is highlighted in order to be easily referenced (HTML5 only)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&lt;small&gt;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CA" sz="800" u="none" strike="noStrike" cap="none"/>
                        <a:t>small </a:t>
                      </a:r>
                      <a:r>
                        <a:rPr lang="en-CA" sz="900" u="none" strike="noStrike" cap="none"/>
                        <a:t>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Legal disclaimers and notices (“fine print”) displayed in small font-size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&lt;strong&gt;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CA" sz="900" u="none" strike="noStrike" cap="none"/>
                        <a:t>strong 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Strong importance; causes text to stand out from surrounding text; usually displayed in bold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&lt;sub&gt;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CA" sz="900" u="none" strike="noStrike" cap="none" baseline="-25000"/>
                        <a:t>sub</a:t>
                      </a:r>
                      <a:r>
                        <a:rPr lang="en-CA" sz="900" u="none" strike="noStrike" cap="none"/>
                        <a:t> 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Displays a subscript as small text below the baseline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&lt;sup&gt;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CA" sz="900" u="none" strike="noStrike" cap="none" baseline="30000"/>
                        <a:t>sup</a:t>
                      </a:r>
                      <a:r>
                        <a:rPr lang="en-CA" sz="900" u="none" strike="noStrike" cap="none"/>
                        <a:t> text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Displays a superscript as small text above the baseline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Belleza"/>
                        <a:ea typeface="Belleza"/>
                        <a:cs typeface="Belleza"/>
                        <a:sym typeface="Bellez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7ce4ab08c_0_1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Proper Nesting</a:t>
            </a:r>
            <a:endParaRPr/>
          </a:p>
        </p:txBody>
      </p:sp>
      <p:sp>
        <p:nvSpPr>
          <p:cNvPr id="292" name="Google Shape;292;g1e7ce4ab08c_0_16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800"/>
              <a:t>CODE:</a:t>
            </a:r>
            <a:endParaRPr sz="1800"/>
          </a:p>
          <a:p>
            <a:pPr marL="635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800">
                <a:latin typeface="Times New Roman"/>
                <a:ea typeface="Times New Roman"/>
                <a:cs typeface="Times New Roman"/>
                <a:sym typeface="Times New Roman"/>
              </a:rPr>
              <a:t>&lt;p&gt;&lt;i&gt;Call for a free quote for your web development needs: &lt;strong&gt;888.555.5555 &lt;/strong&gt;&lt;/i&gt;&lt;/p&gt;</a:t>
            </a:r>
            <a:endParaRPr sz="1800"/>
          </a:p>
          <a:p>
            <a:pPr marL="635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/>
          </a:p>
          <a:p>
            <a:pPr marL="635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800"/>
              <a:t>BROWSER DISPLAY:</a:t>
            </a:r>
            <a:br>
              <a:rPr lang="en-CA" sz="1800"/>
            </a:br>
            <a:endParaRPr sz="1800"/>
          </a:p>
          <a:p>
            <a:pPr marL="635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1800" i="1"/>
              <a:t>Call for a free quote for your web development needs: </a:t>
            </a:r>
            <a:r>
              <a:rPr lang="en-CA" sz="1800" b="1" i="1"/>
              <a:t>888.555.5555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7ce4ab08c_0_1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Exercises</a:t>
            </a:r>
            <a:endParaRPr/>
          </a:p>
        </p:txBody>
      </p:sp>
      <p:sp>
        <p:nvSpPr>
          <p:cNvPr id="298" name="Google Shape;298;g1e7ce4ab08c_0_166"/>
          <p:cNvSpPr/>
          <p:nvPr/>
        </p:nvSpPr>
        <p:spPr>
          <a:xfrm>
            <a:off x="381000" y="1265574"/>
            <a:ext cx="4572000" cy="291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&lt;p&gt;London is the capital city of England. It is the most populous city in the United Kingdom, with a metropolitan area of over 13 million inhabitants.&lt;/p&gt;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e7ce4ab08c_0_166"/>
          <p:cNvSpPr txBox="1"/>
          <p:nvPr/>
        </p:nvSpPr>
        <p:spPr>
          <a:xfrm>
            <a:off x="5331524" y="1200150"/>
            <a:ext cx="3810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CA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Add Heading before the paragraph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CA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Add horizontal rule between heading and paragraph.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CA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3-Add six headings to the document with the text "Hello".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e7ce4ab08c_0_166"/>
          <p:cNvSpPr/>
          <p:nvPr/>
        </p:nvSpPr>
        <p:spPr>
          <a:xfrm>
            <a:off x="5331524" y="2400300"/>
            <a:ext cx="3583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CA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Mark up the following text with appropriate tags: </a:t>
            </a:r>
            <a:b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"Universal Studios Presents" is the most important content. </a:t>
            </a:r>
            <a:b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"Jurassic Park" is the next most important content. </a:t>
            </a:r>
            <a:b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"About" is of lesser importance than Jurassic Park. </a:t>
            </a:r>
            <a:b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sentence is just a paragraph.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7ce4ab08c_0_1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Links</a:t>
            </a:r>
            <a:endParaRPr/>
          </a:p>
        </p:txBody>
      </p:sp>
      <p:sp>
        <p:nvSpPr>
          <p:cNvPr id="306" name="Google Shape;306;g1e7ce4ab08c_0_17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2000" dirty="0"/>
              <a:t>HTML links are defined with the </a:t>
            </a:r>
            <a:r>
              <a:rPr lang="en-CA" sz="2000" b="1" dirty="0"/>
              <a:t>&lt;a&gt;</a:t>
            </a:r>
            <a:r>
              <a:rPr lang="en-CA" sz="2000" dirty="0"/>
              <a:t> tag:</a:t>
            </a:r>
            <a:endParaRPr sz="2000" dirty="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 dirty="0"/>
          </a:p>
        </p:txBody>
      </p:sp>
      <p:pic>
        <p:nvPicPr>
          <p:cNvPr id="308" name="Google Shape;308;g1e7ce4ab08c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3707" y="1640227"/>
            <a:ext cx="4726120" cy="2227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7ce4ab08c_0_1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Images</a:t>
            </a:r>
            <a:endParaRPr/>
          </a:p>
        </p:txBody>
      </p:sp>
      <p:sp>
        <p:nvSpPr>
          <p:cNvPr id="314" name="Google Shape;314;g1e7ce4ab08c_0_184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HTML images are defined with the </a:t>
            </a:r>
            <a:r>
              <a:rPr lang="en-CA" sz="2100" b="1"/>
              <a:t>&lt;img&gt;</a:t>
            </a:r>
            <a:r>
              <a:rPr lang="en-CA" sz="2100"/>
              <a:t> tag.</a:t>
            </a:r>
            <a:endParaRPr sz="2100"/>
          </a:p>
          <a:p>
            <a:pPr marL="342900" lvl="0" indent="-3238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2100"/>
              <a:t>The source file (</a:t>
            </a:r>
            <a:r>
              <a:rPr lang="en-CA" sz="2100" b="1"/>
              <a:t>src</a:t>
            </a:r>
            <a:r>
              <a:rPr lang="en-CA" sz="2100"/>
              <a:t>), alternative text (</a:t>
            </a:r>
            <a:r>
              <a:rPr lang="en-CA" sz="2100" b="1"/>
              <a:t>alt</a:t>
            </a:r>
            <a:r>
              <a:rPr lang="en-CA" sz="2100"/>
              <a:t>), and size (</a:t>
            </a:r>
            <a:r>
              <a:rPr lang="en-CA" sz="2100" b="1"/>
              <a:t>width</a:t>
            </a:r>
            <a:r>
              <a:rPr lang="en-CA" sz="2100"/>
              <a:t> and </a:t>
            </a:r>
            <a:r>
              <a:rPr lang="en-CA" sz="2100" b="1"/>
              <a:t>height</a:t>
            </a:r>
            <a:r>
              <a:rPr lang="en-CA" sz="2100"/>
              <a:t>) are provided as </a:t>
            </a:r>
            <a:r>
              <a:rPr lang="en-CA" sz="2100" b="1"/>
              <a:t>attributes</a:t>
            </a:r>
            <a:r>
              <a:rPr lang="en-CA" sz="2100"/>
              <a:t>:</a:t>
            </a:r>
            <a:endParaRPr sz="21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100"/>
          </a:p>
        </p:txBody>
      </p:sp>
      <p:pic>
        <p:nvPicPr>
          <p:cNvPr id="316" name="Google Shape;316;g1e7ce4ab08c_0_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303" y="2672549"/>
            <a:ext cx="5363095" cy="13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7ce4ab08c_0_19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Exercise </a:t>
            </a:r>
            <a:endParaRPr/>
          </a:p>
        </p:txBody>
      </p:sp>
      <p:pic>
        <p:nvPicPr>
          <p:cNvPr id="322" name="Google Shape;322;g1e7ce4ab08c_0_1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965450"/>
            <a:ext cx="6223800" cy="37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e7ce4ab08c_0_192"/>
          <p:cNvSpPr txBox="1"/>
          <p:nvPr/>
        </p:nvSpPr>
        <p:spPr>
          <a:xfrm>
            <a:off x="2562550" y="596150"/>
            <a:ext cx="13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do this!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7ce4ab08c_0_19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Validate your code!</a:t>
            </a:r>
            <a:endParaRPr/>
          </a:p>
        </p:txBody>
      </p:sp>
      <p:sp>
        <p:nvSpPr>
          <p:cNvPr id="329" name="Google Shape;329;g1e7ce4ab08c_0_199"/>
          <p:cNvSpPr/>
          <p:nvPr/>
        </p:nvSpPr>
        <p:spPr>
          <a:xfrm>
            <a:off x="762000" y="1175548"/>
            <a:ext cx="241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http://validator.w3.org/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g1e7ce4ab08c_0_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75" y="1599395"/>
            <a:ext cx="5543550" cy="292903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e7ce4ab08c_0_199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7ce4ab08c_0_20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HTML Lists</a:t>
            </a:r>
            <a:endParaRPr/>
          </a:p>
        </p:txBody>
      </p:sp>
      <p:sp>
        <p:nvSpPr>
          <p:cNvPr id="338" name="Google Shape;338;g1e7ce4ab08c_0_20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/>
              <a:t>Unordered List</a:t>
            </a:r>
            <a:endParaRPr sz="2100"/>
          </a:p>
          <a:p>
            <a:pPr marL="342900" lvl="0" indent="-24765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/>
              <a:t>Ordered List</a:t>
            </a:r>
            <a:endParaRPr sz="2100"/>
          </a:p>
          <a:p>
            <a:pPr marL="342900" lvl="0" indent="-2476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/>
              <a:t>Description List</a:t>
            </a:r>
            <a:br>
              <a:rPr lang="en-CA" sz="2100"/>
            </a:br>
            <a:r>
              <a:rPr lang="en-CA" sz="2100" i="1"/>
              <a:t>formerly called a definition list</a:t>
            </a:r>
            <a:endParaRPr sz="2100"/>
          </a:p>
          <a:p>
            <a:pPr marL="342900" lvl="0" indent="-11430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7ce4ab08c_0_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Example</a:t>
            </a:r>
            <a:endParaRPr/>
          </a:p>
        </p:txBody>
      </p:sp>
      <p:pic>
        <p:nvPicPr>
          <p:cNvPr id="150" name="Google Shape;150;g1e7ce4ab08c_0_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1120775"/>
            <a:ext cx="3996000" cy="32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7ce4ab08c_0_2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List Tags</a:t>
            </a:r>
            <a:endParaRPr/>
          </a:p>
        </p:txBody>
      </p:sp>
      <p:sp>
        <p:nvSpPr>
          <p:cNvPr id="344" name="Google Shape;344;g1e7ce4ab08c_0_21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graphicFrame>
        <p:nvGraphicFramePr>
          <p:cNvPr id="345" name="Google Shape;345;g1e7ce4ab08c_0_213"/>
          <p:cNvGraphicFramePr/>
          <p:nvPr/>
        </p:nvGraphicFramePr>
        <p:xfrm>
          <a:off x="457200" y="1885950"/>
          <a:ext cx="7794550" cy="2293620"/>
        </p:xfrm>
        <a:graphic>
          <a:graphicData uri="http://schemas.openxmlformats.org/drawingml/2006/table">
            <a:tbl>
              <a:tblPr>
                <a:noFill/>
                <a:tableStyleId>{1EE350F1-D161-4109-8FA8-FC56AFF3033F}</a:tableStyleId>
              </a:tblPr>
              <a:tblGrid>
                <a:gridCol w="38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Tag</a:t>
                      </a:r>
                      <a:endParaRPr sz="1100" u="none" strike="noStrike" cap="none"/>
                    </a:p>
                  </a:txBody>
                  <a:tcPr marL="152400" marR="7620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Description</a:t>
                      </a:r>
                      <a:endParaRPr sz="1100" u="none" strike="noStrike" cap="none"/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&lt;ul&gt;</a:t>
                      </a:r>
                      <a:endParaRPr sz="1400" u="none" strike="noStrike" cap="none"/>
                    </a:p>
                  </a:txBody>
                  <a:tcPr marL="152400" marR="7620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Defines an unordered list</a:t>
                      </a:r>
                      <a:endParaRPr sz="1100" u="none" strike="noStrike" cap="none"/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&lt;ol&gt;</a:t>
                      </a:r>
                      <a:endParaRPr sz="1400" u="none" strike="noStrike" cap="none"/>
                    </a:p>
                  </a:txBody>
                  <a:tcPr marL="152400" marR="7620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Defines an ordered list</a:t>
                      </a:r>
                      <a:endParaRPr sz="1100" u="none" strike="noStrike" cap="none"/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&lt;li&gt;</a:t>
                      </a:r>
                      <a:endParaRPr sz="1400" u="none" strike="noStrike" cap="none"/>
                    </a:p>
                  </a:txBody>
                  <a:tcPr marL="152400" marR="7620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Defines a list item</a:t>
                      </a:r>
                      <a:endParaRPr sz="1100" u="none" strike="noStrike" cap="none"/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&lt;dl&gt;</a:t>
                      </a:r>
                      <a:endParaRPr sz="1400" u="none" strike="noStrike" cap="none"/>
                    </a:p>
                  </a:txBody>
                  <a:tcPr marL="152400" marR="7620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Defines a description list</a:t>
                      </a:r>
                      <a:endParaRPr sz="1100" u="none" strike="noStrike" cap="none"/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&lt;dt&gt;</a:t>
                      </a:r>
                      <a:endParaRPr sz="1400" u="none" strike="noStrike" cap="none"/>
                    </a:p>
                  </a:txBody>
                  <a:tcPr marL="152400" marR="7620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Defines a term in a description list</a:t>
                      </a:r>
                      <a:endParaRPr sz="1100" u="none" strike="noStrike" cap="none"/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&lt;dd&gt;</a:t>
                      </a:r>
                      <a:endParaRPr sz="1400" u="none" strike="noStrike" cap="none"/>
                    </a:p>
                  </a:txBody>
                  <a:tcPr marL="152400" marR="76200" marT="57150" marB="571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400" u="none" strike="noStrike" cap="none"/>
                        <a:t>Describes the term in a description list</a:t>
                      </a:r>
                      <a:endParaRPr sz="1100" u="none" strike="noStrike" cap="none"/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7ce4ab08c_0_2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Unordered List</a:t>
            </a:r>
            <a:endParaRPr/>
          </a:p>
        </p:txBody>
      </p:sp>
      <p:sp>
        <p:nvSpPr>
          <p:cNvPr id="352" name="Google Shape;352;g1e7ce4ab08c_0_22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/>
              <a:t>Displays a bullet, or list marker, </a:t>
            </a:r>
            <a:br>
              <a:rPr lang="en-CA" sz="2100"/>
            </a:br>
            <a:r>
              <a:rPr lang="en-CA" sz="2100"/>
              <a:t>before each entry in the list. </a:t>
            </a:r>
            <a:br>
              <a:rPr lang="en-CA" sz="2100"/>
            </a:br>
            <a:endParaRPr sz="2100"/>
          </a:p>
          <a:p>
            <a:pPr marL="342900" lvl="0" indent="-3238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&lt;ul&gt;</a:t>
            </a:r>
            <a:br>
              <a:rPr lang="en-CA" sz="2100"/>
            </a:br>
            <a:r>
              <a:rPr lang="en-CA" sz="2100"/>
              <a:t>Contains the unordered list</a:t>
            </a:r>
            <a:endParaRPr sz="2100"/>
          </a:p>
          <a:p>
            <a:pPr marL="4699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100"/>
          </a:p>
          <a:p>
            <a:pPr marL="342900" lvl="0" indent="-3238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&lt;li&gt;</a:t>
            </a:r>
            <a:br>
              <a:rPr lang="en-CA" sz="2100"/>
            </a:br>
            <a:r>
              <a:rPr lang="en-CA" sz="2100"/>
              <a:t>Contains an item in the list</a:t>
            </a:r>
            <a:endParaRPr sz="2100"/>
          </a:p>
        </p:txBody>
      </p:sp>
      <p:pic>
        <p:nvPicPr>
          <p:cNvPr id="353" name="Google Shape;353;g1e7ce4ab08c_0_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2286000"/>
            <a:ext cx="1743075" cy="1507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7ce4ab08c_0_2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Unordered List Example</a:t>
            </a:r>
            <a:endParaRPr/>
          </a:p>
        </p:txBody>
      </p:sp>
      <p:sp>
        <p:nvSpPr>
          <p:cNvPr id="360" name="Google Shape;360;g1e7ce4ab08c_0_22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&lt;ul&gt;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&lt;li&gt;TCP&lt;/li&gt;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&lt;li&gt;IP&lt;/li&gt;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&lt;li&gt;HTTP&lt;/li&gt;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&lt;li&gt;FTP&lt;/li&gt;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&lt;/ul&gt;</a:t>
            </a:r>
            <a:endParaRPr sz="2100"/>
          </a:p>
        </p:txBody>
      </p:sp>
      <p:pic>
        <p:nvPicPr>
          <p:cNvPr id="361" name="Google Shape;361;g1e7ce4ab08c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1476375"/>
            <a:ext cx="1743075" cy="1507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7ce4ab08c_0_2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Ordered List</a:t>
            </a:r>
            <a:endParaRPr/>
          </a:p>
        </p:txBody>
      </p:sp>
      <p:sp>
        <p:nvSpPr>
          <p:cNvPr id="368" name="Google Shape;368;g1e7ce4ab08c_0_23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/>
              <a:t>Displays a numbering or lettering system to itemize the information contained in the list</a:t>
            </a:r>
            <a:endParaRPr sz="2100"/>
          </a:p>
          <a:p>
            <a:pPr marL="342900" lvl="0" indent="-2984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&lt;ol&gt;</a:t>
            </a:r>
            <a:br>
              <a:rPr lang="en-CA" sz="2100"/>
            </a:br>
            <a:r>
              <a:rPr lang="en-CA" sz="2100"/>
              <a:t>Contains the ordered list</a:t>
            </a:r>
            <a:endParaRPr sz="2100"/>
          </a:p>
          <a:p>
            <a:pPr marL="742950" lvl="1" indent="-241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CA" sz="2100"/>
              <a:t> attribute determines numbering scheme of list, default is numerals</a:t>
            </a:r>
            <a:endParaRPr sz="2100"/>
          </a:p>
          <a:p>
            <a:pPr marL="342900" lvl="0" indent="-2984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latin typeface="Times New Roman"/>
                <a:ea typeface="Times New Roman"/>
                <a:cs typeface="Times New Roman"/>
                <a:sym typeface="Times New Roman"/>
              </a:rPr>
              <a:t>&lt;li&gt;</a:t>
            </a:r>
            <a:br>
              <a:rPr lang="en-CA" sz="2100"/>
            </a:br>
            <a:r>
              <a:rPr lang="en-CA" sz="2100"/>
              <a:t>Contains an item in the list</a:t>
            </a:r>
            <a:endParaRPr sz="2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7ce4ab08c_0_2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Ordered List Example</a:t>
            </a:r>
            <a:endParaRPr/>
          </a:p>
        </p:txBody>
      </p:sp>
      <p:sp>
        <p:nvSpPr>
          <p:cNvPr id="375" name="Google Shape;375;g1e7ce4ab08c_0_24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&lt;ol&gt;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&lt;li&gt;Apply to school&lt;/li&gt;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&lt;li&gt;Register for course&lt;/li&gt;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&lt;li&gt;Pay tuition&lt;/li&gt;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  &lt;li&gt;Attend course&lt;/li&gt;</a:t>
            </a: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 &lt;/ol&gt;</a:t>
            </a:r>
            <a:endParaRPr sz="2100"/>
          </a:p>
        </p:txBody>
      </p:sp>
      <p:pic>
        <p:nvPicPr>
          <p:cNvPr id="376" name="Google Shape;376;g1e7ce4ab08c_0_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2857500"/>
            <a:ext cx="2694385" cy="1457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7ce4ab08c_0_2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Description List</a:t>
            </a:r>
            <a:endParaRPr/>
          </a:p>
        </p:txBody>
      </p:sp>
      <p:sp>
        <p:nvSpPr>
          <p:cNvPr id="383" name="Google Shape;383;g1e7ce4ab08c_0_25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2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CA" sz="1500">
                <a:solidFill>
                  <a:srgbClr val="3F3F3F"/>
                </a:solidFill>
              </a:rPr>
              <a:t>Useful to display a list of terms and descriptions or a list of FAQ and answers</a:t>
            </a:r>
            <a:br>
              <a:rPr lang="en-CA" sz="1500">
                <a:solidFill>
                  <a:srgbClr val="3F3F3F"/>
                </a:solidFill>
              </a:rPr>
            </a:br>
            <a:endParaRPr sz="1500">
              <a:solidFill>
                <a:srgbClr val="3F3F3F"/>
              </a:solidFill>
            </a:endParaRPr>
          </a:p>
          <a:p>
            <a:pPr marL="640080" lvl="1" indent="-156781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Verdana"/>
              <a:buChar char="◦"/>
            </a:pPr>
            <a:r>
              <a:rPr lang="en-CA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&lt;dl&gt; </a:t>
            </a:r>
            <a:br>
              <a:rPr lang="en-CA" sz="1500">
                <a:solidFill>
                  <a:srgbClr val="3F3F3F"/>
                </a:solidFill>
              </a:rPr>
            </a:br>
            <a:r>
              <a:rPr lang="en-CA" sz="1500">
                <a:solidFill>
                  <a:srgbClr val="3F3F3F"/>
                </a:solidFill>
              </a:rPr>
              <a:t>Contains the description list</a:t>
            </a:r>
            <a:br>
              <a:rPr lang="en-CA" sz="1500">
                <a:solidFill>
                  <a:srgbClr val="3F3F3F"/>
                </a:solidFill>
              </a:rPr>
            </a:br>
            <a:endParaRPr sz="1500">
              <a:solidFill>
                <a:srgbClr val="3F3F3F"/>
              </a:solidFill>
            </a:endParaRPr>
          </a:p>
          <a:p>
            <a:pPr marL="640080" lvl="1" indent="-156781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Verdana"/>
              <a:buChar char="◦"/>
            </a:pPr>
            <a:r>
              <a:rPr lang="en-CA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&lt;dt&gt; </a:t>
            </a:r>
            <a:br>
              <a:rPr lang="en-CA" sz="1500">
                <a:solidFill>
                  <a:srgbClr val="3F3F3F"/>
                </a:solidFill>
              </a:rPr>
            </a:br>
            <a:r>
              <a:rPr lang="en-CA" sz="1500">
                <a:solidFill>
                  <a:srgbClr val="3F3F3F"/>
                </a:solidFill>
              </a:rPr>
              <a:t>Contains a term/phrase/sentence</a:t>
            </a:r>
            <a:br>
              <a:rPr lang="en-CA" sz="1500">
                <a:solidFill>
                  <a:srgbClr val="3F3F3F"/>
                </a:solidFill>
              </a:rPr>
            </a:br>
            <a:r>
              <a:rPr lang="en-CA" sz="1500">
                <a:solidFill>
                  <a:srgbClr val="3F3F3F"/>
                </a:solidFill>
              </a:rPr>
              <a:t>Configures empty space above and below the text</a:t>
            </a:r>
            <a:br>
              <a:rPr lang="en-CA" sz="1500">
                <a:solidFill>
                  <a:srgbClr val="3F3F3F"/>
                </a:solidFill>
              </a:rPr>
            </a:br>
            <a:endParaRPr sz="1500">
              <a:solidFill>
                <a:srgbClr val="3F3F3F"/>
              </a:solidFill>
            </a:endParaRPr>
          </a:p>
          <a:p>
            <a:pPr marL="640080" lvl="1" indent="-156781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Verdana"/>
              <a:buChar char="◦"/>
            </a:pPr>
            <a:r>
              <a:rPr lang="en-CA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&lt;dd</a:t>
            </a:r>
            <a:r>
              <a:rPr lang="en-CA" sz="1500">
                <a:solidFill>
                  <a:srgbClr val="3F3F3F"/>
                </a:solidFill>
              </a:rPr>
              <a:t>&gt; </a:t>
            </a:r>
            <a:br>
              <a:rPr lang="en-CA" sz="1500">
                <a:solidFill>
                  <a:srgbClr val="3F3F3F"/>
                </a:solidFill>
              </a:rPr>
            </a:br>
            <a:r>
              <a:rPr lang="en-CA" sz="1500">
                <a:solidFill>
                  <a:srgbClr val="3F3F3F"/>
                </a:solidFill>
              </a:rPr>
              <a:t>Contains a description of the term/phrase/sentence</a:t>
            </a:r>
            <a:endParaRPr sz="1500"/>
          </a:p>
          <a:p>
            <a:pPr marL="1040130" lvl="2" indent="-203771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Verdana"/>
              <a:buChar char="◦"/>
            </a:pPr>
            <a:r>
              <a:rPr lang="en-CA" sz="1500">
                <a:solidFill>
                  <a:srgbClr val="3F3F3F"/>
                </a:solidFill>
              </a:rPr>
              <a:t>Indents the text</a:t>
            </a:r>
            <a:endParaRPr sz="1500"/>
          </a:p>
          <a:p>
            <a:pPr marL="1040130" lvl="2" indent="-203771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Verdana"/>
              <a:buChar char="◦"/>
            </a:pPr>
            <a:r>
              <a:rPr lang="en-CA" sz="1500">
                <a:solidFill>
                  <a:srgbClr val="3F3F3F"/>
                </a:solidFill>
              </a:rPr>
              <a:t>Configures empty space above and below the text</a:t>
            </a:r>
            <a:br>
              <a:rPr lang="en-CA" sz="1500">
                <a:solidFill>
                  <a:srgbClr val="3F3F3F"/>
                </a:solidFill>
              </a:rPr>
            </a:br>
            <a:endParaRPr sz="1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7ce4ab08c_0_2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Description List Example</a:t>
            </a:r>
            <a:endParaRPr/>
          </a:p>
        </p:txBody>
      </p:sp>
      <p:sp>
        <p:nvSpPr>
          <p:cNvPr id="390" name="Google Shape;390;g1e7ce4ab08c_0_25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&lt;dl&gt;</a:t>
            </a:r>
            <a:endParaRPr sz="20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   &lt;dt&gt;IP&lt;/dt&gt;</a:t>
            </a:r>
            <a:endParaRPr sz="20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        &lt;dd&gt;Internet Protocol&lt;/dd&gt;</a:t>
            </a:r>
            <a:endParaRPr sz="20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    &lt;dt&gt;TCP&lt;/dt&gt;</a:t>
            </a:r>
            <a:endParaRPr sz="20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         &lt;dd&gt;Transmission Control Protocol&lt;/dd&gt;</a:t>
            </a:r>
            <a:endParaRPr sz="20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&lt;/dl&gt;</a:t>
            </a:r>
            <a:endParaRPr sz="2000"/>
          </a:p>
        </p:txBody>
      </p:sp>
      <p:pic>
        <p:nvPicPr>
          <p:cNvPr id="391" name="Google Shape;391;g1e7ce4ab08c_0_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3559969"/>
            <a:ext cx="3658791" cy="142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7ce4ab08c_0_2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Ordered HTML List - The Type Attribute</a:t>
            </a:r>
            <a:endParaRPr/>
          </a:p>
        </p:txBody>
      </p:sp>
      <p:sp>
        <p:nvSpPr>
          <p:cNvPr id="397" name="Google Shape;397;g1e7ce4ab08c_0_26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61AE"/>
              </a:buClr>
              <a:buSzPts val="2400"/>
              <a:buNone/>
            </a:pPr>
            <a:r>
              <a:rPr lang="en-CA" sz="2000">
                <a:solidFill>
                  <a:srgbClr val="0B61AE"/>
                </a:solidFill>
              </a:rPr>
              <a:t>The type attribute of the &lt;ol&gt; tag, defines the type of the list item marker: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>
              <a:solidFill>
                <a:srgbClr val="0B61AE"/>
              </a:solidFill>
            </a:endParaRPr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/>
          </a:p>
        </p:txBody>
      </p:sp>
      <p:graphicFrame>
        <p:nvGraphicFramePr>
          <p:cNvPr id="398" name="Google Shape;398;g1e7ce4ab08c_0_266"/>
          <p:cNvGraphicFramePr/>
          <p:nvPr/>
        </p:nvGraphicFramePr>
        <p:xfrm>
          <a:off x="1371600" y="1915102"/>
          <a:ext cx="7082450" cy="2679550"/>
        </p:xfrm>
        <a:graphic>
          <a:graphicData uri="http://schemas.openxmlformats.org/drawingml/2006/table">
            <a:tbl>
              <a:tblPr>
                <a:noFill/>
                <a:tableStyleId>{1EE350F1-D161-4109-8FA8-FC56AFF3033F}</a:tableStyleId>
              </a:tblPr>
              <a:tblGrid>
                <a:gridCol w="35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Type</a:t>
                      </a:r>
                      <a:endParaRPr sz="1100" u="none" strike="noStrike" cap="none"/>
                    </a:p>
                  </a:txBody>
                  <a:tcPr marL="138475" marR="69250" marT="51950" marB="5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Description</a:t>
                      </a:r>
                      <a:endParaRPr sz="1100" u="none" strike="noStrike" cap="none"/>
                    </a:p>
                  </a:txBody>
                  <a:tcPr marL="69250" marR="69250" marT="51950" marB="51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type="1"</a:t>
                      </a:r>
                      <a:endParaRPr sz="1100" u="none" strike="noStrike" cap="none"/>
                    </a:p>
                  </a:txBody>
                  <a:tcPr marL="138475" marR="69250" marT="51950" marB="5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The list items will be numbered with numbers (default)</a:t>
                      </a:r>
                      <a:endParaRPr sz="1100" u="none" strike="noStrike" cap="none"/>
                    </a:p>
                  </a:txBody>
                  <a:tcPr marL="69250" marR="69250" marT="51950" marB="51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type="A"</a:t>
                      </a:r>
                      <a:endParaRPr sz="1100" u="none" strike="noStrike" cap="none"/>
                    </a:p>
                  </a:txBody>
                  <a:tcPr marL="138475" marR="69250" marT="51950" marB="5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The list items will be numbered with uppercase letters</a:t>
                      </a:r>
                      <a:endParaRPr sz="1100" u="none" strike="noStrike" cap="none"/>
                    </a:p>
                  </a:txBody>
                  <a:tcPr marL="69250" marR="69250" marT="51950" marB="51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type="a"</a:t>
                      </a:r>
                      <a:endParaRPr sz="1100" u="none" strike="noStrike" cap="none"/>
                    </a:p>
                  </a:txBody>
                  <a:tcPr marL="138475" marR="69250" marT="51950" marB="5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The list items will be numbered with lowercase letters</a:t>
                      </a:r>
                      <a:endParaRPr sz="1100" u="none" strike="noStrike" cap="none"/>
                    </a:p>
                  </a:txBody>
                  <a:tcPr marL="69250" marR="69250" marT="51950" marB="51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type="I"</a:t>
                      </a:r>
                      <a:endParaRPr sz="1100" u="none" strike="noStrike" cap="none"/>
                    </a:p>
                  </a:txBody>
                  <a:tcPr marL="138475" marR="69250" marT="51950" marB="5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The list items will be numbered with uppercase roman numbers</a:t>
                      </a:r>
                      <a:endParaRPr sz="1100" u="none" strike="noStrike" cap="none"/>
                    </a:p>
                  </a:txBody>
                  <a:tcPr marL="69250" marR="69250" marT="51950" marB="51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type="i"</a:t>
                      </a:r>
                      <a:endParaRPr sz="1100" u="none" strike="noStrike" cap="none"/>
                    </a:p>
                  </a:txBody>
                  <a:tcPr marL="138475" marR="69250" marT="51950" marB="5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CA" sz="1200" u="none" strike="noStrike" cap="none"/>
                        <a:t>The list items will be numbered with lowercase roman numbers</a:t>
                      </a:r>
                      <a:endParaRPr sz="1100" u="none" strike="noStrike" cap="none"/>
                    </a:p>
                  </a:txBody>
                  <a:tcPr marL="69250" marR="69250" marT="51950" marB="51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7ce4ab08c_0_2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Ordered List - Example</a:t>
            </a:r>
            <a:endParaRPr/>
          </a:p>
        </p:txBody>
      </p:sp>
      <p:sp>
        <p:nvSpPr>
          <p:cNvPr id="404" name="Google Shape;404;g1e7ce4ab08c_0_27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pic>
        <p:nvPicPr>
          <p:cNvPr id="405" name="Google Shape;405;g1e7ce4ab08c_0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28750"/>
            <a:ext cx="8414448" cy="250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7ce4ab08c_0_28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Special Characters</a:t>
            </a:r>
            <a:endParaRPr/>
          </a:p>
        </p:txBody>
      </p:sp>
      <p:sp>
        <p:nvSpPr>
          <p:cNvPr id="412" name="Google Shape;412;g1e7ce4ab08c_0_28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31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⚫"/>
            </a:pPr>
            <a:r>
              <a:rPr lang="en-CA" sz="2000"/>
              <a:t>Display special characters such as quotes, copyright symbol, etc. </a:t>
            </a:r>
            <a:br>
              <a:rPr lang="en-CA" sz="2000"/>
            </a:b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000"/>
              <a:t>		Character     	Code</a:t>
            </a: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2000"/>
              <a:t>		      © 		&amp;copy;</a:t>
            </a: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2000"/>
              <a:t>		      &lt;                	&amp;lt;</a:t>
            </a: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2000"/>
              <a:t>		      &gt;                	&amp;gt;</a:t>
            </a: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2000"/>
              <a:t>		      &amp;	       	&amp;amp;</a:t>
            </a: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2000"/>
              <a:t>			       		&amp;nbsp;</a:t>
            </a: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000"/>
          </a:p>
          <a:p>
            <a:pPr marL="365125" lvl="0" indent="-282575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ce4ab08c_0_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Example Explained</a:t>
            </a:r>
            <a:endParaRPr/>
          </a:p>
        </p:txBody>
      </p:sp>
      <p:sp>
        <p:nvSpPr>
          <p:cNvPr id="156" name="Google Shape;156;g1e7ce4ab08c_0_26"/>
          <p:cNvSpPr txBox="1">
            <a:spLocks noGrp="1"/>
          </p:cNvSpPr>
          <p:nvPr>
            <p:ph type="body" idx="1"/>
          </p:nvPr>
        </p:nvSpPr>
        <p:spPr>
          <a:xfrm>
            <a:off x="720000" y="1120768"/>
            <a:ext cx="7704000" cy="3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</a:t>
            </a:r>
            <a:r>
              <a:rPr lang="en-CA" sz="1900" b="1"/>
              <a:t>DOCTYPE</a:t>
            </a:r>
            <a:r>
              <a:rPr lang="en-CA" sz="1900"/>
              <a:t> declaration defines the document type to be HTML</a:t>
            </a:r>
            <a:endParaRPr sz="1900"/>
          </a:p>
          <a:p>
            <a:pPr marL="342900" lvl="0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text between </a:t>
            </a:r>
            <a:r>
              <a:rPr lang="en-CA" sz="1900" b="1"/>
              <a:t>&lt;html&gt;</a:t>
            </a:r>
            <a:r>
              <a:rPr lang="en-CA" sz="1900"/>
              <a:t> and </a:t>
            </a:r>
            <a:r>
              <a:rPr lang="en-CA" sz="1900" b="1"/>
              <a:t>&lt;/html&gt;</a:t>
            </a:r>
            <a:r>
              <a:rPr lang="en-CA" sz="1900"/>
              <a:t> describes an HTML document</a:t>
            </a:r>
            <a:endParaRPr sz="1900"/>
          </a:p>
          <a:p>
            <a:pPr marL="342900" lvl="0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text between </a:t>
            </a:r>
            <a:r>
              <a:rPr lang="en-CA" sz="1900" b="1"/>
              <a:t>&lt;head&gt;</a:t>
            </a:r>
            <a:r>
              <a:rPr lang="en-CA" sz="1900"/>
              <a:t> and </a:t>
            </a:r>
            <a:r>
              <a:rPr lang="en-CA" sz="1900" b="1"/>
              <a:t>&lt;/head&gt;</a:t>
            </a:r>
            <a:r>
              <a:rPr lang="en-CA" sz="1900"/>
              <a:t> provides information about the document</a:t>
            </a:r>
            <a:endParaRPr sz="1900"/>
          </a:p>
          <a:p>
            <a:pPr marL="342900" lvl="0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text between </a:t>
            </a:r>
            <a:r>
              <a:rPr lang="en-CA" sz="1900" b="1"/>
              <a:t>&lt;title&gt;</a:t>
            </a:r>
            <a:r>
              <a:rPr lang="en-CA" sz="1900"/>
              <a:t> and </a:t>
            </a:r>
            <a:r>
              <a:rPr lang="en-CA" sz="1900" b="1"/>
              <a:t>&lt;/title&gt;</a:t>
            </a:r>
            <a:r>
              <a:rPr lang="en-CA" sz="1900"/>
              <a:t> provides a title for the document</a:t>
            </a:r>
            <a:endParaRPr sz="1900"/>
          </a:p>
          <a:p>
            <a:pPr marL="342900" lvl="0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text between </a:t>
            </a:r>
            <a:r>
              <a:rPr lang="en-CA" sz="1900" b="1"/>
              <a:t>&lt;body&gt;</a:t>
            </a:r>
            <a:r>
              <a:rPr lang="en-CA" sz="1900"/>
              <a:t> and </a:t>
            </a:r>
            <a:r>
              <a:rPr lang="en-CA" sz="1900" b="1"/>
              <a:t>&lt;/body&gt;</a:t>
            </a:r>
            <a:r>
              <a:rPr lang="en-CA" sz="1900"/>
              <a:t> describes the visible page content</a:t>
            </a:r>
            <a:endParaRPr sz="1900"/>
          </a:p>
          <a:p>
            <a:pPr marL="342900" lvl="0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text between </a:t>
            </a:r>
            <a:r>
              <a:rPr lang="en-CA" sz="1900" b="1"/>
              <a:t>&lt;h1&gt;</a:t>
            </a:r>
            <a:r>
              <a:rPr lang="en-CA" sz="1900"/>
              <a:t> and </a:t>
            </a:r>
            <a:r>
              <a:rPr lang="en-CA" sz="1900" b="1"/>
              <a:t>&lt;/h1&gt;</a:t>
            </a:r>
            <a:r>
              <a:rPr lang="en-CA" sz="1900"/>
              <a:t> describes a heading</a:t>
            </a:r>
            <a:endParaRPr sz="1900"/>
          </a:p>
          <a:p>
            <a:pPr marL="342900" lvl="0" indent="-3365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text between </a:t>
            </a:r>
            <a:r>
              <a:rPr lang="en-CA" sz="1900" b="1"/>
              <a:t>&lt;p&gt;</a:t>
            </a:r>
            <a:r>
              <a:rPr lang="en-CA" sz="1900"/>
              <a:t> and </a:t>
            </a:r>
            <a:r>
              <a:rPr lang="en-CA" sz="1900" b="1"/>
              <a:t>&lt;/p&gt;</a:t>
            </a:r>
            <a:r>
              <a:rPr lang="en-CA" sz="1900"/>
              <a:t> describes a paragraph</a:t>
            </a:r>
            <a:endParaRPr sz="1900"/>
          </a:p>
          <a:p>
            <a:pPr marL="342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7ce4ab08c_0_2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Div</a:t>
            </a:r>
            <a:r>
              <a:rPr lang="en-CA">
                <a:solidFill>
                  <a:srgbClr val="3F3F3F"/>
                </a:solidFill>
              </a:rPr>
              <a:t> </a:t>
            </a:r>
            <a:r>
              <a:rPr lang="en-CA">
                <a:solidFill>
                  <a:srgbClr val="10478B"/>
                </a:solidFill>
              </a:rPr>
              <a:t>Element</a:t>
            </a:r>
            <a:endParaRPr/>
          </a:p>
        </p:txBody>
      </p:sp>
      <p:sp>
        <p:nvSpPr>
          <p:cNvPr id="418" name="Google Shape;418;g1e7ce4ab08c_0_28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133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 "/>
            </a:pPr>
            <a:r>
              <a:rPr lang="en-CA" sz="2100">
                <a:solidFill>
                  <a:srgbClr val="3F3F3F"/>
                </a:solidFill>
              </a:rPr>
              <a:t>Configures a structural block area or “division” on a web page with empty space above and below. </a:t>
            </a:r>
            <a:endParaRPr sz="2100"/>
          </a:p>
          <a:p>
            <a:pPr marL="91440" lvl="0" indent="-13335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 "/>
            </a:pPr>
            <a:r>
              <a:rPr lang="en-CA" sz="2100">
                <a:solidFill>
                  <a:srgbClr val="3F3F3F"/>
                </a:solidFill>
              </a:rPr>
              <a:t>Can contain other block display elements, including other div elements</a:t>
            </a:r>
            <a:endParaRPr sz="2100"/>
          </a:p>
          <a:p>
            <a:pPr marL="9144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100">
              <a:solidFill>
                <a:srgbClr val="3F3F3F"/>
              </a:solidFill>
            </a:endParaRPr>
          </a:p>
          <a:p>
            <a:pPr marL="6985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None/>
            </a:pPr>
            <a:r>
              <a:rPr lang="en-CA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&lt;div&gt;Home Services Contact&lt;/div&gt;</a:t>
            </a:r>
            <a:endParaRPr sz="2100"/>
          </a:p>
          <a:p>
            <a:pPr marL="6985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7ce4ab08c_0_29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HTML5</a:t>
            </a:r>
            <a:r>
              <a:rPr lang="en-CA">
                <a:solidFill>
                  <a:srgbClr val="3F3F3F"/>
                </a:solidFill>
              </a:rPr>
              <a:t> </a:t>
            </a:r>
            <a:r>
              <a:rPr lang="en-CA">
                <a:solidFill>
                  <a:srgbClr val="10478B"/>
                </a:solidFill>
              </a:rPr>
              <a:t>Structural</a:t>
            </a:r>
            <a:r>
              <a:rPr lang="en-CA">
                <a:solidFill>
                  <a:srgbClr val="3F3F3F"/>
                </a:solidFill>
              </a:rPr>
              <a:t> </a:t>
            </a:r>
            <a:r>
              <a:rPr lang="en-CA">
                <a:solidFill>
                  <a:srgbClr val="10478B"/>
                </a:solidFill>
              </a:rPr>
              <a:t>Elements</a:t>
            </a:r>
            <a:endParaRPr/>
          </a:p>
        </p:txBody>
      </p:sp>
      <p:sp>
        <p:nvSpPr>
          <p:cNvPr id="424" name="Google Shape;424;g1e7ce4ab08c_0_29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91440" lvl="0" indent="-38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 "/>
            </a:pPr>
            <a:r>
              <a:rPr lang="en-CA" sz="2400">
                <a:solidFill>
                  <a:schemeClr val="dk2"/>
                </a:solidFill>
              </a:rPr>
              <a:t>header Element</a:t>
            </a:r>
            <a:endParaRPr/>
          </a:p>
          <a:p>
            <a:pPr marL="447675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lang="en-CA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&lt;header&gt;&lt;/header&gt;</a:t>
            </a:r>
            <a:br>
              <a:rPr lang="en-CA" sz="2000">
                <a:solidFill>
                  <a:schemeClr val="dk2"/>
                </a:solidFill>
              </a:rPr>
            </a:br>
            <a:r>
              <a:rPr lang="en-CA" sz="2000">
                <a:solidFill>
                  <a:schemeClr val="dk2"/>
                </a:solidFill>
              </a:rPr>
              <a:t>Contains the web page </a:t>
            </a:r>
            <a:br>
              <a:rPr lang="en-CA" sz="2000">
                <a:solidFill>
                  <a:schemeClr val="dk2"/>
                </a:solidFill>
              </a:rPr>
            </a:br>
            <a:r>
              <a:rPr lang="en-CA" sz="2000">
                <a:solidFill>
                  <a:schemeClr val="dk2"/>
                </a:solidFill>
              </a:rPr>
              <a:t>       document’s headings</a:t>
            </a:r>
            <a:endParaRPr/>
          </a:p>
          <a:p>
            <a:pPr marL="91440" lvl="0" indent="-381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 "/>
            </a:pPr>
            <a:r>
              <a:rPr lang="en-CA" sz="2400">
                <a:solidFill>
                  <a:schemeClr val="dk2"/>
                </a:solidFill>
              </a:rPr>
              <a:t>nav Element</a:t>
            </a:r>
            <a:endParaRPr/>
          </a:p>
          <a:p>
            <a:pPr marL="447675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lang="en-CA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&lt;nav&gt;&lt;/nav&gt;</a:t>
            </a:r>
            <a:br>
              <a:rPr lang="en-CA" sz="2000">
                <a:solidFill>
                  <a:schemeClr val="dk2"/>
                </a:solidFill>
              </a:rPr>
            </a:br>
            <a:r>
              <a:rPr lang="en-CA" sz="2000">
                <a:solidFill>
                  <a:schemeClr val="dk2"/>
                </a:solidFill>
              </a:rPr>
              <a:t>Contains web page </a:t>
            </a:r>
            <a:br>
              <a:rPr lang="en-CA" sz="2000">
                <a:solidFill>
                  <a:schemeClr val="dk2"/>
                </a:solidFill>
              </a:rPr>
            </a:br>
            <a:r>
              <a:rPr lang="en-CA" sz="2000">
                <a:solidFill>
                  <a:schemeClr val="dk2"/>
                </a:solidFill>
              </a:rPr>
              <a:t>      document’s main navigation</a:t>
            </a:r>
            <a:endParaRPr/>
          </a:p>
          <a:p>
            <a:pPr marL="47625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CA" sz="2400">
                <a:solidFill>
                  <a:schemeClr val="dk2"/>
                </a:solidFill>
              </a:rPr>
              <a:t>main Element</a:t>
            </a:r>
            <a:br>
              <a:rPr lang="en-CA" sz="2400">
                <a:solidFill>
                  <a:schemeClr val="dk2"/>
                </a:solidFill>
              </a:rPr>
            </a:br>
            <a:r>
              <a:rPr lang="en-CA" sz="2400">
                <a:solidFill>
                  <a:schemeClr val="dk2"/>
                </a:solidFill>
              </a:rPr>
              <a:t>     </a:t>
            </a:r>
            <a:r>
              <a:rPr lang="en-CA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&lt;main&gt;&lt;/main&gt;</a:t>
            </a:r>
            <a:br>
              <a:rPr lang="en-CA" sz="2400">
                <a:solidFill>
                  <a:schemeClr val="dk2"/>
                </a:solidFill>
              </a:rPr>
            </a:br>
            <a:r>
              <a:rPr lang="en-CA" sz="2400">
                <a:solidFill>
                  <a:schemeClr val="dk2"/>
                </a:solidFill>
              </a:rPr>
              <a:t>     </a:t>
            </a:r>
            <a:r>
              <a:rPr lang="en-CA">
                <a:solidFill>
                  <a:schemeClr val="dk2"/>
                </a:solidFill>
              </a:rPr>
              <a:t>Contains the web page </a:t>
            </a:r>
            <a:br>
              <a:rPr lang="en-CA">
                <a:solidFill>
                  <a:schemeClr val="dk2"/>
                </a:solidFill>
              </a:rPr>
            </a:br>
            <a:r>
              <a:rPr lang="en-CA">
                <a:solidFill>
                  <a:schemeClr val="dk2"/>
                </a:solidFill>
              </a:rPr>
              <a:t>            document’s main content</a:t>
            </a:r>
            <a:endParaRPr/>
          </a:p>
          <a:p>
            <a:pPr marL="91440" lvl="0" indent="-381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 "/>
            </a:pPr>
            <a:r>
              <a:rPr lang="en-CA" sz="2400">
                <a:solidFill>
                  <a:schemeClr val="dk2"/>
                </a:solidFill>
              </a:rPr>
              <a:t>footer Element</a:t>
            </a:r>
            <a:endParaRPr/>
          </a:p>
          <a:p>
            <a:pPr marL="447675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lang="en-CA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&lt;footer&gt;&lt;/footer&gt;</a:t>
            </a:r>
            <a:br>
              <a:rPr lang="en-CA" sz="2000">
                <a:solidFill>
                  <a:schemeClr val="dk2"/>
                </a:solidFill>
              </a:rPr>
            </a:br>
            <a:r>
              <a:rPr lang="en-CA" sz="2000">
                <a:solidFill>
                  <a:schemeClr val="dk2"/>
                </a:solidFill>
              </a:rPr>
              <a:t>Contains the web page </a:t>
            </a:r>
            <a:br>
              <a:rPr lang="en-CA" sz="2000">
                <a:solidFill>
                  <a:schemeClr val="dk2"/>
                </a:solidFill>
              </a:rPr>
            </a:br>
            <a:r>
              <a:rPr lang="en-CA" sz="2000">
                <a:solidFill>
                  <a:schemeClr val="dk2"/>
                </a:solidFill>
              </a:rPr>
              <a:t>      document’s  footer</a:t>
            </a:r>
            <a:br>
              <a:rPr lang="en-CA" sz="2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</p:txBody>
      </p:sp>
      <p:pic>
        <p:nvPicPr>
          <p:cNvPr id="425" name="Google Shape;425;g1e7ce4ab08c_0_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2822973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7ce4ab08c_0_30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HTML5</a:t>
            </a:r>
            <a:r>
              <a:rPr lang="en-CA">
                <a:solidFill>
                  <a:srgbClr val="3F3F3F"/>
                </a:solidFill>
              </a:rPr>
              <a:t> </a:t>
            </a:r>
            <a:r>
              <a:rPr lang="en-CA">
                <a:solidFill>
                  <a:srgbClr val="10478B"/>
                </a:solidFill>
              </a:rPr>
              <a:t>Structural</a:t>
            </a:r>
            <a:r>
              <a:rPr lang="en-CA">
                <a:solidFill>
                  <a:srgbClr val="3F3F3F"/>
                </a:solidFill>
              </a:rPr>
              <a:t> </a:t>
            </a:r>
            <a:r>
              <a:rPr lang="en-CA">
                <a:solidFill>
                  <a:srgbClr val="10478B"/>
                </a:solidFill>
              </a:rPr>
              <a:t>Elements</a:t>
            </a:r>
            <a:endParaRPr>
              <a:solidFill>
                <a:srgbClr val="10478B"/>
              </a:solidFill>
            </a:endParaRPr>
          </a:p>
        </p:txBody>
      </p:sp>
      <p:sp>
        <p:nvSpPr>
          <p:cNvPr id="431" name="Google Shape;431;g1e7ce4ab08c_0_300"/>
          <p:cNvSpPr txBox="1">
            <a:spLocks noGrp="1"/>
          </p:cNvSpPr>
          <p:nvPr>
            <p:ph type="body" idx="1"/>
          </p:nvPr>
        </p:nvSpPr>
        <p:spPr>
          <a:xfrm>
            <a:off x="720000" y="1120775"/>
            <a:ext cx="48684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825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sz="1900"/>
          </a:p>
          <a:p>
            <a:pPr marL="419100" lvl="0" indent="-382587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  &lt;header&gt; </a:t>
            </a:r>
            <a:r>
              <a:rPr lang="en-CA" sz="1900" i="1">
                <a:latin typeface="Times New Roman"/>
                <a:ea typeface="Times New Roman"/>
                <a:cs typeface="Times New Roman"/>
                <a:sym typeface="Times New Roman"/>
              </a:rPr>
              <a:t>document headings go he</a:t>
            </a: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re &lt;/header&gt;</a:t>
            </a:r>
            <a:endParaRPr sz="1900"/>
          </a:p>
          <a:p>
            <a:pPr marL="419100" lvl="0" indent="-382587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  &lt;nav&gt; </a:t>
            </a:r>
            <a:r>
              <a:rPr lang="en-CA" sz="1900" i="1">
                <a:latin typeface="Times New Roman"/>
                <a:ea typeface="Times New Roman"/>
                <a:cs typeface="Times New Roman"/>
                <a:sym typeface="Times New Roman"/>
              </a:rPr>
              <a:t>main navigation goes here </a:t>
            </a: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&lt;/nav&gt;</a:t>
            </a:r>
            <a:endParaRPr sz="1900"/>
          </a:p>
          <a:p>
            <a:pPr marL="419100" lvl="0" indent="-382587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  &lt;main&gt; </a:t>
            </a:r>
            <a:r>
              <a:rPr lang="en-CA" sz="1900" i="1">
                <a:latin typeface="Times New Roman"/>
                <a:ea typeface="Times New Roman"/>
                <a:cs typeface="Times New Roman"/>
                <a:sym typeface="Times New Roman"/>
              </a:rPr>
              <a:t>main content goes here </a:t>
            </a: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&lt;/main&gt;</a:t>
            </a:r>
            <a:endParaRPr sz="1900"/>
          </a:p>
          <a:p>
            <a:pPr marL="419100" lvl="0" indent="-382587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  &lt;footer&gt;  </a:t>
            </a:r>
            <a:r>
              <a:rPr lang="en-CA" sz="1900" i="1">
                <a:latin typeface="Times New Roman"/>
                <a:ea typeface="Times New Roman"/>
                <a:cs typeface="Times New Roman"/>
                <a:sym typeface="Times New Roman"/>
              </a:rPr>
              <a:t>document footer information goes here </a:t>
            </a: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&lt;/footer&gt;</a:t>
            </a:r>
            <a:endParaRPr sz="1900"/>
          </a:p>
          <a:p>
            <a:pPr marL="419100" lvl="0" indent="-382587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CA" sz="1900"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sz="1900"/>
          </a:p>
        </p:txBody>
      </p:sp>
      <p:pic>
        <p:nvPicPr>
          <p:cNvPr id="432" name="Google Shape;432;g1e7ce4ab08c_0_300" descr="C:\Users\DrMorris\Documents\0WDF7E\Figures\Chapter2\Figure2.21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425" y="1489401"/>
            <a:ext cx="2876275" cy="195162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7ce4ab08c_0_30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Anchor Element</a:t>
            </a:r>
            <a:endParaRPr/>
          </a:p>
        </p:txBody>
      </p:sp>
      <p:sp>
        <p:nvSpPr>
          <p:cNvPr id="439" name="Google Shape;439;g1e7ce4ab08c_0_307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3F3F3F"/>
                </a:solidFill>
              </a:rPr>
              <a:t>Specifies a hyperlink reference (href) to a file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3F3F3F"/>
                </a:solidFill>
              </a:rPr>
              <a:t>Text between the </a:t>
            </a:r>
            <a:r>
              <a:rPr lang="en-CA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&lt;a&gt; </a:t>
            </a:r>
            <a:r>
              <a:rPr lang="en-CA" sz="2000">
                <a:solidFill>
                  <a:srgbClr val="3F3F3F"/>
                </a:solidFill>
              </a:rPr>
              <a:t>and </a:t>
            </a:r>
            <a:r>
              <a:rPr lang="en-CA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&lt;/a&gt; </a:t>
            </a:r>
            <a:r>
              <a:rPr lang="en-CA" sz="2000">
                <a:solidFill>
                  <a:srgbClr val="3F3F3F"/>
                </a:solidFill>
              </a:rPr>
              <a:t>is displayed on the web page.</a:t>
            </a:r>
            <a:endParaRPr sz="20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CA" sz="20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href="contact.html"&gt;Contact Us&lt;/a&gt;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3F3F3F"/>
                </a:solidFill>
              </a:rPr>
              <a:t>href Attribute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3F3F3F"/>
                </a:solidFill>
              </a:rPr>
              <a:t>Indicates the file name or URL</a:t>
            </a:r>
            <a:br>
              <a:rPr lang="en-CA" sz="2000">
                <a:solidFill>
                  <a:srgbClr val="3F3F3F"/>
                </a:solidFill>
              </a:rPr>
            </a:br>
            <a:br>
              <a:rPr lang="en-CA" sz="2000">
                <a:solidFill>
                  <a:srgbClr val="3F3F3F"/>
                </a:solidFill>
              </a:rPr>
            </a:b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7ce4ab08c_0_3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Absolute &amp; Relative Hyperlinks</a:t>
            </a:r>
            <a:endParaRPr/>
          </a:p>
        </p:txBody>
      </p:sp>
      <p:sp>
        <p:nvSpPr>
          <p:cNvPr id="446" name="Google Shape;446;g1e7ce4ab08c_0_314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/>
              <a:t>Absolute link</a:t>
            </a:r>
            <a:endParaRPr sz="2100"/>
          </a:p>
          <a:p>
            <a:pPr marL="742950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Link to a different website</a:t>
            </a:r>
            <a:br>
              <a:rPr lang="en-CA" sz="2100"/>
            </a:b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	&lt;a href="http://yahoo.com"&gt;Yahoo&lt;/a&gt;</a:t>
            </a:r>
            <a:endParaRPr sz="21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100"/>
          </a:p>
          <a:p>
            <a:pPr marL="342900" lvl="0" indent="-27305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/>
              <a:t>Relative link</a:t>
            </a:r>
            <a:endParaRPr sz="2100"/>
          </a:p>
          <a:p>
            <a:pPr marL="742950" lvl="1" indent="-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CA" sz="2100"/>
              <a:t>Link to pages on your own site</a:t>
            </a:r>
            <a:br>
              <a:rPr lang="en-CA" sz="2100"/>
            </a:br>
            <a:endParaRPr sz="2100"/>
          </a:p>
          <a:p>
            <a:pPr marL="342900" lvl="0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CA" sz="2100" b="1">
                <a:latin typeface="Times New Roman"/>
                <a:ea typeface="Times New Roman"/>
                <a:cs typeface="Times New Roman"/>
                <a:sym typeface="Times New Roman"/>
              </a:rPr>
              <a:t>	&lt;a href="index.htm"&gt;Home&lt;/a&gt;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7ce4ab08c_0_3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1428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E-Mail Hyperlink</a:t>
            </a:r>
            <a:endParaRPr/>
          </a:p>
        </p:txBody>
      </p:sp>
      <p:sp>
        <p:nvSpPr>
          <p:cNvPr id="453" name="Google Shape;453;g1e7ce4ab08c_0_321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/>
              <a:t>Automatically launch the default mail </a:t>
            </a:r>
            <a:br>
              <a:rPr lang="en-CA" sz="2000"/>
            </a:br>
            <a:r>
              <a:rPr lang="en-CA" sz="2000"/>
              <a:t>program configured for the browser</a:t>
            </a:r>
            <a:endParaRPr sz="2000"/>
          </a:p>
          <a:p>
            <a:pPr marL="342900" lvl="0" indent="-266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/>
              <a:t>If no browser default is configured, </a:t>
            </a:r>
            <a:endParaRPr sz="2000"/>
          </a:p>
          <a:p>
            <a:pPr marL="342900" lvl="0" indent="-2667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/>
              <a:t>a message is displayed</a:t>
            </a:r>
            <a:endParaRPr sz="2000"/>
          </a:p>
          <a:p>
            <a:pPr marL="342900" lvl="0" indent="-273050" algn="l" rtl="0">
              <a:lnSpc>
                <a:spcPct val="115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/>
          </a:p>
          <a:p>
            <a:pPr marL="342900" lvl="0" indent="-34290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CA" sz="2000" b="1">
                <a:latin typeface="Times New Roman"/>
                <a:ea typeface="Times New Roman"/>
                <a:cs typeface="Times New Roman"/>
                <a:sym typeface="Times New Roman"/>
              </a:rPr>
              <a:t>     &lt;a  href=“mailto:me@gmail.com”&gt;me@gmail.com&lt;/a&gt;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7ce4ab08c_0_3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478B"/>
              </a:buClr>
              <a:buSzPct val="125714"/>
              <a:buFont typeface="Calibri"/>
              <a:buNone/>
            </a:pPr>
            <a:r>
              <a:rPr lang="en-CA">
                <a:solidFill>
                  <a:srgbClr val="10478B"/>
                </a:solidFill>
              </a:rPr>
              <a:t>Hyperlinks</a:t>
            </a:r>
            <a:endParaRPr/>
          </a:p>
        </p:txBody>
      </p:sp>
      <p:sp>
        <p:nvSpPr>
          <p:cNvPr id="460" name="Google Shape;460;g1e7ce4ab08c_0_328"/>
          <p:cNvSpPr txBox="1">
            <a:spLocks noGrp="1"/>
          </p:cNvSpPr>
          <p:nvPr>
            <p:ph type="body" idx="4294967295"/>
          </p:nvPr>
        </p:nvSpPr>
        <p:spPr>
          <a:xfrm>
            <a:off x="857250" y="1371600"/>
            <a:ext cx="36195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CA" sz="2800"/>
              <a:t>Hands-On Practice</a:t>
            </a:r>
            <a:endParaRPr/>
          </a:p>
          <a:p>
            <a:pPr marL="742950" lvl="1" indent="-1333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461" name="Google Shape;461;g1e7ce4ab08c_0_328" descr="C:\Users\DrMorris\Documents\0WDF7E\Figures\Chapter2\Figure2.20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943100"/>
            <a:ext cx="4095751" cy="232291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1e7ce4ab08c_0_328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7ce4ab08c_0_3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Exercise!</a:t>
            </a:r>
            <a:endParaRPr/>
          </a:p>
        </p:txBody>
      </p:sp>
      <p:sp>
        <p:nvSpPr>
          <p:cNvPr id="468" name="Google Shape;468;g1e7ce4ab08c_0_33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7ce4ab08c_0_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Tags</a:t>
            </a:r>
            <a:endParaRPr/>
          </a:p>
        </p:txBody>
      </p:sp>
      <p:sp>
        <p:nvSpPr>
          <p:cNvPr id="162" name="Google Shape;162;g1e7ce4ab08c_0_32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HTML tags are </a:t>
            </a:r>
            <a:r>
              <a:rPr lang="en-CA" sz="1900" b="1"/>
              <a:t>keywords</a:t>
            </a:r>
            <a:r>
              <a:rPr lang="en-CA" sz="1900"/>
              <a:t> (tag names) surrounded by </a:t>
            </a:r>
            <a:r>
              <a:rPr lang="en-CA" sz="1900" b="1"/>
              <a:t>angle brackets</a:t>
            </a:r>
            <a:r>
              <a:rPr lang="en-CA" sz="1900"/>
              <a:t>:</a:t>
            </a:r>
            <a:endParaRPr sz="19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9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900"/>
          </a:p>
          <a:p>
            <a:pPr marL="342900" lvl="0" indent="-3111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HTML tags normally come </a:t>
            </a:r>
            <a:r>
              <a:rPr lang="en-CA" sz="1900" b="1"/>
              <a:t>in pairs</a:t>
            </a:r>
            <a:r>
              <a:rPr lang="en-CA" sz="1900"/>
              <a:t> like &lt;p&gt; and &lt;/p&gt;</a:t>
            </a:r>
            <a:endParaRPr sz="1900"/>
          </a:p>
          <a:p>
            <a:pPr marL="342900" lvl="0" indent="-3111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first tag in a pair is the </a:t>
            </a:r>
            <a:r>
              <a:rPr lang="en-CA" sz="1900" b="1"/>
              <a:t>start tag,</a:t>
            </a:r>
            <a:r>
              <a:rPr lang="en-CA" sz="1900"/>
              <a:t> the second tag is the </a:t>
            </a:r>
            <a:r>
              <a:rPr lang="en-CA" sz="1900" b="1"/>
              <a:t>end tag</a:t>
            </a:r>
            <a:endParaRPr sz="1900"/>
          </a:p>
          <a:p>
            <a:pPr marL="342900" lvl="0" indent="-3111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end tag is written like the start tag, but with a </a:t>
            </a:r>
            <a:r>
              <a:rPr lang="en-CA" sz="1900" b="1"/>
              <a:t>slash</a:t>
            </a:r>
            <a:r>
              <a:rPr lang="en-CA" sz="1900"/>
              <a:t> before the tag name </a:t>
            </a:r>
            <a:endParaRPr sz="1900"/>
          </a:p>
          <a:p>
            <a:pPr marL="342900" lvl="0" indent="-3111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CA" sz="1900"/>
              <a:t>The start tag is often called the </a:t>
            </a:r>
            <a:r>
              <a:rPr lang="en-CA" sz="1900" b="1"/>
              <a:t>opening tag</a:t>
            </a:r>
            <a:r>
              <a:rPr lang="en-CA" sz="1900"/>
              <a:t>. The end tag is often called the </a:t>
            </a:r>
            <a:r>
              <a:rPr lang="en-CA" sz="1900" b="1"/>
              <a:t>closing tag</a:t>
            </a:r>
            <a:r>
              <a:rPr lang="en-CA" sz="1900"/>
              <a:t>.</a:t>
            </a:r>
            <a:endParaRPr sz="19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900"/>
          </a:p>
        </p:txBody>
      </p:sp>
      <p:pic>
        <p:nvPicPr>
          <p:cNvPr id="163" name="Google Shape;163;g1e7ce4ab08c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771650"/>
            <a:ext cx="2707106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7ce4ab08c_0_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Web Browser</a:t>
            </a:r>
            <a:endParaRPr/>
          </a:p>
        </p:txBody>
      </p:sp>
      <p:sp>
        <p:nvSpPr>
          <p:cNvPr id="169" name="Google Shape;169;g1e7ce4ab08c_0_39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2000"/>
              <a:t>The purpose of a web browser (Chrome, IE, Firefox, Safari) is to read HTML documents and display them.</a:t>
            </a:r>
            <a:endParaRPr sz="2000"/>
          </a:p>
          <a:p>
            <a:pPr marL="342900" lvl="0" indent="-317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CA" sz="2000"/>
              <a:t>The browser does not display the HTML tags, but uses them to determine how to display the document:</a:t>
            </a:r>
            <a:endParaRPr sz="20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/>
          </a:p>
        </p:txBody>
      </p:sp>
      <p:pic>
        <p:nvPicPr>
          <p:cNvPr id="170" name="Google Shape;170;g1e7ce4ab08c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0150" y="2710350"/>
            <a:ext cx="3702475" cy="2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7ce4ab08c_0_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Page Structure</a:t>
            </a:r>
            <a:endParaRPr/>
          </a:p>
        </p:txBody>
      </p:sp>
      <p:sp>
        <p:nvSpPr>
          <p:cNvPr id="176" name="Google Shape;176;g1e7ce4ab08c_0_46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800"/>
          </a:p>
          <a:p>
            <a:pPr marL="342900" lvl="0" indent="-2571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CA" sz="1800"/>
              <a:t>Only the &lt;body&gt; area (the white area) is displayed by the browser.</a:t>
            </a:r>
            <a:endParaRPr/>
          </a:p>
        </p:txBody>
      </p:sp>
      <p:pic>
        <p:nvPicPr>
          <p:cNvPr id="177" name="Google Shape;177;g1e7ce4ab08c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773" y="1085850"/>
            <a:ext cx="6228283" cy="33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7ce4ab08c_0_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The &lt;!DOCTYPE&gt; Declaration</a:t>
            </a:r>
            <a:endParaRPr/>
          </a:p>
        </p:txBody>
      </p:sp>
      <p:sp>
        <p:nvSpPr>
          <p:cNvPr id="183" name="Google Shape;183;g1e7ce4ab08c_0_53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&lt;!DOCTYPE&gt; declaration helps the browser to display a web page correctly.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There are different document types on the web.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To display a document correctly, the browser must know both type and version.</a:t>
            </a:r>
            <a:endParaRPr sz="1800"/>
          </a:p>
          <a:p>
            <a:pPr marL="342900" lvl="0" indent="-3048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CA" sz="1800"/>
              <a:t>The doctype declaration is not case sensitive. All cases are acceptable:</a:t>
            </a:r>
            <a:endParaRPr sz="1800"/>
          </a:p>
          <a:p>
            <a:pPr marL="342900" lvl="0" indent="-1905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1800"/>
          </a:p>
        </p:txBody>
      </p:sp>
      <p:pic>
        <p:nvPicPr>
          <p:cNvPr id="184" name="Google Shape;184;g1e7ce4ab08c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314700"/>
            <a:ext cx="1257300" cy="13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7ce4ab08c_0_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4"/>
              <a:buFont typeface="Calibri"/>
              <a:buNone/>
            </a:pPr>
            <a:r>
              <a:rPr lang="en-CA"/>
              <a:t>HTML Documents</a:t>
            </a:r>
            <a:endParaRPr/>
          </a:p>
        </p:txBody>
      </p:sp>
      <p:sp>
        <p:nvSpPr>
          <p:cNvPr id="190" name="Google Shape;190;g1e7ce4ab08c_0_60"/>
          <p:cNvSpPr txBox="1">
            <a:spLocks noGrp="1"/>
          </p:cNvSpPr>
          <p:nvPr>
            <p:ph type="body" idx="1"/>
          </p:nvPr>
        </p:nvSpPr>
        <p:spPr>
          <a:xfrm>
            <a:off x="720000" y="1120776"/>
            <a:ext cx="7704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1850"/>
              <a:t>All HTML documents must start with a type declaration: </a:t>
            </a:r>
            <a:r>
              <a:rPr lang="en-CA" sz="1850" b="1"/>
              <a:t>&lt;!DOCTYPE html&gt;</a:t>
            </a:r>
            <a:r>
              <a:rPr lang="en-CA" sz="1850"/>
              <a:t>.</a:t>
            </a:r>
            <a:endParaRPr sz="1850"/>
          </a:p>
          <a:p>
            <a:pPr marL="342900" lvl="0" indent="-32385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1850"/>
              <a:t>The HTML document itself begins with </a:t>
            </a:r>
            <a:r>
              <a:rPr lang="en-CA" sz="1850" b="1"/>
              <a:t>&lt;html&gt;</a:t>
            </a:r>
            <a:r>
              <a:rPr lang="en-CA" sz="1850"/>
              <a:t> and ends with </a:t>
            </a:r>
            <a:r>
              <a:rPr lang="en-CA" sz="1850" b="1"/>
              <a:t>&lt;/html&gt;</a:t>
            </a:r>
            <a:r>
              <a:rPr lang="en-CA" sz="1850"/>
              <a:t>.</a:t>
            </a:r>
            <a:endParaRPr sz="1850"/>
          </a:p>
          <a:p>
            <a:pPr marL="342900" lvl="0" indent="-32385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CA" sz="1850"/>
              <a:t>The visible part of the HTML document is between </a:t>
            </a:r>
            <a:r>
              <a:rPr lang="en-CA" sz="1850" b="1"/>
              <a:t>&lt;body&gt;</a:t>
            </a:r>
            <a:r>
              <a:rPr lang="en-CA" sz="1850"/>
              <a:t> and </a:t>
            </a:r>
            <a:r>
              <a:rPr lang="en-CA" sz="1850" b="1"/>
              <a:t>&lt;/body&gt;</a:t>
            </a:r>
            <a:r>
              <a:rPr lang="en-CA" sz="1850"/>
              <a:t>. </a:t>
            </a:r>
            <a:endParaRPr sz="1850"/>
          </a:p>
          <a:p>
            <a:pPr marL="342900" lvl="0" indent="-190500" algn="l" rtl="0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endParaRPr sz="1850"/>
          </a:p>
        </p:txBody>
      </p:sp>
      <p:pic>
        <p:nvPicPr>
          <p:cNvPr id="191" name="Google Shape;191;g1e7ce4ab08c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3287" y="2743200"/>
            <a:ext cx="2149055" cy="200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search Methods in Public Health - Doctor of Philosophy (Ph.D.) in Public Health Sciences by Slidesgo">
  <a:themeElements>
    <a:clrScheme name="Simple Light">
      <a:dk1>
        <a:srgbClr val="001B58"/>
      </a:dk1>
      <a:lt1>
        <a:srgbClr val="FFFFFF"/>
      </a:lt1>
      <a:dk2>
        <a:srgbClr val="FFFFFF"/>
      </a:dk2>
      <a:lt2>
        <a:srgbClr val="FFFFFF"/>
      </a:lt2>
      <a:accent1>
        <a:srgbClr val="76A3EE"/>
      </a:accent1>
      <a:accent2>
        <a:srgbClr val="385CB0"/>
      </a:accent2>
      <a:accent3>
        <a:srgbClr val="E3E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1B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2115</Words>
  <Application>Microsoft Macintosh PowerPoint</Application>
  <PresentationFormat>On-screen Show (16:9)</PresentationFormat>
  <Paragraphs>299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Noto Sans Symbols</vt:lpstr>
      <vt:lpstr>Calibri</vt:lpstr>
      <vt:lpstr>Archivo</vt:lpstr>
      <vt:lpstr>Verdana</vt:lpstr>
      <vt:lpstr>Belleza</vt:lpstr>
      <vt:lpstr>Courier New</vt:lpstr>
      <vt:lpstr>Assistant Medium</vt:lpstr>
      <vt:lpstr>Nunito Light</vt:lpstr>
      <vt:lpstr>Arial</vt:lpstr>
      <vt:lpstr>Times New Roman</vt:lpstr>
      <vt:lpstr>Research Methods in Public Health - Doctor of Philosophy (Ph.D.) in Public Health Sciences by Slidesgo</vt:lpstr>
      <vt:lpstr>HTML (Hyper Text Markup Language)</vt:lpstr>
      <vt:lpstr>What is HTML?</vt:lpstr>
      <vt:lpstr>HTML Example</vt:lpstr>
      <vt:lpstr>Example Explained</vt:lpstr>
      <vt:lpstr>HTML Tags</vt:lpstr>
      <vt:lpstr>Web Browser</vt:lpstr>
      <vt:lpstr>HTML Page Structure</vt:lpstr>
      <vt:lpstr>The &lt;!DOCTYPE&gt; Declaration</vt:lpstr>
      <vt:lpstr>HTML Documents</vt:lpstr>
      <vt:lpstr>HTML Headings</vt:lpstr>
      <vt:lpstr>HTML Headings</vt:lpstr>
      <vt:lpstr>HTML Paragraphs</vt:lpstr>
      <vt:lpstr>HTML Paragraphs</vt:lpstr>
      <vt:lpstr>HTML Line Breaks</vt:lpstr>
      <vt:lpstr>The Poem Problem</vt:lpstr>
      <vt:lpstr>The HTML &lt;pre&gt; Element</vt:lpstr>
      <vt:lpstr>Line Break Element</vt:lpstr>
      <vt:lpstr>HTML Horizontal Rules</vt:lpstr>
      <vt:lpstr>Blockquote Element</vt:lpstr>
      <vt:lpstr>HTML Elements</vt:lpstr>
      <vt:lpstr>Nested HTML Elements</vt:lpstr>
      <vt:lpstr>Phrase Elements</vt:lpstr>
      <vt:lpstr>Proper Nesting</vt:lpstr>
      <vt:lpstr>Exercises</vt:lpstr>
      <vt:lpstr>HTML Links</vt:lpstr>
      <vt:lpstr>HTML Images</vt:lpstr>
      <vt:lpstr>Exercise </vt:lpstr>
      <vt:lpstr>Validate your code!</vt:lpstr>
      <vt:lpstr>HTML Lists</vt:lpstr>
      <vt:lpstr>HTML List Tags</vt:lpstr>
      <vt:lpstr>Unordered List</vt:lpstr>
      <vt:lpstr>Unordered List Example</vt:lpstr>
      <vt:lpstr>Ordered List</vt:lpstr>
      <vt:lpstr>Ordered List Example</vt:lpstr>
      <vt:lpstr>Description List</vt:lpstr>
      <vt:lpstr>Description List Example</vt:lpstr>
      <vt:lpstr>Ordered HTML List - The Type Attribute</vt:lpstr>
      <vt:lpstr>Ordered List - Example</vt:lpstr>
      <vt:lpstr>Special Characters</vt:lpstr>
      <vt:lpstr>Div Element</vt:lpstr>
      <vt:lpstr>HTML5 Structural Elements</vt:lpstr>
      <vt:lpstr>HTML5 Structural Elements</vt:lpstr>
      <vt:lpstr>Anchor Element</vt:lpstr>
      <vt:lpstr>Absolute &amp; Relative Hyperlinks</vt:lpstr>
      <vt:lpstr>E-Mail Hyperlink</vt:lpstr>
      <vt:lpstr>Hyperlinks</vt:lpstr>
      <vt:lpstr>Exercise!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 Text Markup Language)</dc:title>
  <cp:lastModifiedBy>Noura Aljeri</cp:lastModifiedBy>
  <cp:revision>1</cp:revision>
  <dcterms:modified xsi:type="dcterms:W3CDTF">2023-09-24T16:37:23Z</dcterms:modified>
</cp:coreProperties>
</file>