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5143500" type="screen16x9"/>
  <p:notesSz cx="6858000" cy="9144000"/>
  <p:embeddedFontLst>
    <p:embeddedFont>
      <p:font typeface="Archivo" pitchFamily="2" charset="77"/>
      <p:regular r:id="rId53"/>
      <p:bold r:id="rId54"/>
      <p:italic r:id="rId55"/>
      <p:boldItalic r:id="rId56"/>
    </p:embeddedFont>
    <p:embeddedFont>
      <p:font typeface="Assistant Medium" pitchFamily="2" charset="-79"/>
      <p:regular r:id="rId57"/>
      <p:bold r:id="rId58"/>
    </p:embeddedFont>
    <p:embeddedFont>
      <p:font typeface="Calibri" panose="020F0502020204030204" pitchFamily="34" charset="0"/>
      <p:regular r:id="rId59"/>
      <p:bold r:id="rId60"/>
      <p:italic r:id="rId61"/>
      <p:boldItalic r:id="rId62"/>
    </p:embeddedFont>
    <p:embeddedFont>
      <p:font typeface="Nunito Light" panose="020F0302020204030204" pitchFamily="34" charset="0"/>
      <p:regular r:id="rId63"/>
      <p: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mo+kaEex+AX/UcKZBTtoGSsKH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2cdf115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82cdf115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2cdf1155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82cdf1155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82cdf1155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282cdf11559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282cdf11559_0_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2cdf1155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82cdf1155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82cdf1155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282cdf11559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82cdf11559_0_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sz="1300">
                <a:solidFill>
                  <a:schemeClr val="dk1"/>
                </a:solidFill>
                <a:latin typeface="Times New Roman"/>
                <a:ea typeface="Times New Roman"/>
                <a:cs typeface="Times New Roman"/>
                <a:sym typeface="Times New Roman"/>
              </a:rPr>
              <a:t>13</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82cdf1155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82cdf1155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2cdf115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282cdf115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2cdf1155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82cdf1155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82cdf1155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82cdf1155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82cdf1155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282cdf1155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82cdf1155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282cdf1155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2cdf1155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82cdf1155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82cdf1155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282cdf11559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2cdf1155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282cdf1155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82cdf1155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82cdf11559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82cdf1155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282cdf1155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82cdf1155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82cdf1155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82cdf1155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282cdf1155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2cdf1155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282cdf11559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82cdf11559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g282cdf11559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282cdf11559_0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sz="1300">
                <a:solidFill>
                  <a:schemeClr val="dk1"/>
                </a:solidFill>
                <a:latin typeface="Times New Roman"/>
                <a:ea typeface="Times New Roman"/>
                <a:cs typeface="Times New Roman"/>
                <a:sym typeface="Times New Roman"/>
              </a:rPr>
              <a:t>27</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82cdf1155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282cdf1155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82cdf1155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282cdf11559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82cdf11559_0_2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sz="1300">
                <a:solidFill>
                  <a:schemeClr val="dk1"/>
                </a:solidFill>
                <a:latin typeface="Times New Roman"/>
                <a:ea typeface="Times New Roman"/>
                <a:cs typeface="Times New Roman"/>
                <a:sym typeface="Times New Roman"/>
              </a:rPr>
              <a:t>29</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2cdf115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82cdf1155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82cdf1155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g282cdf11559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282cdf11559_0_2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sz="1300">
                <a:solidFill>
                  <a:schemeClr val="dk1"/>
                </a:solidFill>
                <a:latin typeface="Times New Roman"/>
                <a:ea typeface="Times New Roman"/>
                <a:cs typeface="Times New Roman"/>
                <a:sym typeface="Times New Roman"/>
              </a:rPr>
              <a:t>30</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82cdf1155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82cdf1155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82cdf1155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282cdf11559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82cdf11559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282cdf11559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82cdf1155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g282cdf1155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82cdf1155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282cdf1155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82cdf1155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282cdf11559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82cdf11559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282cdf11559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82cdf1155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282cdf11559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82cdf1155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282cdf1155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2cdf1155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82cdf1155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82cdf11559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g282cdf11559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82cdf1155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g282cdf1155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82cdf11559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282cdf11559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82cdf1155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g282cdf11559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82cdf1155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282cdf11559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82cdf1155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g282cdf1155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82cdf11559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g282cdf11559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82cdf1155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g282cdf11559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82cdf11559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g282cdf11559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82cdf1155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g282cdf1155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82cdf1155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82cdf1155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82cdf1155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282cdf11559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82cdf1155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82cdf1155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2cdf1155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82cdf1155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2cdf115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82cdf1155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82cdf1155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82cdf1155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12"/>
          <p:cNvGrpSpPr/>
          <p:nvPr/>
        </p:nvGrpSpPr>
        <p:grpSpPr>
          <a:xfrm>
            <a:off x="-109600" y="0"/>
            <a:ext cx="9353825" cy="5143500"/>
            <a:chOff x="-109600" y="0"/>
            <a:chExt cx="9353825" cy="5143500"/>
          </a:xfrm>
        </p:grpSpPr>
        <p:sp>
          <p:nvSpPr>
            <p:cNvPr id="10" name="Google Shape;10;p12"/>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2"/>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2;p12"/>
          <p:cNvSpPr txBox="1">
            <a:spLocks noGrp="1"/>
          </p:cNvSpPr>
          <p:nvPr>
            <p:ph type="ctrTitle"/>
          </p:nvPr>
        </p:nvSpPr>
        <p:spPr>
          <a:xfrm>
            <a:off x="713225" y="1732200"/>
            <a:ext cx="7717500" cy="1679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12"/>
          <p:cNvSpPr txBox="1">
            <a:spLocks noGrp="1"/>
          </p:cNvSpPr>
          <p:nvPr>
            <p:ph type="subTitle" idx="1"/>
          </p:nvPr>
        </p:nvSpPr>
        <p:spPr>
          <a:xfrm>
            <a:off x="713100" y="3622725"/>
            <a:ext cx="7717500" cy="47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
        <p:cNvGrpSpPr/>
        <p:nvPr/>
      </p:nvGrpSpPr>
      <p:grpSpPr>
        <a:xfrm>
          <a:off x="0" y="0"/>
          <a:ext cx="0" cy="0"/>
          <a:chOff x="0" y="0"/>
          <a:chExt cx="0" cy="0"/>
        </a:xfrm>
      </p:grpSpPr>
      <p:grpSp>
        <p:nvGrpSpPr>
          <p:cNvPr id="105" name="Google Shape;105;p21"/>
          <p:cNvGrpSpPr/>
          <p:nvPr/>
        </p:nvGrpSpPr>
        <p:grpSpPr>
          <a:xfrm>
            <a:off x="-109600" y="0"/>
            <a:ext cx="9353825" cy="5143500"/>
            <a:chOff x="-109600" y="0"/>
            <a:chExt cx="9353825" cy="5143500"/>
          </a:xfrm>
        </p:grpSpPr>
        <p:sp>
          <p:nvSpPr>
            <p:cNvPr id="106" name="Google Shape;106;p21"/>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1"/>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21"/>
          <p:cNvSpPr/>
          <p:nvPr/>
        </p:nvSpPr>
        <p:spPr>
          <a:xfrm rot="5400000">
            <a:off x="223231" y="10418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109;p21"/>
          <p:cNvGrpSpPr/>
          <p:nvPr/>
        </p:nvGrpSpPr>
        <p:grpSpPr>
          <a:xfrm>
            <a:off x="824788" y="4695838"/>
            <a:ext cx="1130625" cy="114700"/>
            <a:chOff x="3233525" y="2786700"/>
            <a:chExt cx="1130625" cy="114700"/>
          </a:xfrm>
        </p:grpSpPr>
        <p:sp>
          <p:nvSpPr>
            <p:cNvPr id="110" name="Google Shape;110;p21"/>
            <p:cNvSpPr/>
            <p:nvPr/>
          </p:nvSpPr>
          <p:spPr>
            <a:xfrm>
              <a:off x="3233525" y="2786700"/>
              <a:ext cx="114725" cy="114700"/>
            </a:xfrm>
            <a:custGeom>
              <a:avLst/>
              <a:gdLst/>
              <a:ahLst/>
              <a:cxnLst/>
              <a:rect l="l" t="t" r="r" b="b"/>
              <a:pathLst>
                <a:path w="4589" h="4588" extrusionOk="0">
                  <a:moveTo>
                    <a:pt x="2295" y="0"/>
                  </a:moveTo>
                  <a:cubicBezTo>
                    <a:pt x="1036" y="0"/>
                    <a:pt x="1" y="1015"/>
                    <a:pt x="1" y="2294"/>
                  </a:cubicBezTo>
                  <a:cubicBezTo>
                    <a:pt x="1" y="3553"/>
                    <a:pt x="1036" y="4588"/>
                    <a:pt x="2295" y="4588"/>
                  </a:cubicBezTo>
                  <a:cubicBezTo>
                    <a:pt x="3573" y="4588"/>
                    <a:pt x="4588" y="3553"/>
                    <a:pt x="4588" y="2294"/>
                  </a:cubicBezTo>
                  <a:cubicBezTo>
                    <a:pt x="4588" y="1015"/>
                    <a:pt x="3573" y="0"/>
                    <a:pt x="229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a:off x="3487775" y="2786700"/>
              <a:ext cx="114700" cy="114700"/>
            </a:xfrm>
            <a:custGeom>
              <a:avLst/>
              <a:gdLst/>
              <a:ahLst/>
              <a:cxnLst/>
              <a:rect l="l" t="t" r="r" b="b"/>
              <a:pathLst>
                <a:path w="4588" h="4588" extrusionOk="0">
                  <a:moveTo>
                    <a:pt x="2294" y="0"/>
                  </a:moveTo>
                  <a:cubicBezTo>
                    <a:pt x="1015" y="0"/>
                    <a:pt x="0" y="1015"/>
                    <a:pt x="0" y="2294"/>
                  </a:cubicBezTo>
                  <a:cubicBezTo>
                    <a:pt x="0" y="3553"/>
                    <a:pt x="1015" y="4588"/>
                    <a:pt x="2294" y="4588"/>
                  </a:cubicBezTo>
                  <a:cubicBezTo>
                    <a:pt x="3552" y="4588"/>
                    <a:pt x="4587" y="3553"/>
                    <a:pt x="4587" y="2294"/>
                  </a:cubicBezTo>
                  <a:cubicBezTo>
                    <a:pt x="4587" y="1015"/>
                    <a:pt x="3552"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a:off x="3741475" y="2786700"/>
              <a:ext cx="114725" cy="114700"/>
            </a:xfrm>
            <a:custGeom>
              <a:avLst/>
              <a:gdLst/>
              <a:ahLst/>
              <a:cxnLst/>
              <a:rect l="l" t="t" r="r" b="b"/>
              <a:pathLst>
                <a:path w="4589" h="4588" extrusionOk="0">
                  <a:moveTo>
                    <a:pt x="2294" y="0"/>
                  </a:moveTo>
                  <a:cubicBezTo>
                    <a:pt x="1036" y="0"/>
                    <a:pt x="1" y="1015"/>
                    <a:pt x="1" y="2294"/>
                  </a:cubicBezTo>
                  <a:cubicBezTo>
                    <a:pt x="1" y="3553"/>
                    <a:pt x="103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a:off x="3995700" y="2786700"/>
              <a:ext cx="114200" cy="114700"/>
            </a:xfrm>
            <a:custGeom>
              <a:avLst/>
              <a:gdLst/>
              <a:ahLst/>
              <a:cxnLst/>
              <a:rect l="l" t="t" r="r" b="b"/>
              <a:pathLst>
                <a:path w="4568" h="4588" extrusionOk="0">
                  <a:moveTo>
                    <a:pt x="2274" y="0"/>
                  </a:moveTo>
                  <a:cubicBezTo>
                    <a:pt x="1016" y="0"/>
                    <a:pt x="1" y="1015"/>
                    <a:pt x="1" y="2294"/>
                  </a:cubicBezTo>
                  <a:cubicBezTo>
                    <a:pt x="1" y="3553"/>
                    <a:pt x="1016" y="4588"/>
                    <a:pt x="2274" y="4588"/>
                  </a:cubicBezTo>
                  <a:cubicBezTo>
                    <a:pt x="3553" y="4588"/>
                    <a:pt x="4568" y="3553"/>
                    <a:pt x="4568" y="2294"/>
                  </a:cubicBezTo>
                  <a:cubicBezTo>
                    <a:pt x="4568" y="1015"/>
                    <a:pt x="3553" y="0"/>
                    <a:pt x="2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a:off x="4249425" y="2786700"/>
              <a:ext cx="114725" cy="114700"/>
            </a:xfrm>
            <a:custGeom>
              <a:avLst/>
              <a:gdLst/>
              <a:ahLst/>
              <a:cxnLst/>
              <a:rect l="l" t="t" r="r" b="b"/>
              <a:pathLst>
                <a:path w="4589" h="4588" extrusionOk="0">
                  <a:moveTo>
                    <a:pt x="2294" y="0"/>
                  </a:moveTo>
                  <a:cubicBezTo>
                    <a:pt x="1016" y="0"/>
                    <a:pt x="1" y="1015"/>
                    <a:pt x="1" y="2294"/>
                  </a:cubicBezTo>
                  <a:cubicBezTo>
                    <a:pt x="1" y="3553"/>
                    <a:pt x="101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grpSp>
        <p:nvGrpSpPr>
          <p:cNvPr id="116" name="Google Shape;116;g27f84ad40c8_0_493"/>
          <p:cNvGrpSpPr/>
          <p:nvPr/>
        </p:nvGrpSpPr>
        <p:grpSpPr>
          <a:xfrm>
            <a:off x="0" y="4743764"/>
            <a:ext cx="9144000" cy="400080"/>
            <a:chOff x="0" y="6248403"/>
            <a:chExt cx="9144000" cy="609600"/>
          </a:xfrm>
        </p:grpSpPr>
        <p:sp>
          <p:nvSpPr>
            <p:cNvPr id="117" name="Google Shape;117;g27f84ad40c8_0_493"/>
            <p:cNvSpPr/>
            <p:nvPr/>
          </p:nvSpPr>
          <p:spPr>
            <a:xfrm>
              <a:off x="0" y="6324600"/>
              <a:ext cx="4267200" cy="533400"/>
            </a:xfrm>
            <a:prstGeom prst="triangle">
              <a:avLst>
                <a:gd name="adj" fmla="val 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g27f84ad40c8_0_493"/>
            <p:cNvSpPr/>
            <p:nvPr/>
          </p:nvSpPr>
          <p:spPr>
            <a:xfrm>
              <a:off x="0" y="6248403"/>
              <a:ext cx="9144000" cy="609600"/>
            </a:xfrm>
            <a:prstGeom prst="triangle">
              <a:avLst>
                <a:gd name="adj" fmla="val 10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19" name="Google Shape;119;g27f84ad40c8_0_493"/>
          <p:cNvSpPr txBox="1">
            <a:spLocks noGrp="1"/>
          </p:cNvSpPr>
          <p:nvPr>
            <p:ph type="title"/>
          </p:nvPr>
        </p:nvSpPr>
        <p:spPr>
          <a:xfrm>
            <a:off x="457200" y="171450"/>
            <a:ext cx="82296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000"/>
              <a:buFont typeface="Calibri"/>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0" name="Google Shape;120;g27f84ad40c8_0_493"/>
          <p:cNvSpPr txBox="1">
            <a:spLocks noGrp="1"/>
          </p:cNvSpPr>
          <p:nvPr>
            <p:ph type="body" idx="1"/>
          </p:nvPr>
        </p:nvSpPr>
        <p:spPr>
          <a:xfrm>
            <a:off x="457200" y="1085850"/>
            <a:ext cx="8229600" cy="3508800"/>
          </a:xfrm>
          <a:prstGeom prst="rect">
            <a:avLst/>
          </a:prstGeom>
          <a:noFill/>
          <a:ln>
            <a:noFill/>
          </a:ln>
        </p:spPr>
        <p:txBody>
          <a:bodyPr spcFirstLastPara="1" wrap="square" lIns="91425" tIns="45700" rIns="91425" bIns="45700" anchor="t" anchorCtr="0">
            <a:normAutofit/>
          </a:bodyPr>
          <a:lstStyle>
            <a:lvl1pPr marL="457200" lvl="0" indent="-381000" algn="l">
              <a:lnSpc>
                <a:spcPct val="115000"/>
              </a:lnSpc>
              <a:spcBef>
                <a:spcPts val="480"/>
              </a:spcBef>
              <a:spcAft>
                <a:spcPts val="0"/>
              </a:spcAft>
              <a:buClr>
                <a:schemeClr val="dk1"/>
              </a:buClr>
              <a:buSzPts val="2400"/>
              <a:buFont typeface="Noto Sans Symbols"/>
              <a:buChar char="▪"/>
              <a:defRPr sz="2400"/>
            </a:lvl1pPr>
            <a:lvl2pPr marL="914400" lvl="1" indent="-355600" algn="l">
              <a:lnSpc>
                <a:spcPct val="115000"/>
              </a:lnSpc>
              <a:spcBef>
                <a:spcPts val="400"/>
              </a:spcBef>
              <a:spcAft>
                <a:spcPts val="0"/>
              </a:spcAft>
              <a:buClr>
                <a:schemeClr val="dk1"/>
              </a:buClr>
              <a:buSzPts val="2000"/>
              <a:buFont typeface="Courier New"/>
              <a:buChar char="o"/>
              <a:defRPr sz="2000"/>
            </a:lvl2pPr>
            <a:lvl3pPr marL="1371600" lvl="2" indent="-342900" algn="l">
              <a:lnSpc>
                <a:spcPct val="115000"/>
              </a:lnSpc>
              <a:spcBef>
                <a:spcPts val="360"/>
              </a:spcBef>
              <a:spcAft>
                <a:spcPts val="0"/>
              </a:spcAft>
              <a:buClr>
                <a:schemeClr val="dk1"/>
              </a:buClr>
              <a:buSzPts val="1800"/>
              <a:buChar char="■"/>
              <a:defRPr sz="1800"/>
            </a:lvl3pPr>
            <a:lvl4pPr marL="1828800" lvl="3" indent="-330200" algn="l">
              <a:lnSpc>
                <a:spcPct val="115000"/>
              </a:lnSpc>
              <a:spcBef>
                <a:spcPts val="320"/>
              </a:spcBef>
              <a:spcAft>
                <a:spcPts val="0"/>
              </a:spcAft>
              <a:buClr>
                <a:schemeClr val="dk1"/>
              </a:buClr>
              <a:buSzPts val="1600"/>
              <a:buChar char="●"/>
              <a:defRPr sz="1600"/>
            </a:lvl4pPr>
            <a:lvl5pPr marL="2286000" lvl="4" indent="-317500" algn="l">
              <a:lnSpc>
                <a:spcPct val="115000"/>
              </a:lnSpc>
              <a:spcBef>
                <a:spcPts val="280"/>
              </a:spcBef>
              <a:spcAft>
                <a:spcPts val="0"/>
              </a:spcAft>
              <a:buClr>
                <a:schemeClr val="dk1"/>
              </a:buClr>
              <a:buSzPts val="1400"/>
              <a:buChar char="○"/>
              <a:defRPr sz="1400"/>
            </a:lvl5pPr>
            <a:lvl6pPr marL="2743200" lvl="5" indent="-342900" algn="l">
              <a:lnSpc>
                <a:spcPct val="115000"/>
              </a:lnSpc>
              <a:spcBef>
                <a:spcPts val="360"/>
              </a:spcBef>
              <a:spcAft>
                <a:spcPts val="0"/>
              </a:spcAft>
              <a:buClr>
                <a:schemeClr val="dk1"/>
              </a:buClr>
              <a:buSzPts val="1800"/>
              <a:buChar char="■"/>
              <a:defRPr/>
            </a:lvl6pPr>
            <a:lvl7pPr marL="3200400" lvl="6" indent="-342900" algn="l">
              <a:lnSpc>
                <a:spcPct val="115000"/>
              </a:lnSpc>
              <a:spcBef>
                <a:spcPts val="360"/>
              </a:spcBef>
              <a:spcAft>
                <a:spcPts val="0"/>
              </a:spcAft>
              <a:buClr>
                <a:schemeClr val="dk1"/>
              </a:buClr>
              <a:buSzPts val="1800"/>
              <a:buChar char="●"/>
              <a:defRPr/>
            </a:lvl7pPr>
            <a:lvl8pPr marL="3657600" lvl="7" indent="-342900" algn="l">
              <a:lnSpc>
                <a:spcPct val="115000"/>
              </a:lnSpc>
              <a:spcBef>
                <a:spcPts val="360"/>
              </a:spcBef>
              <a:spcAft>
                <a:spcPts val="0"/>
              </a:spcAft>
              <a:buClr>
                <a:schemeClr val="dk1"/>
              </a:buClr>
              <a:buSzPts val="1800"/>
              <a:buChar char="○"/>
              <a:defRPr/>
            </a:lvl8pPr>
            <a:lvl9pPr marL="4114800" lvl="8" indent="-342900" algn="l">
              <a:lnSpc>
                <a:spcPct val="115000"/>
              </a:lnSpc>
              <a:spcBef>
                <a:spcPts val="360"/>
              </a:spcBef>
              <a:spcAft>
                <a:spcPts val="0"/>
              </a:spcAft>
              <a:buClr>
                <a:schemeClr val="dk1"/>
              </a:buClr>
              <a:buSzPts val="1800"/>
              <a:buChar char="■"/>
              <a:defRPr/>
            </a:lvl9pPr>
          </a:lstStyle>
          <a:p>
            <a:endParaRPr/>
          </a:p>
        </p:txBody>
      </p:sp>
      <p:sp>
        <p:nvSpPr>
          <p:cNvPr id="121" name="Google Shape;121;g27f84ad40c8_0_493"/>
          <p:cNvSpPr txBox="1">
            <a:spLocks noGrp="1"/>
          </p:cNvSpPr>
          <p:nvPr>
            <p:ph type="dt" idx="10"/>
          </p:nvPr>
        </p:nvSpPr>
        <p:spPr>
          <a:xfrm>
            <a:off x="3200400" y="4743450"/>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Google Shape;122;g27f84ad40c8_0_493"/>
          <p:cNvSpPr txBox="1">
            <a:spLocks noGrp="1"/>
          </p:cNvSpPr>
          <p:nvPr>
            <p:ph type="sldNum" idx="12"/>
          </p:nvPr>
        </p:nvSpPr>
        <p:spPr>
          <a:xfrm>
            <a:off x="6553200" y="4812506"/>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
        <p:nvSpPr>
          <p:cNvPr id="123" name="Google Shape;123;g27f84ad40c8_0_493"/>
          <p:cNvSpPr txBox="1"/>
          <p:nvPr/>
        </p:nvSpPr>
        <p:spPr>
          <a:xfrm>
            <a:off x="152400" y="4857750"/>
            <a:ext cx="175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CA" sz="1400" b="1" i="0" u="none" strike="noStrike" cap="none">
                <a:solidFill>
                  <a:schemeClr val="lt1"/>
                </a:solidFill>
                <a:latin typeface="Calibri"/>
                <a:ea typeface="Calibri"/>
                <a:cs typeface="Calibri"/>
                <a:sym typeface="Calibri"/>
              </a:rPr>
              <a:t>CSC 123</a:t>
            </a:r>
            <a:endParaRPr sz="1400" b="1" i="0" u="none" strike="noStrike" cap="none">
              <a:solidFill>
                <a:schemeClr val="lt1"/>
              </a:solidFill>
              <a:latin typeface="Calibri"/>
              <a:ea typeface="Calibri"/>
              <a:cs typeface="Calibri"/>
              <a:sym typeface="Calibri"/>
            </a:endParaRPr>
          </a:p>
        </p:txBody>
      </p:sp>
      <p:grpSp>
        <p:nvGrpSpPr>
          <p:cNvPr id="124" name="Google Shape;124;g27f84ad40c8_0_493"/>
          <p:cNvGrpSpPr/>
          <p:nvPr/>
        </p:nvGrpSpPr>
        <p:grpSpPr>
          <a:xfrm>
            <a:off x="0" y="971550"/>
            <a:ext cx="9144000" cy="57150"/>
            <a:chOff x="0" y="1447800"/>
            <a:chExt cx="9144000" cy="76200"/>
          </a:xfrm>
        </p:grpSpPr>
        <p:sp>
          <p:nvSpPr>
            <p:cNvPr id="125" name="Google Shape;125;g27f84ad40c8_0_493"/>
            <p:cNvSpPr/>
            <p:nvPr/>
          </p:nvSpPr>
          <p:spPr>
            <a:xfrm>
              <a:off x="0" y="1447800"/>
              <a:ext cx="1295400" cy="76200"/>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g27f84ad40c8_0_493"/>
            <p:cNvSpPr/>
            <p:nvPr/>
          </p:nvSpPr>
          <p:spPr>
            <a:xfrm>
              <a:off x="1219200" y="1447800"/>
              <a:ext cx="7924800" cy="76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127"/>
        <p:cNvGrpSpPr/>
        <p:nvPr/>
      </p:nvGrpSpPr>
      <p:grpSpPr>
        <a:xfrm>
          <a:off x="0" y="0"/>
          <a:ext cx="0" cy="0"/>
          <a:chOff x="0" y="0"/>
          <a:chExt cx="0" cy="0"/>
        </a:xfrm>
      </p:grpSpPr>
      <p:sp>
        <p:nvSpPr>
          <p:cNvPr id="128" name="Google Shape;128;g1e7ce4ab08c_0_434"/>
          <p:cNvSpPr txBox="1">
            <a:spLocks noGrp="1"/>
          </p:cNvSpPr>
          <p:nvPr>
            <p:ph type="title"/>
          </p:nvPr>
        </p:nvSpPr>
        <p:spPr>
          <a:xfrm>
            <a:off x="1524000" y="57150"/>
            <a:ext cx="7381800" cy="8001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9" name="Google Shape;129;g1e7ce4ab08c_0_434"/>
          <p:cNvSpPr>
            <a:spLocks noGrp="1"/>
          </p:cNvSpPr>
          <p:nvPr>
            <p:ph type="dgm" idx="2"/>
          </p:nvPr>
        </p:nvSpPr>
        <p:spPr>
          <a:xfrm>
            <a:off x="1524000" y="971550"/>
            <a:ext cx="7391400" cy="3943200"/>
          </a:xfrm>
          <a:prstGeom prst="rect">
            <a:avLst/>
          </a:prstGeom>
          <a:noFill/>
          <a:ln>
            <a:noFill/>
          </a:ln>
        </p:spPr>
        <p:txBody>
          <a:bodyPr spcFirstLastPara="1" wrap="square" lIns="91425" tIns="45700" rIns="91425" bIns="45700" anchor="t" anchorCtr="0">
            <a:noAutofit/>
          </a:bodyPr>
          <a:lstStyle>
            <a:lvl1pPr marR="0" lvl="0" algn="l" rtl="0">
              <a:lnSpc>
                <a:spcPct val="115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R="0" lvl="1" algn="l" rtl="0">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0" name="Google Shape;130;g1e7ce4ab08c_0_43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g1e7ce4ab08c_0_43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Google Shape;132;g1e7ce4ab08c_0_4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grpSp>
        <p:nvGrpSpPr>
          <p:cNvPr id="15" name="Google Shape;15;p18"/>
          <p:cNvGrpSpPr/>
          <p:nvPr/>
        </p:nvGrpSpPr>
        <p:grpSpPr>
          <a:xfrm>
            <a:off x="-100175" y="0"/>
            <a:ext cx="9344400" cy="5143500"/>
            <a:chOff x="-100175" y="0"/>
            <a:chExt cx="9344400" cy="5143500"/>
          </a:xfrm>
        </p:grpSpPr>
        <p:sp>
          <p:nvSpPr>
            <p:cNvPr id="16" name="Google Shape;16;p18"/>
            <p:cNvSpPr/>
            <p:nvPr/>
          </p:nvSpPr>
          <p:spPr>
            <a:xfrm>
              <a:off x="-100175"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8"/>
          <p:cNvGrpSpPr/>
          <p:nvPr/>
        </p:nvGrpSpPr>
        <p:grpSpPr>
          <a:xfrm>
            <a:off x="249731" y="4294483"/>
            <a:ext cx="287798" cy="309523"/>
            <a:chOff x="249731" y="4294483"/>
            <a:chExt cx="287798" cy="309523"/>
          </a:xfrm>
        </p:grpSpPr>
        <p:sp>
          <p:nvSpPr>
            <p:cNvPr id="19" name="Google Shape;19;p18"/>
            <p:cNvSpPr/>
            <p:nvPr/>
          </p:nvSpPr>
          <p:spPr>
            <a:xfrm rot="5400000">
              <a:off x="423281" y="42944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8"/>
            <p:cNvSpPr/>
            <p:nvPr/>
          </p:nvSpPr>
          <p:spPr>
            <a:xfrm rot="5400000">
              <a:off x="249731" y="4489758"/>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18"/>
          <p:cNvGrpSpPr/>
          <p:nvPr/>
        </p:nvGrpSpPr>
        <p:grpSpPr>
          <a:xfrm rot="-5400000">
            <a:off x="-258475" y="718250"/>
            <a:ext cx="1130625" cy="114700"/>
            <a:chOff x="3233525" y="2786700"/>
            <a:chExt cx="1130625" cy="114700"/>
          </a:xfrm>
        </p:grpSpPr>
        <p:sp>
          <p:nvSpPr>
            <p:cNvPr id="22" name="Google Shape;22;p18"/>
            <p:cNvSpPr/>
            <p:nvPr/>
          </p:nvSpPr>
          <p:spPr>
            <a:xfrm>
              <a:off x="3233525" y="2786700"/>
              <a:ext cx="114725" cy="114700"/>
            </a:xfrm>
            <a:custGeom>
              <a:avLst/>
              <a:gdLst/>
              <a:ahLst/>
              <a:cxnLst/>
              <a:rect l="l" t="t" r="r" b="b"/>
              <a:pathLst>
                <a:path w="4589" h="4588" extrusionOk="0">
                  <a:moveTo>
                    <a:pt x="2295" y="0"/>
                  </a:moveTo>
                  <a:cubicBezTo>
                    <a:pt x="1036" y="0"/>
                    <a:pt x="1" y="1015"/>
                    <a:pt x="1" y="2294"/>
                  </a:cubicBezTo>
                  <a:cubicBezTo>
                    <a:pt x="1" y="3553"/>
                    <a:pt x="1036" y="4588"/>
                    <a:pt x="2295" y="4588"/>
                  </a:cubicBezTo>
                  <a:cubicBezTo>
                    <a:pt x="3573" y="4588"/>
                    <a:pt x="4588" y="3553"/>
                    <a:pt x="4588" y="2294"/>
                  </a:cubicBezTo>
                  <a:cubicBezTo>
                    <a:pt x="4588" y="1015"/>
                    <a:pt x="3573" y="0"/>
                    <a:pt x="229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8"/>
            <p:cNvSpPr/>
            <p:nvPr/>
          </p:nvSpPr>
          <p:spPr>
            <a:xfrm>
              <a:off x="3487775" y="2786700"/>
              <a:ext cx="114700" cy="114700"/>
            </a:xfrm>
            <a:custGeom>
              <a:avLst/>
              <a:gdLst/>
              <a:ahLst/>
              <a:cxnLst/>
              <a:rect l="l" t="t" r="r" b="b"/>
              <a:pathLst>
                <a:path w="4588" h="4588" extrusionOk="0">
                  <a:moveTo>
                    <a:pt x="2294" y="0"/>
                  </a:moveTo>
                  <a:cubicBezTo>
                    <a:pt x="1015" y="0"/>
                    <a:pt x="0" y="1015"/>
                    <a:pt x="0" y="2294"/>
                  </a:cubicBezTo>
                  <a:cubicBezTo>
                    <a:pt x="0" y="3553"/>
                    <a:pt x="1015" y="4588"/>
                    <a:pt x="2294" y="4588"/>
                  </a:cubicBezTo>
                  <a:cubicBezTo>
                    <a:pt x="3552" y="4588"/>
                    <a:pt x="4587" y="3553"/>
                    <a:pt x="4587" y="2294"/>
                  </a:cubicBezTo>
                  <a:cubicBezTo>
                    <a:pt x="4587" y="1015"/>
                    <a:pt x="3552"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8"/>
            <p:cNvSpPr/>
            <p:nvPr/>
          </p:nvSpPr>
          <p:spPr>
            <a:xfrm>
              <a:off x="3741475" y="2786700"/>
              <a:ext cx="114725" cy="114700"/>
            </a:xfrm>
            <a:custGeom>
              <a:avLst/>
              <a:gdLst/>
              <a:ahLst/>
              <a:cxnLst/>
              <a:rect l="l" t="t" r="r" b="b"/>
              <a:pathLst>
                <a:path w="4589" h="4588" extrusionOk="0">
                  <a:moveTo>
                    <a:pt x="2294" y="0"/>
                  </a:moveTo>
                  <a:cubicBezTo>
                    <a:pt x="1036" y="0"/>
                    <a:pt x="1" y="1015"/>
                    <a:pt x="1" y="2294"/>
                  </a:cubicBezTo>
                  <a:cubicBezTo>
                    <a:pt x="1" y="3553"/>
                    <a:pt x="103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8"/>
            <p:cNvSpPr/>
            <p:nvPr/>
          </p:nvSpPr>
          <p:spPr>
            <a:xfrm>
              <a:off x="3995700" y="2786700"/>
              <a:ext cx="114200" cy="114700"/>
            </a:xfrm>
            <a:custGeom>
              <a:avLst/>
              <a:gdLst/>
              <a:ahLst/>
              <a:cxnLst/>
              <a:rect l="l" t="t" r="r" b="b"/>
              <a:pathLst>
                <a:path w="4568" h="4588" extrusionOk="0">
                  <a:moveTo>
                    <a:pt x="2274" y="0"/>
                  </a:moveTo>
                  <a:cubicBezTo>
                    <a:pt x="1016" y="0"/>
                    <a:pt x="1" y="1015"/>
                    <a:pt x="1" y="2294"/>
                  </a:cubicBezTo>
                  <a:cubicBezTo>
                    <a:pt x="1" y="3553"/>
                    <a:pt x="1016" y="4588"/>
                    <a:pt x="2274" y="4588"/>
                  </a:cubicBezTo>
                  <a:cubicBezTo>
                    <a:pt x="3553" y="4588"/>
                    <a:pt x="4568" y="3553"/>
                    <a:pt x="4568" y="2294"/>
                  </a:cubicBezTo>
                  <a:cubicBezTo>
                    <a:pt x="4568" y="1015"/>
                    <a:pt x="3553" y="0"/>
                    <a:pt x="2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8"/>
            <p:cNvSpPr/>
            <p:nvPr/>
          </p:nvSpPr>
          <p:spPr>
            <a:xfrm>
              <a:off x="4249425" y="2786700"/>
              <a:ext cx="114725" cy="114700"/>
            </a:xfrm>
            <a:custGeom>
              <a:avLst/>
              <a:gdLst/>
              <a:ahLst/>
              <a:cxnLst/>
              <a:rect l="l" t="t" r="r" b="b"/>
              <a:pathLst>
                <a:path w="4589" h="4588" extrusionOk="0">
                  <a:moveTo>
                    <a:pt x="2294" y="0"/>
                  </a:moveTo>
                  <a:cubicBezTo>
                    <a:pt x="1016" y="0"/>
                    <a:pt x="1" y="1015"/>
                    <a:pt x="1" y="2294"/>
                  </a:cubicBezTo>
                  <a:cubicBezTo>
                    <a:pt x="1" y="3553"/>
                    <a:pt x="101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 name="Google Shape;28;p18"/>
          <p:cNvSpPr txBox="1">
            <a:spLocks noGrp="1"/>
          </p:cNvSpPr>
          <p:nvPr>
            <p:ph type="body" idx="1"/>
          </p:nvPr>
        </p:nvSpPr>
        <p:spPr>
          <a:xfrm>
            <a:off x="720000" y="1120776"/>
            <a:ext cx="7704000" cy="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Nunito Light"/>
              <a:buChar char="●"/>
              <a:defRPr/>
            </a:lvl1pPr>
            <a:lvl2pPr marL="914400" lvl="1" indent="-317500" algn="l">
              <a:lnSpc>
                <a:spcPct val="100000"/>
              </a:lnSpc>
              <a:spcBef>
                <a:spcPts val="0"/>
              </a:spcBef>
              <a:spcAft>
                <a:spcPts val="0"/>
              </a:spcAft>
              <a:buSzPts val="1400"/>
              <a:buFont typeface="Nunito Light"/>
              <a:buChar char="○"/>
              <a:defRPr/>
            </a:lvl2pPr>
            <a:lvl3pPr marL="1371600" lvl="2" indent="-317500" algn="l">
              <a:lnSpc>
                <a:spcPct val="100000"/>
              </a:lnSpc>
              <a:spcBef>
                <a:spcPts val="0"/>
              </a:spcBef>
              <a:spcAft>
                <a:spcPts val="0"/>
              </a:spcAft>
              <a:buSzPts val="1400"/>
              <a:buFont typeface="Nunito Light"/>
              <a:buChar char="■"/>
              <a:defRPr/>
            </a:lvl3pPr>
            <a:lvl4pPr marL="1828800" lvl="3" indent="-317500" algn="l">
              <a:lnSpc>
                <a:spcPct val="100000"/>
              </a:lnSpc>
              <a:spcBef>
                <a:spcPts val="0"/>
              </a:spcBef>
              <a:spcAft>
                <a:spcPts val="0"/>
              </a:spcAft>
              <a:buSzPts val="1400"/>
              <a:buFont typeface="Nunito Light"/>
              <a:buChar char="●"/>
              <a:defRPr/>
            </a:lvl4pPr>
            <a:lvl5pPr marL="2286000" lvl="4" indent="-317500" algn="l">
              <a:lnSpc>
                <a:spcPct val="100000"/>
              </a:lnSpc>
              <a:spcBef>
                <a:spcPts val="0"/>
              </a:spcBef>
              <a:spcAft>
                <a:spcPts val="0"/>
              </a:spcAft>
              <a:buSzPts val="1400"/>
              <a:buFont typeface="Nunito Light"/>
              <a:buChar char="○"/>
              <a:defRPr/>
            </a:lvl5pPr>
            <a:lvl6pPr marL="2743200" lvl="5" indent="-317500" algn="l">
              <a:lnSpc>
                <a:spcPct val="100000"/>
              </a:lnSpc>
              <a:spcBef>
                <a:spcPts val="0"/>
              </a:spcBef>
              <a:spcAft>
                <a:spcPts val="0"/>
              </a:spcAft>
              <a:buSzPts val="1400"/>
              <a:buFont typeface="Nunito Light"/>
              <a:buChar char="■"/>
              <a:defRPr/>
            </a:lvl6pPr>
            <a:lvl7pPr marL="3200400" lvl="6" indent="-317500" algn="l">
              <a:lnSpc>
                <a:spcPct val="100000"/>
              </a:lnSpc>
              <a:spcBef>
                <a:spcPts val="0"/>
              </a:spcBef>
              <a:spcAft>
                <a:spcPts val="0"/>
              </a:spcAft>
              <a:buSzPts val="1400"/>
              <a:buFont typeface="Nunito Light"/>
              <a:buChar char="●"/>
              <a:defRPr/>
            </a:lvl7pPr>
            <a:lvl8pPr marL="3657600" lvl="7" indent="-317500" algn="l">
              <a:lnSpc>
                <a:spcPct val="100000"/>
              </a:lnSpc>
              <a:spcBef>
                <a:spcPts val="0"/>
              </a:spcBef>
              <a:spcAft>
                <a:spcPts val="0"/>
              </a:spcAft>
              <a:buSzPts val="1400"/>
              <a:buFont typeface="Nunito Light"/>
              <a:buChar char="○"/>
              <a:defRPr/>
            </a:lvl8pPr>
            <a:lvl9pPr marL="4114800" lvl="8" indent="-317500" algn="l">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grpSp>
        <p:nvGrpSpPr>
          <p:cNvPr id="30" name="Google Shape;30;p13"/>
          <p:cNvGrpSpPr/>
          <p:nvPr/>
        </p:nvGrpSpPr>
        <p:grpSpPr>
          <a:xfrm>
            <a:off x="-109600" y="0"/>
            <a:ext cx="9353825" cy="5143500"/>
            <a:chOff x="-109600" y="0"/>
            <a:chExt cx="9353825" cy="5143500"/>
          </a:xfrm>
        </p:grpSpPr>
        <p:sp>
          <p:nvSpPr>
            <p:cNvPr id="31" name="Google Shape;31;p13"/>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3"/>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13"/>
          <p:cNvSpPr/>
          <p:nvPr/>
        </p:nvSpPr>
        <p:spPr>
          <a:xfrm rot="5400000">
            <a:off x="8582181" y="44086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p:nvPr/>
        </p:nvSpPr>
        <p:spPr>
          <a:xfrm rot="5400000">
            <a:off x="104706" y="1187008"/>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
          <p:cNvSpPr txBox="1">
            <a:spLocks noGrp="1"/>
          </p:cNvSpPr>
          <p:nvPr>
            <p:ph type="title"/>
          </p:nvPr>
        </p:nvSpPr>
        <p:spPr>
          <a:xfrm>
            <a:off x="2436666" y="1045250"/>
            <a:ext cx="4278000" cy="124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 name="Google Shape;36;p13"/>
          <p:cNvSpPr txBox="1">
            <a:spLocks noGrp="1"/>
          </p:cNvSpPr>
          <p:nvPr>
            <p:ph type="subTitle" idx="1"/>
          </p:nvPr>
        </p:nvSpPr>
        <p:spPr>
          <a:xfrm>
            <a:off x="2432925" y="2350750"/>
            <a:ext cx="4278000" cy="1747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4">
  <p:cSld name="ONE_COLUMN_TEXT_1">
    <p:spTree>
      <p:nvGrpSpPr>
        <p:cNvPr id="1" name="Shape 37"/>
        <p:cNvGrpSpPr/>
        <p:nvPr/>
      </p:nvGrpSpPr>
      <p:grpSpPr>
        <a:xfrm>
          <a:off x="0" y="0"/>
          <a:ext cx="0" cy="0"/>
          <a:chOff x="0" y="0"/>
          <a:chExt cx="0" cy="0"/>
        </a:xfrm>
      </p:grpSpPr>
      <p:grpSp>
        <p:nvGrpSpPr>
          <p:cNvPr id="38" name="Google Shape;38;p14"/>
          <p:cNvGrpSpPr/>
          <p:nvPr/>
        </p:nvGrpSpPr>
        <p:grpSpPr>
          <a:xfrm>
            <a:off x="-109600" y="0"/>
            <a:ext cx="9353825" cy="5143500"/>
            <a:chOff x="-109600" y="0"/>
            <a:chExt cx="9353825" cy="5143500"/>
          </a:xfrm>
        </p:grpSpPr>
        <p:sp>
          <p:nvSpPr>
            <p:cNvPr id="39" name="Google Shape;39;p14"/>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 name="Google Shape;41;p14"/>
          <p:cNvGrpSpPr/>
          <p:nvPr/>
        </p:nvGrpSpPr>
        <p:grpSpPr>
          <a:xfrm>
            <a:off x="449481" y="1147633"/>
            <a:ext cx="8173898" cy="2898698"/>
            <a:chOff x="449481" y="1147633"/>
            <a:chExt cx="8173898" cy="2898698"/>
          </a:xfrm>
        </p:grpSpPr>
        <p:sp>
          <p:nvSpPr>
            <p:cNvPr id="42" name="Google Shape;42;p14"/>
            <p:cNvSpPr/>
            <p:nvPr/>
          </p:nvSpPr>
          <p:spPr>
            <a:xfrm rot="5400000">
              <a:off x="8509131" y="39320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5400000">
              <a:off x="449481" y="114763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p14"/>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5" name="Google Shape;45;p14"/>
          <p:cNvSpPr txBox="1">
            <a:spLocks noGrp="1"/>
          </p:cNvSpPr>
          <p:nvPr>
            <p:ph type="subTitle" idx="1"/>
          </p:nvPr>
        </p:nvSpPr>
        <p:spPr>
          <a:xfrm>
            <a:off x="720000" y="1700300"/>
            <a:ext cx="4294800" cy="217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grpSp>
        <p:nvGrpSpPr>
          <p:cNvPr id="47" name="Google Shape;47;p15"/>
          <p:cNvGrpSpPr/>
          <p:nvPr/>
        </p:nvGrpSpPr>
        <p:grpSpPr>
          <a:xfrm>
            <a:off x="-109600" y="0"/>
            <a:ext cx="9353825" cy="5143500"/>
            <a:chOff x="-109600" y="0"/>
            <a:chExt cx="9353825" cy="5143500"/>
          </a:xfrm>
        </p:grpSpPr>
        <p:sp>
          <p:nvSpPr>
            <p:cNvPr id="48" name="Google Shape;48;p15"/>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5"/>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5"/>
          <p:cNvGrpSpPr/>
          <p:nvPr/>
        </p:nvGrpSpPr>
        <p:grpSpPr>
          <a:xfrm>
            <a:off x="7970000" y="4477388"/>
            <a:ext cx="921550" cy="253225"/>
            <a:chOff x="5690050" y="3400200"/>
            <a:chExt cx="921550" cy="253225"/>
          </a:xfrm>
        </p:grpSpPr>
        <p:sp>
          <p:nvSpPr>
            <p:cNvPr id="51" name="Google Shape;51;p15"/>
            <p:cNvSpPr/>
            <p:nvPr/>
          </p:nvSpPr>
          <p:spPr>
            <a:xfrm>
              <a:off x="5690050"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5" y="2172"/>
                    <a:pt x="2173" y="1685"/>
                    <a:pt x="2173" y="1076"/>
                  </a:cubicBezTo>
                  <a:cubicBezTo>
                    <a:pt x="2173" y="487"/>
                    <a:pt x="1685"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5"/>
            <p:cNvSpPr/>
            <p:nvPr/>
          </p:nvSpPr>
          <p:spPr>
            <a:xfrm>
              <a:off x="5906725"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6" y="2172"/>
                    <a:pt x="2173" y="1685"/>
                    <a:pt x="2173" y="1076"/>
                  </a:cubicBezTo>
                  <a:cubicBezTo>
                    <a:pt x="2173" y="487"/>
                    <a:pt x="168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6123400"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6" y="2172"/>
                    <a:pt x="2173" y="1685"/>
                    <a:pt x="2173" y="1076"/>
                  </a:cubicBezTo>
                  <a:cubicBezTo>
                    <a:pt x="2173" y="487"/>
                    <a:pt x="168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6340075" y="3400200"/>
              <a:ext cx="54850" cy="54325"/>
            </a:xfrm>
            <a:custGeom>
              <a:avLst/>
              <a:gdLst/>
              <a:ahLst/>
              <a:cxnLst/>
              <a:rect l="l" t="t" r="r" b="b"/>
              <a:pathLst>
                <a:path w="2194" h="2173" extrusionOk="0">
                  <a:moveTo>
                    <a:pt x="1097" y="0"/>
                  </a:moveTo>
                  <a:cubicBezTo>
                    <a:pt x="488" y="0"/>
                    <a:pt x="1" y="487"/>
                    <a:pt x="1" y="1076"/>
                  </a:cubicBezTo>
                  <a:cubicBezTo>
                    <a:pt x="1" y="1685"/>
                    <a:pt x="488" y="2172"/>
                    <a:pt x="1097" y="2172"/>
                  </a:cubicBezTo>
                  <a:cubicBezTo>
                    <a:pt x="1706" y="2172"/>
                    <a:pt x="2193" y="1685"/>
                    <a:pt x="2193" y="1076"/>
                  </a:cubicBezTo>
                  <a:cubicBezTo>
                    <a:pt x="2193" y="487"/>
                    <a:pt x="170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6556775" y="3400200"/>
              <a:ext cx="54825" cy="54325"/>
            </a:xfrm>
            <a:custGeom>
              <a:avLst/>
              <a:gdLst/>
              <a:ahLst/>
              <a:cxnLst/>
              <a:rect l="l" t="t" r="r" b="b"/>
              <a:pathLst>
                <a:path w="2193" h="2173" extrusionOk="0">
                  <a:moveTo>
                    <a:pt x="1096" y="0"/>
                  </a:moveTo>
                  <a:cubicBezTo>
                    <a:pt x="487" y="0"/>
                    <a:pt x="0" y="487"/>
                    <a:pt x="0" y="1076"/>
                  </a:cubicBezTo>
                  <a:cubicBezTo>
                    <a:pt x="0" y="1685"/>
                    <a:pt x="487" y="2172"/>
                    <a:pt x="1096" y="2172"/>
                  </a:cubicBezTo>
                  <a:cubicBezTo>
                    <a:pt x="1705" y="2172"/>
                    <a:pt x="2192" y="1685"/>
                    <a:pt x="2192" y="1076"/>
                  </a:cubicBezTo>
                  <a:cubicBezTo>
                    <a:pt x="2192" y="487"/>
                    <a:pt x="1705" y="0"/>
                    <a:pt x="10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a:off x="5690050"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5" y="2193"/>
                    <a:pt x="2173" y="1706"/>
                    <a:pt x="2173" y="1097"/>
                  </a:cubicBezTo>
                  <a:cubicBezTo>
                    <a:pt x="2173" y="488"/>
                    <a:pt x="1685"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5"/>
            <p:cNvSpPr/>
            <p:nvPr/>
          </p:nvSpPr>
          <p:spPr>
            <a:xfrm>
              <a:off x="5906725"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6" y="2193"/>
                    <a:pt x="2173" y="1706"/>
                    <a:pt x="2173" y="1097"/>
                  </a:cubicBezTo>
                  <a:cubicBezTo>
                    <a:pt x="2173" y="488"/>
                    <a:pt x="168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5"/>
            <p:cNvSpPr/>
            <p:nvPr/>
          </p:nvSpPr>
          <p:spPr>
            <a:xfrm>
              <a:off x="6123400"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6" y="2193"/>
                    <a:pt x="2173" y="1706"/>
                    <a:pt x="2173" y="1097"/>
                  </a:cubicBezTo>
                  <a:cubicBezTo>
                    <a:pt x="2173" y="488"/>
                    <a:pt x="168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5"/>
            <p:cNvSpPr/>
            <p:nvPr/>
          </p:nvSpPr>
          <p:spPr>
            <a:xfrm>
              <a:off x="6340075" y="3598600"/>
              <a:ext cx="54850" cy="54825"/>
            </a:xfrm>
            <a:custGeom>
              <a:avLst/>
              <a:gdLst/>
              <a:ahLst/>
              <a:cxnLst/>
              <a:rect l="l" t="t" r="r" b="b"/>
              <a:pathLst>
                <a:path w="2194" h="2193" extrusionOk="0">
                  <a:moveTo>
                    <a:pt x="1097" y="1"/>
                  </a:moveTo>
                  <a:cubicBezTo>
                    <a:pt x="488" y="1"/>
                    <a:pt x="1" y="488"/>
                    <a:pt x="1" y="1097"/>
                  </a:cubicBezTo>
                  <a:cubicBezTo>
                    <a:pt x="1" y="1706"/>
                    <a:pt x="488" y="2193"/>
                    <a:pt x="1097" y="2193"/>
                  </a:cubicBezTo>
                  <a:cubicBezTo>
                    <a:pt x="1706" y="2193"/>
                    <a:pt x="2193" y="1706"/>
                    <a:pt x="2193" y="1097"/>
                  </a:cubicBezTo>
                  <a:cubicBezTo>
                    <a:pt x="2193" y="488"/>
                    <a:pt x="170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5"/>
            <p:cNvSpPr/>
            <p:nvPr/>
          </p:nvSpPr>
          <p:spPr>
            <a:xfrm>
              <a:off x="6556775" y="3598600"/>
              <a:ext cx="54825" cy="54825"/>
            </a:xfrm>
            <a:custGeom>
              <a:avLst/>
              <a:gdLst/>
              <a:ahLst/>
              <a:cxnLst/>
              <a:rect l="l" t="t" r="r" b="b"/>
              <a:pathLst>
                <a:path w="2193" h="2193" extrusionOk="0">
                  <a:moveTo>
                    <a:pt x="1096" y="1"/>
                  </a:moveTo>
                  <a:cubicBezTo>
                    <a:pt x="487" y="1"/>
                    <a:pt x="0" y="488"/>
                    <a:pt x="0" y="1097"/>
                  </a:cubicBezTo>
                  <a:cubicBezTo>
                    <a:pt x="0" y="1706"/>
                    <a:pt x="487" y="2193"/>
                    <a:pt x="1096" y="2193"/>
                  </a:cubicBezTo>
                  <a:cubicBezTo>
                    <a:pt x="1705" y="2193"/>
                    <a:pt x="2192" y="1706"/>
                    <a:pt x="2192" y="1097"/>
                  </a:cubicBezTo>
                  <a:cubicBezTo>
                    <a:pt x="2192" y="488"/>
                    <a:pt x="1705" y="1"/>
                    <a:pt x="1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5"/>
          <p:cNvSpPr txBox="1">
            <a:spLocks noGrp="1"/>
          </p:cNvSpPr>
          <p:nvPr>
            <p:ph type="title"/>
          </p:nvPr>
        </p:nvSpPr>
        <p:spPr>
          <a:xfrm>
            <a:off x="2135550" y="2188888"/>
            <a:ext cx="4872900" cy="116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2" name="Google Shape;62;p15"/>
          <p:cNvSpPr txBox="1">
            <a:spLocks noGrp="1"/>
          </p:cNvSpPr>
          <p:nvPr>
            <p:ph type="subTitle" idx="1"/>
          </p:nvPr>
        </p:nvSpPr>
        <p:spPr>
          <a:xfrm>
            <a:off x="2135550" y="3273938"/>
            <a:ext cx="4872900" cy="67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16"/>
          <p:cNvGrpSpPr/>
          <p:nvPr/>
        </p:nvGrpSpPr>
        <p:grpSpPr>
          <a:xfrm>
            <a:off x="-109600" y="0"/>
            <a:ext cx="9353825" cy="5143500"/>
            <a:chOff x="-109600" y="0"/>
            <a:chExt cx="9353825" cy="5143500"/>
          </a:xfrm>
        </p:grpSpPr>
        <p:sp>
          <p:nvSpPr>
            <p:cNvPr id="65" name="Google Shape;65;p16"/>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6"/>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6"/>
          <p:cNvSpPr txBox="1">
            <a:spLocks noGrp="1"/>
          </p:cNvSpPr>
          <p:nvPr>
            <p:ph type="title"/>
          </p:nvPr>
        </p:nvSpPr>
        <p:spPr>
          <a:xfrm>
            <a:off x="1476825" y="2742050"/>
            <a:ext cx="4720800" cy="8079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8" name="Google Shape;68;p16"/>
          <p:cNvSpPr txBox="1">
            <a:spLocks noGrp="1"/>
          </p:cNvSpPr>
          <p:nvPr>
            <p:ph type="title" idx="2"/>
          </p:nvPr>
        </p:nvSpPr>
        <p:spPr>
          <a:xfrm>
            <a:off x="1927950" y="1680750"/>
            <a:ext cx="1504200" cy="9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9" name="Google Shape;69;p16"/>
          <p:cNvSpPr txBox="1">
            <a:spLocks noGrp="1"/>
          </p:cNvSpPr>
          <p:nvPr>
            <p:ph type="subTitle" idx="1"/>
          </p:nvPr>
        </p:nvSpPr>
        <p:spPr>
          <a:xfrm>
            <a:off x="1476825" y="3626100"/>
            <a:ext cx="4720800" cy="3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0"/>
        <p:cNvGrpSpPr/>
        <p:nvPr/>
      </p:nvGrpSpPr>
      <p:grpSpPr>
        <a:xfrm>
          <a:off x="0" y="0"/>
          <a:ext cx="0" cy="0"/>
          <a:chOff x="0" y="0"/>
          <a:chExt cx="0" cy="0"/>
        </a:xfrm>
      </p:grpSpPr>
      <p:grpSp>
        <p:nvGrpSpPr>
          <p:cNvPr id="71" name="Google Shape;71;p17"/>
          <p:cNvGrpSpPr/>
          <p:nvPr/>
        </p:nvGrpSpPr>
        <p:grpSpPr>
          <a:xfrm>
            <a:off x="-109600" y="0"/>
            <a:ext cx="9353825" cy="5143500"/>
            <a:chOff x="-109600" y="0"/>
            <a:chExt cx="9353825" cy="5143500"/>
          </a:xfrm>
        </p:grpSpPr>
        <p:sp>
          <p:nvSpPr>
            <p:cNvPr id="72" name="Google Shape;72;p17"/>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7"/>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17"/>
          <p:cNvSpPr/>
          <p:nvPr/>
        </p:nvSpPr>
        <p:spPr>
          <a:xfrm rot="5400000">
            <a:off x="8150106" y="3307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6" name="Google Shape;76;p17"/>
          <p:cNvSpPr txBox="1">
            <a:spLocks noGrp="1"/>
          </p:cNvSpPr>
          <p:nvPr>
            <p:ph type="subTitle" idx="1"/>
          </p:nvPr>
        </p:nvSpPr>
        <p:spPr>
          <a:xfrm>
            <a:off x="4832078" y="1667625"/>
            <a:ext cx="3254100" cy="193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7"/>
          <p:cNvSpPr txBox="1">
            <a:spLocks noGrp="1"/>
          </p:cNvSpPr>
          <p:nvPr>
            <p:ph type="subTitle" idx="2"/>
          </p:nvPr>
        </p:nvSpPr>
        <p:spPr>
          <a:xfrm>
            <a:off x="1057900" y="1667625"/>
            <a:ext cx="3254100" cy="1930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9"/>
        <p:cNvGrpSpPr/>
        <p:nvPr/>
      </p:nvGrpSpPr>
      <p:grpSpPr>
        <a:xfrm>
          <a:off x="0" y="0"/>
          <a:ext cx="0" cy="0"/>
          <a:chOff x="0" y="0"/>
          <a:chExt cx="0" cy="0"/>
        </a:xfrm>
      </p:grpSpPr>
      <p:grpSp>
        <p:nvGrpSpPr>
          <p:cNvPr id="80" name="Google Shape;80;p20"/>
          <p:cNvGrpSpPr/>
          <p:nvPr/>
        </p:nvGrpSpPr>
        <p:grpSpPr>
          <a:xfrm>
            <a:off x="-109600" y="0"/>
            <a:ext cx="9353825" cy="5143500"/>
            <a:chOff x="-109600" y="0"/>
            <a:chExt cx="9353825" cy="5143500"/>
          </a:xfrm>
        </p:grpSpPr>
        <p:sp>
          <p:nvSpPr>
            <p:cNvPr id="81" name="Google Shape;81;p20"/>
            <p:cNvSpPr/>
            <p:nvPr/>
          </p:nvSpPr>
          <p:spPr>
            <a:xfrm>
              <a:off x="-109600" y="499470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0"/>
            <p:cNvSpPr/>
            <p:nvPr/>
          </p:nvSpPr>
          <p:spPr>
            <a:xfrm>
              <a:off x="-100175" y="0"/>
              <a:ext cx="9344400" cy="14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20"/>
          <p:cNvGrpSpPr/>
          <p:nvPr/>
        </p:nvGrpSpPr>
        <p:grpSpPr>
          <a:xfrm>
            <a:off x="223231" y="808883"/>
            <a:ext cx="8696348" cy="347248"/>
            <a:chOff x="223231" y="808883"/>
            <a:chExt cx="8696348" cy="347248"/>
          </a:xfrm>
        </p:grpSpPr>
        <p:sp>
          <p:nvSpPr>
            <p:cNvPr id="84" name="Google Shape;84;p20"/>
            <p:cNvSpPr/>
            <p:nvPr/>
          </p:nvSpPr>
          <p:spPr>
            <a:xfrm rot="5400000">
              <a:off x="223231" y="10418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rot="5400000">
              <a:off x="8805331" y="808883"/>
              <a:ext cx="114248" cy="114248"/>
            </a:xfrm>
            <a:custGeom>
              <a:avLst/>
              <a:gdLst/>
              <a:ahLst/>
              <a:cxnLst/>
              <a:rect l="l" t="t" r="r" b="b"/>
              <a:pathLst>
                <a:path w="2680" h="2680" extrusionOk="0">
                  <a:moveTo>
                    <a:pt x="1259" y="0"/>
                  </a:moveTo>
                  <a:cubicBezTo>
                    <a:pt x="1137" y="0"/>
                    <a:pt x="1015" y="102"/>
                    <a:pt x="1015" y="224"/>
                  </a:cubicBezTo>
                  <a:lnTo>
                    <a:pt x="1015" y="1035"/>
                  </a:lnTo>
                  <a:lnTo>
                    <a:pt x="224" y="1035"/>
                  </a:lnTo>
                  <a:cubicBezTo>
                    <a:pt x="102" y="1035"/>
                    <a:pt x="0" y="1137"/>
                    <a:pt x="0" y="1259"/>
                  </a:cubicBezTo>
                  <a:lnTo>
                    <a:pt x="0" y="1421"/>
                  </a:lnTo>
                  <a:cubicBezTo>
                    <a:pt x="0" y="1543"/>
                    <a:pt x="102" y="1644"/>
                    <a:pt x="224" y="1644"/>
                  </a:cubicBezTo>
                  <a:lnTo>
                    <a:pt x="1015" y="1644"/>
                  </a:lnTo>
                  <a:lnTo>
                    <a:pt x="1015" y="2456"/>
                  </a:lnTo>
                  <a:cubicBezTo>
                    <a:pt x="1015" y="2578"/>
                    <a:pt x="1137" y="2680"/>
                    <a:pt x="1259" y="2680"/>
                  </a:cubicBezTo>
                  <a:lnTo>
                    <a:pt x="1421" y="2680"/>
                  </a:lnTo>
                  <a:cubicBezTo>
                    <a:pt x="1543" y="2680"/>
                    <a:pt x="1644" y="2578"/>
                    <a:pt x="1644" y="2456"/>
                  </a:cubicBezTo>
                  <a:lnTo>
                    <a:pt x="1644" y="1644"/>
                  </a:lnTo>
                  <a:lnTo>
                    <a:pt x="2456" y="1644"/>
                  </a:lnTo>
                  <a:cubicBezTo>
                    <a:pt x="2578" y="1644"/>
                    <a:pt x="2680" y="1543"/>
                    <a:pt x="2680" y="1421"/>
                  </a:cubicBezTo>
                  <a:lnTo>
                    <a:pt x="2680" y="1259"/>
                  </a:lnTo>
                  <a:cubicBezTo>
                    <a:pt x="2680" y="1137"/>
                    <a:pt x="2578" y="1035"/>
                    <a:pt x="2456" y="1035"/>
                  </a:cubicBezTo>
                  <a:lnTo>
                    <a:pt x="1644" y="1035"/>
                  </a:lnTo>
                  <a:lnTo>
                    <a:pt x="1644" y="224"/>
                  </a:lnTo>
                  <a:cubicBezTo>
                    <a:pt x="1644" y="102"/>
                    <a:pt x="1543" y="0"/>
                    <a:pt x="1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20"/>
          <p:cNvGrpSpPr/>
          <p:nvPr/>
        </p:nvGrpSpPr>
        <p:grpSpPr>
          <a:xfrm>
            <a:off x="252450" y="286275"/>
            <a:ext cx="7279963" cy="4500263"/>
            <a:chOff x="252450" y="286275"/>
            <a:chExt cx="7279963" cy="4500263"/>
          </a:xfrm>
        </p:grpSpPr>
        <p:grpSp>
          <p:nvGrpSpPr>
            <p:cNvPr id="87" name="Google Shape;87;p20"/>
            <p:cNvGrpSpPr/>
            <p:nvPr/>
          </p:nvGrpSpPr>
          <p:grpSpPr>
            <a:xfrm>
              <a:off x="252450" y="286275"/>
              <a:ext cx="921550" cy="253225"/>
              <a:chOff x="5690050" y="3400200"/>
              <a:chExt cx="921550" cy="253225"/>
            </a:xfrm>
          </p:grpSpPr>
          <p:sp>
            <p:nvSpPr>
              <p:cNvPr id="88" name="Google Shape;88;p20"/>
              <p:cNvSpPr/>
              <p:nvPr/>
            </p:nvSpPr>
            <p:spPr>
              <a:xfrm>
                <a:off x="5690050"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5" y="2172"/>
                      <a:pt x="2173" y="1685"/>
                      <a:pt x="2173" y="1076"/>
                    </a:cubicBezTo>
                    <a:cubicBezTo>
                      <a:pt x="2173" y="487"/>
                      <a:pt x="1685"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0"/>
              <p:cNvSpPr/>
              <p:nvPr/>
            </p:nvSpPr>
            <p:spPr>
              <a:xfrm>
                <a:off x="5906725"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6" y="2172"/>
                      <a:pt x="2173" y="1685"/>
                      <a:pt x="2173" y="1076"/>
                    </a:cubicBezTo>
                    <a:cubicBezTo>
                      <a:pt x="2173" y="487"/>
                      <a:pt x="168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0"/>
              <p:cNvSpPr/>
              <p:nvPr/>
            </p:nvSpPr>
            <p:spPr>
              <a:xfrm>
                <a:off x="6123400" y="3400200"/>
                <a:ext cx="54325" cy="54325"/>
              </a:xfrm>
              <a:custGeom>
                <a:avLst/>
                <a:gdLst/>
                <a:ahLst/>
                <a:cxnLst/>
                <a:rect l="l" t="t" r="r" b="b"/>
                <a:pathLst>
                  <a:path w="2173" h="2173" extrusionOk="0">
                    <a:moveTo>
                      <a:pt x="1097" y="0"/>
                    </a:moveTo>
                    <a:cubicBezTo>
                      <a:pt x="488" y="0"/>
                      <a:pt x="1" y="487"/>
                      <a:pt x="1" y="1076"/>
                    </a:cubicBezTo>
                    <a:cubicBezTo>
                      <a:pt x="1" y="1685"/>
                      <a:pt x="488" y="2172"/>
                      <a:pt x="1097" y="2172"/>
                    </a:cubicBezTo>
                    <a:cubicBezTo>
                      <a:pt x="1686" y="2172"/>
                      <a:pt x="2173" y="1685"/>
                      <a:pt x="2173" y="1076"/>
                    </a:cubicBezTo>
                    <a:cubicBezTo>
                      <a:pt x="2173" y="487"/>
                      <a:pt x="168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0"/>
              <p:cNvSpPr/>
              <p:nvPr/>
            </p:nvSpPr>
            <p:spPr>
              <a:xfrm>
                <a:off x="6340075" y="3400200"/>
                <a:ext cx="54850" cy="54325"/>
              </a:xfrm>
              <a:custGeom>
                <a:avLst/>
                <a:gdLst/>
                <a:ahLst/>
                <a:cxnLst/>
                <a:rect l="l" t="t" r="r" b="b"/>
                <a:pathLst>
                  <a:path w="2194" h="2173" extrusionOk="0">
                    <a:moveTo>
                      <a:pt x="1097" y="0"/>
                    </a:moveTo>
                    <a:cubicBezTo>
                      <a:pt x="488" y="0"/>
                      <a:pt x="1" y="487"/>
                      <a:pt x="1" y="1076"/>
                    </a:cubicBezTo>
                    <a:cubicBezTo>
                      <a:pt x="1" y="1685"/>
                      <a:pt x="488" y="2172"/>
                      <a:pt x="1097" y="2172"/>
                    </a:cubicBezTo>
                    <a:cubicBezTo>
                      <a:pt x="1706" y="2172"/>
                      <a:pt x="2193" y="1685"/>
                      <a:pt x="2193" y="1076"/>
                    </a:cubicBezTo>
                    <a:cubicBezTo>
                      <a:pt x="2193" y="487"/>
                      <a:pt x="1706" y="0"/>
                      <a:pt x="10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0"/>
              <p:cNvSpPr/>
              <p:nvPr/>
            </p:nvSpPr>
            <p:spPr>
              <a:xfrm>
                <a:off x="6556775" y="3400200"/>
                <a:ext cx="54825" cy="54325"/>
              </a:xfrm>
              <a:custGeom>
                <a:avLst/>
                <a:gdLst/>
                <a:ahLst/>
                <a:cxnLst/>
                <a:rect l="l" t="t" r="r" b="b"/>
                <a:pathLst>
                  <a:path w="2193" h="2173" extrusionOk="0">
                    <a:moveTo>
                      <a:pt x="1096" y="0"/>
                    </a:moveTo>
                    <a:cubicBezTo>
                      <a:pt x="487" y="0"/>
                      <a:pt x="0" y="487"/>
                      <a:pt x="0" y="1076"/>
                    </a:cubicBezTo>
                    <a:cubicBezTo>
                      <a:pt x="0" y="1685"/>
                      <a:pt x="487" y="2172"/>
                      <a:pt x="1096" y="2172"/>
                    </a:cubicBezTo>
                    <a:cubicBezTo>
                      <a:pt x="1705" y="2172"/>
                      <a:pt x="2192" y="1685"/>
                      <a:pt x="2192" y="1076"/>
                    </a:cubicBezTo>
                    <a:cubicBezTo>
                      <a:pt x="2192" y="487"/>
                      <a:pt x="1705" y="0"/>
                      <a:pt x="10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0"/>
              <p:cNvSpPr/>
              <p:nvPr/>
            </p:nvSpPr>
            <p:spPr>
              <a:xfrm>
                <a:off x="5690050"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5" y="2193"/>
                      <a:pt x="2173" y="1706"/>
                      <a:pt x="2173" y="1097"/>
                    </a:cubicBezTo>
                    <a:cubicBezTo>
                      <a:pt x="2173" y="488"/>
                      <a:pt x="1685"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0"/>
              <p:cNvSpPr/>
              <p:nvPr/>
            </p:nvSpPr>
            <p:spPr>
              <a:xfrm>
                <a:off x="5906725"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6" y="2193"/>
                      <a:pt x="2173" y="1706"/>
                      <a:pt x="2173" y="1097"/>
                    </a:cubicBezTo>
                    <a:cubicBezTo>
                      <a:pt x="2173" y="488"/>
                      <a:pt x="168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0"/>
              <p:cNvSpPr/>
              <p:nvPr/>
            </p:nvSpPr>
            <p:spPr>
              <a:xfrm>
                <a:off x="6123400" y="3598600"/>
                <a:ext cx="54325" cy="54825"/>
              </a:xfrm>
              <a:custGeom>
                <a:avLst/>
                <a:gdLst/>
                <a:ahLst/>
                <a:cxnLst/>
                <a:rect l="l" t="t" r="r" b="b"/>
                <a:pathLst>
                  <a:path w="2173" h="2193" extrusionOk="0">
                    <a:moveTo>
                      <a:pt x="1097" y="1"/>
                    </a:moveTo>
                    <a:cubicBezTo>
                      <a:pt x="488" y="1"/>
                      <a:pt x="1" y="488"/>
                      <a:pt x="1" y="1097"/>
                    </a:cubicBezTo>
                    <a:cubicBezTo>
                      <a:pt x="1" y="1706"/>
                      <a:pt x="488" y="2193"/>
                      <a:pt x="1097" y="2193"/>
                    </a:cubicBezTo>
                    <a:cubicBezTo>
                      <a:pt x="1686" y="2193"/>
                      <a:pt x="2173" y="1706"/>
                      <a:pt x="2173" y="1097"/>
                    </a:cubicBezTo>
                    <a:cubicBezTo>
                      <a:pt x="2173" y="488"/>
                      <a:pt x="168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0"/>
              <p:cNvSpPr/>
              <p:nvPr/>
            </p:nvSpPr>
            <p:spPr>
              <a:xfrm>
                <a:off x="6340075" y="3598600"/>
                <a:ext cx="54850" cy="54825"/>
              </a:xfrm>
              <a:custGeom>
                <a:avLst/>
                <a:gdLst/>
                <a:ahLst/>
                <a:cxnLst/>
                <a:rect l="l" t="t" r="r" b="b"/>
                <a:pathLst>
                  <a:path w="2194" h="2193" extrusionOk="0">
                    <a:moveTo>
                      <a:pt x="1097" y="1"/>
                    </a:moveTo>
                    <a:cubicBezTo>
                      <a:pt x="488" y="1"/>
                      <a:pt x="1" y="488"/>
                      <a:pt x="1" y="1097"/>
                    </a:cubicBezTo>
                    <a:cubicBezTo>
                      <a:pt x="1" y="1706"/>
                      <a:pt x="488" y="2193"/>
                      <a:pt x="1097" y="2193"/>
                    </a:cubicBezTo>
                    <a:cubicBezTo>
                      <a:pt x="1706" y="2193"/>
                      <a:pt x="2193" y="1706"/>
                      <a:pt x="2193" y="1097"/>
                    </a:cubicBezTo>
                    <a:cubicBezTo>
                      <a:pt x="2193" y="488"/>
                      <a:pt x="1706" y="1"/>
                      <a:pt x="10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0"/>
              <p:cNvSpPr/>
              <p:nvPr/>
            </p:nvSpPr>
            <p:spPr>
              <a:xfrm>
                <a:off x="6556775" y="3598600"/>
                <a:ext cx="54825" cy="54825"/>
              </a:xfrm>
              <a:custGeom>
                <a:avLst/>
                <a:gdLst/>
                <a:ahLst/>
                <a:cxnLst/>
                <a:rect l="l" t="t" r="r" b="b"/>
                <a:pathLst>
                  <a:path w="2193" h="2193" extrusionOk="0">
                    <a:moveTo>
                      <a:pt x="1096" y="1"/>
                    </a:moveTo>
                    <a:cubicBezTo>
                      <a:pt x="487" y="1"/>
                      <a:pt x="0" y="488"/>
                      <a:pt x="0" y="1097"/>
                    </a:cubicBezTo>
                    <a:cubicBezTo>
                      <a:pt x="0" y="1706"/>
                      <a:pt x="487" y="2193"/>
                      <a:pt x="1096" y="2193"/>
                    </a:cubicBezTo>
                    <a:cubicBezTo>
                      <a:pt x="1705" y="2193"/>
                      <a:pt x="2192" y="1706"/>
                      <a:pt x="2192" y="1097"/>
                    </a:cubicBezTo>
                    <a:cubicBezTo>
                      <a:pt x="2192" y="488"/>
                      <a:pt x="1705" y="1"/>
                      <a:pt x="1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20"/>
            <p:cNvGrpSpPr/>
            <p:nvPr/>
          </p:nvGrpSpPr>
          <p:grpSpPr>
            <a:xfrm>
              <a:off x="6401788" y="4671838"/>
              <a:ext cx="1130625" cy="114700"/>
              <a:chOff x="3233525" y="2786700"/>
              <a:chExt cx="1130625" cy="114700"/>
            </a:xfrm>
          </p:grpSpPr>
          <p:sp>
            <p:nvSpPr>
              <p:cNvPr id="99" name="Google Shape;99;p20"/>
              <p:cNvSpPr/>
              <p:nvPr/>
            </p:nvSpPr>
            <p:spPr>
              <a:xfrm>
                <a:off x="3233525" y="2786700"/>
                <a:ext cx="114725" cy="114700"/>
              </a:xfrm>
              <a:custGeom>
                <a:avLst/>
                <a:gdLst/>
                <a:ahLst/>
                <a:cxnLst/>
                <a:rect l="l" t="t" r="r" b="b"/>
                <a:pathLst>
                  <a:path w="4589" h="4588" extrusionOk="0">
                    <a:moveTo>
                      <a:pt x="2295" y="0"/>
                    </a:moveTo>
                    <a:cubicBezTo>
                      <a:pt x="1036" y="0"/>
                      <a:pt x="1" y="1015"/>
                      <a:pt x="1" y="2294"/>
                    </a:cubicBezTo>
                    <a:cubicBezTo>
                      <a:pt x="1" y="3553"/>
                      <a:pt x="1036" y="4588"/>
                      <a:pt x="2295" y="4588"/>
                    </a:cubicBezTo>
                    <a:cubicBezTo>
                      <a:pt x="3573" y="4588"/>
                      <a:pt x="4588" y="3553"/>
                      <a:pt x="4588" y="2294"/>
                    </a:cubicBezTo>
                    <a:cubicBezTo>
                      <a:pt x="4588" y="1015"/>
                      <a:pt x="3573" y="0"/>
                      <a:pt x="229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0"/>
              <p:cNvSpPr/>
              <p:nvPr/>
            </p:nvSpPr>
            <p:spPr>
              <a:xfrm>
                <a:off x="3487775" y="2786700"/>
                <a:ext cx="114700" cy="114700"/>
              </a:xfrm>
              <a:custGeom>
                <a:avLst/>
                <a:gdLst/>
                <a:ahLst/>
                <a:cxnLst/>
                <a:rect l="l" t="t" r="r" b="b"/>
                <a:pathLst>
                  <a:path w="4588" h="4588" extrusionOk="0">
                    <a:moveTo>
                      <a:pt x="2294" y="0"/>
                    </a:moveTo>
                    <a:cubicBezTo>
                      <a:pt x="1015" y="0"/>
                      <a:pt x="0" y="1015"/>
                      <a:pt x="0" y="2294"/>
                    </a:cubicBezTo>
                    <a:cubicBezTo>
                      <a:pt x="0" y="3553"/>
                      <a:pt x="1015" y="4588"/>
                      <a:pt x="2294" y="4588"/>
                    </a:cubicBezTo>
                    <a:cubicBezTo>
                      <a:pt x="3552" y="4588"/>
                      <a:pt x="4587" y="3553"/>
                      <a:pt x="4587" y="2294"/>
                    </a:cubicBezTo>
                    <a:cubicBezTo>
                      <a:pt x="4587" y="1015"/>
                      <a:pt x="3552"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0"/>
              <p:cNvSpPr/>
              <p:nvPr/>
            </p:nvSpPr>
            <p:spPr>
              <a:xfrm>
                <a:off x="3741475" y="2786700"/>
                <a:ext cx="114725" cy="114700"/>
              </a:xfrm>
              <a:custGeom>
                <a:avLst/>
                <a:gdLst/>
                <a:ahLst/>
                <a:cxnLst/>
                <a:rect l="l" t="t" r="r" b="b"/>
                <a:pathLst>
                  <a:path w="4589" h="4588" extrusionOk="0">
                    <a:moveTo>
                      <a:pt x="2294" y="0"/>
                    </a:moveTo>
                    <a:cubicBezTo>
                      <a:pt x="1036" y="0"/>
                      <a:pt x="1" y="1015"/>
                      <a:pt x="1" y="2294"/>
                    </a:cubicBezTo>
                    <a:cubicBezTo>
                      <a:pt x="1" y="3553"/>
                      <a:pt x="103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a:off x="3995700" y="2786700"/>
                <a:ext cx="114200" cy="114700"/>
              </a:xfrm>
              <a:custGeom>
                <a:avLst/>
                <a:gdLst/>
                <a:ahLst/>
                <a:cxnLst/>
                <a:rect l="l" t="t" r="r" b="b"/>
                <a:pathLst>
                  <a:path w="4568" h="4588" extrusionOk="0">
                    <a:moveTo>
                      <a:pt x="2274" y="0"/>
                    </a:moveTo>
                    <a:cubicBezTo>
                      <a:pt x="1016" y="0"/>
                      <a:pt x="1" y="1015"/>
                      <a:pt x="1" y="2294"/>
                    </a:cubicBezTo>
                    <a:cubicBezTo>
                      <a:pt x="1" y="3553"/>
                      <a:pt x="1016" y="4588"/>
                      <a:pt x="2274" y="4588"/>
                    </a:cubicBezTo>
                    <a:cubicBezTo>
                      <a:pt x="3553" y="4588"/>
                      <a:pt x="4568" y="3553"/>
                      <a:pt x="4568" y="2294"/>
                    </a:cubicBezTo>
                    <a:cubicBezTo>
                      <a:pt x="4568" y="1015"/>
                      <a:pt x="3553" y="0"/>
                      <a:pt x="2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a:off x="4249425" y="2786700"/>
                <a:ext cx="114725" cy="114700"/>
              </a:xfrm>
              <a:custGeom>
                <a:avLst/>
                <a:gdLst/>
                <a:ahLst/>
                <a:cxnLst/>
                <a:rect l="l" t="t" r="r" b="b"/>
                <a:pathLst>
                  <a:path w="4589" h="4588" extrusionOk="0">
                    <a:moveTo>
                      <a:pt x="2294" y="0"/>
                    </a:moveTo>
                    <a:cubicBezTo>
                      <a:pt x="1016" y="0"/>
                      <a:pt x="1" y="1015"/>
                      <a:pt x="1" y="2294"/>
                    </a:cubicBezTo>
                    <a:cubicBezTo>
                      <a:pt x="1" y="3553"/>
                      <a:pt x="1016" y="4588"/>
                      <a:pt x="2294" y="4588"/>
                    </a:cubicBezTo>
                    <a:cubicBezTo>
                      <a:pt x="3553" y="4588"/>
                      <a:pt x="4588" y="3553"/>
                      <a:pt x="4588" y="2294"/>
                    </a:cubicBezTo>
                    <a:cubicBezTo>
                      <a:pt x="4588" y="1015"/>
                      <a:pt x="3553" y="0"/>
                      <a:pt x="22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endParaRPr/>
          </a:p>
        </p:txBody>
      </p:sp>
      <p:sp>
        <p:nvSpPr>
          <p:cNvPr id="7" name="Google Shape;7;p1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1pPr>
            <a:lvl2pPr marL="914400" marR="0" lvl="1"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2pPr>
            <a:lvl3pPr marL="1371600" marR="0" lvl="2"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3pPr>
            <a:lvl4pPr marL="1828800" marR="0" lvl="3"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4pPr>
            <a:lvl5pPr marL="2286000" marR="0" lvl="4"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5pPr>
            <a:lvl6pPr marL="2743200" marR="0" lvl="5"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6pPr>
            <a:lvl7pPr marL="3200400" marR="0" lvl="6"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7pPr>
            <a:lvl8pPr marL="3657600" marR="0" lvl="7"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8pPr>
            <a:lvl9pPr marL="4114800" marR="0" lvl="8" indent="-317500" algn="l" rtl="0">
              <a:lnSpc>
                <a:spcPct val="115000"/>
              </a:lnSpc>
              <a:spcBef>
                <a:spcPts val="0"/>
              </a:spcBef>
              <a:spcAft>
                <a:spcPts val="0"/>
              </a:spcAft>
              <a:buClr>
                <a:schemeClr val="dk1"/>
              </a:buClr>
              <a:buSzPts val="1400"/>
              <a:buFont typeface="Assistant Medium"/>
              <a:buChar char="■"/>
              <a:defRPr sz="1400" b="0" i="0" u="none" strike="noStrike" cap="none">
                <a:solidFill>
                  <a:schemeClr val="dk1"/>
                </a:solidFill>
                <a:latin typeface="Assistant Medium"/>
                <a:ea typeface="Assistant Medium"/>
                <a:cs typeface="Assistant Medium"/>
                <a:sym typeface="Assistan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meyerweb.com/eric/tools/color-blend" TargetMode="External"/><Relationship Id="rId7" Type="http://schemas.openxmlformats.org/officeDocument/2006/relationships/hyperlink" Target="http://paletton.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olor.adobe.com/create/color-wheel" TargetMode="External"/><Relationship Id="rId5" Type="http://schemas.openxmlformats.org/officeDocument/2006/relationships/hyperlink" Target="http://colorsontheweb.com/colorwizard.asp" TargetMode="External"/><Relationship Id="rId4" Type="http://schemas.openxmlformats.org/officeDocument/2006/relationships/hyperlink" Target="http://www.colr.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ebaim.org/resources/contrastcheck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juicystudio.com/services/luminositycontrastratio.php" TargetMode="External"/><Relationship Id="rId4" Type="http://schemas.openxmlformats.org/officeDocument/2006/relationships/hyperlink" Target="http://snook.ca/technical/colour_contrast/colour.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82cdf11559_0_0"/>
          <p:cNvSpPr txBox="1">
            <a:spLocks noGrp="1"/>
          </p:cNvSpPr>
          <p:nvPr>
            <p:ph type="ctrTitle"/>
          </p:nvPr>
        </p:nvSpPr>
        <p:spPr>
          <a:xfrm>
            <a:off x="713225" y="1732200"/>
            <a:ext cx="7717500" cy="1679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CA" sz="3600" dirty="0"/>
              <a:t>HTML (</a:t>
            </a:r>
            <a:r>
              <a:rPr lang="en-CA" sz="3600" b="1" dirty="0"/>
              <a:t>H</a:t>
            </a:r>
            <a:r>
              <a:rPr lang="en-CA" sz="3600" dirty="0"/>
              <a:t>yper </a:t>
            </a:r>
            <a:r>
              <a:rPr lang="en-CA" sz="3600" b="1" dirty="0"/>
              <a:t>T</a:t>
            </a:r>
            <a:r>
              <a:rPr lang="en-CA" sz="3600" dirty="0"/>
              <a:t>ext </a:t>
            </a:r>
            <a:r>
              <a:rPr lang="en-CA" sz="3600" b="1" dirty="0"/>
              <a:t>M</a:t>
            </a:r>
            <a:r>
              <a:rPr lang="en-CA" sz="3600" dirty="0"/>
              <a:t>arkup </a:t>
            </a:r>
            <a:r>
              <a:rPr lang="en-CA" sz="3600" b="1" dirty="0"/>
              <a:t>L</a:t>
            </a:r>
            <a:r>
              <a:rPr lang="en-CA" sz="3600" dirty="0"/>
              <a:t>anguage)</a:t>
            </a:r>
            <a:endParaRPr sz="3600" dirty="0">
              <a:solidFill>
                <a:srgbClr val="FF0000"/>
              </a:solidFill>
            </a:endParaRPr>
          </a:p>
        </p:txBody>
      </p:sp>
      <p:sp>
        <p:nvSpPr>
          <p:cNvPr id="138" name="Google Shape;138;g282cdf11559_0_0"/>
          <p:cNvSpPr txBox="1">
            <a:spLocks noGrp="1"/>
          </p:cNvSpPr>
          <p:nvPr>
            <p:ph type="subTitle" idx="1"/>
          </p:nvPr>
        </p:nvSpPr>
        <p:spPr>
          <a:xfrm>
            <a:off x="713100" y="3622725"/>
            <a:ext cx="7717500" cy="475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CA" dirty="0"/>
              <a:t>Introduction Part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82cdf11559_0_6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HTML Style Attribute</a:t>
            </a:r>
            <a:endParaRPr/>
          </a:p>
        </p:txBody>
      </p:sp>
      <p:sp>
        <p:nvSpPr>
          <p:cNvPr id="204" name="Google Shape;204;g282cdf11559_0_6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Setting the style of an HTML element, can be done with the </a:t>
            </a:r>
            <a:r>
              <a:rPr lang="en-CA" sz="2100" b="1"/>
              <a:t>style attribute</a:t>
            </a:r>
            <a:r>
              <a:rPr lang="en-CA" sz="2100"/>
              <a:t>.</a:t>
            </a:r>
            <a:endParaRPr sz="2100"/>
          </a:p>
          <a:p>
            <a:pPr marL="342900" lvl="0" indent="-323850" algn="l" rtl="0">
              <a:spcBef>
                <a:spcPts val="480"/>
              </a:spcBef>
              <a:spcAft>
                <a:spcPts val="0"/>
              </a:spcAft>
              <a:buClr>
                <a:schemeClr val="dk1"/>
              </a:buClr>
              <a:buSzPts val="2100"/>
              <a:buFont typeface="Noto Sans Symbols"/>
              <a:buChar char="▪"/>
            </a:pPr>
            <a:r>
              <a:rPr lang="en-CA" sz="2100"/>
              <a:t>The HTML style attribute has the following </a:t>
            </a:r>
            <a:r>
              <a:rPr lang="en-CA" sz="2100" b="1"/>
              <a:t>syntax</a:t>
            </a:r>
            <a:r>
              <a:rPr lang="en-CA" sz="2100"/>
              <a:t>:</a:t>
            </a:r>
            <a:endParaRPr sz="2100"/>
          </a:p>
          <a:p>
            <a:pPr marL="342900" lvl="0" indent="-190500" algn="l" rtl="0">
              <a:spcBef>
                <a:spcPts val="480"/>
              </a:spcBef>
              <a:spcAft>
                <a:spcPts val="0"/>
              </a:spcAft>
              <a:buClr>
                <a:schemeClr val="dk1"/>
              </a:buClr>
              <a:buSzPts val="2400"/>
              <a:buFont typeface="Noto Sans Symbols"/>
              <a:buNone/>
            </a:pPr>
            <a:endParaRPr sz="2100"/>
          </a:p>
          <a:p>
            <a:pPr marL="0" lvl="0" indent="0" algn="ctr" rtl="0">
              <a:spcBef>
                <a:spcPts val="480"/>
              </a:spcBef>
              <a:spcAft>
                <a:spcPts val="0"/>
              </a:spcAft>
              <a:buClr>
                <a:schemeClr val="dk1"/>
              </a:buClr>
              <a:buSzPts val="2400"/>
              <a:buNone/>
            </a:pPr>
            <a:r>
              <a:rPr lang="en-CA" sz="2100"/>
              <a:t>style="</a:t>
            </a:r>
            <a:r>
              <a:rPr lang="en-CA" sz="2100" i="1"/>
              <a:t>property</a:t>
            </a:r>
            <a:r>
              <a:rPr lang="en-CA" sz="2100"/>
              <a:t>:</a:t>
            </a:r>
            <a:r>
              <a:rPr lang="en-CA" sz="2100" i="1"/>
              <a:t>value;</a:t>
            </a:r>
            <a:r>
              <a:rPr lang="en-CA" sz="2100"/>
              <a:t>" </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The </a:t>
            </a:r>
            <a:r>
              <a:rPr lang="en-CA" sz="2100" b="1" i="1"/>
              <a:t>property</a:t>
            </a:r>
            <a:r>
              <a:rPr lang="en-CA" sz="2100"/>
              <a:t> is a CSS property. The </a:t>
            </a:r>
            <a:r>
              <a:rPr lang="en-CA" sz="2100" b="1" i="1"/>
              <a:t>value</a:t>
            </a:r>
            <a:r>
              <a:rPr lang="en-CA" sz="2100"/>
              <a:t> is a CSS value.</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82cdf11559_0_7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Background Color</a:t>
            </a:r>
            <a:endParaRPr/>
          </a:p>
        </p:txBody>
      </p:sp>
      <p:sp>
        <p:nvSpPr>
          <p:cNvPr id="211" name="Google Shape;211;g282cdf11559_0_74"/>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background-color</a:t>
            </a:r>
            <a:r>
              <a:rPr lang="en-CA" sz="2100"/>
              <a:t> property defines the background color for an HTML element:</a:t>
            </a:r>
            <a:endParaRPr sz="2100"/>
          </a:p>
          <a:p>
            <a:pPr marL="342900" lvl="0" indent="-323850" algn="l" rtl="0">
              <a:spcBef>
                <a:spcPts val="480"/>
              </a:spcBef>
              <a:spcAft>
                <a:spcPts val="0"/>
              </a:spcAft>
              <a:buClr>
                <a:schemeClr val="dk1"/>
              </a:buClr>
              <a:buSzPts val="2100"/>
              <a:buFont typeface="Noto Sans Symbols"/>
              <a:buChar char="▪"/>
            </a:pPr>
            <a:r>
              <a:rPr lang="en-CA" sz="2100"/>
              <a:t>This example sets the background for a page to lightgrey:</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12" name="Google Shape;212;g282cdf11559_0_74"/>
          <p:cNvPicPr preferRelativeResize="0"/>
          <p:nvPr/>
        </p:nvPicPr>
        <p:blipFill rotWithShape="1">
          <a:blip r:embed="rId3">
            <a:alphaModFix/>
          </a:blip>
          <a:srcRect/>
          <a:stretch/>
        </p:blipFill>
        <p:spPr>
          <a:xfrm>
            <a:off x="720007" y="2546750"/>
            <a:ext cx="3727639" cy="1350169"/>
          </a:xfrm>
          <a:prstGeom prst="rect">
            <a:avLst/>
          </a:prstGeom>
          <a:noFill/>
          <a:ln>
            <a:noFill/>
          </a:ln>
        </p:spPr>
      </p:pic>
      <p:pic>
        <p:nvPicPr>
          <p:cNvPr id="213" name="Google Shape;213;g282cdf11559_0_74"/>
          <p:cNvPicPr preferRelativeResize="0"/>
          <p:nvPr/>
        </p:nvPicPr>
        <p:blipFill rotWithShape="1">
          <a:blip r:embed="rId4">
            <a:alphaModFix/>
          </a:blip>
          <a:srcRect/>
          <a:stretch/>
        </p:blipFill>
        <p:spPr>
          <a:xfrm>
            <a:off x="5029200" y="3068538"/>
            <a:ext cx="2743200" cy="1255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82cdf11559_0_83"/>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Text Color</a:t>
            </a:r>
            <a:endParaRPr/>
          </a:p>
        </p:txBody>
      </p:sp>
      <p:sp>
        <p:nvSpPr>
          <p:cNvPr id="219" name="Google Shape;219;g282cdf11559_0_83"/>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color</a:t>
            </a:r>
            <a:r>
              <a:rPr lang="en-CA" sz="2100"/>
              <a:t> property defines the text color for an HTML element:</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20" name="Google Shape;220;g282cdf11559_0_83"/>
          <p:cNvPicPr preferRelativeResize="0"/>
          <p:nvPr/>
        </p:nvPicPr>
        <p:blipFill rotWithShape="1">
          <a:blip r:embed="rId3">
            <a:alphaModFix/>
          </a:blip>
          <a:srcRect/>
          <a:stretch/>
        </p:blipFill>
        <p:spPr>
          <a:xfrm>
            <a:off x="1212816" y="2343150"/>
            <a:ext cx="4748238" cy="589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82cdf11559_0_90"/>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10478B"/>
              </a:buClr>
              <a:buSzPct val="114285"/>
              <a:buFont typeface="Calibri"/>
              <a:buNone/>
            </a:pPr>
            <a:r>
              <a:rPr lang="en-CA">
                <a:solidFill>
                  <a:srgbClr val="10478B"/>
                </a:solidFill>
              </a:rPr>
              <a:t>Making Color Choices</a:t>
            </a:r>
            <a:endParaRPr/>
          </a:p>
        </p:txBody>
      </p:sp>
      <p:sp>
        <p:nvSpPr>
          <p:cNvPr id="227" name="Google Shape;227;g282cdf11559_0_90"/>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91440" lvl="0" indent="-133350" algn="l" rtl="0">
              <a:lnSpc>
                <a:spcPct val="95000"/>
              </a:lnSpc>
              <a:spcBef>
                <a:spcPts val="0"/>
              </a:spcBef>
              <a:spcAft>
                <a:spcPts val="0"/>
              </a:spcAft>
              <a:buClr>
                <a:srgbClr val="3F3F3F"/>
              </a:buClr>
              <a:buSzPts val="2100"/>
              <a:buChar char="●"/>
            </a:pPr>
            <a:r>
              <a:rPr lang="en-CA" sz="2100">
                <a:solidFill>
                  <a:srgbClr val="3F3F3F"/>
                </a:solidFill>
              </a:rPr>
              <a:t>How to choose a color scheme?</a:t>
            </a:r>
            <a:endParaRPr sz="2100"/>
          </a:p>
          <a:p>
            <a:pPr marL="384048" lvl="1" indent="-151764" algn="l" rtl="0">
              <a:lnSpc>
                <a:spcPct val="80000"/>
              </a:lnSpc>
              <a:spcBef>
                <a:spcPts val="518"/>
              </a:spcBef>
              <a:spcAft>
                <a:spcPts val="0"/>
              </a:spcAft>
              <a:buClr>
                <a:srgbClr val="3F3F3F"/>
              </a:buClr>
              <a:buSzPts val="2100"/>
              <a:buChar char="○"/>
            </a:pPr>
            <a:r>
              <a:rPr lang="en-CA" sz="2100">
                <a:solidFill>
                  <a:srgbClr val="3F3F3F"/>
                </a:solidFill>
              </a:rPr>
              <a:t>Monochromatic</a:t>
            </a:r>
            <a:endParaRPr sz="2100"/>
          </a:p>
          <a:p>
            <a:pPr marL="566928" lvl="2" indent="-210502" algn="l" rtl="0">
              <a:lnSpc>
                <a:spcPct val="80000"/>
              </a:lnSpc>
              <a:spcBef>
                <a:spcPts val="333"/>
              </a:spcBef>
              <a:spcAft>
                <a:spcPts val="0"/>
              </a:spcAft>
              <a:buClr>
                <a:srgbClr val="3F3F3F"/>
              </a:buClr>
              <a:buSzPts val="2100"/>
              <a:buChar char="■"/>
            </a:pPr>
            <a:r>
              <a:rPr lang="en-CA" sz="2100" u="sng">
                <a:solidFill>
                  <a:srgbClr val="3F3F3F"/>
                </a:solidFill>
                <a:hlinkClick r:id="rId3">
                  <a:extLst>
                    <a:ext uri="{A12FA001-AC4F-418D-AE19-62706E023703}">
                      <ahyp:hlinkClr xmlns:ahyp="http://schemas.microsoft.com/office/drawing/2018/hyperlinkcolor" val="tx"/>
                    </a:ext>
                  </a:extLst>
                </a:hlinkClick>
              </a:rPr>
              <a:t>http://meyerweb.com/eric/tools/color-blend</a:t>
            </a:r>
            <a:endParaRPr sz="2100">
              <a:solidFill>
                <a:srgbClr val="3F3F3F"/>
              </a:solidFill>
            </a:endParaRPr>
          </a:p>
          <a:p>
            <a:pPr marL="384048" lvl="1" indent="-140017" algn="l" rtl="0">
              <a:lnSpc>
                <a:spcPct val="80000"/>
              </a:lnSpc>
              <a:spcBef>
                <a:spcPts val="555"/>
              </a:spcBef>
              <a:spcAft>
                <a:spcPts val="0"/>
              </a:spcAft>
              <a:buClr>
                <a:srgbClr val="3F3F3F"/>
              </a:buClr>
              <a:buSzPts val="2100"/>
              <a:buChar char="○"/>
            </a:pPr>
            <a:r>
              <a:rPr lang="en-CA" sz="2100">
                <a:solidFill>
                  <a:srgbClr val="3F3F3F"/>
                </a:solidFill>
              </a:rPr>
              <a:t>Choose from a photograph or other image</a:t>
            </a:r>
            <a:endParaRPr sz="2100"/>
          </a:p>
          <a:p>
            <a:pPr marL="566928" lvl="2" indent="-210502" algn="l" rtl="0">
              <a:lnSpc>
                <a:spcPct val="80000"/>
              </a:lnSpc>
              <a:spcBef>
                <a:spcPts val="333"/>
              </a:spcBef>
              <a:spcAft>
                <a:spcPts val="0"/>
              </a:spcAft>
              <a:buClr>
                <a:srgbClr val="3F3F3F"/>
              </a:buClr>
              <a:buSzPts val="2100"/>
              <a:buChar char="■"/>
            </a:pPr>
            <a:r>
              <a:rPr lang="en-CA" sz="2100" u="sng">
                <a:solidFill>
                  <a:srgbClr val="3F3F3F"/>
                </a:solidFill>
                <a:hlinkClick r:id="rId4">
                  <a:extLst>
                    <a:ext uri="{A12FA001-AC4F-418D-AE19-62706E023703}">
                      <ahyp:hlinkClr xmlns:ahyp="http://schemas.microsoft.com/office/drawing/2018/hyperlinkcolor" val="tx"/>
                    </a:ext>
                  </a:extLst>
                </a:hlinkClick>
              </a:rPr>
              <a:t>http://www.colr.org</a:t>
            </a:r>
            <a:endParaRPr sz="2100">
              <a:solidFill>
                <a:srgbClr val="3F3F3F"/>
              </a:solidFill>
            </a:endParaRPr>
          </a:p>
          <a:p>
            <a:pPr marL="384048" lvl="1" indent="-151764" algn="l" rtl="0">
              <a:lnSpc>
                <a:spcPct val="80000"/>
              </a:lnSpc>
              <a:spcBef>
                <a:spcPts val="518"/>
              </a:spcBef>
              <a:spcAft>
                <a:spcPts val="0"/>
              </a:spcAft>
              <a:buClr>
                <a:srgbClr val="3F3F3F"/>
              </a:buClr>
              <a:buSzPts val="2100"/>
              <a:buChar char="○"/>
            </a:pPr>
            <a:r>
              <a:rPr lang="en-CA" sz="2100">
                <a:solidFill>
                  <a:srgbClr val="3F3F3F"/>
                </a:solidFill>
              </a:rPr>
              <a:t>Begin with a favorite color</a:t>
            </a:r>
            <a:endParaRPr sz="2100"/>
          </a:p>
          <a:p>
            <a:pPr marL="566928" lvl="2" indent="-175259" algn="l" rtl="0">
              <a:lnSpc>
                <a:spcPct val="80000"/>
              </a:lnSpc>
              <a:spcBef>
                <a:spcPts val="444"/>
              </a:spcBef>
              <a:spcAft>
                <a:spcPts val="0"/>
              </a:spcAft>
              <a:buClr>
                <a:srgbClr val="3F3F3F"/>
              </a:buClr>
              <a:buSzPts val="2100"/>
              <a:buChar char="■"/>
            </a:pPr>
            <a:r>
              <a:rPr lang="en-CA" sz="2100">
                <a:solidFill>
                  <a:srgbClr val="3F3F3F"/>
                </a:solidFill>
              </a:rPr>
              <a:t>Use one of the sites below to choose other colors</a:t>
            </a:r>
            <a:endParaRPr sz="2100"/>
          </a:p>
          <a:p>
            <a:pPr marL="749808" lvl="3" indent="-210502" algn="l" rtl="0">
              <a:lnSpc>
                <a:spcPct val="80000"/>
              </a:lnSpc>
              <a:spcBef>
                <a:spcPts val="333"/>
              </a:spcBef>
              <a:spcAft>
                <a:spcPts val="0"/>
              </a:spcAft>
              <a:buClr>
                <a:srgbClr val="3F3F3F"/>
              </a:buClr>
              <a:buSzPts val="2100"/>
              <a:buChar char="●"/>
            </a:pPr>
            <a:r>
              <a:rPr lang="en-CA" sz="2100" u="sng">
                <a:solidFill>
                  <a:srgbClr val="3F3F3F"/>
                </a:solidFill>
                <a:hlinkClick r:id="rId5">
                  <a:extLst>
                    <a:ext uri="{A12FA001-AC4F-418D-AE19-62706E023703}">
                      <ahyp:hlinkClr xmlns:ahyp="http://schemas.microsoft.com/office/drawing/2018/hyperlinkcolor" val="tx"/>
                    </a:ext>
                  </a:extLst>
                </a:hlinkClick>
              </a:rPr>
              <a:t>http://colorsontheweb.com/colorwizard.asp</a:t>
            </a:r>
            <a:endParaRPr sz="2100">
              <a:solidFill>
                <a:srgbClr val="3F3F3F"/>
              </a:solidFill>
            </a:endParaRPr>
          </a:p>
          <a:p>
            <a:pPr marL="749808" lvl="3" indent="-210502" algn="l" rtl="0">
              <a:lnSpc>
                <a:spcPct val="80000"/>
              </a:lnSpc>
              <a:spcBef>
                <a:spcPts val="333"/>
              </a:spcBef>
              <a:spcAft>
                <a:spcPts val="0"/>
              </a:spcAft>
              <a:buClr>
                <a:srgbClr val="3F3F3F"/>
              </a:buClr>
              <a:buSzPts val="2100"/>
              <a:buChar char="●"/>
            </a:pPr>
            <a:r>
              <a:rPr lang="en-CA" sz="2100" u="sng">
                <a:solidFill>
                  <a:srgbClr val="3F3F3F"/>
                </a:solidFill>
                <a:hlinkClick r:id="rId6">
                  <a:extLst>
                    <a:ext uri="{A12FA001-AC4F-418D-AE19-62706E023703}">
                      <ahyp:hlinkClr xmlns:ahyp="http://schemas.microsoft.com/office/drawing/2018/hyperlinkcolor" val="tx"/>
                    </a:ext>
                  </a:extLst>
                </a:hlinkClick>
              </a:rPr>
              <a:t>https://color.adobe.com/create/color-wheel</a:t>
            </a:r>
            <a:endParaRPr sz="2100">
              <a:solidFill>
                <a:srgbClr val="3F3F3F"/>
              </a:solidFill>
            </a:endParaRPr>
          </a:p>
          <a:p>
            <a:pPr marL="749808" lvl="3" indent="-210502" algn="l" rtl="0">
              <a:lnSpc>
                <a:spcPct val="80000"/>
              </a:lnSpc>
              <a:spcBef>
                <a:spcPts val="333"/>
              </a:spcBef>
              <a:spcAft>
                <a:spcPts val="0"/>
              </a:spcAft>
              <a:buClr>
                <a:srgbClr val="3F3F3F"/>
              </a:buClr>
              <a:buSzPts val="2100"/>
              <a:buChar char="●"/>
            </a:pPr>
            <a:r>
              <a:rPr lang="en-CA" sz="2100" u="sng">
                <a:solidFill>
                  <a:srgbClr val="3F3F3F"/>
                </a:solidFill>
                <a:hlinkClick r:id="rId7">
                  <a:extLst>
                    <a:ext uri="{A12FA001-AC4F-418D-AE19-62706E023703}">
                      <ahyp:hlinkClr xmlns:ahyp="http://schemas.microsoft.com/office/drawing/2018/hyperlinkcolor" val="tx"/>
                    </a:ext>
                  </a:extLst>
                </a:hlinkClick>
              </a:rPr>
              <a:t>http://paletton.com</a:t>
            </a:r>
            <a:endParaRPr sz="2100">
              <a:solidFill>
                <a:srgbClr val="3F3F3F"/>
              </a:solidFill>
            </a:endParaRPr>
          </a:p>
          <a:p>
            <a:pPr marL="749808" lvl="3" indent="-41909" algn="l" rtl="0">
              <a:lnSpc>
                <a:spcPct val="80000"/>
              </a:lnSpc>
              <a:spcBef>
                <a:spcPts val="444"/>
              </a:spcBef>
              <a:spcAft>
                <a:spcPts val="0"/>
              </a:spcAft>
              <a:buClr>
                <a:schemeClr val="dk1"/>
              </a:buClr>
              <a:buSzPts val="600"/>
              <a:buNone/>
            </a:pPr>
            <a:endParaRPr sz="2100">
              <a:solidFill>
                <a:srgbClr val="3F3F3F"/>
              </a:solidFill>
            </a:endParaRPr>
          </a:p>
        </p:txBody>
      </p:sp>
      <p:pic>
        <p:nvPicPr>
          <p:cNvPr id="228" name="Google Shape;228;g282cdf11559_0_90"/>
          <p:cNvPicPr preferRelativeResize="0"/>
          <p:nvPr/>
        </p:nvPicPr>
        <p:blipFill rotWithShape="1">
          <a:blip r:embed="rId8">
            <a:alphaModFix/>
          </a:blip>
          <a:srcRect/>
          <a:stretch/>
        </p:blipFill>
        <p:spPr>
          <a:xfrm>
            <a:off x="6902975" y="482438"/>
            <a:ext cx="1471613" cy="1693069"/>
          </a:xfrm>
          <a:prstGeom prst="rect">
            <a:avLst/>
          </a:prstGeom>
          <a:noFill/>
          <a:ln>
            <a:noFill/>
          </a:ln>
          <a:effectLst>
            <a:outerShdw blurRad="190500" dist="228600" dir="2700000" algn="ctr">
              <a:srgbClr val="000000">
                <a:alpha val="298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82cdf11559_0_9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3F3F3F"/>
              </a:buClr>
              <a:buSzPct val="114285"/>
              <a:buFont typeface="Calibri"/>
              <a:buNone/>
            </a:pPr>
            <a:r>
              <a:rPr lang="en-CA">
                <a:solidFill>
                  <a:srgbClr val="3F3F3F"/>
                </a:solidFill>
              </a:rPr>
              <a:t>Support Web Accessibility Verify Sufficient Contrast</a:t>
            </a:r>
            <a:endParaRPr>
              <a:solidFill>
                <a:srgbClr val="3F3F3F"/>
              </a:solidFill>
            </a:endParaRPr>
          </a:p>
        </p:txBody>
      </p:sp>
      <p:sp>
        <p:nvSpPr>
          <p:cNvPr id="234" name="Google Shape;234;g282cdf11559_0_98"/>
          <p:cNvSpPr txBox="1">
            <a:spLocks noGrp="1"/>
          </p:cNvSpPr>
          <p:nvPr>
            <p:ph type="body" idx="1"/>
          </p:nvPr>
        </p:nvSpPr>
        <p:spPr>
          <a:xfrm>
            <a:off x="720000" y="1316426"/>
            <a:ext cx="7704000" cy="416400"/>
          </a:xfrm>
          <a:prstGeom prst="rect">
            <a:avLst/>
          </a:prstGeom>
          <a:noFill/>
          <a:ln>
            <a:noFill/>
          </a:ln>
        </p:spPr>
        <p:txBody>
          <a:bodyPr spcFirstLastPara="1" wrap="square" lIns="91425" tIns="45700" rIns="91425" bIns="45700" anchor="t" anchorCtr="0">
            <a:noAutofit/>
          </a:bodyPr>
          <a:lstStyle/>
          <a:p>
            <a:pPr marL="342900" lvl="0" indent="-298450" algn="l" rtl="0">
              <a:spcBef>
                <a:spcPts val="0"/>
              </a:spcBef>
              <a:spcAft>
                <a:spcPts val="0"/>
              </a:spcAft>
              <a:buClr>
                <a:schemeClr val="dk1"/>
              </a:buClr>
              <a:buSzPts val="2100"/>
              <a:buChar char="●"/>
            </a:pPr>
            <a:r>
              <a:rPr lang="en-CA" sz="2100"/>
              <a:t>When you choose colors for text and background, </a:t>
            </a:r>
            <a:br>
              <a:rPr lang="en-CA" sz="2100"/>
            </a:br>
            <a:r>
              <a:rPr lang="en-CA" sz="2100"/>
              <a:t>sufficient contrast is needed so that the text is easy to read.</a:t>
            </a:r>
            <a:endParaRPr sz="2100"/>
          </a:p>
          <a:p>
            <a:pPr marL="342900" lvl="0" indent="-298450" algn="l" rtl="0">
              <a:spcBef>
                <a:spcPts val="560"/>
              </a:spcBef>
              <a:spcAft>
                <a:spcPts val="0"/>
              </a:spcAft>
              <a:buClr>
                <a:schemeClr val="dk1"/>
              </a:buClr>
              <a:buSzPts val="2100"/>
              <a:buChar char="●"/>
            </a:pPr>
            <a:r>
              <a:rPr lang="en-CA" sz="2100"/>
              <a:t>Use one of the following online tools to verify contrast:</a:t>
            </a:r>
            <a:endParaRPr sz="2100"/>
          </a:p>
          <a:p>
            <a:pPr marL="742950" lvl="1" indent="-292100" algn="l" rtl="0">
              <a:spcBef>
                <a:spcPts val="400"/>
              </a:spcBef>
              <a:spcAft>
                <a:spcPts val="0"/>
              </a:spcAft>
              <a:buClr>
                <a:schemeClr val="dk1"/>
              </a:buClr>
              <a:buSzPts val="2100"/>
              <a:buChar char="○"/>
            </a:pPr>
            <a:r>
              <a:rPr lang="en-CA" sz="2100" u="sng">
                <a:solidFill>
                  <a:schemeClr val="hlink"/>
                </a:solidFill>
                <a:hlinkClick r:id="rId3"/>
              </a:rPr>
              <a:t>http://webaim.org/resources/contrastchecker</a:t>
            </a:r>
            <a:endParaRPr sz="2100"/>
          </a:p>
          <a:p>
            <a:pPr marL="742950" lvl="1" indent="-292100" algn="l" rtl="0">
              <a:spcBef>
                <a:spcPts val="400"/>
              </a:spcBef>
              <a:spcAft>
                <a:spcPts val="0"/>
              </a:spcAft>
              <a:buClr>
                <a:schemeClr val="dk1"/>
              </a:buClr>
              <a:buSzPts val="2100"/>
              <a:buChar char="○"/>
            </a:pPr>
            <a:r>
              <a:rPr lang="en-CA" sz="2100" u="sng">
                <a:solidFill>
                  <a:schemeClr val="hlink"/>
                </a:solidFill>
                <a:hlinkClick r:id="rId4"/>
              </a:rPr>
              <a:t>http://snook.ca/technical/colour_contrast/colour.html</a:t>
            </a:r>
            <a:endParaRPr sz="2100"/>
          </a:p>
          <a:p>
            <a:pPr marL="742950" lvl="1" indent="-292100" algn="l" rtl="0">
              <a:spcBef>
                <a:spcPts val="400"/>
              </a:spcBef>
              <a:spcAft>
                <a:spcPts val="0"/>
              </a:spcAft>
              <a:buClr>
                <a:schemeClr val="dk1"/>
              </a:buClr>
              <a:buSzPts val="2100"/>
              <a:buChar char="○"/>
            </a:pPr>
            <a:r>
              <a:rPr lang="en-CA" sz="2100" u="sng">
                <a:solidFill>
                  <a:schemeClr val="hlink"/>
                </a:solidFill>
                <a:hlinkClick r:id="rId5"/>
              </a:rPr>
              <a:t>http://juicystudio.com/services/luminositycontrastratio.php</a:t>
            </a:r>
            <a:endParaRPr sz="2100"/>
          </a:p>
          <a:p>
            <a:pPr marL="742950" lvl="1" indent="-158750" algn="l" rtl="0">
              <a:spcBef>
                <a:spcPts val="400"/>
              </a:spcBef>
              <a:spcAft>
                <a:spcPts val="0"/>
              </a:spcAft>
              <a:buClr>
                <a:schemeClr val="dk1"/>
              </a:buClr>
              <a:buSzPts val="2000"/>
              <a:buNone/>
            </a:pP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82cdf11559_0_10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Fonts</a:t>
            </a:r>
            <a:endParaRPr/>
          </a:p>
        </p:txBody>
      </p:sp>
      <p:sp>
        <p:nvSpPr>
          <p:cNvPr id="240" name="Google Shape;240;g282cdf11559_0_104"/>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font-family</a:t>
            </a:r>
            <a:r>
              <a:rPr lang="en-CA" sz="2100"/>
              <a:t> property defines the font to be used for an HTML element:</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41" name="Google Shape;241;g282cdf11559_0_104"/>
          <p:cNvPicPr preferRelativeResize="0"/>
          <p:nvPr/>
        </p:nvPicPr>
        <p:blipFill rotWithShape="1">
          <a:blip r:embed="rId3">
            <a:alphaModFix/>
          </a:blip>
          <a:srcRect/>
          <a:stretch/>
        </p:blipFill>
        <p:spPr>
          <a:xfrm>
            <a:off x="1033738" y="2389584"/>
            <a:ext cx="5168297" cy="525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82cdf11559_0_111"/>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Text Size</a:t>
            </a:r>
            <a:endParaRPr/>
          </a:p>
        </p:txBody>
      </p:sp>
      <p:sp>
        <p:nvSpPr>
          <p:cNvPr id="247" name="Google Shape;247;g282cdf11559_0_111"/>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font-size</a:t>
            </a:r>
            <a:r>
              <a:rPr lang="en-CA" sz="2100"/>
              <a:t> property defines the text size for an HTML element:</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48" name="Google Shape;248;g282cdf11559_0_111"/>
          <p:cNvPicPr preferRelativeResize="0"/>
          <p:nvPr/>
        </p:nvPicPr>
        <p:blipFill rotWithShape="1">
          <a:blip r:embed="rId3">
            <a:alphaModFix/>
          </a:blip>
          <a:srcRect/>
          <a:stretch/>
        </p:blipFill>
        <p:spPr>
          <a:xfrm>
            <a:off x="1250823" y="2171700"/>
            <a:ext cx="4776883" cy="5214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82cdf11559_0_11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Text Alignment</a:t>
            </a:r>
            <a:endParaRPr/>
          </a:p>
        </p:txBody>
      </p:sp>
      <p:sp>
        <p:nvSpPr>
          <p:cNvPr id="254" name="Google Shape;254;g282cdf11559_0_11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text-align</a:t>
            </a:r>
            <a:r>
              <a:rPr lang="en-CA" sz="2100"/>
              <a:t> property defines the horizontal text alignment for an HTML element:</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55" name="Google Shape;255;g282cdf11559_0_118"/>
          <p:cNvPicPr preferRelativeResize="0"/>
          <p:nvPr/>
        </p:nvPicPr>
        <p:blipFill rotWithShape="1">
          <a:blip r:embed="rId3">
            <a:alphaModFix/>
          </a:blip>
          <a:srcRect/>
          <a:stretch/>
        </p:blipFill>
        <p:spPr>
          <a:xfrm>
            <a:off x="1066800" y="2343150"/>
            <a:ext cx="5160698" cy="5929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82cdf11559_0_125"/>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&lt;abbr&gt; for Abbreviations</a:t>
            </a:r>
            <a:endParaRPr/>
          </a:p>
        </p:txBody>
      </p:sp>
      <p:sp>
        <p:nvSpPr>
          <p:cNvPr id="261" name="Google Shape;261;g282cdf11559_0_125"/>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HTML </a:t>
            </a:r>
            <a:r>
              <a:rPr lang="en-CA" sz="2100" b="1"/>
              <a:t>&lt;abbr&gt;</a:t>
            </a:r>
            <a:r>
              <a:rPr lang="en-CA" sz="2100"/>
              <a:t> element defines an abbreviation or an acronym.</a:t>
            </a:r>
            <a:endParaRPr sz="2100"/>
          </a:p>
          <a:p>
            <a:pPr marL="342900" lvl="0" indent="-323850" algn="l" rtl="0">
              <a:spcBef>
                <a:spcPts val="480"/>
              </a:spcBef>
              <a:spcAft>
                <a:spcPts val="0"/>
              </a:spcAft>
              <a:buClr>
                <a:schemeClr val="dk1"/>
              </a:buClr>
              <a:buSzPts val="2100"/>
              <a:buFont typeface="Noto Sans Symbols"/>
              <a:buChar char="▪"/>
            </a:pPr>
            <a:r>
              <a:rPr lang="en-CA" sz="2100"/>
              <a:t>Marking abbreviations can give useful information to browsers, translation systems and search-engines.</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62" name="Google Shape;262;g282cdf11559_0_125"/>
          <p:cNvPicPr preferRelativeResize="0"/>
          <p:nvPr/>
        </p:nvPicPr>
        <p:blipFill rotWithShape="1">
          <a:blip r:embed="rId3">
            <a:alphaModFix/>
          </a:blip>
          <a:srcRect/>
          <a:stretch/>
        </p:blipFill>
        <p:spPr>
          <a:xfrm>
            <a:off x="1148518" y="2886178"/>
            <a:ext cx="6540436" cy="2893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82cdf11559_0_13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&lt;address&gt; for Contact Information</a:t>
            </a:r>
            <a:endParaRPr/>
          </a:p>
        </p:txBody>
      </p:sp>
      <p:sp>
        <p:nvSpPr>
          <p:cNvPr id="268" name="Google Shape;268;g282cdf11559_0_132"/>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HTML </a:t>
            </a:r>
            <a:r>
              <a:rPr lang="en-CA" sz="2100" b="1"/>
              <a:t>&lt;address&gt;</a:t>
            </a:r>
            <a:r>
              <a:rPr lang="en-CA" sz="2100"/>
              <a:t> element defines contact information (author/owner) of a document or article.</a:t>
            </a:r>
            <a:endParaRPr sz="2100"/>
          </a:p>
          <a:p>
            <a:pPr marL="342900" lvl="0" indent="-323850" algn="l" rtl="0">
              <a:spcBef>
                <a:spcPts val="480"/>
              </a:spcBef>
              <a:spcAft>
                <a:spcPts val="0"/>
              </a:spcAft>
              <a:buClr>
                <a:schemeClr val="dk1"/>
              </a:buClr>
              <a:buSzPts val="2100"/>
              <a:buFont typeface="Noto Sans Symbols"/>
              <a:buChar char="▪"/>
            </a:pPr>
            <a:r>
              <a:rPr lang="en-CA" sz="2100"/>
              <a:t>The &lt;address&gt; element is usually displayed in italic. Most browsers will add a line break before and after the element.</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269" name="Google Shape;269;g282cdf11559_0_132"/>
          <p:cNvPicPr preferRelativeResize="0"/>
          <p:nvPr/>
        </p:nvPicPr>
        <p:blipFill rotWithShape="1">
          <a:blip r:embed="rId3">
            <a:alphaModFix/>
          </a:blip>
          <a:srcRect/>
          <a:stretch/>
        </p:blipFill>
        <p:spPr>
          <a:xfrm>
            <a:off x="4509200" y="2970975"/>
            <a:ext cx="2175271" cy="15371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82cdf11559_0_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Attributes</a:t>
            </a:r>
            <a:endParaRPr/>
          </a:p>
        </p:txBody>
      </p:sp>
      <p:sp>
        <p:nvSpPr>
          <p:cNvPr id="144" name="Google Shape;144;g282cdf11559_0_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HTML elements can have </a:t>
            </a:r>
            <a:r>
              <a:rPr lang="en-CA" sz="2100" b="1"/>
              <a:t>attributes</a:t>
            </a:r>
            <a:endParaRPr sz="2100"/>
          </a:p>
          <a:p>
            <a:pPr marL="342900" lvl="0" indent="-323850" algn="l" rtl="0">
              <a:spcBef>
                <a:spcPts val="480"/>
              </a:spcBef>
              <a:spcAft>
                <a:spcPts val="0"/>
              </a:spcAft>
              <a:buClr>
                <a:schemeClr val="dk1"/>
              </a:buClr>
              <a:buSzPts val="2100"/>
              <a:buFont typeface="Noto Sans Symbols"/>
              <a:buChar char="▪"/>
            </a:pPr>
            <a:r>
              <a:rPr lang="en-CA" sz="2100"/>
              <a:t>Attributes provide </a:t>
            </a:r>
            <a:r>
              <a:rPr lang="en-CA" sz="2100" b="1"/>
              <a:t>additional information</a:t>
            </a:r>
            <a:r>
              <a:rPr lang="en-CA" sz="2100"/>
              <a:t> about an element</a:t>
            </a:r>
            <a:endParaRPr sz="2100"/>
          </a:p>
          <a:p>
            <a:pPr marL="342900" lvl="0" indent="-323850" algn="l" rtl="0">
              <a:spcBef>
                <a:spcPts val="480"/>
              </a:spcBef>
              <a:spcAft>
                <a:spcPts val="0"/>
              </a:spcAft>
              <a:buClr>
                <a:schemeClr val="dk1"/>
              </a:buClr>
              <a:buSzPts val="2100"/>
              <a:buFont typeface="Noto Sans Symbols"/>
              <a:buChar char="▪"/>
            </a:pPr>
            <a:r>
              <a:rPr lang="en-CA" sz="2100"/>
              <a:t>Attributes are always specified in </a:t>
            </a:r>
            <a:r>
              <a:rPr lang="en-CA" sz="2100" b="1"/>
              <a:t>the start tag</a:t>
            </a:r>
            <a:endParaRPr sz="2100"/>
          </a:p>
          <a:p>
            <a:pPr marL="342900" lvl="0" indent="-323850" algn="l" rtl="0">
              <a:spcBef>
                <a:spcPts val="480"/>
              </a:spcBef>
              <a:spcAft>
                <a:spcPts val="0"/>
              </a:spcAft>
              <a:buClr>
                <a:schemeClr val="dk1"/>
              </a:buClr>
              <a:buSzPts val="2100"/>
              <a:buFont typeface="Noto Sans Symbols"/>
              <a:buChar char="▪"/>
            </a:pPr>
            <a:r>
              <a:rPr lang="en-CA" sz="2100"/>
              <a:t>Attributes come in name/value pairs like: </a:t>
            </a:r>
            <a:r>
              <a:rPr lang="en-CA" sz="2100" b="1"/>
              <a:t>name="value"</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82cdf11559_0_13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Comment Tags</a:t>
            </a:r>
            <a:endParaRPr/>
          </a:p>
        </p:txBody>
      </p:sp>
      <p:sp>
        <p:nvSpPr>
          <p:cNvPr id="275" name="Google Shape;275;g282cdf11559_0_139"/>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You can add comments to your HTML source by using the following syntax:</a:t>
            </a:r>
            <a:endParaRPr sz="2100"/>
          </a:p>
          <a:p>
            <a:pPr marL="342900" lvl="0" indent="-190500" algn="l" rtl="0">
              <a:spcBef>
                <a:spcPts val="480"/>
              </a:spcBef>
              <a:spcAft>
                <a:spcPts val="0"/>
              </a:spcAft>
              <a:buClr>
                <a:schemeClr val="dk1"/>
              </a:buClr>
              <a:buSzPts val="2400"/>
              <a:buFont typeface="Noto Sans Symbols"/>
              <a:buNone/>
            </a:pPr>
            <a:endParaRPr sz="2100"/>
          </a:p>
          <a:p>
            <a:pPr marL="0" lvl="0" indent="0" algn="ctr" rtl="0">
              <a:spcBef>
                <a:spcPts val="480"/>
              </a:spcBef>
              <a:spcAft>
                <a:spcPts val="0"/>
              </a:spcAft>
              <a:buClr>
                <a:srgbClr val="00B050"/>
              </a:buClr>
              <a:buSzPts val="2400"/>
              <a:buNone/>
            </a:pPr>
            <a:r>
              <a:rPr lang="en-CA" sz="2100">
                <a:solidFill>
                  <a:srgbClr val="00B050"/>
                </a:solidFill>
              </a:rPr>
              <a:t>&lt;!-- Write your comments here --&gt; </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Comments are not displayed by the browser, but they can help document your HTML. </a:t>
            </a:r>
            <a:endParaRPr sz="2100"/>
          </a:p>
          <a:p>
            <a:pPr marL="342900" lvl="0" indent="-323850" algn="l" rtl="0">
              <a:spcBef>
                <a:spcPts val="480"/>
              </a:spcBef>
              <a:spcAft>
                <a:spcPts val="0"/>
              </a:spcAft>
              <a:buClr>
                <a:schemeClr val="dk1"/>
              </a:buClr>
              <a:buSzPts val="2100"/>
              <a:buFont typeface="Noto Sans Symbols"/>
              <a:buChar char="▪"/>
            </a:pPr>
            <a:r>
              <a:rPr lang="en-CA" sz="2100"/>
              <a:t>With comments you can place notifications and reminders in your HTML:</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82cdf11559_0_15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Links - The target Attribute</a:t>
            </a:r>
            <a:endParaRPr/>
          </a:p>
        </p:txBody>
      </p:sp>
      <p:sp>
        <p:nvSpPr>
          <p:cNvPr id="288" name="Google Shape;288;g282cdf11559_0_152"/>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target</a:t>
            </a:r>
            <a:r>
              <a:rPr lang="en-CA" sz="2100"/>
              <a:t> attribute specifies where to open the linked document.</a:t>
            </a:r>
            <a:endParaRPr sz="2100"/>
          </a:p>
          <a:p>
            <a:pPr marL="342900" lvl="0" indent="-323850" algn="l" rtl="0">
              <a:spcBef>
                <a:spcPts val="480"/>
              </a:spcBef>
              <a:spcAft>
                <a:spcPts val="0"/>
              </a:spcAft>
              <a:buClr>
                <a:schemeClr val="dk1"/>
              </a:buClr>
              <a:buSzPts val="2100"/>
              <a:buFont typeface="Noto Sans Symbols"/>
              <a:buChar char="▪"/>
            </a:pPr>
            <a:r>
              <a:rPr lang="en-CA" sz="2100"/>
              <a:t>This example will open the linked document in a new browser window or in a new tab:</a:t>
            </a:r>
            <a:endParaRPr sz="2100"/>
          </a:p>
          <a:p>
            <a:pPr marL="342900" lvl="0" indent="-190500" algn="l" rtl="0">
              <a:spcBef>
                <a:spcPts val="480"/>
              </a:spcBef>
              <a:spcAft>
                <a:spcPts val="0"/>
              </a:spcAft>
              <a:buClr>
                <a:schemeClr val="dk1"/>
              </a:buClr>
              <a:buSzPts val="2400"/>
              <a:buFont typeface="Noto Sans Symbols"/>
              <a:buNone/>
            </a:pPr>
            <a:endParaRPr sz="2100"/>
          </a:p>
        </p:txBody>
      </p:sp>
      <p:sp>
        <p:nvSpPr>
          <p:cNvPr id="2" name="TextBox 1">
            <a:extLst>
              <a:ext uri="{FF2B5EF4-FFF2-40B4-BE49-F238E27FC236}">
                <a16:creationId xmlns:a16="http://schemas.microsoft.com/office/drawing/2014/main" id="{0DF2881C-D338-BCFE-7518-A1A79E74A6E1}"/>
              </a:ext>
            </a:extLst>
          </p:cNvPr>
          <p:cNvSpPr txBox="1"/>
          <p:nvPr/>
        </p:nvSpPr>
        <p:spPr>
          <a:xfrm>
            <a:off x="1483912" y="3058189"/>
            <a:ext cx="5767677" cy="307777"/>
          </a:xfrm>
          <a:prstGeom prst="rect">
            <a:avLst/>
          </a:prstGeom>
          <a:noFill/>
        </p:spPr>
        <p:txBody>
          <a:bodyPr wrap="square">
            <a:spAutoFit/>
          </a:bodyPr>
          <a:lstStyle/>
          <a:p>
            <a:r>
              <a:rPr lang="en-CA" b="0" dirty="0">
                <a:solidFill>
                  <a:srgbClr val="808080"/>
                </a:solidFill>
                <a:effectLst/>
                <a:latin typeface="TheSans" panose="020B0803040302020203" pitchFamily="34" charset="-78"/>
                <a:cs typeface="TheSans" panose="020B0803040302020203" pitchFamily="34" charset="-78"/>
              </a:rPr>
              <a:t>&lt;</a:t>
            </a:r>
            <a:r>
              <a:rPr lang="en-CA" b="0" dirty="0">
                <a:solidFill>
                  <a:srgbClr val="569CD6"/>
                </a:solidFill>
                <a:effectLst/>
                <a:latin typeface="TheSans" panose="020B0803040302020203" pitchFamily="34" charset="-78"/>
                <a:cs typeface="TheSans" panose="020B0803040302020203" pitchFamily="34" charset="-78"/>
              </a:rPr>
              <a:t>a </a:t>
            </a:r>
            <a:r>
              <a:rPr lang="en-CA" b="0" dirty="0" err="1">
                <a:solidFill>
                  <a:srgbClr val="FF0000"/>
                </a:solidFill>
                <a:effectLst/>
                <a:latin typeface="TheSans" panose="020B0803040302020203" pitchFamily="34" charset="-78"/>
                <a:cs typeface="TheSans" panose="020B0803040302020203" pitchFamily="34" charset="-78"/>
              </a:rPr>
              <a:t>href</a:t>
            </a:r>
            <a:r>
              <a:rPr lang="en-CA" b="0" dirty="0">
                <a:solidFill>
                  <a:srgbClr val="569CD6"/>
                </a:solidFill>
                <a:effectLst/>
                <a:latin typeface="TheSans" panose="020B0803040302020203" pitchFamily="34" charset="-78"/>
                <a:cs typeface="TheSans" panose="020B0803040302020203" pitchFamily="34" charset="-78"/>
              </a:rPr>
              <a:t>=“https//</a:t>
            </a:r>
            <a:r>
              <a:rPr lang="en-CA" b="0" dirty="0" err="1">
                <a:solidFill>
                  <a:srgbClr val="569CD6"/>
                </a:solidFill>
                <a:effectLst/>
                <a:latin typeface="TheSans" panose="020B0803040302020203" pitchFamily="34" charset="-78"/>
                <a:cs typeface="TheSans" panose="020B0803040302020203" pitchFamily="34" charset="-78"/>
              </a:rPr>
              <a:t>google.com</a:t>
            </a:r>
            <a:r>
              <a:rPr lang="en-CA" b="0" dirty="0">
                <a:solidFill>
                  <a:srgbClr val="569CD6"/>
                </a:solidFill>
                <a:effectLst/>
                <a:latin typeface="TheSans" panose="020B0803040302020203" pitchFamily="34" charset="-78"/>
                <a:cs typeface="TheSans" panose="020B0803040302020203" pitchFamily="34" charset="-78"/>
              </a:rPr>
              <a:t>” </a:t>
            </a:r>
            <a:r>
              <a:rPr lang="en-CA" b="0" dirty="0">
                <a:solidFill>
                  <a:srgbClr val="FF0000"/>
                </a:solidFill>
                <a:effectLst/>
                <a:latin typeface="TheSans" panose="020B0803040302020203" pitchFamily="34" charset="-78"/>
                <a:cs typeface="TheSans" panose="020B0803040302020203" pitchFamily="34" charset="-78"/>
              </a:rPr>
              <a:t>target</a:t>
            </a:r>
            <a:r>
              <a:rPr lang="en-CA" b="0" dirty="0">
                <a:solidFill>
                  <a:srgbClr val="569CD6"/>
                </a:solidFill>
                <a:effectLst/>
                <a:latin typeface="TheSans" panose="020B0803040302020203" pitchFamily="34" charset="-78"/>
                <a:cs typeface="TheSans" panose="020B0803040302020203" pitchFamily="34" charset="-78"/>
              </a:rPr>
              <a:t>=“_blank”</a:t>
            </a:r>
            <a:r>
              <a:rPr lang="en-CA" b="0" dirty="0">
                <a:solidFill>
                  <a:srgbClr val="808080"/>
                </a:solidFill>
                <a:effectLst/>
                <a:latin typeface="TheSans" panose="020B0803040302020203" pitchFamily="34" charset="-78"/>
                <a:cs typeface="TheSans" panose="020B0803040302020203" pitchFamily="34" charset="-78"/>
              </a:rPr>
              <a:t>&gt;</a:t>
            </a:r>
            <a:r>
              <a:rPr lang="en-CA" b="0" dirty="0">
                <a:solidFill>
                  <a:schemeClr val="tx1"/>
                </a:solidFill>
                <a:effectLst/>
                <a:latin typeface="TheSans" panose="020B0803040302020203" pitchFamily="34" charset="-78"/>
                <a:cs typeface="TheSans" panose="020B0803040302020203" pitchFamily="34" charset="-78"/>
              </a:rPr>
              <a:t>this is a link.&lt;/</a:t>
            </a:r>
            <a:r>
              <a:rPr lang="en-CA" dirty="0">
                <a:solidFill>
                  <a:srgbClr val="569CD6"/>
                </a:solidFill>
                <a:latin typeface="TheSans" panose="020B0803040302020203" pitchFamily="34" charset="-78"/>
                <a:cs typeface="TheSans" panose="020B0803040302020203" pitchFamily="34" charset="-78"/>
              </a:rPr>
              <a:t>a</a:t>
            </a:r>
            <a:r>
              <a:rPr lang="en-CA" b="0" dirty="0">
                <a:solidFill>
                  <a:srgbClr val="808080"/>
                </a:solidFill>
                <a:effectLst/>
                <a:latin typeface="TheSans" panose="020B0803040302020203" pitchFamily="34" charset="-78"/>
                <a:cs typeface="TheSans" panose="020B0803040302020203" pitchFamily="34" charset="-78"/>
              </a:rPr>
              <a:t>&gt;</a:t>
            </a:r>
            <a:endParaRPr lang="en-CA" b="0" dirty="0">
              <a:solidFill>
                <a:srgbClr val="CCCCCC"/>
              </a:solidFill>
              <a:effectLst/>
              <a:latin typeface="TheSans" panose="020B0803040302020203" pitchFamily="34" charset="-78"/>
              <a:cs typeface="TheSans" panose="020B0803040302020203" pitchFamily="34"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82cdf11559_0_15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Links - Colors</a:t>
            </a:r>
            <a:endParaRPr/>
          </a:p>
        </p:txBody>
      </p:sp>
      <p:sp>
        <p:nvSpPr>
          <p:cNvPr id="295" name="Google Shape;295;g282cdf11559_0_159"/>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When you move the mouse over a link, two things will normally happen:</a:t>
            </a:r>
            <a:endParaRPr sz="2100"/>
          </a:p>
          <a:p>
            <a:pPr marL="742950" lvl="1" indent="-292100" algn="l" rtl="0">
              <a:spcBef>
                <a:spcPts val="400"/>
              </a:spcBef>
              <a:spcAft>
                <a:spcPts val="0"/>
              </a:spcAft>
              <a:buClr>
                <a:schemeClr val="dk1"/>
              </a:buClr>
              <a:buSzPts val="2100"/>
              <a:buChar char="○"/>
            </a:pPr>
            <a:r>
              <a:rPr lang="en-CA" sz="2100"/>
              <a:t>The mouse arrow will turn into a little hand</a:t>
            </a:r>
            <a:endParaRPr sz="2100"/>
          </a:p>
          <a:p>
            <a:pPr marL="742950" lvl="1" indent="-292100" algn="l" rtl="0">
              <a:spcBef>
                <a:spcPts val="400"/>
              </a:spcBef>
              <a:spcAft>
                <a:spcPts val="0"/>
              </a:spcAft>
              <a:buClr>
                <a:schemeClr val="dk1"/>
              </a:buClr>
              <a:buSzPts val="2100"/>
              <a:buChar char="○"/>
            </a:pPr>
            <a:r>
              <a:rPr lang="en-CA" sz="2100"/>
              <a:t>The color of the link element will change</a:t>
            </a:r>
            <a:endParaRPr sz="2100"/>
          </a:p>
          <a:p>
            <a:pPr marL="342900" lvl="0" indent="-323850" algn="l" rtl="0">
              <a:spcBef>
                <a:spcPts val="480"/>
              </a:spcBef>
              <a:spcAft>
                <a:spcPts val="0"/>
              </a:spcAft>
              <a:buClr>
                <a:schemeClr val="dk1"/>
              </a:buClr>
              <a:buSzPts val="2100"/>
              <a:buFont typeface="Noto Sans Symbols"/>
              <a:buChar char="▪"/>
            </a:pPr>
            <a:r>
              <a:rPr lang="en-CA" sz="2100"/>
              <a:t>By default, a link will appear like this (in all browsers):</a:t>
            </a:r>
            <a:endParaRPr sz="2100"/>
          </a:p>
          <a:p>
            <a:pPr marL="742950" lvl="1" indent="-292100" algn="l" rtl="0">
              <a:spcBef>
                <a:spcPts val="400"/>
              </a:spcBef>
              <a:spcAft>
                <a:spcPts val="0"/>
              </a:spcAft>
              <a:buClr>
                <a:schemeClr val="dk1"/>
              </a:buClr>
              <a:buSzPts val="2100"/>
              <a:buChar char="○"/>
            </a:pPr>
            <a:r>
              <a:rPr lang="en-CA" sz="2100"/>
              <a:t>An unvisited link is underlined and blue</a:t>
            </a:r>
            <a:endParaRPr sz="2100"/>
          </a:p>
          <a:p>
            <a:pPr marL="742950" lvl="1" indent="-292100" algn="l" rtl="0">
              <a:spcBef>
                <a:spcPts val="400"/>
              </a:spcBef>
              <a:spcAft>
                <a:spcPts val="0"/>
              </a:spcAft>
              <a:buClr>
                <a:schemeClr val="dk1"/>
              </a:buClr>
              <a:buSzPts val="2100"/>
              <a:buChar char="○"/>
            </a:pPr>
            <a:r>
              <a:rPr lang="en-CA" sz="2100"/>
              <a:t>A visited link is underlined and purple</a:t>
            </a:r>
            <a:endParaRPr sz="2100"/>
          </a:p>
          <a:p>
            <a:pPr marL="742950" lvl="1" indent="-292100" algn="l" rtl="0">
              <a:spcBef>
                <a:spcPts val="400"/>
              </a:spcBef>
              <a:spcAft>
                <a:spcPts val="0"/>
              </a:spcAft>
              <a:buClr>
                <a:schemeClr val="dk1"/>
              </a:buClr>
              <a:buSzPts val="2100"/>
              <a:buChar char="○"/>
            </a:pPr>
            <a:r>
              <a:rPr lang="en-CA" sz="2100"/>
              <a:t>An active link is underlined and red</a:t>
            </a:r>
            <a:endParaRPr sz="2100"/>
          </a:p>
          <a:p>
            <a:pPr marL="342900" lvl="0" indent="-323850" algn="l" rtl="0">
              <a:spcBef>
                <a:spcPts val="480"/>
              </a:spcBef>
              <a:spcAft>
                <a:spcPts val="0"/>
              </a:spcAft>
              <a:buClr>
                <a:schemeClr val="dk1"/>
              </a:buClr>
              <a:buSzPts val="2100"/>
              <a:buFont typeface="Noto Sans Symbols"/>
              <a:buChar char="▪"/>
            </a:pPr>
            <a:r>
              <a:rPr lang="en-CA" sz="2100"/>
              <a:t>You can change the default colors, by using styles:</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82cdf11559_0_165"/>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Example</a:t>
            </a:r>
            <a:endParaRPr/>
          </a:p>
        </p:txBody>
      </p:sp>
      <p:sp>
        <p:nvSpPr>
          <p:cNvPr id="301" name="Google Shape;301;g282cdf11559_0_165"/>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Font typeface="Noto Sans Symbols"/>
              <a:buNone/>
            </a:pPr>
            <a:endParaRPr/>
          </a:p>
        </p:txBody>
      </p:sp>
      <p:pic>
        <p:nvPicPr>
          <p:cNvPr id="302" name="Google Shape;302;g282cdf11559_0_165"/>
          <p:cNvPicPr preferRelativeResize="0"/>
          <p:nvPr/>
        </p:nvPicPr>
        <p:blipFill rotWithShape="1">
          <a:blip r:embed="rId3">
            <a:alphaModFix/>
          </a:blip>
          <a:srcRect/>
          <a:stretch/>
        </p:blipFill>
        <p:spPr>
          <a:xfrm>
            <a:off x="533400" y="1885950"/>
            <a:ext cx="6200648" cy="11822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82cdf11559_0_17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Links - Image as Link</a:t>
            </a:r>
            <a:endParaRPr/>
          </a:p>
        </p:txBody>
      </p:sp>
      <p:sp>
        <p:nvSpPr>
          <p:cNvPr id="308" name="Google Shape;308;g282cdf11559_0_172"/>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dirty="0"/>
              <a:t>It is common to use images as links:</a:t>
            </a:r>
            <a:endParaRPr sz="2100" dirty="0"/>
          </a:p>
          <a:p>
            <a:pPr marL="342900" lvl="0" indent="-190500" algn="l" rtl="0">
              <a:spcBef>
                <a:spcPts val="480"/>
              </a:spcBef>
              <a:spcAft>
                <a:spcPts val="0"/>
              </a:spcAft>
              <a:buClr>
                <a:schemeClr val="dk1"/>
              </a:buClr>
              <a:buSzPts val="2400"/>
              <a:buFont typeface="Noto Sans Symbols"/>
              <a:buNone/>
            </a:pPr>
            <a:endParaRPr sz="2100" dirty="0"/>
          </a:p>
          <a:p>
            <a:pPr marL="0" lvl="0" indent="0" algn="l" rtl="0">
              <a:spcBef>
                <a:spcPts val="480"/>
              </a:spcBef>
              <a:spcAft>
                <a:spcPts val="0"/>
              </a:spcAft>
              <a:buClr>
                <a:schemeClr val="dk1"/>
              </a:buClr>
              <a:buSzPts val="2400"/>
              <a:buNone/>
            </a:pPr>
            <a:r>
              <a:rPr lang="en-CA" sz="2100" dirty="0"/>
              <a:t>Example:</a:t>
            </a:r>
            <a:endParaRPr sz="2100" dirty="0"/>
          </a:p>
          <a:p>
            <a:pPr marL="0" lvl="0" indent="0" algn="l" rtl="0">
              <a:spcBef>
                <a:spcPts val="480"/>
              </a:spcBef>
              <a:spcAft>
                <a:spcPts val="0"/>
              </a:spcAft>
              <a:buClr>
                <a:schemeClr val="dk1"/>
              </a:buClr>
              <a:buSzPts val="2400"/>
              <a:buNone/>
            </a:pPr>
            <a:endParaRPr sz="2100" dirty="0"/>
          </a:p>
          <a:p>
            <a:pPr marL="400050" lvl="1" indent="0" algn="l" rtl="0">
              <a:spcBef>
                <a:spcPts val="400"/>
              </a:spcBef>
              <a:spcAft>
                <a:spcPts val="0"/>
              </a:spcAft>
              <a:buClr>
                <a:schemeClr val="dk1"/>
              </a:buClr>
              <a:buSzPts val="2000"/>
              <a:buNone/>
            </a:pPr>
            <a:r>
              <a:rPr lang="en-CA" sz="2100" dirty="0"/>
              <a:t>&lt;a </a:t>
            </a:r>
            <a:r>
              <a:rPr lang="en-CA" sz="2100" dirty="0" err="1"/>
              <a:t>href</a:t>
            </a:r>
            <a:r>
              <a:rPr lang="en-CA" sz="2100" dirty="0"/>
              <a:t>=“http://</a:t>
            </a:r>
            <a:r>
              <a:rPr lang="en-CA" sz="2100" dirty="0" err="1"/>
              <a:t>www.google.com</a:t>
            </a:r>
            <a:r>
              <a:rPr lang="en-CA" sz="2100" dirty="0"/>
              <a:t>”&gt;</a:t>
            </a:r>
            <a:endParaRPr sz="2100" dirty="0"/>
          </a:p>
          <a:p>
            <a:pPr marL="400050" lvl="1" indent="0" algn="l" rtl="0">
              <a:spcBef>
                <a:spcPts val="400"/>
              </a:spcBef>
              <a:spcAft>
                <a:spcPts val="0"/>
              </a:spcAft>
              <a:buClr>
                <a:schemeClr val="dk1"/>
              </a:buClr>
              <a:buSzPts val="2000"/>
              <a:buNone/>
            </a:pPr>
            <a:r>
              <a:rPr lang="en-CA" sz="2100" dirty="0"/>
              <a:t>  &lt;</a:t>
            </a:r>
            <a:r>
              <a:rPr lang="en-CA" sz="2100" dirty="0" err="1"/>
              <a:t>img</a:t>
            </a:r>
            <a:r>
              <a:rPr lang="en-CA" sz="2100" dirty="0"/>
              <a:t> </a:t>
            </a:r>
            <a:r>
              <a:rPr lang="en-CA" sz="2100" dirty="0" err="1"/>
              <a:t>src</a:t>
            </a:r>
            <a:r>
              <a:rPr lang="en-CA" sz="2100" dirty="0"/>
              <a:t>=“</a:t>
            </a:r>
            <a:r>
              <a:rPr lang="en-CA" sz="2100" dirty="0" err="1"/>
              <a:t>cs_logo.png</a:t>
            </a:r>
            <a:r>
              <a:rPr lang="en-CA" sz="2100" dirty="0"/>
              <a:t>"&gt;</a:t>
            </a:r>
            <a:endParaRPr sz="2100" dirty="0"/>
          </a:p>
          <a:p>
            <a:pPr marL="400050" lvl="1" indent="0" algn="l" rtl="0">
              <a:spcBef>
                <a:spcPts val="400"/>
              </a:spcBef>
              <a:spcAft>
                <a:spcPts val="0"/>
              </a:spcAft>
              <a:buClr>
                <a:schemeClr val="dk1"/>
              </a:buClr>
              <a:buSzPts val="2000"/>
              <a:buNone/>
            </a:pPr>
            <a:r>
              <a:rPr lang="en-CA" sz="2100" dirty="0"/>
              <a:t>&lt;/a&gt;</a:t>
            </a:r>
            <a:endParaRPr sz="2100" dirty="0"/>
          </a:p>
          <a:p>
            <a:pPr marL="342900" lvl="0" indent="-190500" algn="l" rtl="0">
              <a:spcBef>
                <a:spcPts val="480"/>
              </a:spcBef>
              <a:spcAft>
                <a:spcPts val="0"/>
              </a:spcAft>
              <a:buClr>
                <a:schemeClr val="dk1"/>
              </a:buClr>
              <a:buSzPts val="2400"/>
              <a:buFont typeface="Noto Sans Symbols"/>
              <a:buNone/>
            </a:pPr>
            <a:endParaRPr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82cdf11559_0_17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Links - Create a Bookmark</a:t>
            </a:r>
            <a:endParaRPr/>
          </a:p>
        </p:txBody>
      </p:sp>
      <p:sp>
        <p:nvSpPr>
          <p:cNvPr id="314" name="Google Shape;314;g282cdf11559_0_17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HTML bookmarks are used to allow readers to jump to specific parts of a Web page.</a:t>
            </a:r>
            <a:endParaRPr sz="2100"/>
          </a:p>
          <a:p>
            <a:pPr marL="342900" lvl="0" indent="-323850" algn="l" rtl="0">
              <a:spcBef>
                <a:spcPts val="480"/>
              </a:spcBef>
              <a:spcAft>
                <a:spcPts val="0"/>
              </a:spcAft>
              <a:buClr>
                <a:schemeClr val="dk1"/>
              </a:buClr>
              <a:buSzPts val="2100"/>
              <a:buFont typeface="Noto Sans Symbols"/>
              <a:buChar char="▪"/>
            </a:pPr>
            <a:r>
              <a:rPr lang="en-CA" sz="2100"/>
              <a:t>Bookmarks are practical if your website has long pages.</a:t>
            </a:r>
            <a:endParaRPr sz="2100"/>
          </a:p>
          <a:p>
            <a:pPr marL="342900" lvl="0" indent="-323850" algn="l" rtl="0">
              <a:spcBef>
                <a:spcPts val="480"/>
              </a:spcBef>
              <a:spcAft>
                <a:spcPts val="0"/>
              </a:spcAft>
              <a:buClr>
                <a:schemeClr val="dk1"/>
              </a:buClr>
              <a:buSzPts val="2100"/>
              <a:buFont typeface="Noto Sans Symbols"/>
              <a:buChar char="▪"/>
            </a:pPr>
            <a:r>
              <a:rPr lang="en-CA" sz="2100"/>
              <a:t>To make a bookmark, you must first create the bookmark, and then add a link to it.</a:t>
            </a:r>
            <a:endParaRPr sz="2100"/>
          </a:p>
          <a:p>
            <a:pPr marL="342900" lvl="0" indent="-323850" algn="l" rtl="0">
              <a:spcBef>
                <a:spcPts val="480"/>
              </a:spcBef>
              <a:spcAft>
                <a:spcPts val="0"/>
              </a:spcAft>
              <a:buClr>
                <a:schemeClr val="dk1"/>
              </a:buClr>
              <a:buSzPts val="2100"/>
              <a:buFont typeface="Noto Sans Symbols"/>
              <a:buChar char="▪"/>
            </a:pPr>
            <a:r>
              <a:rPr lang="en-CA" sz="2100"/>
              <a:t>When the link is clicked, the page will scroll to the location with the bookmark.</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82cdf11559_0_18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Example</a:t>
            </a:r>
            <a:endParaRPr/>
          </a:p>
        </p:txBody>
      </p:sp>
      <p:sp>
        <p:nvSpPr>
          <p:cNvPr id="320" name="Google Shape;320;g282cdf11559_0_184"/>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Font typeface="Noto Sans Symbols"/>
              <a:buNone/>
            </a:pPr>
            <a:endParaRPr/>
          </a:p>
        </p:txBody>
      </p:sp>
      <p:pic>
        <p:nvPicPr>
          <p:cNvPr id="321" name="Google Shape;321;g282cdf11559_0_184"/>
          <p:cNvPicPr preferRelativeResize="0"/>
          <p:nvPr/>
        </p:nvPicPr>
        <p:blipFill rotWithShape="1">
          <a:blip r:embed="rId3">
            <a:alphaModFix/>
          </a:blip>
          <a:srcRect/>
          <a:stretch/>
        </p:blipFill>
        <p:spPr>
          <a:xfrm>
            <a:off x="838200" y="1176338"/>
            <a:ext cx="5314950" cy="35091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282cdf11559_0_191" descr="Figure3"/>
          <p:cNvPicPr preferRelativeResize="0"/>
          <p:nvPr/>
        </p:nvPicPr>
        <p:blipFill rotWithShape="1">
          <a:blip r:embed="rId3">
            <a:alphaModFix/>
          </a:blip>
          <a:srcRect/>
          <a:stretch/>
        </p:blipFill>
        <p:spPr>
          <a:xfrm>
            <a:off x="0" y="1434650"/>
            <a:ext cx="3542110" cy="3028949"/>
          </a:xfrm>
          <a:prstGeom prst="rect">
            <a:avLst/>
          </a:prstGeom>
          <a:noFill/>
          <a:ln>
            <a:noFill/>
          </a:ln>
        </p:spPr>
      </p:pic>
      <p:sp>
        <p:nvSpPr>
          <p:cNvPr id="328" name="Google Shape;328;g282cdf11559_0_191"/>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10478B"/>
              </a:buClr>
              <a:buSzPct val="114285"/>
              <a:buFont typeface="Calibri"/>
              <a:buNone/>
            </a:pPr>
            <a:r>
              <a:rPr lang="en-CA">
                <a:solidFill>
                  <a:srgbClr val="10478B"/>
                </a:solidFill>
              </a:rPr>
              <a:t>Embedded Styles Example</a:t>
            </a:r>
            <a:endParaRPr/>
          </a:p>
        </p:txBody>
      </p:sp>
      <p:sp>
        <p:nvSpPr>
          <p:cNvPr id="329" name="Google Shape;329;g282cdf11559_0_191"/>
          <p:cNvSpPr/>
          <p:nvPr/>
        </p:nvSpPr>
        <p:spPr>
          <a:xfrm>
            <a:off x="3581400" y="1075975"/>
            <a:ext cx="5562600" cy="3912600"/>
          </a:xfrm>
          <a:prstGeom prst="rect">
            <a:avLst/>
          </a:prstGeom>
          <a:solidFill>
            <a:schemeClr val="dk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rgbClr val="C4BD97"/>
                </a:solidFill>
                <a:latin typeface="Calibri"/>
                <a:ea typeface="Calibri"/>
                <a:cs typeface="Calibri"/>
                <a:sym typeface="Calibri"/>
              </a:rPr>
              <a:t>&lt;style&gt;</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body { background-color: #E6E6FA;</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color: #191970;</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font-family: Arial, Verdana, sans-serif;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h1 { background-color: #191970;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color: #E6E6FA;</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line-height: 200%;</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font-family: Georgia, "Times New Roman", serif;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h2 { background-color: #AEAED4;</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color: #191970; text-align: center;</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     font-family:  Georgia, "Times New Roman", serif;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p {font-size: .90em; text-indent: 3em;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ul {font-weight: bold; }</a:t>
            </a:r>
            <a:endParaRPr/>
          </a:p>
          <a:p>
            <a:pPr marL="0" marR="0" lvl="0" indent="0" algn="l" rtl="0">
              <a:spcBef>
                <a:spcPts val="0"/>
              </a:spcBef>
              <a:spcAft>
                <a:spcPts val="0"/>
              </a:spcAft>
              <a:buNone/>
            </a:pPr>
            <a:r>
              <a:rPr lang="en-CA" sz="1800" b="1">
                <a:solidFill>
                  <a:srgbClr val="C4BD97"/>
                </a:solidFill>
                <a:latin typeface="Calibri"/>
                <a:ea typeface="Calibri"/>
                <a:cs typeface="Calibri"/>
                <a:sym typeface="Calibri"/>
              </a:rPr>
              <a:t>&lt;/style&gt;</a:t>
            </a:r>
            <a:endParaRPr/>
          </a:p>
        </p:txBody>
      </p:sp>
      <p:sp>
        <p:nvSpPr>
          <p:cNvPr id="330" name="Google Shape;330;g282cdf11559_0_191"/>
          <p:cNvSpPr txBox="1">
            <a:spLocks noGrp="1"/>
          </p:cNvSpPr>
          <p:nvPr>
            <p:ph type="body" idx="1"/>
          </p:nvPr>
        </p:nvSpPr>
        <p:spPr>
          <a:xfrm>
            <a:off x="720000" y="1120776"/>
            <a:ext cx="7704000" cy="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82cdf11559_0_19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Tables</a:t>
            </a:r>
            <a:endParaRPr/>
          </a:p>
        </p:txBody>
      </p:sp>
      <p:sp>
        <p:nvSpPr>
          <p:cNvPr id="336" name="Google Shape;336;g282cdf11559_0_199"/>
          <p:cNvSpPr txBox="1">
            <a:spLocks noGrp="1"/>
          </p:cNvSpPr>
          <p:nvPr>
            <p:ph type="body" idx="1"/>
          </p:nvPr>
        </p:nvSpPr>
        <p:spPr>
          <a:xfrm>
            <a:off x="720000" y="1120775"/>
            <a:ext cx="52548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Tables are defined with the </a:t>
            </a:r>
            <a:r>
              <a:rPr lang="en-CA" sz="2100" b="1"/>
              <a:t>&lt;table&gt;</a:t>
            </a:r>
            <a:r>
              <a:rPr lang="en-CA" sz="2100"/>
              <a:t> tag.</a:t>
            </a:r>
            <a:endParaRPr sz="2100"/>
          </a:p>
          <a:p>
            <a:pPr marL="342900" lvl="0" indent="-323850" algn="l" rtl="0">
              <a:spcBef>
                <a:spcPts val="480"/>
              </a:spcBef>
              <a:spcAft>
                <a:spcPts val="0"/>
              </a:spcAft>
              <a:buClr>
                <a:schemeClr val="dk1"/>
              </a:buClr>
              <a:buSzPts val="2100"/>
              <a:buFont typeface="Noto Sans Symbols"/>
              <a:buChar char="▪"/>
            </a:pPr>
            <a:r>
              <a:rPr lang="en-CA" sz="2100"/>
              <a:t>Tables are divided into </a:t>
            </a:r>
            <a:r>
              <a:rPr lang="en-CA" sz="2100" b="1"/>
              <a:t>table rows</a:t>
            </a:r>
            <a:r>
              <a:rPr lang="en-CA" sz="2100"/>
              <a:t> with the </a:t>
            </a:r>
            <a:r>
              <a:rPr lang="en-CA" sz="2100" b="1"/>
              <a:t>&lt;tr&gt;</a:t>
            </a:r>
            <a:r>
              <a:rPr lang="en-CA" sz="2100"/>
              <a:t> tag.</a:t>
            </a:r>
            <a:endParaRPr sz="2100"/>
          </a:p>
          <a:p>
            <a:pPr marL="342900" lvl="0" indent="-323850" algn="l" rtl="0">
              <a:spcBef>
                <a:spcPts val="480"/>
              </a:spcBef>
              <a:spcAft>
                <a:spcPts val="0"/>
              </a:spcAft>
              <a:buClr>
                <a:schemeClr val="dk1"/>
              </a:buClr>
              <a:buSzPts val="2100"/>
              <a:buFont typeface="Noto Sans Symbols"/>
              <a:buChar char="▪"/>
            </a:pPr>
            <a:r>
              <a:rPr lang="en-CA" sz="2100"/>
              <a:t>Table rows are divided into </a:t>
            </a:r>
            <a:r>
              <a:rPr lang="en-CA" sz="2100" b="1"/>
              <a:t>table data</a:t>
            </a:r>
            <a:r>
              <a:rPr lang="en-CA" sz="2100"/>
              <a:t> with the </a:t>
            </a:r>
            <a:r>
              <a:rPr lang="en-CA" sz="2100" b="1"/>
              <a:t>&lt;td&gt;</a:t>
            </a:r>
            <a:r>
              <a:rPr lang="en-CA" sz="2100"/>
              <a:t> tag.</a:t>
            </a:r>
            <a:endParaRPr sz="2100"/>
          </a:p>
          <a:p>
            <a:pPr marL="342900" lvl="0" indent="-323850" algn="l" rtl="0">
              <a:spcBef>
                <a:spcPts val="480"/>
              </a:spcBef>
              <a:spcAft>
                <a:spcPts val="0"/>
              </a:spcAft>
              <a:buClr>
                <a:schemeClr val="dk1"/>
              </a:buClr>
              <a:buSzPts val="2100"/>
              <a:buFont typeface="Noto Sans Symbols"/>
              <a:buChar char="▪"/>
            </a:pPr>
            <a:r>
              <a:rPr lang="en-CA" sz="2100"/>
              <a:t>A table row can also be divided into </a:t>
            </a:r>
            <a:r>
              <a:rPr lang="en-CA" sz="2100" b="1"/>
              <a:t>table headings</a:t>
            </a:r>
            <a:r>
              <a:rPr lang="en-CA" sz="2100"/>
              <a:t> with the </a:t>
            </a:r>
            <a:r>
              <a:rPr lang="en-CA" sz="2100" b="1"/>
              <a:t>&lt;th&gt;</a:t>
            </a:r>
            <a:r>
              <a:rPr lang="en-CA" sz="2100"/>
              <a:t> tag.</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337" name="Google Shape;337;g282cdf11559_0_199"/>
          <p:cNvPicPr preferRelativeResize="0"/>
          <p:nvPr/>
        </p:nvPicPr>
        <p:blipFill rotWithShape="1">
          <a:blip r:embed="rId3">
            <a:alphaModFix/>
          </a:blip>
          <a:srcRect/>
          <a:stretch/>
        </p:blipFill>
        <p:spPr>
          <a:xfrm>
            <a:off x="5882250" y="1330400"/>
            <a:ext cx="3111103" cy="33108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82cdf11559_0_206"/>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10478B"/>
              </a:buClr>
              <a:buSzPct val="114285"/>
              <a:buFont typeface="Calibri"/>
              <a:buNone/>
            </a:pPr>
            <a:r>
              <a:rPr lang="en-CA">
                <a:solidFill>
                  <a:srgbClr val="10478B"/>
                </a:solidFill>
              </a:rPr>
              <a:t> CSS Selectors</a:t>
            </a:r>
            <a:endParaRPr/>
          </a:p>
        </p:txBody>
      </p:sp>
      <p:sp>
        <p:nvSpPr>
          <p:cNvPr id="344" name="Google Shape;344;g282cdf11559_0_206"/>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4000"/>
              <a:buFont typeface="Noto Sans Symbols"/>
              <a:buNone/>
            </a:pPr>
            <a:r>
              <a:rPr lang="en-CA" sz="2100"/>
              <a:t>CSS style rules can be </a:t>
            </a:r>
            <a:br>
              <a:rPr lang="en-CA" sz="2100"/>
            </a:br>
            <a:r>
              <a:rPr lang="en-CA" sz="2100"/>
              <a:t>configured for an:</a:t>
            </a:r>
            <a:endParaRPr sz="2100"/>
          </a:p>
          <a:p>
            <a:pPr marL="742950" lvl="1" indent="-215900" algn="l" rtl="0">
              <a:spcBef>
                <a:spcPts val="640"/>
              </a:spcBef>
              <a:spcAft>
                <a:spcPts val="0"/>
              </a:spcAft>
              <a:buClr>
                <a:schemeClr val="dk1"/>
              </a:buClr>
              <a:buSzPts val="2100"/>
              <a:buChar char="○"/>
            </a:pPr>
            <a:r>
              <a:rPr lang="en-CA" sz="2100"/>
              <a:t>HTML element selector</a:t>
            </a:r>
            <a:endParaRPr sz="2100"/>
          </a:p>
          <a:p>
            <a:pPr marL="742950" lvl="1" indent="-215900" algn="l" rtl="0">
              <a:spcBef>
                <a:spcPts val="640"/>
              </a:spcBef>
              <a:spcAft>
                <a:spcPts val="0"/>
              </a:spcAft>
              <a:buClr>
                <a:schemeClr val="dk1"/>
              </a:buClr>
              <a:buSzPts val="2100"/>
              <a:buChar char="○"/>
            </a:pPr>
            <a:r>
              <a:rPr lang="en-CA" sz="2100"/>
              <a:t>class selector</a:t>
            </a:r>
            <a:endParaRPr sz="2100"/>
          </a:p>
          <a:p>
            <a:pPr marL="742950" lvl="1" indent="-215900" algn="l" rtl="0">
              <a:spcBef>
                <a:spcPts val="640"/>
              </a:spcBef>
              <a:spcAft>
                <a:spcPts val="0"/>
              </a:spcAft>
              <a:buClr>
                <a:schemeClr val="dk1"/>
              </a:buClr>
              <a:buSzPts val="2100"/>
              <a:buChar char="○"/>
            </a:pPr>
            <a:r>
              <a:rPr lang="en-CA" sz="2100"/>
              <a:t>id selector</a:t>
            </a:r>
            <a:endParaRPr sz="2100"/>
          </a:p>
          <a:p>
            <a:pPr marL="742950" lvl="1" indent="-215900" algn="l" rtl="0">
              <a:spcBef>
                <a:spcPts val="640"/>
              </a:spcBef>
              <a:spcAft>
                <a:spcPts val="0"/>
              </a:spcAft>
              <a:buClr>
                <a:schemeClr val="dk1"/>
              </a:buClr>
              <a:buSzPts val="2100"/>
              <a:buChar char="○"/>
            </a:pPr>
            <a:r>
              <a:rPr lang="en-CA" sz="2100"/>
              <a:t>descendant selector</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82cdf11559_0_1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lang Attribute</a:t>
            </a:r>
            <a:endParaRPr/>
          </a:p>
        </p:txBody>
      </p:sp>
      <p:sp>
        <p:nvSpPr>
          <p:cNvPr id="150" name="Google Shape;150;g282cdf11559_0_14"/>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dirty="0"/>
              <a:t>The document language can be declared in the </a:t>
            </a:r>
            <a:r>
              <a:rPr lang="en-CA" sz="2100" b="1" dirty="0"/>
              <a:t>&lt;html&gt;</a:t>
            </a:r>
            <a:r>
              <a:rPr lang="en-CA" sz="2100" dirty="0"/>
              <a:t> tag.</a:t>
            </a:r>
            <a:endParaRPr sz="2100" dirty="0"/>
          </a:p>
          <a:p>
            <a:pPr marL="342900" lvl="0" indent="-323850" algn="l" rtl="0">
              <a:spcBef>
                <a:spcPts val="480"/>
              </a:spcBef>
              <a:spcAft>
                <a:spcPts val="0"/>
              </a:spcAft>
              <a:buClr>
                <a:schemeClr val="dk1"/>
              </a:buClr>
              <a:buSzPts val="2100"/>
              <a:buFont typeface="Noto Sans Symbols"/>
              <a:buChar char="▪"/>
            </a:pPr>
            <a:r>
              <a:rPr lang="en-CA" sz="2100" dirty="0"/>
              <a:t>The language is declared in the </a:t>
            </a:r>
            <a:r>
              <a:rPr lang="en-CA" sz="2100" b="1" dirty="0"/>
              <a:t>lang</a:t>
            </a:r>
            <a:r>
              <a:rPr lang="en-CA" sz="2100" dirty="0"/>
              <a:t> attribute.</a:t>
            </a:r>
            <a:endParaRPr sz="2100" dirty="0"/>
          </a:p>
          <a:p>
            <a:pPr marL="342900" lvl="0" indent="-323850" algn="l" rtl="0">
              <a:spcBef>
                <a:spcPts val="480"/>
              </a:spcBef>
              <a:spcAft>
                <a:spcPts val="0"/>
              </a:spcAft>
              <a:buClr>
                <a:schemeClr val="dk1"/>
              </a:buClr>
              <a:buSzPts val="2100"/>
              <a:buFont typeface="Noto Sans Symbols"/>
              <a:buChar char="▪"/>
            </a:pPr>
            <a:r>
              <a:rPr lang="en-CA" sz="2100" dirty="0"/>
              <a:t>Declaring a language is important for accessibility applications (screen readers) and search engines:</a:t>
            </a:r>
            <a:endParaRPr sz="2100" dirty="0"/>
          </a:p>
          <a:p>
            <a:pPr marL="342900" lvl="0" indent="-190500" algn="l" rtl="0">
              <a:spcBef>
                <a:spcPts val="480"/>
              </a:spcBef>
              <a:spcAft>
                <a:spcPts val="0"/>
              </a:spcAft>
              <a:buClr>
                <a:schemeClr val="dk1"/>
              </a:buClr>
              <a:buSzPts val="2400"/>
              <a:buFont typeface="Noto Sans Symbols"/>
              <a:buNone/>
            </a:pPr>
            <a:endParaRPr sz="2100" dirty="0"/>
          </a:p>
        </p:txBody>
      </p:sp>
      <p:pic>
        <p:nvPicPr>
          <p:cNvPr id="151" name="Google Shape;151;g282cdf11559_0_14"/>
          <p:cNvPicPr preferRelativeResize="0"/>
          <p:nvPr/>
        </p:nvPicPr>
        <p:blipFill rotWithShape="1">
          <a:blip r:embed="rId3">
            <a:alphaModFix/>
          </a:blip>
          <a:srcRect/>
          <a:stretch/>
        </p:blipFill>
        <p:spPr>
          <a:xfrm>
            <a:off x="5579875" y="2596125"/>
            <a:ext cx="2215261" cy="196810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282cdf11559_0_213"/>
          <p:cNvSpPr/>
          <p:nvPr/>
        </p:nvSpPr>
        <p:spPr>
          <a:xfrm>
            <a:off x="457200" y="1028700"/>
            <a:ext cx="8077200" cy="3429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g282cdf11559_0_213"/>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10478B"/>
              </a:buClr>
              <a:buSzPct val="114285"/>
              <a:buFont typeface="Calibri"/>
              <a:buNone/>
            </a:pPr>
            <a:r>
              <a:rPr lang="en-CA">
                <a:solidFill>
                  <a:srgbClr val="10478B"/>
                </a:solidFill>
              </a:rPr>
              <a:t>More CSS TEXT </a:t>
            </a:r>
            <a:br>
              <a:rPr lang="en-CA">
                <a:solidFill>
                  <a:srgbClr val="10478B"/>
                </a:solidFill>
              </a:rPr>
            </a:br>
            <a:r>
              <a:rPr lang="en-CA">
                <a:solidFill>
                  <a:srgbClr val="10478B"/>
                </a:solidFill>
              </a:rPr>
              <a:t>Properties</a:t>
            </a:r>
            <a:endParaRPr/>
          </a:p>
        </p:txBody>
      </p:sp>
      <p:sp>
        <p:nvSpPr>
          <p:cNvPr id="352" name="Google Shape;352;g282cdf11559_0_213"/>
          <p:cNvSpPr txBox="1">
            <a:spLocks noGrp="1"/>
          </p:cNvSpPr>
          <p:nvPr>
            <p:ph type="body" idx="1"/>
          </p:nvPr>
        </p:nvSpPr>
        <p:spPr>
          <a:xfrm>
            <a:off x="720000" y="1120768"/>
            <a:ext cx="7704000" cy="3492900"/>
          </a:xfrm>
          <a:prstGeom prst="rect">
            <a:avLst/>
          </a:prstGeom>
          <a:noFill/>
          <a:ln>
            <a:noFill/>
          </a:ln>
        </p:spPr>
        <p:txBody>
          <a:bodyPr spcFirstLastPara="1" wrap="square" lIns="91425" tIns="45700" rIns="91425" bIns="45700" anchor="t" anchorCtr="0">
            <a:noAutofit/>
          </a:bodyPr>
          <a:lstStyle/>
          <a:p>
            <a:pPr marL="384048" lvl="1" indent="-123189" algn="l" rtl="0">
              <a:spcBef>
                <a:spcPts val="0"/>
              </a:spcBef>
              <a:spcAft>
                <a:spcPts val="0"/>
              </a:spcAft>
              <a:buClr>
                <a:srgbClr val="3F3F3F"/>
              </a:buClr>
              <a:buSzPts val="1100"/>
              <a:buChar char="○"/>
            </a:pPr>
            <a:r>
              <a:rPr lang="en-CA" sz="1100">
                <a:solidFill>
                  <a:srgbClr val="3F3F3F"/>
                </a:solidFill>
              </a:rPr>
              <a:t>line-height	</a:t>
            </a:r>
            <a:endParaRPr sz="1100"/>
          </a:p>
          <a:p>
            <a:pPr marL="566928" lvl="2" indent="-144779" algn="l" rtl="0">
              <a:spcBef>
                <a:spcPts val="340"/>
              </a:spcBef>
              <a:spcAft>
                <a:spcPts val="0"/>
              </a:spcAft>
              <a:buClr>
                <a:srgbClr val="3F3F3F"/>
              </a:buClr>
              <a:buSzPts val="1100"/>
              <a:buChar char="■"/>
            </a:pPr>
            <a:r>
              <a:rPr lang="en-CA" sz="1100">
                <a:solidFill>
                  <a:srgbClr val="3F3F3F"/>
                </a:solidFill>
              </a:rPr>
              <a:t>Configures the height of the line of text </a:t>
            </a:r>
            <a:br>
              <a:rPr lang="en-CA" sz="1100">
                <a:solidFill>
                  <a:srgbClr val="3F3F3F"/>
                </a:solidFill>
              </a:rPr>
            </a:br>
            <a:r>
              <a:rPr lang="en-CA" sz="1100">
                <a:solidFill>
                  <a:srgbClr val="3F3F3F"/>
                </a:solidFill>
              </a:rPr>
              <a:t>(use the value 200% to appear double-spaced)</a:t>
            </a:r>
            <a:endParaRPr sz="1100"/>
          </a:p>
          <a:p>
            <a:pPr marL="384048" lvl="1" indent="-123189" algn="l" rtl="0">
              <a:spcBef>
                <a:spcPts val="408"/>
              </a:spcBef>
              <a:spcAft>
                <a:spcPts val="0"/>
              </a:spcAft>
              <a:buClr>
                <a:srgbClr val="3F3F3F"/>
              </a:buClr>
              <a:buSzPts val="1100"/>
              <a:buChar char="○"/>
            </a:pPr>
            <a:r>
              <a:rPr lang="en-CA" sz="1100">
                <a:solidFill>
                  <a:srgbClr val="3F3F3F"/>
                </a:solidFill>
              </a:rPr>
              <a:t>text-align</a:t>
            </a:r>
            <a:endParaRPr sz="1100"/>
          </a:p>
          <a:p>
            <a:pPr marL="566928" lvl="2" indent="-144779" algn="l" rtl="0">
              <a:spcBef>
                <a:spcPts val="340"/>
              </a:spcBef>
              <a:spcAft>
                <a:spcPts val="0"/>
              </a:spcAft>
              <a:buClr>
                <a:srgbClr val="3F3F3F"/>
              </a:buClr>
              <a:buSzPts val="1100"/>
              <a:buChar char="■"/>
            </a:pPr>
            <a:r>
              <a:rPr lang="en-CA" sz="1100">
                <a:solidFill>
                  <a:srgbClr val="3F3F3F"/>
                </a:solidFill>
              </a:rPr>
              <a:t>Configures alignment of text within a block display element</a:t>
            </a:r>
            <a:endParaRPr sz="1100"/>
          </a:p>
          <a:p>
            <a:pPr marL="384048" lvl="1" indent="-123189" algn="l" rtl="0">
              <a:spcBef>
                <a:spcPts val="408"/>
              </a:spcBef>
              <a:spcAft>
                <a:spcPts val="0"/>
              </a:spcAft>
              <a:buClr>
                <a:srgbClr val="3F3F3F"/>
              </a:buClr>
              <a:buSzPts val="1100"/>
              <a:buChar char="○"/>
            </a:pPr>
            <a:r>
              <a:rPr lang="en-CA" sz="1100">
                <a:solidFill>
                  <a:srgbClr val="3F3F3F"/>
                </a:solidFill>
              </a:rPr>
              <a:t>text-indent</a:t>
            </a:r>
            <a:endParaRPr sz="1100"/>
          </a:p>
          <a:p>
            <a:pPr marL="566928" lvl="2" indent="-144779" algn="l" rtl="0">
              <a:spcBef>
                <a:spcPts val="340"/>
              </a:spcBef>
              <a:spcAft>
                <a:spcPts val="0"/>
              </a:spcAft>
              <a:buClr>
                <a:srgbClr val="3F3F3F"/>
              </a:buClr>
              <a:buSzPts val="1100"/>
              <a:buChar char="■"/>
            </a:pPr>
            <a:r>
              <a:rPr lang="en-CA" sz="1100">
                <a:solidFill>
                  <a:srgbClr val="3F3F3F"/>
                </a:solidFill>
              </a:rPr>
              <a:t>Configures the indentation of the first line of text</a:t>
            </a:r>
            <a:endParaRPr sz="1100"/>
          </a:p>
          <a:p>
            <a:pPr marL="384048" lvl="1" indent="-123189" algn="l" rtl="0">
              <a:spcBef>
                <a:spcPts val="408"/>
              </a:spcBef>
              <a:spcAft>
                <a:spcPts val="0"/>
              </a:spcAft>
              <a:buClr>
                <a:srgbClr val="3F3F3F"/>
              </a:buClr>
              <a:buSzPts val="1100"/>
              <a:buChar char="○"/>
            </a:pPr>
            <a:r>
              <a:rPr lang="en-CA" sz="1100">
                <a:solidFill>
                  <a:srgbClr val="3F3F3F"/>
                </a:solidFill>
              </a:rPr>
              <a:t>text-decoration</a:t>
            </a:r>
            <a:endParaRPr sz="1100"/>
          </a:p>
          <a:p>
            <a:pPr marL="566928" lvl="2" indent="-144779" algn="l" rtl="0">
              <a:spcBef>
                <a:spcPts val="340"/>
              </a:spcBef>
              <a:spcAft>
                <a:spcPts val="0"/>
              </a:spcAft>
              <a:buClr>
                <a:srgbClr val="3F3F3F"/>
              </a:buClr>
              <a:buSzPts val="1100"/>
              <a:buChar char="■"/>
            </a:pPr>
            <a:r>
              <a:rPr lang="en-CA" sz="1100">
                <a:solidFill>
                  <a:srgbClr val="3F3F3F"/>
                </a:solidFill>
              </a:rPr>
              <a:t>Modifies the appearance of text with an underline, overline, or line-through</a:t>
            </a:r>
            <a:endParaRPr sz="1100"/>
          </a:p>
          <a:p>
            <a:pPr marL="384048" lvl="1" indent="-123189" algn="l" rtl="0">
              <a:spcBef>
                <a:spcPts val="408"/>
              </a:spcBef>
              <a:spcAft>
                <a:spcPts val="0"/>
              </a:spcAft>
              <a:buClr>
                <a:srgbClr val="3F3F3F"/>
              </a:buClr>
              <a:buSzPts val="1100"/>
              <a:buChar char="○"/>
            </a:pPr>
            <a:r>
              <a:rPr lang="en-CA" sz="1100">
                <a:solidFill>
                  <a:srgbClr val="3F3F3F"/>
                </a:solidFill>
              </a:rPr>
              <a:t>text-transform</a:t>
            </a:r>
            <a:endParaRPr sz="1100"/>
          </a:p>
          <a:p>
            <a:pPr marL="566928" lvl="2" indent="-144779" algn="l" rtl="0">
              <a:spcBef>
                <a:spcPts val="340"/>
              </a:spcBef>
              <a:spcAft>
                <a:spcPts val="0"/>
              </a:spcAft>
              <a:buClr>
                <a:srgbClr val="3F3F3F"/>
              </a:buClr>
              <a:buSzPts val="1100"/>
              <a:buChar char="■"/>
            </a:pPr>
            <a:r>
              <a:rPr lang="en-CA" sz="1100">
                <a:solidFill>
                  <a:srgbClr val="3F3F3F"/>
                </a:solidFill>
              </a:rPr>
              <a:t>Configures the capitalization of text</a:t>
            </a:r>
            <a:endParaRPr sz="1100"/>
          </a:p>
          <a:p>
            <a:pPr marL="384048" lvl="1" indent="-123189" algn="l" rtl="0">
              <a:spcBef>
                <a:spcPts val="408"/>
              </a:spcBef>
              <a:spcAft>
                <a:spcPts val="0"/>
              </a:spcAft>
              <a:buClr>
                <a:srgbClr val="3F3F3F"/>
              </a:buClr>
              <a:buSzPts val="1100"/>
              <a:buChar char="○"/>
            </a:pPr>
            <a:r>
              <a:rPr lang="en-CA" sz="1100">
                <a:solidFill>
                  <a:srgbClr val="3F3F3F"/>
                </a:solidFill>
              </a:rPr>
              <a:t>letter-spacing</a:t>
            </a:r>
            <a:endParaRPr sz="1100">
              <a:solidFill>
                <a:srgbClr val="3F3F3F"/>
              </a:solidFill>
            </a:endParaRPr>
          </a:p>
          <a:p>
            <a:pPr marL="566928" lvl="2" indent="-144779" algn="l" rtl="0">
              <a:spcBef>
                <a:spcPts val="340"/>
              </a:spcBef>
              <a:spcAft>
                <a:spcPts val="0"/>
              </a:spcAft>
              <a:buClr>
                <a:srgbClr val="3F3F3F"/>
              </a:buClr>
              <a:buSzPts val="1100"/>
              <a:buChar char="■"/>
            </a:pPr>
            <a:r>
              <a:rPr lang="en-CA" sz="1100">
                <a:solidFill>
                  <a:srgbClr val="3F3F3F"/>
                </a:solidFill>
              </a:rPr>
              <a:t>Configures space between text characters</a:t>
            </a:r>
            <a:endParaRPr sz="1100"/>
          </a:p>
          <a:p>
            <a:pPr marL="384048" lvl="1" indent="-123189" algn="l" rtl="0">
              <a:spcBef>
                <a:spcPts val="408"/>
              </a:spcBef>
              <a:spcAft>
                <a:spcPts val="0"/>
              </a:spcAft>
              <a:buClr>
                <a:srgbClr val="3F3F3F"/>
              </a:buClr>
              <a:buSzPts val="1100"/>
              <a:buChar char="○"/>
            </a:pPr>
            <a:r>
              <a:rPr lang="en-CA" sz="1100">
                <a:solidFill>
                  <a:srgbClr val="3F3F3F"/>
                </a:solidFill>
              </a:rPr>
              <a:t>word-spacing</a:t>
            </a:r>
            <a:endParaRPr sz="1100">
              <a:solidFill>
                <a:srgbClr val="3F3F3F"/>
              </a:solidFill>
            </a:endParaRPr>
          </a:p>
          <a:p>
            <a:pPr marL="566928" lvl="2" indent="-144779" algn="l" rtl="0">
              <a:spcBef>
                <a:spcPts val="340"/>
              </a:spcBef>
              <a:spcAft>
                <a:spcPts val="0"/>
              </a:spcAft>
              <a:buClr>
                <a:srgbClr val="3F3F3F"/>
              </a:buClr>
              <a:buSzPts val="1100"/>
              <a:buChar char="■"/>
            </a:pPr>
            <a:r>
              <a:rPr lang="en-CA" sz="1100">
                <a:solidFill>
                  <a:srgbClr val="3F3F3F"/>
                </a:solidFill>
              </a:rPr>
              <a:t>Configures space between words</a:t>
            </a:r>
            <a:endParaRPr sz="1100"/>
          </a:p>
          <a:p>
            <a:pPr marL="384048" lvl="1" indent="-123189" algn="l" rtl="0">
              <a:spcBef>
                <a:spcPts val="408"/>
              </a:spcBef>
              <a:spcAft>
                <a:spcPts val="0"/>
              </a:spcAft>
              <a:buClr>
                <a:srgbClr val="3F3F3F"/>
              </a:buClr>
              <a:buSzPts val="1100"/>
              <a:buChar char="○"/>
            </a:pPr>
            <a:r>
              <a:rPr lang="en-CA" sz="1100">
                <a:solidFill>
                  <a:srgbClr val="3F3F3F"/>
                </a:solidFill>
              </a:rPr>
              <a:t>text-shadow</a:t>
            </a:r>
            <a:endParaRPr sz="1100"/>
          </a:p>
          <a:p>
            <a:pPr marL="566928" lvl="2" indent="-144779" algn="l" rtl="0">
              <a:spcBef>
                <a:spcPts val="340"/>
              </a:spcBef>
              <a:spcAft>
                <a:spcPts val="0"/>
              </a:spcAft>
              <a:buClr>
                <a:srgbClr val="3F3F3F"/>
              </a:buClr>
              <a:buSzPts val="1100"/>
              <a:buChar char="■"/>
            </a:pPr>
            <a:r>
              <a:rPr lang="en-CA" sz="1100">
                <a:solidFill>
                  <a:srgbClr val="3F3F3F"/>
                </a:solidFill>
              </a:rPr>
              <a:t>Configures a drop shadow on text</a:t>
            </a:r>
            <a:endParaRPr sz="1100"/>
          </a:p>
          <a:p>
            <a:pPr marL="566928" lvl="2" indent="-74929" algn="l" rtl="0">
              <a:spcBef>
                <a:spcPts val="340"/>
              </a:spcBef>
              <a:spcAft>
                <a:spcPts val="0"/>
              </a:spcAft>
              <a:buClr>
                <a:schemeClr val="dk1"/>
              </a:buClr>
              <a:buSzPts val="2000"/>
              <a:buNone/>
            </a:pPr>
            <a:endParaRPr sz="1100">
              <a:solidFill>
                <a:srgbClr val="3F3F3F"/>
              </a:solidFill>
            </a:endParaRPr>
          </a:p>
          <a:p>
            <a:pPr marL="869950" lvl="2" indent="0" algn="l" rtl="0">
              <a:spcBef>
                <a:spcPts val="340"/>
              </a:spcBef>
              <a:spcAft>
                <a:spcPts val="0"/>
              </a:spcAft>
              <a:buClr>
                <a:schemeClr val="dk1"/>
              </a:buClr>
              <a:buSzPts val="2000"/>
              <a:buFont typeface="Noto Sans Symbols"/>
              <a:buNone/>
            </a:pPr>
            <a:endParaRPr sz="1100">
              <a:solidFill>
                <a:srgbClr val="3F3F3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282cdf11559_0_221"/>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&lt;div&gt; Element</a:t>
            </a:r>
            <a:endParaRPr/>
          </a:p>
        </p:txBody>
      </p:sp>
      <p:sp>
        <p:nvSpPr>
          <p:cNvPr id="358" name="Google Shape;358;g282cdf11559_0_221"/>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The &lt;div&gt; element is a </a:t>
            </a:r>
            <a:r>
              <a:rPr lang="en-CA" sz="2000" b="1"/>
              <a:t>block-level element</a:t>
            </a:r>
            <a:r>
              <a:rPr lang="en-CA" sz="2000"/>
              <a:t> that is often used as a container for other HTML elements.</a:t>
            </a:r>
            <a:endParaRPr sz="2000"/>
          </a:p>
          <a:p>
            <a:pPr marL="342900" lvl="0" indent="-317500" algn="l" rtl="0">
              <a:spcBef>
                <a:spcPts val="480"/>
              </a:spcBef>
              <a:spcAft>
                <a:spcPts val="0"/>
              </a:spcAft>
              <a:buClr>
                <a:schemeClr val="dk1"/>
              </a:buClr>
              <a:buSzPts val="2000"/>
              <a:buFont typeface="Noto Sans Symbols"/>
              <a:buChar char="▪"/>
            </a:pPr>
            <a:r>
              <a:rPr lang="en-CA" sz="2000"/>
              <a:t>The &lt;div&gt; element has no required attributes, but </a:t>
            </a:r>
            <a:r>
              <a:rPr lang="en-CA" sz="2000" b="1"/>
              <a:t>style</a:t>
            </a:r>
            <a:r>
              <a:rPr lang="en-CA" sz="2000"/>
              <a:t> and </a:t>
            </a:r>
            <a:r>
              <a:rPr lang="en-CA" sz="2000" b="1"/>
              <a:t>class</a:t>
            </a:r>
            <a:r>
              <a:rPr lang="en-CA" sz="2000"/>
              <a:t> are common.</a:t>
            </a:r>
            <a:endParaRPr sz="2000"/>
          </a:p>
          <a:p>
            <a:pPr marL="342900" lvl="0" indent="-190500" algn="l" rtl="0">
              <a:spcBef>
                <a:spcPts val="480"/>
              </a:spcBef>
              <a:spcAft>
                <a:spcPts val="0"/>
              </a:spcAft>
              <a:buClr>
                <a:schemeClr val="dk1"/>
              </a:buClr>
              <a:buSzPts val="2400"/>
              <a:buFont typeface="Noto Sans Symbols"/>
              <a:buNone/>
            </a:pPr>
            <a:endParaRPr sz="2000"/>
          </a:p>
        </p:txBody>
      </p:sp>
      <p:pic>
        <p:nvPicPr>
          <p:cNvPr id="359" name="Google Shape;359;g282cdf11559_0_221"/>
          <p:cNvPicPr preferRelativeResize="0"/>
          <p:nvPr/>
        </p:nvPicPr>
        <p:blipFill rotWithShape="1">
          <a:blip r:embed="rId3">
            <a:alphaModFix/>
          </a:blip>
          <a:srcRect/>
          <a:stretch/>
        </p:blipFill>
        <p:spPr>
          <a:xfrm>
            <a:off x="1647300" y="2808150"/>
            <a:ext cx="6294193" cy="11858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282cdf11559_0_22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The class Attribute</a:t>
            </a:r>
            <a:endParaRPr/>
          </a:p>
        </p:txBody>
      </p:sp>
      <p:sp>
        <p:nvSpPr>
          <p:cNvPr id="365" name="Google Shape;365;g282cdf11559_0_22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class</a:t>
            </a:r>
            <a:r>
              <a:rPr lang="en-CA" sz="2100"/>
              <a:t> attribute specifies one or more class names for an HTML element.</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The class name can be used by CSS and JavaScript to perform certain tasks for elements with the specified class name.</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In CSS, to select elements with a specific class, write a period (.) character, followed by the name of the class: </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282cdf11559_0_23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Example</a:t>
            </a:r>
            <a:endParaRPr/>
          </a:p>
        </p:txBody>
      </p:sp>
      <p:pic>
        <p:nvPicPr>
          <p:cNvPr id="371" name="Google Shape;371;g282cdf11559_0_234"/>
          <p:cNvPicPr preferRelativeResize="0"/>
          <p:nvPr/>
        </p:nvPicPr>
        <p:blipFill rotWithShape="1">
          <a:blip r:embed="rId3">
            <a:alphaModFix/>
          </a:blip>
          <a:srcRect/>
          <a:stretch/>
        </p:blipFill>
        <p:spPr>
          <a:xfrm>
            <a:off x="2514600" y="1246584"/>
            <a:ext cx="3086100" cy="3212235"/>
          </a:xfrm>
          <a:prstGeom prst="rect">
            <a:avLst/>
          </a:prstGeom>
          <a:noFill/>
          <a:ln>
            <a:noFill/>
          </a:ln>
        </p:spPr>
      </p:pic>
      <p:sp>
        <p:nvSpPr>
          <p:cNvPr id="372" name="Google Shape;372;g282cdf11559_0_234"/>
          <p:cNvSpPr txBox="1">
            <a:spLocks noGrp="1"/>
          </p:cNvSpPr>
          <p:nvPr>
            <p:ph type="body" idx="1"/>
          </p:nvPr>
        </p:nvSpPr>
        <p:spPr>
          <a:xfrm>
            <a:off x="720000" y="1120776"/>
            <a:ext cx="7704000" cy="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282cdf11559_0_240"/>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The id Attribute</a:t>
            </a:r>
            <a:endParaRPr/>
          </a:p>
        </p:txBody>
      </p:sp>
      <p:sp>
        <p:nvSpPr>
          <p:cNvPr id="378" name="Google Shape;378;g282cdf11559_0_240"/>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id</a:t>
            </a:r>
            <a:r>
              <a:rPr lang="en-CA" sz="2100"/>
              <a:t> attribute specifies a unique id for an HTML element (the value must be unique within the HTML document).</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The id value can be used by CSS and JavaScript to perform certain tasks for a unique element with the specified id value.</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In CSS, to select an element with a specific id, write a hash (#) character, followed by the id of the element:</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282cdf11559_0_246"/>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Example</a:t>
            </a:r>
            <a:endParaRPr/>
          </a:p>
        </p:txBody>
      </p:sp>
      <p:sp>
        <p:nvSpPr>
          <p:cNvPr id="384" name="Google Shape;384;g282cdf11559_0_246"/>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Font typeface="Noto Sans Symbols"/>
              <a:buNone/>
            </a:pPr>
            <a:endParaRPr/>
          </a:p>
        </p:txBody>
      </p:sp>
      <p:pic>
        <p:nvPicPr>
          <p:cNvPr id="385" name="Google Shape;385;g282cdf11559_0_246"/>
          <p:cNvPicPr preferRelativeResize="0"/>
          <p:nvPr/>
        </p:nvPicPr>
        <p:blipFill rotWithShape="1">
          <a:blip r:embed="rId3">
            <a:alphaModFix/>
          </a:blip>
          <a:srcRect/>
          <a:stretch/>
        </p:blipFill>
        <p:spPr>
          <a:xfrm>
            <a:off x="2605087" y="1485900"/>
            <a:ext cx="2950369" cy="226445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82cdf11559_0_25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Classing Block Elements</a:t>
            </a:r>
            <a:endParaRPr/>
          </a:p>
        </p:txBody>
      </p:sp>
      <p:sp>
        <p:nvSpPr>
          <p:cNvPr id="391" name="Google Shape;391;g282cdf11559_0_259"/>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HTML class attribute makes it possible to define equal styles for "equal" &lt; div&gt; elements: </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282cdf11559_0_265"/>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Font typeface="Noto Sans Symbols"/>
              <a:buNone/>
            </a:pPr>
            <a:endParaRPr/>
          </a:p>
        </p:txBody>
      </p:sp>
      <p:pic>
        <p:nvPicPr>
          <p:cNvPr id="397" name="Google Shape;397;g282cdf11559_0_265"/>
          <p:cNvPicPr preferRelativeResize="0"/>
          <p:nvPr/>
        </p:nvPicPr>
        <p:blipFill rotWithShape="1">
          <a:blip r:embed="rId3">
            <a:alphaModFix/>
          </a:blip>
          <a:srcRect/>
          <a:stretch/>
        </p:blipFill>
        <p:spPr>
          <a:xfrm>
            <a:off x="532950" y="344988"/>
            <a:ext cx="6486525" cy="4371975"/>
          </a:xfrm>
          <a:prstGeom prst="rect">
            <a:avLst/>
          </a:prstGeom>
          <a:noFill/>
          <a:ln>
            <a:noFill/>
          </a:ln>
        </p:spPr>
      </p:pic>
      <p:sp>
        <p:nvSpPr>
          <p:cNvPr id="398" name="Google Shape;398;g282cdf11559_0_2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282cdf11559_0_271"/>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Classing Inline Elements</a:t>
            </a:r>
            <a:endParaRPr/>
          </a:p>
        </p:txBody>
      </p:sp>
      <p:sp>
        <p:nvSpPr>
          <p:cNvPr id="404" name="Google Shape;404;g282cdf11559_0_271"/>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fontScale="92500"/>
          </a:bodyPr>
          <a:lstStyle/>
          <a:p>
            <a:pPr marL="342900" lvl="0" indent="-262890" algn="l" rtl="0">
              <a:spcBef>
                <a:spcPts val="0"/>
              </a:spcBef>
              <a:spcAft>
                <a:spcPts val="0"/>
              </a:spcAft>
              <a:buClr>
                <a:schemeClr val="dk1"/>
              </a:buClr>
              <a:buSzPct val="171428"/>
              <a:buFont typeface="Noto Sans Symbols"/>
              <a:buChar char="▪"/>
            </a:pPr>
            <a:r>
              <a:rPr lang="en-CA"/>
              <a:t>The HTML class attribute also makes it possible to define equal styles for "equal" &lt;span&gt; elements:</a:t>
            </a:r>
            <a:endParaRPr/>
          </a:p>
          <a:p>
            <a:pPr marL="342900" lvl="0" indent="-190500" algn="l" rtl="0">
              <a:spcBef>
                <a:spcPts val="480"/>
              </a:spcBef>
              <a:spcAft>
                <a:spcPts val="0"/>
              </a:spcAft>
              <a:buClr>
                <a:schemeClr val="dk1"/>
              </a:buClr>
              <a:buSzPct val="171428"/>
              <a:buFont typeface="Noto Sans Symbols"/>
              <a:buNone/>
            </a:pPr>
            <a:endParaRPr/>
          </a:p>
        </p:txBody>
      </p:sp>
      <p:pic>
        <p:nvPicPr>
          <p:cNvPr id="405" name="Google Shape;405;g282cdf11559_0_271"/>
          <p:cNvPicPr preferRelativeResize="0"/>
          <p:nvPr/>
        </p:nvPicPr>
        <p:blipFill rotWithShape="1">
          <a:blip r:embed="rId3">
            <a:alphaModFix/>
          </a:blip>
          <a:srcRect/>
          <a:stretch/>
        </p:blipFill>
        <p:spPr>
          <a:xfrm>
            <a:off x="1447800" y="1707951"/>
            <a:ext cx="5381546" cy="30354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82cdf11559_0_27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An HTML Table with a Border Attribute</a:t>
            </a:r>
            <a:endParaRPr/>
          </a:p>
        </p:txBody>
      </p:sp>
      <p:sp>
        <p:nvSpPr>
          <p:cNvPr id="411" name="Google Shape;411;g282cdf11559_0_27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If you do not specify a border for the table, it will be displayed without borders.</a:t>
            </a:r>
            <a:endParaRPr sz="2100"/>
          </a:p>
          <a:p>
            <a:pPr marL="342900" lvl="0" indent="-323850" algn="l" rtl="0">
              <a:spcBef>
                <a:spcPts val="480"/>
              </a:spcBef>
              <a:spcAft>
                <a:spcPts val="0"/>
              </a:spcAft>
              <a:buClr>
                <a:schemeClr val="dk1"/>
              </a:buClr>
              <a:buSzPts val="2100"/>
              <a:buFont typeface="Noto Sans Symbols"/>
              <a:buChar char="▪"/>
            </a:pPr>
            <a:r>
              <a:rPr lang="en-CA" sz="2100"/>
              <a:t>A border can be added using the border attribute:</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412" name="Google Shape;412;g282cdf11559_0_278"/>
          <p:cNvPicPr preferRelativeResize="0"/>
          <p:nvPr/>
        </p:nvPicPr>
        <p:blipFill rotWithShape="1">
          <a:blip r:embed="rId3">
            <a:alphaModFix/>
          </a:blip>
          <a:srcRect/>
          <a:stretch/>
        </p:blipFill>
        <p:spPr>
          <a:xfrm>
            <a:off x="4239125" y="2346964"/>
            <a:ext cx="3118246" cy="256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82cdf11559_0_21"/>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title Attribute</a:t>
            </a:r>
            <a:endParaRPr/>
          </a:p>
        </p:txBody>
      </p:sp>
      <p:sp>
        <p:nvSpPr>
          <p:cNvPr id="157" name="Google Shape;157;g282cdf11559_0_21"/>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dirty="0"/>
              <a:t>HTML paragraphs are defined with the </a:t>
            </a:r>
            <a:r>
              <a:rPr lang="en-CA" sz="2100" b="1" dirty="0"/>
              <a:t>&lt;p&gt;</a:t>
            </a:r>
            <a:r>
              <a:rPr lang="en-CA" sz="2100" dirty="0"/>
              <a:t> tag.</a:t>
            </a:r>
            <a:endParaRPr sz="2100" dirty="0"/>
          </a:p>
          <a:p>
            <a:pPr marL="342900" lvl="0" indent="-323850" algn="l" rtl="0">
              <a:spcBef>
                <a:spcPts val="480"/>
              </a:spcBef>
              <a:spcAft>
                <a:spcPts val="0"/>
              </a:spcAft>
              <a:buClr>
                <a:schemeClr val="dk1"/>
              </a:buClr>
              <a:buSzPts val="2100"/>
              <a:buFont typeface="Noto Sans Symbols"/>
              <a:buChar char="▪"/>
            </a:pPr>
            <a:r>
              <a:rPr lang="en-CA" sz="2100" dirty="0"/>
              <a:t>In this example, the </a:t>
            </a:r>
            <a:r>
              <a:rPr lang="en-CA" sz="2100" b="1" dirty="0"/>
              <a:t>&lt;p&gt;</a:t>
            </a:r>
            <a:r>
              <a:rPr lang="en-CA" sz="2100" dirty="0"/>
              <a:t> element has a </a:t>
            </a:r>
            <a:r>
              <a:rPr lang="en-CA" sz="2100" b="1" dirty="0"/>
              <a:t>title</a:t>
            </a:r>
            <a:r>
              <a:rPr lang="en-CA" sz="2100" dirty="0"/>
              <a:t> attribute. The value of the attribute is "</a:t>
            </a:r>
            <a:r>
              <a:rPr lang="en-CA" sz="2100" b="1" dirty="0"/>
              <a:t>About something</a:t>
            </a:r>
            <a:r>
              <a:rPr lang="en-CA" sz="2100" dirty="0"/>
              <a:t>":</a:t>
            </a:r>
            <a:endParaRPr sz="2100" dirty="0"/>
          </a:p>
          <a:p>
            <a:pPr marL="342900" lvl="0" indent="-190500" algn="l" rtl="0">
              <a:spcBef>
                <a:spcPts val="480"/>
              </a:spcBef>
              <a:spcAft>
                <a:spcPts val="0"/>
              </a:spcAft>
              <a:buClr>
                <a:schemeClr val="dk1"/>
              </a:buClr>
              <a:buSzPts val="2400"/>
              <a:buFont typeface="Noto Sans Symbols"/>
              <a:buNone/>
            </a:pPr>
            <a:endParaRPr lang="en-CA" sz="2100" dirty="0"/>
          </a:p>
          <a:p>
            <a:pPr marL="342900" lvl="0" indent="-190500" algn="l" rtl="0">
              <a:spcBef>
                <a:spcPts val="480"/>
              </a:spcBef>
              <a:spcAft>
                <a:spcPts val="0"/>
              </a:spcAft>
              <a:buClr>
                <a:schemeClr val="dk1"/>
              </a:buClr>
              <a:buSzPts val="2400"/>
              <a:buFont typeface="Noto Sans Symbols"/>
              <a:buNone/>
            </a:pPr>
            <a:endParaRPr sz="2100" dirty="0"/>
          </a:p>
          <a:p>
            <a:pPr marL="342900" lvl="0" indent="-190500" algn="l" rtl="0">
              <a:spcBef>
                <a:spcPts val="480"/>
              </a:spcBef>
              <a:spcAft>
                <a:spcPts val="0"/>
              </a:spcAft>
              <a:buClr>
                <a:schemeClr val="dk1"/>
              </a:buClr>
              <a:buSzPts val="2400"/>
              <a:buFont typeface="Noto Sans Symbols"/>
              <a:buNone/>
            </a:pPr>
            <a:endParaRPr sz="2100" dirty="0"/>
          </a:p>
          <a:p>
            <a:pPr marL="342900" lvl="0" indent="-323850" algn="l" rtl="0">
              <a:spcBef>
                <a:spcPts val="480"/>
              </a:spcBef>
              <a:spcAft>
                <a:spcPts val="0"/>
              </a:spcAft>
              <a:buClr>
                <a:schemeClr val="dk1"/>
              </a:buClr>
              <a:buSzPts val="2100"/>
              <a:buFont typeface="Noto Sans Symbols"/>
              <a:buChar char="▪"/>
            </a:pPr>
            <a:r>
              <a:rPr lang="en-CA" sz="2100" dirty="0"/>
              <a:t>When you move the mouse over the element, the title will be displayed as a tooltip.</a:t>
            </a:r>
            <a:endParaRPr sz="2100" dirty="0"/>
          </a:p>
        </p:txBody>
      </p:sp>
      <p:sp>
        <p:nvSpPr>
          <p:cNvPr id="5" name="TextBox 4">
            <a:extLst>
              <a:ext uri="{FF2B5EF4-FFF2-40B4-BE49-F238E27FC236}">
                <a16:creationId xmlns:a16="http://schemas.microsoft.com/office/drawing/2014/main" id="{869762C9-9F08-0AB5-C517-A11235ABA6CA}"/>
              </a:ext>
            </a:extLst>
          </p:cNvPr>
          <p:cNvSpPr txBox="1"/>
          <p:nvPr/>
        </p:nvSpPr>
        <p:spPr>
          <a:xfrm>
            <a:off x="2234317" y="2498329"/>
            <a:ext cx="4675366" cy="769441"/>
          </a:xfrm>
          <a:prstGeom prst="rect">
            <a:avLst/>
          </a:prstGeom>
          <a:noFill/>
        </p:spPr>
        <p:txBody>
          <a:bodyPr wrap="square">
            <a:spAutoFit/>
          </a:bodyPr>
          <a:lstStyle/>
          <a:p>
            <a:r>
              <a:rPr lang="en-CA" sz="1100" b="0" dirty="0">
                <a:solidFill>
                  <a:srgbClr val="808080"/>
                </a:solidFill>
                <a:effectLst/>
                <a:latin typeface="+mj-lt"/>
              </a:rPr>
              <a:t>&lt;</a:t>
            </a:r>
            <a:r>
              <a:rPr lang="en-CA" sz="1100" b="0" dirty="0">
                <a:solidFill>
                  <a:srgbClr val="569CD6"/>
                </a:solidFill>
                <a:effectLst/>
                <a:latin typeface="+mj-lt"/>
              </a:rPr>
              <a:t>p title=“about something”</a:t>
            </a:r>
            <a:r>
              <a:rPr lang="en-CA" sz="1100" b="0" dirty="0">
                <a:solidFill>
                  <a:srgbClr val="808080"/>
                </a:solidFill>
                <a:effectLst/>
                <a:latin typeface="+mj-lt"/>
              </a:rPr>
              <a:t>&gt;</a:t>
            </a:r>
            <a:r>
              <a:rPr lang="en-CA" sz="1100" b="0" dirty="0" err="1">
                <a:solidFill>
                  <a:schemeClr val="tx1"/>
                </a:solidFill>
                <a:effectLst/>
                <a:latin typeface="+mj-lt"/>
              </a:rPr>
              <a:t>Occaecat</a:t>
            </a:r>
            <a:r>
              <a:rPr lang="en-CA" sz="1100" b="0" dirty="0">
                <a:solidFill>
                  <a:schemeClr val="tx1"/>
                </a:solidFill>
                <a:effectLst/>
                <a:latin typeface="+mj-lt"/>
              </a:rPr>
              <a:t> </a:t>
            </a:r>
            <a:r>
              <a:rPr lang="en-CA" sz="1100" b="0" dirty="0" err="1">
                <a:solidFill>
                  <a:schemeClr val="tx1"/>
                </a:solidFill>
                <a:effectLst/>
                <a:latin typeface="+mj-lt"/>
              </a:rPr>
              <a:t>reprehenderit</a:t>
            </a:r>
            <a:r>
              <a:rPr lang="en-CA" sz="1100" b="0" dirty="0">
                <a:solidFill>
                  <a:schemeClr val="tx1"/>
                </a:solidFill>
                <a:effectLst/>
                <a:latin typeface="+mj-lt"/>
              </a:rPr>
              <a:t> </a:t>
            </a:r>
            <a:r>
              <a:rPr lang="en-CA" sz="1100" b="0" dirty="0" err="1">
                <a:solidFill>
                  <a:schemeClr val="tx1"/>
                </a:solidFill>
                <a:effectLst/>
                <a:latin typeface="+mj-lt"/>
              </a:rPr>
              <a:t>sint</a:t>
            </a:r>
            <a:r>
              <a:rPr lang="en-CA" sz="1100" b="0" dirty="0">
                <a:solidFill>
                  <a:schemeClr val="tx1"/>
                </a:solidFill>
                <a:effectLst/>
                <a:latin typeface="+mj-lt"/>
              </a:rPr>
              <a:t> magna </a:t>
            </a:r>
            <a:r>
              <a:rPr lang="en-CA" sz="1100" b="0" dirty="0" err="1">
                <a:solidFill>
                  <a:schemeClr val="tx1"/>
                </a:solidFill>
                <a:effectLst/>
                <a:latin typeface="+mj-lt"/>
              </a:rPr>
              <a:t>mollit</a:t>
            </a:r>
            <a:r>
              <a:rPr lang="en-CA" sz="1100" b="0" dirty="0">
                <a:solidFill>
                  <a:schemeClr val="tx1"/>
                </a:solidFill>
                <a:effectLst/>
                <a:latin typeface="+mj-lt"/>
              </a:rPr>
              <a:t> </a:t>
            </a:r>
            <a:r>
              <a:rPr lang="en-CA" sz="1100" b="0" dirty="0" err="1">
                <a:solidFill>
                  <a:schemeClr val="tx1"/>
                </a:solidFill>
                <a:effectLst/>
                <a:latin typeface="+mj-lt"/>
              </a:rPr>
              <a:t>fugiat</a:t>
            </a:r>
            <a:r>
              <a:rPr lang="en-CA" sz="1100" b="0" dirty="0">
                <a:solidFill>
                  <a:schemeClr val="tx1"/>
                </a:solidFill>
                <a:effectLst/>
                <a:latin typeface="+mj-lt"/>
              </a:rPr>
              <a:t> </a:t>
            </a:r>
            <a:r>
              <a:rPr lang="en-CA" sz="1100" b="0" dirty="0" err="1">
                <a:solidFill>
                  <a:schemeClr val="tx1"/>
                </a:solidFill>
                <a:effectLst/>
                <a:latin typeface="+mj-lt"/>
              </a:rPr>
              <a:t>consequat</a:t>
            </a:r>
            <a:r>
              <a:rPr lang="en-CA" sz="1100" b="0" dirty="0">
                <a:solidFill>
                  <a:schemeClr val="tx1"/>
                </a:solidFill>
                <a:effectLst/>
                <a:latin typeface="+mj-lt"/>
              </a:rPr>
              <a:t> </a:t>
            </a:r>
            <a:r>
              <a:rPr lang="en-CA" sz="1100" b="0" dirty="0" err="1">
                <a:solidFill>
                  <a:schemeClr val="tx1"/>
                </a:solidFill>
                <a:effectLst/>
                <a:latin typeface="+mj-lt"/>
              </a:rPr>
              <a:t>nulla</a:t>
            </a:r>
            <a:r>
              <a:rPr lang="en-CA" sz="1100" b="0" dirty="0">
                <a:solidFill>
                  <a:schemeClr val="tx1"/>
                </a:solidFill>
                <a:effectLst/>
                <a:latin typeface="+mj-lt"/>
              </a:rPr>
              <a:t> </a:t>
            </a:r>
            <a:r>
              <a:rPr lang="en-CA" sz="1100" b="0" dirty="0" err="1">
                <a:solidFill>
                  <a:schemeClr val="tx1"/>
                </a:solidFill>
                <a:effectLst/>
                <a:latin typeface="+mj-lt"/>
              </a:rPr>
              <a:t>enim</a:t>
            </a:r>
            <a:r>
              <a:rPr lang="en-CA" sz="1100" b="0" dirty="0">
                <a:solidFill>
                  <a:schemeClr val="tx1"/>
                </a:solidFill>
                <a:effectLst/>
                <a:latin typeface="+mj-lt"/>
              </a:rPr>
              <a:t> </a:t>
            </a:r>
            <a:r>
              <a:rPr lang="en-CA" sz="1100" b="0" dirty="0" err="1">
                <a:solidFill>
                  <a:schemeClr val="tx1"/>
                </a:solidFill>
                <a:effectLst/>
                <a:latin typeface="+mj-lt"/>
              </a:rPr>
              <a:t>fugiat</a:t>
            </a:r>
            <a:r>
              <a:rPr lang="en-CA" sz="1100" b="0" dirty="0">
                <a:solidFill>
                  <a:schemeClr val="tx1"/>
                </a:solidFill>
                <a:effectLst/>
                <a:latin typeface="+mj-lt"/>
              </a:rPr>
              <a:t> </a:t>
            </a:r>
          </a:p>
          <a:p>
            <a:r>
              <a:rPr lang="en-CA" sz="1100" b="0" dirty="0">
                <a:solidFill>
                  <a:schemeClr val="tx1"/>
                </a:solidFill>
                <a:effectLst/>
                <a:latin typeface="+mj-lt"/>
              </a:rPr>
              <a:t>exercitation qui. Exercitation sunt dolore sunt </a:t>
            </a:r>
            <a:r>
              <a:rPr lang="en-CA" sz="1100" b="0" dirty="0" err="1">
                <a:solidFill>
                  <a:schemeClr val="tx1"/>
                </a:solidFill>
                <a:effectLst/>
                <a:latin typeface="+mj-lt"/>
              </a:rPr>
              <a:t>ullamco</a:t>
            </a:r>
            <a:r>
              <a:rPr lang="en-CA" sz="1100" b="0" dirty="0">
                <a:solidFill>
                  <a:schemeClr val="tx1"/>
                </a:solidFill>
                <a:effectLst/>
                <a:latin typeface="+mj-lt"/>
              </a:rPr>
              <a:t> </a:t>
            </a:r>
            <a:r>
              <a:rPr lang="en-CA" sz="1100" b="0" dirty="0" err="1">
                <a:solidFill>
                  <a:schemeClr val="tx1"/>
                </a:solidFill>
                <a:effectLst/>
                <a:latin typeface="+mj-lt"/>
              </a:rPr>
              <a:t>laboris</a:t>
            </a:r>
            <a:r>
              <a:rPr lang="en-CA" sz="1100" b="0" dirty="0">
                <a:solidFill>
                  <a:schemeClr val="tx1"/>
                </a:solidFill>
                <a:effectLst/>
                <a:latin typeface="+mj-lt"/>
              </a:rPr>
              <a:t> </a:t>
            </a:r>
            <a:r>
              <a:rPr lang="en-CA" sz="1100" b="0" dirty="0" err="1">
                <a:solidFill>
                  <a:schemeClr val="tx1"/>
                </a:solidFill>
                <a:effectLst/>
                <a:latin typeface="+mj-lt"/>
              </a:rPr>
              <a:t>nostrud</a:t>
            </a:r>
            <a:r>
              <a:rPr lang="en-CA" sz="1100" b="0" dirty="0">
                <a:solidFill>
                  <a:schemeClr val="tx1"/>
                </a:solidFill>
                <a:effectLst/>
                <a:latin typeface="+mj-lt"/>
              </a:rPr>
              <a:t> </a:t>
            </a:r>
          </a:p>
          <a:p>
            <a:r>
              <a:rPr lang="en-CA" sz="1100" b="0" dirty="0" err="1">
                <a:solidFill>
                  <a:schemeClr val="tx1"/>
                </a:solidFill>
                <a:effectLst/>
                <a:latin typeface="+mj-lt"/>
              </a:rPr>
              <a:t>pariatur</a:t>
            </a:r>
            <a:r>
              <a:rPr lang="en-CA" sz="1100" b="0" dirty="0">
                <a:solidFill>
                  <a:schemeClr val="tx1"/>
                </a:solidFill>
                <a:effectLst/>
                <a:latin typeface="+mj-lt"/>
              </a:rPr>
              <a:t> </a:t>
            </a:r>
            <a:r>
              <a:rPr lang="en-CA" sz="1100" b="0" dirty="0" err="1">
                <a:solidFill>
                  <a:schemeClr val="tx1"/>
                </a:solidFill>
                <a:effectLst/>
                <a:latin typeface="+mj-lt"/>
              </a:rPr>
              <a:t>voluptate</a:t>
            </a:r>
            <a:r>
              <a:rPr lang="en-CA" sz="1100" b="0" dirty="0">
                <a:solidFill>
                  <a:schemeClr val="tx1"/>
                </a:solidFill>
                <a:effectLst/>
                <a:latin typeface="+mj-lt"/>
              </a:rPr>
              <a:t> </a:t>
            </a:r>
            <a:r>
              <a:rPr lang="en-CA" sz="1100" b="0" dirty="0" err="1">
                <a:solidFill>
                  <a:schemeClr val="tx1"/>
                </a:solidFill>
                <a:effectLst/>
                <a:latin typeface="+mj-lt"/>
              </a:rPr>
              <a:t>eu</a:t>
            </a:r>
            <a:r>
              <a:rPr lang="en-CA" sz="1100" b="0" dirty="0">
                <a:solidFill>
                  <a:schemeClr val="tx1"/>
                </a:solidFill>
                <a:effectLst/>
                <a:latin typeface="+mj-lt"/>
              </a:rPr>
              <a:t>. </a:t>
            </a:r>
            <a:r>
              <a:rPr lang="en-CA" sz="1100" b="0" dirty="0" err="1">
                <a:solidFill>
                  <a:schemeClr val="tx1"/>
                </a:solidFill>
                <a:effectLst/>
                <a:latin typeface="+mj-lt"/>
              </a:rPr>
              <a:t>Ullamco</a:t>
            </a:r>
            <a:r>
              <a:rPr lang="en-CA" sz="1100" b="0" dirty="0">
                <a:solidFill>
                  <a:schemeClr val="tx1"/>
                </a:solidFill>
                <a:effectLst/>
                <a:latin typeface="+mj-lt"/>
              </a:rPr>
              <a:t> </a:t>
            </a:r>
            <a:r>
              <a:rPr lang="en-CA" sz="1100" b="0" dirty="0" err="1">
                <a:solidFill>
                  <a:schemeClr val="tx1"/>
                </a:solidFill>
                <a:effectLst/>
                <a:latin typeface="+mj-lt"/>
              </a:rPr>
              <a:t>aute</a:t>
            </a:r>
            <a:r>
              <a:rPr lang="en-CA" sz="1100" b="0" dirty="0">
                <a:solidFill>
                  <a:schemeClr val="tx1"/>
                </a:solidFill>
                <a:effectLst/>
                <a:latin typeface="+mj-lt"/>
              </a:rPr>
              <a:t> </a:t>
            </a:r>
            <a:r>
              <a:rPr lang="en-CA" sz="1100" b="0" dirty="0" err="1">
                <a:solidFill>
                  <a:schemeClr val="tx1"/>
                </a:solidFill>
                <a:effectLst/>
                <a:latin typeface="+mj-lt"/>
              </a:rPr>
              <a:t>ut</a:t>
            </a:r>
            <a:r>
              <a:rPr lang="en-CA" sz="1100" b="0" dirty="0">
                <a:solidFill>
                  <a:schemeClr val="tx1"/>
                </a:solidFill>
                <a:effectLst/>
                <a:latin typeface="+mj-lt"/>
              </a:rPr>
              <a:t> </a:t>
            </a:r>
            <a:r>
              <a:rPr lang="en-CA" sz="1100" b="0" dirty="0" err="1">
                <a:solidFill>
                  <a:schemeClr val="tx1"/>
                </a:solidFill>
                <a:effectLst/>
                <a:latin typeface="+mj-lt"/>
              </a:rPr>
              <a:t>laboris</a:t>
            </a:r>
            <a:r>
              <a:rPr lang="en-CA" sz="1100" b="0" dirty="0">
                <a:solidFill>
                  <a:schemeClr val="tx1"/>
                </a:solidFill>
                <a:effectLst/>
                <a:latin typeface="+mj-lt"/>
              </a:rPr>
              <a:t> ex </a:t>
            </a:r>
            <a:r>
              <a:rPr lang="en-CA" sz="1100" b="0" dirty="0" err="1">
                <a:solidFill>
                  <a:schemeClr val="tx1"/>
                </a:solidFill>
                <a:effectLst/>
                <a:latin typeface="+mj-lt"/>
              </a:rPr>
              <a:t>mollit</a:t>
            </a:r>
            <a:r>
              <a:rPr lang="en-CA" sz="1100" b="0" dirty="0">
                <a:solidFill>
                  <a:schemeClr val="tx1"/>
                </a:solidFill>
                <a:effectLst/>
                <a:latin typeface="+mj-lt"/>
              </a:rPr>
              <a:t> qui.&lt;/</a:t>
            </a:r>
            <a:r>
              <a:rPr lang="en-CA" sz="1100" b="0" dirty="0">
                <a:solidFill>
                  <a:srgbClr val="569CD6"/>
                </a:solidFill>
                <a:effectLst/>
                <a:latin typeface="+mj-lt"/>
              </a:rPr>
              <a:t>p</a:t>
            </a:r>
            <a:r>
              <a:rPr lang="en-CA" sz="1100" b="0" dirty="0">
                <a:solidFill>
                  <a:srgbClr val="808080"/>
                </a:solidFill>
                <a:effectLst/>
                <a:latin typeface="+mj-lt"/>
              </a:rPr>
              <a:t>&gt;</a:t>
            </a:r>
            <a:endParaRPr lang="en-CA" sz="1100" b="0" dirty="0">
              <a:solidFill>
                <a:srgbClr val="CCCCCC"/>
              </a:solidFill>
              <a:effectLst/>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82cdf11559_0_285"/>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Table Headings</a:t>
            </a:r>
            <a:endParaRPr/>
          </a:p>
        </p:txBody>
      </p:sp>
      <p:sp>
        <p:nvSpPr>
          <p:cNvPr id="418" name="Google Shape;418;g282cdf11559_0_285"/>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Table headings are defined with the </a:t>
            </a:r>
            <a:r>
              <a:rPr lang="en-CA" sz="2100" b="1"/>
              <a:t>&lt;th&gt;</a:t>
            </a:r>
            <a:r>
              <a:rPr lang="en-CA" sz="2100"/>
              <a:t> tag.</a:t>
            </a:r>
            <a:endParaRPr sz="2100"/>
          </a:p>
          <a:p>
            <a:pPr marL="342900" lvl="0" indent="-323850" algn="l" rtl="0">
              <a:spcBef>
                <a:spcPts val="480"/>
              </a:spcBef>
              <a:spcAft>
                <a:spcPts val="0"/>
              </a:spcAft>
              <a:buClr>
                <a:schemeClr val="dk1"/>
              </a:buClr>
              <a:buSzPts val="2100"/>
              <a:buFont typeface="Noto Sans Symbols"/>
              <a:buChar char="▪"/>
            </a:pPr>
            <a:r>
              <a:rPr lang="en-CA" sz="2100"/>
              <a:t>By default, all major browsers display table headings as bold and centered:</a:t>
            </a:r>
            <a:endParaRPr sz="2100"/>
          </a:p>
          <a:p>
            <a:pPr marL="342900" lvl="0" indent="-190500" algn="l" rtl="0">
              <a:spcBef>
                <a:spcPts val="480"/>
              </a:spcBef>
              <a:spcAft>
                <a:spcPts val="0"/>
              </a:spcAft>
              <a:buClr>
                <a:schemeClr val="dk1"/>
              </a:buClr>
              <a:buSzPts val="2400"/>
              <a:buFont typeface="Noto Sans Symbols"/>
              <a:buNone/>
            </a:pPr>
            <a:endParaRPr sz="2100"/>
          </a:p>
        </p:txBody>
      </p:sp>
      <p:pic>
        <p:nvPicPr>
          <p:cNvPr id="419" name="Google Shape;419;g282cdf11559_0_285"/>
          <p:cNvPicPr preferRelativeResize="0"/>
          <p:nvPr/>
        </p:nvPicPr>
        <p:blipFill rotWithShape="1">
          <a:blip r:embed="rId3">
            <a:alphaModFix/>
          </a:blip>
          <a:srcRect/>
          <a:stretch/>
        </p:blipFill>
        <p:spPr>
          <a:xfrm>
            <a:off x="3925150" y="2006798"/>
            <a:ext cx="2353541" cy="269676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282cdf11559_0_29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Table - Cells that Span Many Columns</a:t>
            </a:r>
            <a:endParaRPr/>
          </a:p>
        </p:txBody>
      </p:sp>
      <p:sp>
        <p:nvSpPr>
          <p:cNvPr id="425" name="Google Shape;425;g282cdf11559_0_292"/>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To make a cell span more than one column, use the </a:t>
            </a:r>
            <a:r>
              <a:rPr lang="en-CA" sz="2000" b="1"/>
              <a:t>colspan</a:t>
            </a:r>
            <a:r>
              <a:rPr lang="en-CA" sz="2000"/>
              <a:t> attribute:</a:t>
            </a:r>
            <a:endParaRPr sz="2000"/>
          </a:p>
          <a:p>
            <a:pPr marL="342900" lvl="0" indent="-190500" algn="l" rtl="0">
              <a:spcBef>
                <a:spcPts val="480"/>
              </a:spcBef>
              <a:spcAft>
                <a:spcPts val="0"/>
              </a:spcAft>
              <a:buClr>
                <a:schemeClr val="dk1"/>
              </a:buClr>
              <a:buSzPts val="2400"/>
              <a:buFont typeface="Noto Sans Symbols"/>
              <a:buNone/>
            </a:pPr>
            <a:endParaRPr sz="2000"/>
          </a:p>
        </p:txBody>
      </p:sp>
      <p:pic>
        <p:nvPicPr>
          <p:cNvPr id="426" name="Google Shape;426;g282cdf11559_0_292"/>
          <p:cNvPicPr preferRelativeResize="0"/>
          <p:nvPr/>
        </p:nvPicPr>
        <p:blipFill rotWithShape="1">
          <a:blip r:embed="rId3">
            <a:alphaModFix/>
          </a:blip>
          <a:srcRect/>
          <a:stretch/>
        </p:blipFill>
        <p:spPr>
          <a:xfrm>
            <a:off x="2529740" y="1714500"/>
            <a:ext cx="3063389" cy="26146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282cdf11559_0_29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Table - Cells that Span Many Rows</a:t>
            </a:r>
            <a:endParaRPr/>
          </a:p>
        </p:txBody>
      </p:sp>
      <p:sp>
        <p:nvSpPr>
          <p:cNvPr id="432" name="Google Shape;432;g282cdf11559_0_299"/>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lnSpcReduction="10000"/>
          </a:bodyPr>
          <a:lstStyle/>
          <a:p>
            <a:pPr marL="342900" lvl="0" indent="-311150" algn="l" rtl="0">
              <a:spcBef>
                <a:spcPts val="0"/>
              </a:spcBef>
              <a:spcAft>
                <a:spcPts val="0"/>
              </a:spcAft>
              <a:buClr>
                <a:schemeClr val="dk1"/>
              </a:buClr>
              <a:buSzPts val="1900"/>
              <a:buFont typeface="Noto Sans Symbols"/>
              <a:buChar char="▪"/>
            </a:pPr>
            <a:r>
              <a:rPr lang="en-CA" sz="1900"/>
              <a:t>To make a cell span more than one row, use the </a:t>
            </a:r>
            <a:r>
              <a:rPr lang="en-CA" sz="1900" b="1"/>
              <a:t>rowspan</a:t>
            </a:r>
            <a:r>
              <a:rPr lang="en-CA" sz="1900"/>
              <a:t> attribute:</a:t>
            </a:r>
            <a:endParaRPr sz="1900"/>
          </a:p>
        </p:txBody>
      </p:sp>
      <p:pic>
        <p:nvPicPr>
          <p:cNvPr id="433" name="Google Shape;433;g282cdf11559_0_299"/>
          <p:cNvPicPr preferRelativeResize="0"/>
          <p:nvPr/>
        </p:nvPicPr>
        <p:blipFill rotWithShape="1">
          <a:blip r:embed="rId3">
            <a:alphaModFix/>
          </a:blip>
          <a:srcRect/>
          <a:stretch/>
        </p:blipFill>
        <p:spPr>
          <a:xfrm>
            <a:off x="3316006" y="1640226"/>
            <a:ext cx="2911078" cy="281982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282cdf11559_0_306"/>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Table - Adding a Caption</a:t>
            </a:r>
            <a:endParaRPr/>
          </a:p>
        </p:txBody>
      </p:sp>
      <p:sp>
        <p:nvSpPr>
          <p:cNvPr id="439" name="Google Shape;439;g282cdf11559_0_306"/>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lnSpcReduction="10000"/>
          </a:bodyPr>
          <a:lstStyle/>
          <a:p>
            <a:pPr marL="342900" lvl="0" indent="-311150" algn="l" rtl="0">
              <a:spcBef>
                <a:spcPts val="0"/>
              </a:spcBef>
              <a:spcAft>
                <a:spcPts val="0"/>
              </a:spcAft>
              <a:buClr>
                <a:schemeClr val="dk1"/>
              </a:buClr>
              <a:buSzPts val="1900"/>
              <a:buFont typeface="Noto Sans Symbols"/>
              <a:buChar char="▪"/>
            </a:pPr>
            <a:r>
              <a:rPr lang="en-CA" sz="1900"/>
              <a:t>To add a caption to a table, use the </a:t>
            </a:r>
            <a:r>
              <a:rPr lang="en-CA" sz="1900" b="1"/>
              <a:t>&lt;caption&gt; </a:t>
            </a:r>
            <a:r>
              <a:rPr lang="en-CA" sz="1900"/>
              <a:t>tag:</a:t>
            </a:r>
            <a:endParaRPr sz="1900"/>
          </a:p>
        </p:txBody>
      </p:sp>
      <p:pic>
        <p:nvPicPr>
          <p:cNvPr id="440" name="Google Shape;440;g282cdf11559_0_306"/>
          <p:cNvPicPr preferRelativeResize="0"/>
          <p:nvPr/>
        </p:nvPicPr>
        <p:blipFill rotWithShape="1">
          <a:blip r:embed="rId3">
            <a:alphaModFix/>
          </a:blip>
          <a:srcRect/>
          <a:stretch/>
        </p:blipFill>
        <p:spPr>
          <a:xfrm>
            <a:off x="2706375" y="1604480"/>
            <a:ext cx="2871788" cy="316428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282cdf11559_0_327"/>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Iframes</a:t>
            </a:r>
            <a:endParaRPr/>
          </a:p>
        </p:txBody>
      </p:sp>
      <p:sp>
        <p:nvSpPr>
          <p:cNvPr id="446" name="Google Shape;446;g282cdf11559_0_327"/>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An iframe is used to display a web page within a web page.</a:t>
            </a:r>
            <a:endParaRPr sz="2000"/>
          </a:p>
          <a:p>
            <a:pPr marL="342900" lvl="0" indent="-317500" algn="l" rtl="0">
              <a:spcBef>
                <a:spcPts val="480"/>
              </a:spcBef>
              <a:spcAft>
                <a:spcPts val="0"/>
              </a:spcAft>
              <a:buClr>
                <a:schemeClr val="dk1"/>
              </a:buClr>
              <a:buSzPts val="2000"/>
              <a:buFont typeface="Noto Sans Symbols"/>
              <a:buChar char="▪"/>
            </a:pPr>
            <a:r>
              <a:rPr lang="en-CA" sz="2000"/>
              <a:t>The syntax for adding an iframe is:</a:t>
            </a:r>
            <a:endParaRPr sz="2000"/>
          </a:p>
          <a:p>
            <a:pPr marL="342900" lvl="0" indent="-190500" algn="l" rtl="0">
              <a:spcBef>
                <a:spcPts val="480"/>
              </a:spcBef>
              <a:spcAft>
                <a:spcPts val="0"/>
              </a:spcAft>
              <a:buClr>
                <a:schemeClr val="dk1"/>
              </a:buClr>
              <a:buSzPts val="2400"/>
              <a:buFont typeface="Noto Sans Symbols"/>
              <a:buNone/>
            </a:pPr>
            <a:endParaRPr sz="2000"/>
          </a:p>
          <a:p>
            <a:pPr marL="0" lvl="0" indent="0" algn="ctr" rtl="0">
              <a:spcBef>
                <a:spcPts val="480"/>
              </a:spcBef>
              <a:spcAft>
                <a:spcPts val="0"/>
              </a:spcAft>
              <a:buClr>
                <a:schemeClr val="dk1"/>
              </a:buClr>
              <a:buSzPts val="2400"/>
              <a:buNone/>
            </a:pPr>
            <a:r>
              <a:rPr lang="en-CA" sz="2000"/>
              <a:t>&lt;iframe src="</a:t>
            </a:r>
            <a:r>
              <a:rPr lang="en-CA" sz="2000" i="1"/>
              <a:t>URL</a:t>
            </a:r>
            <a:r>
              <a:rPr lang="en-CA" sz="2000"/>
              <a:t>"&gt;&lt;/iframe&gt; </a:t>
            </a:r>
            <a:endParaRPr sz="2000"/>
          </a:p>
          <a:p>
            <a:pPr marL="0" lvl="0" indent="0" algn="ctr" rtl="0">
              <a:spcBef>
                <a:spcPts val="480"/>
              </a:spcBef>
              <a:spcAft>
                <a:spcPts val="0"/>
              </a:spcAft>
              <a:buClr>
                <a:schemeClr val="dk1"/>
              </a:buClr>
              <a:buSzPts val="2400"/>
              <a:buNone/>
            </a:pPr>
            <a:endParaRPr sz="2000"/>
          </a:p>
          <a:p>
            <a:pPr marL="342900" lvl="0" indent="-317500" algn="l" rtl="0">
              <a:spcBef>
                <a:spcPts val="480"/>
              </a:spcBef>
              <a:spcAft>
                <a:spcPts val="0"/>
              </a:spcAft>
              <a:buClr>
                <a:schemeClr val="dk1"/>
              </a:buClr>
              <a:buSzPts val="2000"/>
              <a:buFont typeface="Noto Sans Symbols"/>
              <a:buChar char="▪"/>
            </a:pPr>
            <a:r>
              <a:rPr lang="en-CA" sz="2000"/>
              <a:t>The </a:t>
            </a:r>
            <a:r>
              <a:rPr lang="en-CA" sz="2000" b="1"/>
              <a:t>src</a:t>
            </a:r>
            <a:r>
              <a:rPr lang="en-CA" sz="2000"/>
              <a:t> attribute specifies the URL (web address) of the iframe page.</a:t>
            </a:r>
            <a:endParaRPr sz="2000"/>
          </a:p>
          <a:p>
            <a:pPr marL="0" lvl="0" indent="0" algn="ctr" rtl="0">
              <a:spcBef>
                <a:spcPts val="480"/>
              </a:spcBef>
              <a:spcAft>
                <a:spcPts val="0"/>
              </a:spcAft>
              <a:buClr>
                <a:schemeClr val="dk1"/>
              </a:buClr>
              <a:buSzPts val="2400"/>
              <a:buNone/>
            </a:pPr>
            <a:endParaRPr sz="2000"/>
          </a:p>
          <a:p>
            <a:pPr marL="342900" lvl="0" indent="-190500" algn="l" rtl="0">
              <a:spcBef>
                <a:spcPts val="480"/>
              </a:spcBef>
              <a:spcAft>
                <a:spcPts val="0"/>
              </a:spcAft>
              <a:buClr>
                <a:schemeClr val="dk1"/>
              </a:buClr>
              <a:buSzPts val="2400"/>
              <a:buFont typeface="Noto Sans Symbols"/>
              <a:buNone/>
            </a:pPr>
            <a:endParaRPr sz="2000"/>
          </a:p>
          <a:p>
            <a:pPr marL="342900" lvl="0" indent="-190500" algn="l" rtl="0">
              <a:spcBef>
                <a:spcPts val="480"/>
              </a:spcBef>
              <a:spcAft>
                <a:spcPts val="0"/>
              </a:spcAft>
              <a:buClr>
                <a:schemeClr val="dk1"/>
              </a:buClr>
              <a:buSzPts val="2400"/>
              <a:buFont typeface="Noto Sans Symbols"/>
              <a:buNone/>
            </a:pP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82cdf11559_0_333"/>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Iframe - Set Height and Width</a:t>
            </a:r>
            <a:endParaRPr/>
          </a:p>
        </p:txBody>
      </p:sp>
      <p:sp>
        <p:nvSpPr>
          <p:cNvPr id="452" name="Google Shape;452;g282cdf11559_0_333"/>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Use the </a:t>
            </a:r>
            <a:r>
              <a:rPr lang="en-CA" sz="2000" b="1"/>
              <a:t>height</a:t>
            </a:r>
            <a:r>
              <a:rPr lang="en-CA" sz="2000"/>
              <a:t> and </a:t>
            </a:r>
            <a:r>
              <a:rPr lang="en-CA" sz="2000" b="1"/>
              <a:t>width</a:t>
            </a:r>
            <a:r>
              <a:rPr lang="en-CA" sz="2000"/>
              <a:t> attributes to specify the size.</a:t>
            </a:r>
            <a:endParaRPr sz="2000"/>
          </a:p>
          <a:p>
            <a:pPr marL="342900" lvl="0" indent="-317500" algn="l" rtl="0">
              <a:spcBef>
                <a:spcPts val="480"/>
              </a:spcBef>
              <a:spcAft>
                <a:spcPts val="0"/>
              </a:spcAft>
              <a:buClr>
                <a:schemeClr val="dk1"/>
              </a:buClr>
              <a:buSzPts val="2000"/>
              <a:buFont typeface="Noto Sans Symbols"/>
              <a:buChar char="▪"/>
            </a:pPr>
            <a:r>
              <a:rPr lang="en-CA" sz="2000"/>
              <a:t>The attribute values are specified in pixels by default, but they can also be in percent (like "80%").</a:t>
            </a:r>
            <a:endParaRPr sz="2000"/>
          </a:p>
          <a:p>
            <a:pPr marL="342900" lvl="0" indent="-190500" algn="l" rtl="0">
              <a:spcBef>
                <a:spcPts val="480"/>
              </a:spcBef>
              <a:spcAft>
                <a:spcPts val="0"/>
              </a:spcAft>
              <a:buClr>
                <a:schemeClr val="dk1"/>
              </a:buClr>
              <a:buSzPts val="2400"/>
              <a:buFont typeface="Noto Sans Symbols"/>
              <a:buNone/>
            </a:pPr>
            <a:endParaRPr sz="2000"/>
          </a:p>
        </p:txBody>
      </p:sp>
      <p:pic>
        <p:nvPicPr>
          <p:cNvPr id="453" name="Google Shape;453;g282cdf11559_0_333"/>
          <p:cNvPicPr preferRelativeResize="0"/>
          <p:nvPr/>
        </p:nvPicPr>
        <p:blipFill rotWithShape="1">
          <a:blip r:embed="rId3">
            <a:alphaModFix/>
          </a:blip>
          <a:srcRect/>
          <a:stretch/>
        </p:blipFill>
        <p:spPr>
          <a:xfrm>
            <a:off x="405192" y="2500907"/>
            <a:ext cx="6250213" cy="33932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282cdf11559_0_340"/>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Iframe - Remove the Border</a:t>
            </a:r>
            <a:endParaRPr/>
          </a:p>
        </p:txBody>
      </p:sp>
      <p:sp>
        <p:nvSpPr>
          <p:cNvPr id="459" name="Google Shape;459;g282cdf11559_0_340"/>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By default, an iframe has a black border around it. </a:t>
            </a:r>
            <a:endParaRPr sz="2000"/>
          </a:p>
          <a:p>
            <a:pPr marL="342900" lvl="0" indent="-317500" algn="l" rtl="0">
              <a:spcBef>
                <a:spcPts val="480"/>
              </a:spcBef>
              <a:spcAft>
                <a:spcPts val="0"/>
              </a:spcAft>
              <a:buClr>
                <a:schemeClr val="dk1"/>
              </a:buClr>
              <a:buSzPts val="2000"/>
              <a:buFont typeface="Noto Sans Symbols"/>
              <a:buChar char="▪"/>
            </a:pPr>
            <a:r>
              <a:rPr lang="en-CA" sz="2000"/>
              <a:t>To remove the border, add the style attribute and use the CSS border property:</a:t>
            </a:r>
            <a:endParaRPr sz="2000"/>
          </a:p>
          <a:p>
            <a:pPr marL="342900" lvl="0" indent="-190500" algn="l" rtl="0">
              <a:spcBef>
                <a:spcPts val="480"/>
              </a:spcBef>
              <a:spcAft>
                <a:spcPts val="0"/>
              </a:spcAft>
              <a:buClr>
                <a:schemeClr val="dk1"/>
              </a:buClr>
              <a:buSzPts val="2400"/>
              <a:buFont typeface="Noto Sans Symbols"/>
              <a:buNone/>
            </a:pPr>
            <a:endParaRPr sz="2000"/>
          </a:p>
        </p:txBody>
      </p:sp>
      <p:pic>
        <p:nvPicPr>
          <p:cNvPr id="460" name="Google Shape;460;g282cdf11559_0_340"/>
          <p:cNvPicPr preferRelativeResize="0"/>
          <p:nvPr/>
        </p:nvPicPr>
        <p:blipFill rotWithShape="1">
          <a:blip r:embed="rId3">
            <a:alphaModFix/>
          </a:blip>
          <a:srcRect/>
          <a:stretch/>
        </p:blipFill>
        <p:spPr>
          <a:xfrm>
            <a:off x="1292520" y="2637512"/>
            <a:ext cx="6386481" cy="3494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82cdf11559_0_347"/>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HTML &lt;video&gt; Element</a:t>
            </a:r>
            <a:endParaRPr/>
          </a:p>
        </p:txBody>
      </p:sp>
      <p:sp>
        <p:nvSpPr>
          <p:cNvPr id="466" name="Google Shape;466;g282cdf11559_0_347"/>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000"/>
              <a:buFont typeface="Noto Sans Symbols"/>
              <a:buChar char="▪"/>
            </a:pPr>
            <a:r>
              <a:rPr lang="en-CA" sz="2000"/>
              <a:t>To show a video in HTML, use the</a:t>
            </a:r>
            <a:r>
              <a:rPr lang="en-CA" sz="2000" b="1"/>
              <a:t> &lt;video&gt;</a:t>
            </a:r>
            <a:r>
              <a:rPr lang="en-CA" sz="2000"/>
              <a:t> element:</a:t>
            </a:r>
            <a:endParaRPr sz="2000"/>
          </a:p>
          <a:p>
            <a:pPr marL="342900" lvl="0" indent="-190500" algn="l" rtl="0">
              <a:spcBef>
                <a:spcPts val="480"/>
              </a:spcBef>
              <a:spcAft>
                <a:spcPts val="0"/>
              </a:spcAft>
              <a:buClr>
                <a:schemeClr val="dk1"/>
              </a:buClr>
              <a:buSzPts val="2400"/>
              <a:buFont typeface="Noto Sans Symbols"/>
              <a:buNone/>
            </a:pPr>
            <a:endParaRPr sz="2000"/>
          </a:p>
          <a:p>
            <a:pPr marL="0" lvl="0" indent="0" algn="ctr" rtl="0">
              <a:spcBef>
                <a:spcPts val="400"/>
              </a:spcBef>
              <a:spcAft>
                <a:spcPts val="0"/>
              </a:spcAft>
              <a:buClr>
                <a:schemeClr val="dk1"/>
              </a:buClr>
              <a:buSzPts val="2000"/>
              <a:buNone/>
            </a:pPr>
            <a:r>
              <a:rPr lang="en-CA" sz="2000"/>
              <a:t>&lt;video src="test.mp4" width="320" height="240" control&gt; &lt;/video&gt; </a:t>
            </a:r>
            <a:endParaRPr sz="2000"/>
          </a:p>
          <a:p>
            <a:pPr marL="342900" lvl="0" indent="-190500" algn="l" rtl="0">
              <a:spcBef>
                <a:spcPts val="480"/>
              </a:spcBef>
              <a:spcAft>
                <a:spcPts val="0"/>
              </a:spcAft>
              <a:buClr>
                <a:schemeClr val="dk1"/>
              </a:buClr>
              <a:buSzPts val="2400"/>
              <a:buFont typeface="Noto Sans Symbols"/>
              <a:buNone/>
            </a:pPr>
            <a:endParaRPr sz="2000"/>
          </a:p>
        </p:txBody>
      </p:sp>
      <p:pic>
        <p:nvPicPr>
          <p:cNvPr id="467" name="Google Shape;467;g282cdf11559_0_347"/>
          <p:cNvPicPr preferRelativeResize="0"/>
          <p:nvPr/>
        </p:nvPicPr>
        <p:blipFill rotWithShape="1">
          <a:blip r:embed="rId3">
            <a:alphaModFix/>
          </a:blip>
          <a:srcRect/>
          <a:stretch/>
        </p:blipFill>
        <p:spPr>
          <a:xfrm>
            <a:off x="2028092" y="2538800"/>
            <a:ext cx="3876986" cy="116800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282cdf11559_0_354"/>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How it Works</a:t>
            </a:r>
            <a:endParaRPr/>
          </a:p>
        </p:txBody>
      </p:sp>
      <p:sp>
        <p:nvSpPr>
          <p:cNvPr id="473" name="Google Shape;473;g282cdf11559_0_354"/>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04800" algn="l" rtl="0">
              <a:spcBef>
                <a:spcPts val="0"/>
              </a:spcBef>
              <a:spcAft>
                <a:spcPts val="0"/>
              </a:spcAft>
              <a:buClr>
                <a:schemeClr val="dk1"/>
              </a:buClr>
              <a:buSzPts val="1800"/>
              <a:buFont typeface="Noto Sans Symbols"/>
              <a:buChar char="▪"/>
            </a:pPr>
            <a:r>
              <a:rPr lang="en-CA" sz="1800"/>
              <a:t>The </a:t>
            </a:r>
            <a:r>
              <a:rPr lang="en-CA" sz="1800" b="1"/>
              <a:t>controls</a:t>
            </a:r>
            <a:r>
              <a:rPr lang="en-CA" sz="1800"/>
              <a:t> attribute adds video controls, like play, pause, and volume.</a:t>
            </a:r>
            <a:endParaRPr sz="1800"/>
          </a:p>
          <a:p>
            <a:pPr marL="342900" lvl="0" indent="-304800" algn="l" rtl="0">
              <a:spcBef>
                <a:spcPts val="480"/>
              </a:spcBef>
              <a:spcAft>
                <a:spcPts val="0"/>
              </a:spcAft>
              <a:buClr>
                <a:schemeClr val="dk1"/>
              </a:buClr>
              <a:buSzPts val="1800"/>
              <a:buFont typeface="Noto Sans Symbols"/>
              <a:buChar char="▪"/>
            </a:pPr>
            <a:r>
              <a:rPr lang="en-CA" sz="1800"/>
              <a:t>It is a good idea to always include </a:t>
            </a:r>
            <a:r>
              <a:rPr lang="en-CA" sz="1800" b="1"/>
              <a:t>width</a:t>
            </a:r>
            <a:r>
              <a:rPr lang="en-CA" sz="1800"/>
              <a:t> and </a:t>
            </a:r>
            <a:r>
              <a:rPr lang="en-CA" sz="1800" b="1"/>
              <a:t>height</a:t>
            </a:r>
            <a:r>
              <a:rPr lang="en-CA" sz="1800"/>
              <a:t> attributes.</a:t>
            </a:r>
            <a:endParaRPr sz="1800"/>
          </a:p>
          <a:p>
            <a:pPr marL="342900" lvl="0" indent="-304800" algn="l" rtl="0">
              <a:spcBef>
                <a:spcPts val="480"/>
              </a:spcBef>
              <a:spcAft>
                <a:spcPts val="0"/>
              </a:spcAft>
              <a:buClr>
                <a:schemeClr val="dk1"/>
              </a:buClr>
              <a:buSzPts val="1800"/>
              <a:buFont typeface="Noto Sans Symbols"/>
              <a:buChar char="▪"/>
            </a:pPr>
            <a:r>
              <a:rPr lang="en-CA" sz="1800"/>
              <a:t>If height and width are not set, the browser does not know the size of the video. The effect will be that the page will change (or flicker) while the video loads.</a:t>
            </a:r>
            <a:endParaRPr sz="1800"/>
          </a:p>
          <a:p>
            <a:pPr marL="342900" lvl="0" indent="-304800" algn="l" rtl="0">
              <a:spcBef>
                <a:spcPts val="480"/>
              </a:spcBef>
              <a:spcAft>
                <a:spcPts val="0"/>
              </a:spcAft>
              <a:buClr>
                <a:schemeClr val="dk1"/>
              </a:buClr>
              <a:buSzPts val="1800"/>
              <a:buFont typeface="Noto Sans Symbols"/>
              <a:buChar char="▪"/>
            </a:pPr>
            <a:r>
              <a:rPr lang="en-CA" sz="1800"/>
              <a:t>Text between the &lt;video&gt; and &lt;/video&gt; tags will only display in browsers that do not support the &lt;video&gt; element.</a:t>
            </a:r>
            <a:endParaRPr sz="1800"/>
          </a:p>
          <a:p>
            <a:pPr marL="342900" lvl="0" indent="-304800" algn="l" rtl="0">
              <a:spcBef>
                <a:spcPts val="480"/>
              </a:spcBef>
              <a:spcAft>
                <a:spcPts val="0"/>
              </a:spcAft>
              <a:buClr>
                <a:schemeClr val="dk1"/>
              </a:buClr>
              <a:buSzPts val="1800"/>
              <a:buFont typeface="Noto Sans Symbols"/>
              <a:buChar char="▪"/>
            </a:pPr>
            <a:r>
              <a:rPr lang="en-CA" sz="1800"/>
              <a:t>Multiple </a:t>
            </a:r>
            <a:r>
              <a:rPr lang="en-CA" sz="1800" b="1"/>
              <a:t>&lt;source&gt;</a:t>
            </a:r>
            <a:r>
              <a:rPr lang="en-CA" sz="1800"/>
              <a:t> elements can link to different video files. The browser will use the first recognized format.</a:t>
            </a:r>
            <a:endParaRPr sz="1800"/>
          </a:p>
          <a:p>
            <a:pPr marL="342900" lvl="0" indent="-190500" algn="l" rtl="0">
              <a:spcBef>
                <a:spcPts val="480"/>
              </a:spcBef>
              <a:spcAft>
                <a:spcPts val="0"/>
              </a:spcAft>
              <a:buClr>
                <a:schemeClr val="dk1"/>
              </a:buClr>
              <a:buSzPts val="2400"/>
              <a:buFont typeface="Noto Sans Symbols"/>
              <a:buNone/>
            </a:pP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282cdf11559_0_360"/>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HTML &lt;video&gt; Autoplay</a:t>
            </a:r>
            <a:endParaRPr/>
          </a:p>
        </p:txBody>
      </p:sp>
      <p:sp>
        <p:nvSpPr>
          <p:cNvPr id="479" name="Google Shape;479;g282cdf11559_0_360"/>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fontScale="25000" lnSpcReduction="20000"/>
          </a:bodyPr>
          <a:lstStyle/>
          <a:p>
            <a:pPr marL="342900" lvl="0" indent="-228600" algn="l" rtl="0">
              <a:spcBef>
                <a:spcPts val="0"/>
              </a:spcBef>
              <a:spcAft>
                <a:spcPts val="0"/>
              </a:spcAft>
              <a:buClr>
                <a:schemeClr val="dk1"/>
              </a:buClr>
              <a:buSzPct val="171428"/>
              <a:buFont typeface="Noto Sans Symbols"/>
              <a:buChar char="▪"/>
            </a:pPr>
            <a:r>
              <a:rPr lang="en-CA"/>
              <a:t>To start a video automatically use the </a:t>
            </a:r>
            <a:r>
              <a:rPr lang="en-CA" b="1"/>
              <a:t>autoplay</a:t>
            </a:r>
            <a:r>
              <a:rPr lang="en-CA"/>
              <a:t> attribute:</a:t>
            </a:r>
            <a:endParaRPr/>
          </a:p>
          <a:p>
            <a:pPr marL="342900" lvl="0" indent="-190500" algn="l" rtl="0">
              <a:spcBef>
                <a:spcPts val="480"/>
              </a:spcBef>
              <a:spcAft>
                <a:spcPts val="0"/>
              </a:spcAft>
              <a:buClr>
                <a:schemeClr val="dk1"/>
              </a:buClr>
              <a:buSzPct val="171428"/>
              <a:buFont typeface="Noto Sans Symbols"/>
              <a:buNone/>
            </a:pPr>
            <a:endParaRPr/>
          </a:p>
          <a:p>
            <a:pPr marL="0" lvl="0" indent="0" algn="ctr" rtl="0">
              <a:spcBef>
                <a:spcPts val="400"/>
              </a:spcBef>
              <a:spcAft>
                <a:spcPts val="0"/>
              </a:spcAft>
              <a:buClr>
                <a:schemeClr val="dk1"/>
              </a:buClr>
              <a:buSzPct val="100000"/>
              <a:buNone/>
            </a:pPr>
            <a:r>
              <a:rPr lang="en-CA" sz="2000"/>
              <a:t>&lt;video src=“test.mov" width="320" height="240" control&gt; &lt;/video&gt; </a:t>
            </a:r>
            <a:endParaRPr/>
          </a:p>
          <a:p>
            <a:pPr marL="342900" lvl="0" indent="-190500" algn="l" rtl="0">
              <a:spcBef>
                <a:spcPts val="480"/>
              </a:spcBef>
              <a:spcAft>
                <a:spcPts val="0"/>
              </a:spcAft>
              <a:buClr>
                <a:schemeClr val="dk1"/>
              </a:buClr>
              <a:buSzPct val="171428"/>
              <a:buFont typeface="Noto Sans Symbols"/>
              <a:buNone/>
            </a:pPr>
            <a:endParaRPr/>
          </a:p>
        </p:txBody>
      </p:sp>
      <p:pic>
        <p:nvPicPr>
          <p:cNvPr id="480" name="Google Shape;480;g282cdf11559_0_360"/>
          <p:cNvPicPr preferRelativeResize="0"/>
          <p:nvPr/>
        </p:nvPicPr>
        <p:blipFill rotWithShape="1">
          <a:blip r:embed="rId3">
            <a:alphaModFix/>
          </a:blip>
          <a:srcRect/>
          <a:stretch/>
        </p:blipFill>
        <p:spPr>
          <a:xfrm>
            <a:off x="1865011" y="2514600"/>
            <a:ext cx="4060482" cy="1157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82cdf11559_0_28"/>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href Attribute</a:t>
            </a:r>
            <a:endParaRPr/>
          </a:p>
        </p:txBody>
      </p:sp>
      <p:sp>
        <p:nvSpPr>
          <p:cNvPr id="164" name="Google Shape;164;g282cdf11559_0_28"/>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HTML links are defined with the </a:t>
            </a:r>
            <a:r>
              <a:rPr lang="en-CA" sz="2100" b="1"/>
              <a:t>&lt;a&gt;</a:t>
            </a:r>
            <a:r>
              <a:rPr lang="en-CA" sz="2100"/>
              <a:t> tag. The link address is specified in the </a:t>
            </a:r>
            <a:r>
              <a:rPr lang="en-CA" sz="2100" b="1"/>
              <a:t>href</a:t>
            </a:r>
            <a:r>
              <a:rPr lang="en-CA" sz="2100"/>
              <a:t> attribute:</a:t>
            </a:r>
            <a:endParaRPr sz="2100"/>
          </a:p>
          <a:p>
            <a:pPr marL="342900" lvl="0" indent="-190500" algn="l" rtl="0">
              <a:spcBef>
                <a:spcPts val="480"/>
              </a:spcBef>
              <a:spcAft>
                <a:spcPts val="0"/>
              </a:spcAft>
              <a:buClr>
                <a:schemeClr val="dk1"/>
              </a:buClr>
              <a:buSzPts val="2400"/>
              <a:buFont typeface="Noto Sans Symbols"/>
              <a:buNone/>
            </a:pPr>
            <a:endParaRPr sz="2100"/>
          </a:p>
        </p:txBody>
      </p:sp>
      <p:sp>
        <p:nvSpPr>
          <p:cNvPr id="2" name="TextBox 1">
            <a:extLst>
              <a:ext uri="{FF2B5EF4-FFF2-40B4-BE49-F238E27FC236}">
                <a16:creationId xmlns:a16="http://schemas.microsoft.com/office/drawing/2014/main" id="{C8D0135F-E757-C014-20B7-0125F4BB605B}"/>
              </a:ext>
            </a:extLst>
          </p:cNvPr>
          <p:cNvSpPr txBox="1"/>
          <p:nvPr/>
        </p:nvSpPr>
        <p:spPr>
          <a:xfrm>
            <a:off x="1587280" y="2212579"/>
            <a:ext cx="4675366" cy="307777"/>
          </a:xfrm>
          <a:prstGeom prst="rect">
            <a:avLst/>
          </a:prstGeom>
          <a:noFill/>
        </p:spPr>
        <p:txBody>
          <a:bodyPr wrap="square">
            <a:spAutoFit/>
          </a:bodyPr>
          <a:lstStyle/>
          <a:p>
            <a:r>
              <a:rPr lang="en-CA" b="0" dirty="0">
                <a:solidFill>
                  <a:srgbClr val="808080"/>
                </a:solidFill>
                <a:effectLst/>
                <a:latin typeface="TheSans" panose="020B0803040302020203" pitchFamily="34" charset="-78"/>
                <a:cs typeface="TheSans" panose="020B0803040302020203" pitchFamily="34" charset="-78"/>
              </a:rPr>
              <a:t>&lt;</a:t>
            </a:r>
            <a:r>
              <a:rPr lang="en-CA" b="0" dirty="0">
                <a:solidFill>
                  <a:srgbClr val="569CD6"/>
                </a:solidFill>
                <a:effectLst/>
                <a:latin typeface="TheSans" panose="020B0803040302020203" pitchFamily="34" charset="-78"/>
                <a:cs typeface="TheSans" panose="020B0803040302020203" pitchFamily="34" charset="-78"/>
              </a:rPr>
              <a:t>a </a:t>
            </a:r>
            <a:r>
              <a:rPr lang="en-CA" b="0" dirty="0" err="1">
                <a:solidFill>
                  <a:srgbClr val="FF0000"/>
                </a:solidFill>
                <a:effectLst/>
                <a:latin typeface="TheSans" panose="020B0803040302020203" pitchFamily="34" charset="-78"/>
                <a:cs typeface="TheSans" panose="020B0803040302020203" pitchFamily="34" charset="-78"/>
              </a:rPr>
              <a:t>href</a:t>
            </a:r>
            <a:r>
              <a:rPr lang="en-CA" b="0" dirty="0">
                <a:solidFill>
                  <a:srgbClr val="569CD6"/>
                </a:solidFill>
                <a:effectLst/>
                <a:latin typeface="TheSans" panose="020B0803040302020203" pitchFamily="34" charset="-78"/>
                <a:cs typeface="TheSans" panose="020B0803040302020203" pitchFamily="34" charset="-78"/>
              </a:rPr>
              <a:t>=“https//</a:t>
            </a:r>
            <a:r>
              <a:rPr lang="en-CA" b="0" dirty="0" err="1">
                <a:solidFill>
                  <a:srgbClr val="569CD6"/>
                </a:solidFill>
                <a:effectLst/>
                <a:latin typeface="TheSans" panose="020B0803040302020203" pitchFamily="34" charset="-78"/>
                <a:cs typeface="TheSans" panose="020B0803040302020203" pitchFamily="34" charset="-78"/>
              </a:rPr>
              <a:t>google.com</a:t>
            </a:r>
            <a:r>
              <a:rPr lang="en-CA" b="0" dirty="0">
                <a:solidFill>
                  <a:srgbClr val="569CD6"/>
                </a:solidFill>
                <a:effectLst/>
                <a:latin typeface="TheSans" panose="020B0803040302020203" pitchFamily="34" charset="-78"/>
                <a:cs typeface="TheSans" panose="020B0803040302020203" pitchFamily="34" charset="-78"/>
              </a:rPr>
              <a:t>”</a:t>
            </a:r>
            <a:r>
              <a:rPr lang="en-CA" b="0" dirty="0">
                <a:solidFill>
                  <a:srgbClr val="808080"/>
                </a:solidFill>
                <a:effectLst/>
                <a:latin typeface="TheSans" panose="020B0803040302020203" pitchFamily="34" charset="-78"/>
                <a:cs typeface="TheSans" panose="020B0803040302020203" pitchFamily="34" charset="-78"/>
              </a:rPr>
              <a:t>&gt;</a:t>
            </a:r>
            <a:r>
              <a:rPr lang="en-CA" b="0" dirty="0">
                <a:solidFill>
                  <a:schemeClr val="tx1"/>
                </a:solidFill>
                <a:effectLst/>
                <a:latin typeface="TheSans" panose="020B0803040302020203" pitchFamily="34" charset="-78"/>
                <a:cs typeface="TheSans" panose="020B0803040302020203" pitchFamily="34" charset="-78"/>
              </a:rPr>
              <a:t>this is a link.&lt;/</a:t>
            </a:r>
            <a:r>
              <a:rPr lang="en-CA" dirty="0">
                <a:solidFill>
                  <a:srgbClr val="569CD6"/>
                </a:solidFill>
                <a:latin typeface="TheSans" panose="020B0803040302020203" pitchFamily="34" charset="-78"/>
                <a:cs typeface="TheSans" panose="020B0803040302020203" pitchFamily="34" charset="-78"/>
              </a:rPr>
              <a:t>a</a:t>
            </a:r>
            <a:r>
              <a:rPr lang="en-CA" b="0" dirty="0">
                <a:solidFill>
                  <a:srgbClr val="808080"/>
                </a:solidFill>
                <a:effectLst/>
                <a:latin typeface="TheSans" panose="020B0803040302020203" pitchFamily="34" charset="-78"/>
                <a:cs typeface="TheSans" panose="020B0803040302020203" pitchFamily="34" charset="-78"/>
              </a:rPr>
              <a:t>&gt;</a:t>
            </a:r>
            <a:endParaRPr lang="en-CA" b="0" dirty="0">
              <a:solidFill>
                <a:srgbClr val="CCCCCC"/>
              </a:solidFill>
              <a:effectLst/>
              <a:latin typeface="TheSans" panose="020B0803040302020203" pitchFamily="34" charset="-78"/>
              <a:cs typeface="TheSans" panose="020B0803040302020203" pitchFamily="34" charset="-7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282cdf11559_0_367"/>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HTML &lt;audio&gt; Element</a:t>
            </a:r>
            <a:endParaRPr/>
          </a:p>
        </p:txBody>
      </p:sp>
      <p:sp>
        <p:nvSpPr>
          <p:cNvPr id="486" name="Google Shape;486;g282cdf11559_0_367"/>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rmAutofit/>
          </a:bodyPr>
          <a:lstStyle/>
          <a:p>
            <a:pPr marL="342900" lvl="0" indent="-262890" algn="l" rtl="0">
              <a:spcBef>
                <a:spcPts val="0"/>
              </a:spcBef>
              <a:spcAft>
                <a:spcPts val="0"/>
              </a:spcAft>
              <a:buClr>
                <a:schemeClr val="dk1"/>
              </a:buClr>
              <a:buSzPct val="171428"/>
              <a:buFont typeface="Noto Sans Symbols"/>
              <a:buChar char="▪"/>
            </a:pPr>
            <a:r>
              <a:rPr lang="en-CA"/>
              <a:t>To play an audio file in HTML, use the </a:t>
            </a:r>
            <a:r>
              <a:rPr lang="en-CA" b="1"/>
              <a:t>&lt;audio&gt;</a:t>
            </a:r>
            <a:r>
              <a:rPr lang="en-CA"/>
              <a:t> element:</a:t>
            </a:r>
            <a:endParaRPr/>
          </a:p>
          <a:p>
            <a:pPr marL="342900" lvl="0" indent="-190500" algn="l" rtl="0">
              <a:spcBef>
                <a:spcPts val="480"/>
              </a:spcBef>
              <a:spcAft>
                <a:spcPts val="0"/>
              </a:spcAft>
              <a:buClr>
                <a:schemeClr val="dk1"/>
              </a:buClr>
              <a:buSzPct val="171428"/>
              <a:buFont typeface="Noto Sans Symbols"/>
              <a:buNone/>
            </a:pPr>
            <a:endParaRPr/>
          </a:p>
        </p:txBody>
      </p:sp>
      <p:pic>
        <p:nvPicPr>
          <p:cNvPr id="487" name="Google Shape;487;g282cdf11559_0_367"/>
          <p:cNvPicPr preferRelativeResize="0"/>
          <p:nvPr/>
        </p:nvPicPr>
        <p:blipFill rotWithShape="1">
          <a:blip r:embed="rId3">
            <a:alphaModFix/>
          </a:blip>
          <a:srcRect/>
          <a:stretch/>
        </p:blipFill>
        <p:spPr>
          <a:xfrm>
            <a:off x="1716135" y="2263378"/>
            <a:ext cx="4283797" cy="11537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82cdf11559_0_35"/>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Size Attributes</a:t>
            </a:r>
            <a:endParaRPr/>
          </a:p>
        </p:txBody>
      </p:sp>
      <p:sp>
        <p:nvSpPr>
          <p:cNvPr id="171" name="Google Shape;171;g282cdf11559_0_35"/>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HTML images are defined with the </a:t>
            </a:r>
            <a:r>
              <a:rPr lang="en-CA" sz="2100" b="1"/>
              <a:t>&lt;img&gt;</a:t>
            </a:r>
            <a:r>
              <a:rPr lang="en-CA" sz="2100"/>
              <a:t> tag.</a:t>
            </a:r>
            <a:endParaRPr sz="2100"/>
          </a:p>
          <a:p>
            <a:pPr marL="342900" lvl="0" indent="-323850" algn="l" rtl="0">
              <a:spcBef>
                <a:spcPts val="480"/>
              </a:spcBef>
              <a:spcAft>
                <a:spcPts val="0"/>
              </a:spcAft>
              <a:buClr>
                <a:schemeClr val="dk1"/>
              </a:buClr>
              <a:buSzPts val="2100"/>
              <a:buFont typeface="Noto Sans Symbols"/>
              <a:buChar char="▪"/>
            </a:pPr>
            <a:r>
              <a:rPr lang="en-CA" sz="2100"/>
              <a:t>The filename of the source (</a:t>
            </a:r>
            <a:r>
              <a:rPr lang="en-CA" sz="2100" b="1"/>
              <a:t>src</a:t>
            </a:r>
            <a:r>
              <a:rPr lang="en-CA" sz="2100"/>
              <a:t>), and the size of the image (</a:t>
            </a:r>
            <a:r>
              <a:rPr lang="en-CA" sz="2100" b="1"/>
              <a:t>width</a:t>
            </a:r>
            <a:r>
              <a:rPr lang="en-CA" sz="2100"/>
              <a:t> and </a:t>
            </a:r>
            <a:r>
              <a:rPr lang="en-CA" sz="2100" b="1"/>
              <a:t>height</a:t>
            </a:r>
            <a:r>
              <a:rPr lang="en-CA" sz="2100"/>
              <a:t>) are all provided as </a:t>
            </a:r>
            <a:r>
              <a:rPr lang="en-CA" sz="2100" b="1"/>
              <a:t>attributes</a:t>
            </a:r>
            <a:r>
              <a:rPr lang="en-CA" sz="2100"/>
              <a:t>:</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323850" algn="l" rtl="0">
              <a:spcBef>
                <a:spcPts val="480"/>
              </a:spcBef>
              <a:spcAft>
                <a:spcPts val="0"/>
              </a:spcAft>
              <a:buClr>
                <a:schemeClr val="dk1"/>
              </a:buClr>
              <a:buSzPts val="2100"/>
              <a:buFont typeface="Noto Sans Symbols"/>
              <a:buChar char="▪"/>
            </a:pPr>
            <a:r>
              <a:rPr lang="en-CA" sz="2100"/>
              <a:t>The image size is specified in pixels: width="104" means 104 screen pixels wide.</a:t>
            </a:r>
            <a:endParaRPr sz="2100"/>
          </a:p>
          <a:p>
            <a:pPr marL="342900" lvl="0" indent="-190500" algn="l" rtl="0">
              <a:spcBef>
                <a:spcPts val="480"/>
              </a:spcBef>
              <a:spcAft>
                <a:spcPts val="0"/>
              </a:spcAft>
              <a:buClr>
                <a:schemeClr val="dk1"/>
              </a:buClr>
              <a:buSzPts val="2400"/>
              <a:buFont typeface="Noto Sans Symbols"/>
              <a:buNone/>
            </a:pPr>
            <a:endParaRPr sz="2100"/>
          </a:p>
          <a:p>
            <a:pPr marL="342900" lvl="0" indent="-190500" algn="l" rtl="0">
              <a:spcBef>
                <a:spcPts val="480"/>
              </a:spcBef>
              <a:spcAft>
                <a:spcPts val="0"/>
              </a:spcAft>
              <a:buClr>
                <a:schemeClr val="dk1"/>
              </a:buClr>
              <a:buSzPts val="2400"/>
              <a:buFont typeface="Noto Sans Symbols"/>
              <a:buNone/>
            </a:pPr>
            <a:endParaRPr sz="2100"/>
          </a:p>
        </p:txBody>
      </p:sp>
      <p:sp>
        <p:nvSpPr>
          <p:cNvPr id="2" name="TextBox 1">
            <a:extLst>
              <a:ext uri="{FF2B5EF4-FFF2-40B4-BE49-F238E27FC236}">
                <a16:creationId xmlns:a16="http://schemas.microsoft.com/office/drawing/2014/main" id="{66ABEE2E-A4B6-219F-7E86-390AD4D1A0F9}"/>
              </a:ext>
            </a:extLst>
          </p:cNvPr>
          <p:cNvSpPr txBox="1"/>
          <p:nvPr/>
        </p:nvSpPr>
        <p:spPr>
          <a:xfrm>
            <a:off x="1617755" y="2571750"/>
            <a:ext cx="4675366" cy="307777"/>
          </a:xfrm>
          <a:prstGeom prst="rect">
            <a:avLst/>
          </a:prstGeom>
          <a:noFill/>
        </p:spPr>
        <p:txBody>
          <a:bodyPr wrap="square">
            <a:spAutoFit/>
          </a:bodyPr>
          <a:lstStyle/>
          <a:p>
            <a:r>
              <a:rPr lang="en-CA" b="0" dirty="0">
                <a:solidFill>
                  <a:srgbClr val="808080"/>
                </a:solidFill>
                <a:effectLst/>
                <a:latin typeface="TheSans" panose="020B0803040302020203" pitchFamily="34" charset="-78"/>
                <a:cs typeface="TheSans" panose="020B0803040302020203" pitchFamily="34" charset="-78"/>
              </a:rPr>
              <a:t>&lt;</a:t>
            </a:r>
            <a:r>
              <a:rPr lang="en-CA" b="0" dirty="0" err="1">
                <a:solidFill>
                  <a:srgbClr val="569CD6"/>
                </a:solidFill>
                <a:effectLst/>
                <a:latin typeface="TheSans" panose="020B0803040302020203" pitchFamily="34" charset="-78"/>
                <a:cs typeface="TheSans" panose="020B0803040302020203" pitchFamily="34" charset="-78"/>
              </a:rPr>
              <a:t>img</a:t>
            </a:r>
            <a:r>
              <a:rPr lang="en-CA" b="0" dirty="0">
                <a:solidFill>
                  <a:srgbClr val="569CD6"/>
                </a:solidFill>
                <a:effectLst/>
                <a:latin typeface="TheSans" panose="020B0803040302020203" pitchFamily="34" charset="-78"/>
                <a:cs typeface="TheSans" panose="020B0803040302020203" pitchFamily="34" charset="-78"/>
              </a:rPr>
              <a:t> </a:t>
            </a:r>
            <a:r>
              <a:rPr lang="en-CA" b="0" dirty="0" err="1">
                <a:solidFill>
                  <a:srgbClr val="FF0000"/>
                </a:solidFill>
                <a:effectLst/>
                <a:latin typeface="TheSans" panose="020B0803040302020203" pitchFamily="34" charset="-78"/>
                <a:cs typeface="TheSans" panose="020B0803040302020203" pitchFamily="34" charset="-78"/>
              </a:rPr>
              <a:t>src</a:t>
            </a:r>
            <a:r>
              <a:rPr lang="en-CA" b="0" dirty="0">
                <a:solidFill>
                  <a:srgbClr val="569CD6"/>
                </a:solidFill>
                <a:effectLst/>
                <a:latin typeface="TheSans" panose="020B0803040302020203" pitchFamily="34" charset="-78"/>
                <a:cs typeface="TheSans" panose="020B0803040302020203" pitchFamily="34" charset="-78"/>
              </a:rPr>
              <a:t>=“</a:t>
            </a:r>
            <a:r>
              <a:rPr lang="en-CA" b="0" dirty="0" err="1">
                <a:solidFill>
                  <a:srgbClr val="569CD6"/>
                </a:solidFill>
                <a:effectLst/>
                <a:latin typeface="TheSans" panose="020B0803040302020203" pitchFamily="34" charset="-78"/>
                <a:cs typeface="TheSans" panose="020B0803040302020203" pitchFamily="34" charset="-78"/>
              </a:rPr>
              <a:t>google.png</a:t>
            </a:r>
            <a:r>
              <a:rPr lang="en-CA" b="0" dirty="0">
                <a:solidFill>
                  <a:srgbClr val="569CD6"/>
                </a:solidFill>
                <a:effectLst/>
                <a:latin typeface="TheSans" panose="020B0803040302020203" pitchFamily="34" charset="-78"/>
                <a:cs typeface="TheSans" panose="020B0803040302020203" pitchFamily="34" charset="-78"/>
              </a:rPr>
              <a:t>” </a:t>
            </a:r>
            <a:r>
              <a:rPr lang="en-CA" b="0" dirty="0">
                <a:solidFill>
                  <a:srgbClr val="FF0000"/>
                </a:solidFill>
                <a:effectLst/>
                <a:latin typeface="TheSans" panose="020B0803040302020203" pitchFamily="34" charset="-78"/>
                <a:cs typeface="TheSans" panose="020B0803040302020203" pitchFamily="34" charset="-78"/>
              </a:rPr>
              <a:t>width</a:t>
            </a:r>
            <a:r>
              <a:rPr lang="en-CA" b="0" dirty="0">
                <a:solidFill>
                  <a:srgbClr val="569CD6"/>
                </a:solidFill>
                <a:effectLst/>
                <a:latin typeface="TheSans" panose="020B0803040302020203" pitchFamily="34" charset="-78"/>
                <a:cs typeface="TheSans" panose="020B0803040302020203" pitchFamily="34" charset="-78"/>
              </a:rPr>
              <a:t>=“100” </a:t>
            </a:r>
            <a:r>
              <a:rPr lang="en-CA" b="0" dirty="0">
                <a:solidFill>
                  <a:srgbClr val="FF0000"/>
                </a:solidFill>
                <a:effectLst/>
                <a:latin typeface="TheSans" panose="020B0803040302020203" pitchFamily="34" charset="-78"/>
                <a:cs typeface="TheSans" panose="020B0803040302020203" pitchFamily="34" charset="-78"/>
              </a:rPr>
              <a:t>height</a:t>
            </a:r>
            <a:r>
              <a:rPr lang="en-CA" b="0" dirty="0">
                <a:solidFill>
                  <a:srgbClr val="569CD6"/>
                </a:solidFill>
                <a:effectLst/>
                <a:latin typeface="TheSans" panose="020B0803040302020203" pitchFamily="34" charset="-78"/>
                <a:cs typeface="TheSans" panose="020B0803040302020203" pitchFamily="34" charset="-78"/>
              </a:rPr>
              <a:t>=“100”</a:t>
            </a:r>
            <a:r>
              <a:rPr lang="en-CA" dirty="0">
                <a:solidFill>
                  <a:srgbClr val="808080"/>
                </a:solidFill>
                <a:latin typeface="TheSans" panose="020B0803040302020203" pitchFamily="34" charset="-78"/>
                <a:cs typeface="TheSans" panose="020B0803040302020203" pitchFamily="34" charset="-78"/>
              </a:rPr>
              <a:t>&gt;</a:t>
            </a:r>
            <a:endParaRPr lang="en-CA" b="0" dirty="0">
              <a:solidFill>
                <a:srgbClr val="CCCCCC"/>
              </a:solidFill>
              <a:effectLst/>
              <a:latin typeface="TheSans" panose="020B0803040302020203" pitchFamily="34" charset="-78"/>
              <a:cs typeface="TheSans" panose="020B0803040302020203" pitchFamily="3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82cdf11559_0_4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alt Attribute</a:t>
            </a:r>
            <a:endParaRPr/>
          </a:p>
        </p:txBody>
      </p:sp>
      <p:sp>
        <p:nvSpPr>
          <p:cNvPr id="178" name="Google Shape;178;g282cdf11559_0_42"/>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a:t>
            </a:r>
            <a:r>
              <a:rPr lang="en-CA" sz="2100" b="1"/>
              <a:t>alt</a:t>
            </a:r>
            <a:r>
              <a:rPr lang="en-CA" sz="2100"/>
              <a:t> attribute specifies an alternative text to be used, when an image cannot be displayed.</a:t>
            </a:r>
            <a:endParaRPr sz="2100"/>
          </a:p>
          <a:p>
            <a:pPr marL="342900" lvl="0" indent="-323850" algn="l" rtl="0">
              <a:spcBef>
                <a:spcPts val="480"/>
              </a:spcBef>
              <a:spcAft>
                <a:spcPts val="0"/>
              </a:spcAft>
              <a:buClr>
                <a:schemeClr val="dk1"/>
              </a:buClr>
              <a:buSzPts val="2100"/>
              <a:buFont typeface="Noto Sans Symbols"/>
              <a:buChar char="▪"/>
            </a:pPr>
            <a:r>
              <a:rPr lang="en-CA" sz="2100"/>
              <a:t>The value of the attribute can be read by screen readers. This way, someone "listening" to the webpage, e.g. a blind person, can "hear" the element.</a:t>
            </a:r>
            <a:endParaRPr sz="2100"/>
          </a:p>
          <a:p>
            <a:pPr marL="342900" lvl="0" indent="-190500" algn="l" rtl="0">
              <a:spcBef>
                <a:spcPts val="480"/>
              </a:spcBef>
              <a:spcAft>
                <a:spcPts val="0"/>
              </a:spcAft>
              <a:buClr>
                <a:schemeClr val="dk1"/>
              </a:buClr>
              <a:buSzPts val="2400"/>
              <a:buFont typeface="Noto Sans Symbols"/>
              <a:buNone/>
            </a:pPr>
            <a:endParaRPr sz="2100"/>
          </a:p>
        </p:txBody>
      </p:sp>
      <p:sp>
        <p:nvSpPr>
          <p:cNvPr id="3" name="TextBox 2">
            <a:extLst>
              <a:ext uri="{FF2B5EF4-FFF2-40B4-BE49-F238E27FC236}">
                <a16:creationId xmlns:a16="http://schemas.microsoft.com/office/drawing/2014/main" id="{05FE361C-D86E-D3EB-7BBE-ED36BBED1BCC}"/>
              </a:ext>
            </a:extLst>
          </p:cNvPr>
          <p:cNvSpPr txBox="1"/>
          <p:nvPr/>
        </p:nvSpPr>
        <p:spPr>
          <a:xfrm>
            <a:off x="1577998" y="3518300"/>
            <a:ext cx="6540283" cy="307777"/>
          </a:xfrm>
          <a:prstGeom prst="rect">
            <a:avLst/>
          </a:prstGeom>
          <a:noFill/>
        </p:spPr>
        <p:txBody>
          <a:bodyPr wrap="square">
            <a:spAutoFit/>
          </a:bodyPr>
          <a:lstStyle/>
          <a:p>
            <a:r>
              <a:rPr lang="en-CA" b="0" dirty="0">
                <a:solidFill>
                  <a:srgbClr val="808080"/>
                </a:solidFill>
                <a:effectLst/>
                <a:latin typeface="TheSans" panose="020B0803040302020203" pitchFamily="34" charset="-78"/>
                <a:cs typeface="TheSans" panose="020B0803040302020203" pitchFamily="34" charset="-78"/>
              </a:rPr>
              <a:t>&lt;</a:t>
            </a:r>
            <a:r>
              <a:rPr lang="en-CA" b="0" dirty="0" err="1">
                <a:solidFill>
                  <a:srgbClr val="569CD6"/>
                </a:solidFill>
                <a:effectLst/>
                <a:latin typeface="TheSans" panose="020B0803040302020203" pitchFamily="34" charset="-78"/>
                <a:cs typeface="TheSans" panose="020B0803040302020203" pitchFamily="34" charset="-78"/>
              </a:rPr>
              <a:t>img</a:t>
            </a:r>
            <a:r>
              <a:rPr lang="en-CA" b="0" dirty="0">
                <a:solidFill>
                  <a:srgbClr val="569CD6"/>
                </a:solidFill>
                <a:effectLst/>
                <a:latin typeface="TheSans" panose="020B0803040302020203" pitchFamily="34" charset="-78"/>
                <a:cs typeface="TheSans" panose="020B0803040302020203" pitchFamily="34" charset="-78"/>
              </a:rPr>
              <a:t> </a:t>
            </a:r>
            <a:r>
              <a:rPr lang="en-CA" b="0" dirty="0" err="1">
                <a:solidFill>
                  <a:srgbClr val="FF0000"/>
                </a:solidFill>
                <a:effectLst/>
                <a:latin typeface="TheSans" panose="020B0803040302020203" pitchFamily="34" charset="-78"/>
                <a:cs typeface="TheSans" panose="020B0803040302020203" pitchFamily="34" charset="-78"/>
              </a:rPr>
              <a:t>src</a:t>
            </a:r>
            <a:r>
              <a:rPr lang="en-CA" b="0" dirty="0">
                <a:solidFill>
                  <a:srgbClr val="569CD6"/>
                </a:solidFill>
                <a:effectLst/>
                <a:latin typeface="TheSans" panose="020B0803040302020203" pitchFamily="34" charset="-78"/>
                <a:cs typeface="TheSans" panose="020B0803040302020203" pitchFamily="34" charset="-78"/>
              </a:rPr>
              <a:t>=“</a:t>
            </a:r>
            <a:r>
              <a:rPr lang="en-CA" b="0" dirty="0" err="1">
                <a:solidFill>
                  <a:srgbClr val="569CD6"/>
                </a:solidFill>
                <a:effectLst/>
                <a:latin typeface="TheSans" panose="020B0803040302020203" pitchFamily="34" charset="-78"/>
                <a:cs typeface="TheSans" panose="020B0803040302020203" pitchFamily="34" charset="-78"/>
              </a:rPr>
              <a:t>google.png</a:t>
            </a:r>
            <a:r>
              <a:rPr lang="en-CA" b="0" dirty="0">
                <a:solidFill>
                  <a:srgbClr val="569CD6"/>
                </a:solidFill>
                <a:effectLst/>
                <a:latin typeface="TheSans" panose="020B0803040302020203" pitchFamily="34" charset="-78"/>
                <a:cs typeface="TheSans" panose="020B0803040302020203" pitchFamily="34" charset="-78"/>
              </a:rPr>
              <a:t>” </a:t>
            </a:r>
            <a:r>
              <a:rPr lang="en-CA" b="0" dirty="0">
                <a:solidFill>
                  <a:srgbClr val="FF0000"/>
                </a:solidFill>
                <a:effectLst/>
                <a:latin typeface="TheSans" panose="020B0803040302020203" pitchFamily="34" charset="-78"/>
                <a:cs typeface="TheSans" panose="020B0803040302020203" pitchFamily="34" charset="-78"/>
              </a:rPr>
              <a:t>alt</a:t>
            </a:r>
            <a:r>
              <a:rPr lang="en-CA" b="0" dirty="0">
                <a:solidFill>
                  <a:srgbClr val="569CD6"/>
                </a:solidFill>
                <a:effectLst/>
                <a:latin typeface="TheSans" panose="020B0803040302020203" pitchFamily="34" charset="-78"/>
                <a:cs typeface="TheSans" panose="020B0803040302020203" pitchFamily="34" charset="-78"/>
              </a:rPr>
              <a:t>=“google </a:t>
            </a:r>
            <a:r>
              <a:rPr lang="en-CA" b="0" dirty="0" err="1">
                <a:solidFill>
                  <a:srgbClr val="569CD6"/>
                </a:solidFill>
                <a:effectLst/>
                <a:latin typeface="TheSans" panose="020B0803040302020203" pitchFamily="34" charset="-78"/>
                <a:cs typeface="TheSans" panose="020B0803040302020203" pitchFamily="34" charset="-78"/>
              </a:rPr>
              <a:t>png</a:t>
            </a:r>
            <a:r>
              <a:rPr lang="en-CA" b="0" dirty="0">
                <a:solidFill>
                  <a:srgbClr val="569CD6"/>
                </a:solidFill>
                <a:effectLst/>
                <a:latin typeface="TheSans" panose="020B0803040302020203" pitchFamily="34" charset="-78"/>
                <a:cs typeface="TheSans" panose="020B0803040302020203" pitchFamily="34" charset="-78"/>
              </a:rPr>
              <a:t>” </a:t>
            </a:r>
            <a:r>
              <a:rPr lang="en-CA" b="0" dirty="0">
                <a:solidFill>
                  <a:srgbClr val="FF0000"/>
                </a:solidFill>
                <a:effectLst/>
                <a:latin typeface="TheSans" panose="020B0803040302020203" pitchFamily="34" charset="-78"/>
                <a:cs typeface="TheSans" panose="020B0803040302020203" pitchFamily="34" charset="-78"/>
              </a:rPr>
              <a:t>width</a:t>
            </a:r>
            <a:r>
              <a:rPr lang="en-CA" b="0" dirty="0">
                <a:solidFill>
                  <a:srgbClr val="569CD6"/>
                </a:solidFill>
                <a:effectLst/>
                <a:latin typeface="TheSans" panose="020B0803040302020203" pitchFamily="34" charset="-78"/>
                <a:cs typeface="TheSans" panose="020B0803040302020203" pitchFamily="34" charset="-78"/>
              </a:rPr>
              <a:t>=“100” </a:t>
            </a:r>
            <a:r>
              <a:rPr lang="en-CA" b="0" dirty="0">
                <a:solidFill>
                  <a:srgbClr val="FF0000"/>
                </a:solidFill>
                <a:effectLst/>
                <a:latin typeface="TheSans" panose="020B0803040302020203" pitchFamily="34" charset="-78"/>
                <a:cs typeface="TheSans" panose="020B0803040302020203" pitchFamily="34" charset="-78"/>
              </a:rPr>
              <a:t>height</a:t>
            </a:r>
            <a:r>
              <a:rPr lang="en-CA" b="0" dirty="0">
                <a:solidFill>
                  <a:srgbClr val="569CD6"/>
                </a:solidFill>
                <a:effectLst/>
                <a:latin typeface="TheSans" panose="020B0803040302020203" pitchFamily="34" charset="-78"/>
                <a:cs typeface="TheSans" panose="020B0803040302020203" pitchFamily="34" charset="-78"/>
              </a:rPr>
              <a:t>=“100”</a:t>
            </a:r>
            <a:r>
              <a:rPr lang="en-CA" dirty="0">
                <a:solidFill>
                  <a:srgbClr val="808080"/>
                </a:solidFill>
                <a:latin typeface="TheSans" panose="020B0803040302020203" pitchFamily="34" charset="-78"/>
                <a:cs typeface="TheSans" panose="020B0803040302020203" pitchFamily="34" charset="-78"/>
              </a:rPr>
              <a:t>&gt;</a:t>
            </a:r>
            <a:endParaRPr lang="en-CA" b="0" dirty="0">
              <a:solidFill>
                <a:srgbClr val="CCCCCC"/>
              </a:solidFill>
              <a:effectLst/>
              <a:latin typeface="TheSans" panose="020B0803040302020203" pitchFamily="34" charset="-78"/>
              <a:cs typeface="TheSans" panose="020B0803040302020203" pitchFamily="34"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82cdf11559_0_49"/>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HTML &lt;head&gt; Element</a:t>
            </a:r>
            <a:endParaRPr/>
          </a:p>
        </p:txBody>
      </p:sp>
      <p:sp>
        <p:nvSpPr>
          <p:cNvPr id="185" name="Google Shape;185;g282cdf11559_0_49"/>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11150" algn="l" rtl="0">
              <a:spcBef>
                <a:spcPts val="0"/>
              </a:spcBef>
              <a:spcAft>
                <a:spcPts val="0"/>
              </a:spcAft>
              <a:buClr>
                <a:schemeClr val="dk1"/>
              </a:buClr>
              <a:buSzPts val="1900"/>
              <a:buFont typeface="Noto Sans Symbols"/>
              <a:buChar char="▪"/>
            </a:pPr>
            <a:r>
              <a:rPr lang="en-CA" sz="1900"/>
              <a:t>The HTML </a:t>
            </a:r>
            <a:r>
              <a:rPr lang="en-CA" sz="1900" b="1"/>
              <a:t>&lt;head&gt;</a:t>
            </a:r>
            <a:r>
              <a:rPr lang="en-CA" sz="1900"/>
              <a:t> element has nothing to do with HTML headings. </a:t>
            </a:r>
            <a:endParaRPr sz="1900"/>
          </a:p>
          <a:p>
            <a:pPr marL="342900" lvl="0" indent="-311150" algn="l" rtl="0">
              <a:spcBef>
                <a:spcPts val="480"/>
              </a:spcBef>
              <a:spcAft>
                <a:spcPts val="0"/>
              </a:spcAft>
              <a:buClr>
                <a:schemeClr val="dk1"/>
              </a:buClr>
              <a:buSzPts val="1900"/>
              <a:buFont typeface="Noto Sans Symbols"/>
              <a:buChar char="▪"/>
            </a:pPr>
            <a:r>
              <a:rPr lang="en-CA" sz="1900"/>
              <a:t>The HTML &lt;head&gt; element contains </a:t>
            </a:r>
            <a:r>
              <a:rPr lang="en-CA" sz="1900" b="1"/>
              <a:t>meta data</a:t>
            </a:r>
            <a:r>
              <a:rPr lang="en-CA" sz="1900"/>
              <a:t>. Meta data are not displayed. </a:t>
            </a:r>
            <a:endParaRPr sz="1900"/>
          </a:p>
          <a:p>
            <a:pPr marL="342900" lvl="0" indent="-311150" algn="l" rtl="0">
              <a:spcBef>
                <a:spcPts val="480"/>
              </a:spcBef>
              <a:spcAft>
                <a:spcPts val="0"/>
              </a:spcAft>
              <a:buClr>
                <a:schemeClr val="dk1"/>
              </a:buClr>
              <a:buSzPts val="1900"/>
              <a:buFont typeface="Noto Sans Symbols"/>
              <a:buChar char="▪"/>
            </a:pPr>
            <a:r>
              <a:rPr lang="en-CA" sz="1900"/>
              <a:t>The HTML &lt;head&gt; element is placed between the &lt;html&gt; tag and the &lt;body&gt; tag:</a:t>
            </a:r>
            <a:endParaRPr sz="1900"/>
          </a:p>
          <a:p>
            <a:pPr marL="342900" lvl="0" indent="-190500" algn="l" rtl="0">
              <a:spcBef>
                <a:spcPts val="480"/>
              </a:spcBef>
              <a:spcAft>
                <a:spcPts val="0"/>
              </a:spcAft>
              <a:buClr>
                <a:schemeClr val="dk1"/>
              </a:buClr>
              <a:buSzPts val="2400"/>
              <a:buFont typeface="Noto Sans Symbols"/>
              <a:buNone/>
            </a:pPr>
            <a:endParaRPr sz="1900"/>
          </a:p>
        </p:txBody>
      </p:sp>
      <p:pic>
        <p:nvPicPr>
          <p:cNvPr id="186" name="Google Shape;186;g282cdf11559_0_49"/>
          <p:cNvPicPr preferRelativeResize="0"/>
          <p:nvPr/>
        </p:nvPicPr>
        <p:blipFill rotWithShape="1">
          <a:blip r:embed="rId3">
            <a:alphaModFix/>
          </a:blip>
          <a:srcRect/>
          <a:stretch/>
        </p:blipFill>
        <p:spPr>
          <a:xfrm>
            <a:off x="5119524" y="2715343"/>
            <a:ext cx="2406452" cy="2362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82cdf11559_0_56"/>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4285"/>
              <a:buFont typeface="Calibri"/>
              <a:buNone/>
            </a:pPr>
            <a:r>
              <a:rPr lang="en-CA"/>
              <a:t>The HTML &lt;title&gt; Element</a:t>
            </a:r>
            <a:endParaRPr/>
          </a:p>
        </p:txBody>
      </p:sp>
      <p:sp>
        <p:nvSpPr>
          <p:cNvPr id="192" name="Google Shape;192;g282cdf11559_0_56"/>
          <p:cNvSpPr txBox="1">
            <a:spLocks noGrp="1"/>
          </p:cNvSpPr>
          <p:nvPr>
            <p:ph type="body" idx="1"/>
          </p:nvPr>
        </p:nvSpPr>
        <p:spPr>
          <a:xfrm>
            <a:off x="720000" y="1120776"/>
            <a:ext cx="7704000" cy="4164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100"/>
              <a:buFont typeface="Noto Sans Symbols"/>
              <a:buChar char="▪"/>
            </a:pPr>
            <a:r>
              <a:rPr lang="en-CA" sz="2100"/>
              <a:t>The HTML </a:t>
            </a:r>
            <a:r>
              <a:rPr lang="en-CA" sz="2100" b="1"/>
              <a:t>&lt;title&gt;</a:t>
            </a:r>
            <a:r>
              <a:rPr lang="en-CA" sz="2100"/>
              <a:t> element is meta data. It defines the HTML document's title.</a:t>
            </a:r>
            <a:endParaRPr sz="2100"/>
          </a:p>
          <a:p>
            <a:pPr marL="342900" lvl="0" indent="-323850" algn="l" rtl="0">
              <a:spcBef>
                <a:spcPts val="480"/>
              </a:spcBef>
              <a:spcAft>
                <a:spcPts val="0"/>
              </a:spcAft>
              <a:buClr>
                <a:schemeClr val="dk1"/>
              </a:buClr>
              <a:buSzPts val="2100"/>
              <a:buFont typeface="Noto Sans Symbols"/>
              <a:buChar char="▪"/>
            </a:pPr>
            <a:r>
              <a:rPr lang="en-CA" sz="2100"/>
              <a:t>The title will not be displayed in the document, but might be displayed in the browser tab.</a:t>
            </a:r>
            <a:endParaRPr sz="2100"/>
          </a:p>
          <a:p>
            <a:pPr marL="342900" lvl="0" indent="-190500" algn="l" rtl="0">
              <a:spcBef>
                <a:spcPts val="480"/>
              </a:spcBef>
              <a:spcAft>
                <a:spcPts val="0"/>
              </a:spcAft>
              <a:buClr>
                <a:schemeClr val="dk1"/>
              </a:buClr>
              <a:buSzPts val="2400"/>
              <a:buFont typeface="Noto Sans Symbols"/>
              <a:buNone/>
            </a:pPr>
            <a:endParaRPr sz="2100"/>
          </a:p>
        </p:txBody>
      </p:sp>
    </p:spTree>
  </p:cSld>
  <p:clrMapOvr>
    <a:masterClrMapping/>
  </p:clrMapOvr>
</p:sld>
</file>

<file path=ppt/theme/theme1.xml><?xml version="1.0" encoding="utf-8"?>
<a:theme xmlns:a="http://schemas.openxmlformats.org/drawingml/2006/main" name="Research Methods in Public Health - Doctor of Philosophy (Ph.D.) in Public Health Sciences by Slidesgo">
  <a:themeElements>
    <a:clrScheme name="Simple Light">
      <a:dk1>
        <a:srgbClr val="001B58"/>
      </a:dk1>
      <a:lt1>
        <a:srgbClr val="FFFFFF"/>
      </a:lt1>
      <a:dk2>
        <a:srgbClr val="FFFFFF"/>
      </a:dk2>
      <a:lt2>
        <a:srgbClr val="FFFFFF"/>
      </a:lt2>
      <a:accent1>
        <a:srgbClr val="76A3EE"/>
      </a:accent1>
      <a:accent2>
        <a:srgbClr val="385CB0"/>
      </a:accent2>
      <a:accent3>
        <a:srgbClr val="E3EDFF"/>
      </a:accent3>
      <a:accent4>
        <a:srgbClr val="FFFFFF"/>
      </a:accent4>
      <a:accent5>
        <a:srgbClr val="FFFFFF"/>
      </a:accent5>
      <a:accent6>
        <a:srgbClr val="FFFFFF"/>
      </a:accent6>
      <a:hlink>
        <a:srgbClr val="001B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2125</Words>
  <Application>Microsoft Macintosh PowerPoint</Application>
  <PresentationFormat>On-screen Show (16:9)</PresentationFormat>
  <Paragraphs>229</Paragraphs>
  <Slides>50</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Noto Sans Symbols</vt:lpstr>
      <vt:lpstr>Calibri</vt:lpstr>
      <vt:lpstr>TheSans</vt:lpstr>
      <vt:lpstr>Archivo</vt:lpstr>
      <vt:lpstr>Courier New</vt:lpstr>
      <vt:lpstr>Assistant Medium</vt:lpstr>
      <vt:lpstr>Nunito Light</vt:lpstr>
      <vt:lpstr>Arial</vt:lpstr>
      <vt:lpstr>Times New Roman</vt:lpstr>
      <vt:lpstr>Research Methods in Public Health - Doctor of Philosophy (Ph.D.) in Public Health Sciences by Slidesgo</vt:lpstr>
      <vt:lpstr>HTML (Hyper Text Markup Language)</vt:lpstr>
      <vt:lpstr>HTML Attributes</vt:lpstr>
      <vt:lpstr>The lang Attribute</vt:lpstr>
      <vt:lpstr>The title Attribute</vt:lpstr>
      <vt:lpstr>The href Attribute</vt:lpstr>
      <vt:lpstr>Size Attributes</vt:lpstr>
      <vt:lpstr>The alt Attribute</vt:lpstr>
      <vt:lpstr>The HTML &lt;head&gt; Element</vt:lpstr>
      <vt:lpstr>The HTML &lt;title&gt; Element</vt:lpstr>
      <vt:lpstr>The HTML Style Attribute</vt:lpstr>
      <vt:lpstr>HTML Background Color</vt:lpstr>
      <vt:lpstr>HTML Text Color</vt:lpstr>
      <vt:lpstr>Making Color Choices</vt:lpstr>
      <vt:lpstr>Support Web Accessibility Verify Sufficient Contrast</vt:lpstr>
      <vt:lpstr>HTML Fonts</vt:lpstr>
      <vt:lpstr>HTML Text Size</vt:lpstr>
      <vt:lpstr>HTML Text Alignment</vt:lpstr>
      <vt:lpstr>HTML &lt;abbr&gt; for Abbreviations</vt:lpstr>
      <vt:lpstr>HTML &lt;address&gt; for Contact Information</vt:lpstr>
      <vt:lpstr>HTML Comment Tags</vt:lpstr>
      <vt:lpstr>HTML Links - The target Attribute</vt:lpstr>
      <vt:lpstr>HTML Links - Colors</vt:lpstr>
      <vt:lpstr>Example</vt:lpstr>
      <vt:lpstr>HTML Links - Image as Link</vt:lpstr>
      <vt:lpstr>HTML Links - Create a Bookmark</vt:lpstr>
      <vt:lpstr>Example</vt:lpstr>
      <vt:lpstr>Embedded Styles Example</vt:lpstr>
      <vt:lpstr>HTML Tables</vt:lpstr>
      <vt:lpstr> CSS Selectors</vt:lpstr>
      <vt:lpstr>More CSS TEXT  Properties</vt:lpstr>
      <vt:lpstr>The &lt;div&gt; Element</vt:lpstr>
      <vt:lpstr>HTML The class Attribute</vt:lpstr>
      <vt:lpstr>Example</vt:lpstr>
      <vt:lpstr>HTML The id Attribute</vt:lpstr>
      <vt:lpstr>Example</vt:lpstr>
      <vt:lpstr>Classing Block Elements</vt:lpstr>
      <vt:lpstr>PowerPoint Presentation</vt:lpstr>
      <vt:lpstr>Classing Inline Elements</vt:lpstr>
      <vt:lpstr>An HTML Table with a Border Attribute</vt:lpstr>
      <vt:lpstr>HTML Table Headings</vt:lpstr>
      <vt:lpstr>HTML Table - Cells that Span Many Columns</vt:lpstr>
      <vt:lpstr>HTML Table - Cells that Span Many Rows</vt:lpstr>
      <vt:lpstr>HTML Table - Adding a Caption</vt:lpstr>
      <vt:lpstr>HTML Iframes</vt:lpstr>
      <vt:lpstr>Iframe - Set Height and Width</vt:lpstr>
      <vt:lpstr>Iframe - Remove the Border</vt:lpstr>
      <vt:lpstr>The HTML &lt;video&gt; Element</vt:lpstr>
      <vt:lpstr>How it Works</vt:lpstr>
      <vt:lpstr>HTML &lt;video&gt; Autoplay</vt:lpstr>
      <vt:lpstr>The HTML &lt;audio&gt; Element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cp:lastModifiedBy>Noura Aljeri</cp:lastModifiedBy>
  <cp:revision>10</cp:revision>
  <dcterms:modified xsi:type="dcterms:W3CDTF">2023-09-24T16:46:45Z</dcterms:modified>
</cp:coreProperties>
</file>