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2"/>
  </p:notesMasterIdLst>
  <p:sldIdLst>
    <p:sldId id="270" r:id="rId4"/>
    <p:sldId id="292" r:id="rId5"/>
    <p:sldId id="281" r:id="rId6"/>
    <p:sldId id="293" r:id="rId7"/>
    <p:sldId id="294" r:id="rId8"/>
    <p:sldId id="283" r:id="rId9"/>
    <p:sldId id="295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35" autoAdjust="0"/>
    <p:restoredTop sz="89614" autoAdjust="0"/>
  </p:normalViewPr>
  <p:slideViewPr>
    <p:cSldViewPr snapToGrid="0" showGuides="1">
      <p:cViewPr varScale="1">
        <p:scale>
          <a:sx n="117" d="100"/>
          <a:sy n="117" d="100"/>
        </p:scale>
        <p:origin x="1432" y="168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65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D47E3-EDFA-4D9B-BC6C-AA9664796C4F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1C139-6411-4C65-ACFB-074FAC68AB3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92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1C139-6411-4C65-ACFB-074FAC68AB3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8938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1C139-6411-4C65-ACFB-074FAC68AB3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846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1C139-6411-4C65-ACFB-074FAC68AB3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749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1C139-6411-4C65-ACFB-074FAC68AB3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7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1C139-6411-4C65-ACFB-074FAC68AB3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744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1C139-6411-4C65-ACFB-074FAC68AB3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90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</a:p>
          <a:p>
            <a:r>
              <a:rPr lang="en-US" altLang="ko-KR"/>
              <a:t>And Send To Back </a:t>
            </a:r>
            <a:endParaRPr lang="ko-KR" alt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</a:p>
          <a:p>
            <a:r>
              <a:rPr lang="en-US" altLang="ko-KR"/>
              <a:t>And Send To Back </a:t>
            </a:r>
            <a:endParaRPr lang="ko-KR" alt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</a:p>
          <a:p>
            <a:r>
              <a:rPr lang="en-US" altLang="ko-KR"/>
              <a:t>And Send To Back </a:t>
            </a:r>
            <a:endParaRPr lang="ko-KR" alt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</a:p>
          <a:p>
            <a:r>
              <a:rPr lang="en-US" altLang="ko-KR"/>
              <a:t>And Send To Back </a:t>
            </a:r>
            <a:endParaRPr lang="ko-KR" altLang="en-US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43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1719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4156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82" r:id="rId3"/>
    <p:sldLayoutId id="214748368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  <p:sldLayoutId id="214748368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2373086" y="3924169"/>
            <a:ext cx="9558021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+mj-lt"/>
              </a:rPr>
              <a:t>A.P.W.S</a:t>
            </a:r>
          </a:p>
          <a:p>
            <a:pPr algn="r"/>
            <a:r>
              <a:rPr lang="en-US" sz="4400" dirty="0">
                <a:solidFill>
                  <a:schemeClr val="bg1"/>
                </a:solidFill>
                <a:latin typeface="+mj-lt"/>
              </a:rPr>
              <a:t>Air Pollution Warning System  </a:t>
            </a:r>
          </a:p>
          <a:p>
            <a:pPr algn="r"/>
            <a:r>
              <a:rPr lang="en-US" sz="3600" dirty="0">
                <a:solidFill>
                  <a:schemeClr val="bg1"/>
                </a:solidFill>
                <a:latin typeface="+mj-lt"/>
              </a:rPr>
              <a:t>TFM Data Science</a:t>
            </a:r>
          </a:p>
          <a:p>
            <a:pPr algn="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Alberto Jiménez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186268" y="335930"/>
            <a:ext cx="11811000" cy="59540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PROBLEM DEFINITION</a:t>
            </a:r>
          </a:p>
        </p:txBody>
      </p:sp>
      <p:sp>
        <p:nvSpPr>
          <p:cNvPr id="15" name="TextBox 43">
            <a:extLst>
              <a:ext uri="{FF2B5EF4-FFF2-40B4-BE49-F238E27FC236}">
                <a16:creationId xmlns:a16="http://schemas.microsoft.com/office/drawing/2014/main" id="{A87486BB-5B7F-471D-B46B-749135A3256A}"/>
              </a:ext>
            </a:extLst>
          </p:cNvPr>
          <p:cNvSpPr txBox="1"/>
          <p:nvPr/>
        </p:nvSpPr>
        <p:spPr>
          <a:xfrm>
            <a:off x="4233939" y="3004380"/>
            <a:ext cx="4291325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Air Pollution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6BAA09-F661-394E-8B27-29850684D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368" y="845362"/>
            <a:ext cx="3136900" cy="2286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B17858-04C8-6B41-9CFC-4DA1000B3B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693" y="3428999"/>
            <a:ext cx="3439284" cy="25581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39889F-254F-F748-9787-0D3A9A1F7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29" y="3428999"/>
            <a:ext cx="3481614" cy="314919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E113C69-FBD0-9049-9880-1C71318C88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93" y="820225"/>
            <a:ext cx="4000500" cy="2032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757E0EB-D35E-3C44-AF04-C7C9234CA1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9" y="1099362"/>
            <a:ext cx="4013200" cy="2032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42C5964-B693-E448-8777-A4B9A44C17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939" y="3929848"/>
            <a:ext cx="4118698" cy="272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3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>
            <a:extLst>
              <a:ext uri="{FF2B5EF4-FFF2-40B4-BE49-F238E27FC236}">
                <a16:creationId xmlns:a16="http://schemas.microsoft.com/office/drawing/2014/main" id="{1A727A0B-D5FE-F540-830A-BD7282FD3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571" y="2253855"/>
            <a:ext cx="572040" cy="52003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05EC22C-4DE9-4BD1-9132-96A276430CDC}"/>
              </a:ext>
            </a:extLst>
          </p:cNvPr>
          <p:cNvGrpSpPr/>
          <p:nvPr/>
        </p:nvGrpSpPr>
        <p:grpSpPr>
          <a:xfrm rot="-3060000">
            <a:off x="4565779" y="2955180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2CBD9ED-874C-4E6E-B6D1-477FF7FCA179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2E01523-AB69-4CC1-BE3D-3FA3DBE5B65F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DDBCF2A-058F-4084-A436-4E592317F773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8C4FDB39-BC36-4918-81BE-7DE1A317F559}"/>
              </a:ext>
            </a:extLst>
          </p:cNvPr>
          <p:cNvSpPr/>
          <p:nvPr/>
        </p:nvSpPr>
        <p:spPr>
          <a:xfrm>
            <a:off x="5117582" y="1611026"/>
            <a:ext cx="797943" cy="797943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8A4D763-8802-4CE9-985E-76AF2B24C180}"/>
              </a:ext>
            </a:extLst>
          </p:cNvPr>
          <p:cNvGrpSpPr/>
          <p:nvPr/>
        </p:nvGrpSpPr>
        <p:grpSpPr>
          <a:xfrm rot="20281652" flipH="1">
            <a:off x="5654862" y="2530275"/>
            <a:ext cx="120931" cy="355997"/>
            <a:chOff x="1408027" y="3329887"/>
            <a:chExt cx="155342" cy="573958"/>
          </a:xfrm>
          <a:solidFill>
            <a:schemeClr val="accent3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71A80E-6BB4-4688-9510-FAB78E2F68B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61D6485-9DF4-47AC-894A-E504C1FACB7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6198F9C-C4C9-4992-9C26-E91569BE6302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CA6098-0224-489D-B107-0F70C08ACEA3}"/>
              </a:ext>
            </a:extLst>
          </p:cNvPr>
          <p:cNvGrpSpPr/>
          <p:nvPr/>
        </p:nvGrpSpPr>
        <p:grpSpPr>
          <a:xfrm rot="3195068">
            <a:off x="4483612" y="4131805"/>
            <a:ext cx="120077" cy="443661"/>
            <a:chOff x="1408027" y="3329887"/>
            <a:chExt cx="155342" cy="573958"/>
          </a:xfrm>
          <a:solidFill>
            <a:schemeClr val="accent1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19E2016-2856-448D-9C65-51979562478A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A3B023-5622-4794-966F-8304C55A35A6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3ADCB25-59D9-4EC2-8534-D0DEE77B2C8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81DC42-BB69-4DC0-B9AF-75C64B750AA8}"/>
              </a:ext>
            </a:extLst>
          </p:cNvPr>
          <p:cNvGrpSpPr/>
          <p:nvPr/>
        </p:nvGrpSpPr>
        <p:grpSpPr>
          <a:xfrm rot="2168544" flipH="1">
            <a:off x="7177942" y="2844514"/>
            <a:ext cx="135088" cy="496107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565B945-FF18-4EE1-9C02-DFD01E05C5B4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FF79FFB-363A-4240-B2C9-408F2D39B3BF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F160FBB-D2A8-4779-82A8-96FA110DD751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18ACF42-6025-40F4-8683-2075D5A58B3C}"/>
              </a:ext>
            </a:extLst>
          </p:cNvPr>
          <p:cNvGrpSpPr/>
          <p:nvPr/>
        </p:nvGrpSpPr>
        <p:grpSpPr>
          <a:xfrm rot="18330801">
            <a:off x="7473668" y="4058695"/>
            <a:ext cx="135134" cy="414687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170FCEF-C868-446C-A9A2-1476A9F3B276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1CF9736-5600-438F-80BD-D2EB66BCB185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02CD7D9-AD29-45E5-B47A-EDA32D7611E8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B71E602-2873-4B06-965F-238AF6E09A4A}"/>
              </a:ext>
            </a:extLst>
          </p:cNvPr>
          <p:cNvSpPr txBox="1"/>
          <p:nvPr/>
        </p:nvSpPr>
        <p:spPr>
          <a:xfrm>
            <a:off x="5207200" y="3447548"/>
            <a:ext cx="1777600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sz="1600"/>
              <a:t>Factors of </a:t>
            </a:r>
            <a:br>
              <a:rPr lang="en-GB" sz="1600"/>
            </a:br>
            <a:r>
              <a:rPr lang="en-GB" sz="1600"/>
              <a:t>Rain Fall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6C165F-56C4-4602-801C-D0F34C665A73}"/>
              </a:ext>
            </a:extLst>
          </p:cNvPr>
          <p:cNvSpPr txBox="1"/>
          <p:nvPr/>
        </p:nvSpPr>
        <p:spPr>
          <a:xfrm>
            <a:off x="8205616" y="1967799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altLang="ko-KR" dirty="0"/>
              <a:t>Pollutants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53B3E8-89B4-42A5-A1ED-D90995C6B8BA}"/>
              </a:ext>
            </a:extLst>
          </p:cNvPr>
          <p:cNvSpPr txBox="1"/>
          <p:nvPr/>
        </p:nvSpPr>
        <p:spPr>
          <a:xfrm>
            <a:off x="8597667" y="4722399"/>
            <a:ext cx="1470878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GB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Polluting emitters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AD7ECD-A70D-4994-8405-69732B671A80}"/>
              </a:ext>
            </a:extLst>
          </p:cNvPr>
          <p:cNvSpPr txBox="1"/>
          <p:nvPr/>
        </p:nvSpPr>
        <p:spPr>
          <a:xfrm>
            <a:off x="5600215" y="1467217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GB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Location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7486BB-5B7F-471D-B46B-749135A3256A}"/>
              </a:ext>
            </a:extLst>
          </p:cNvPr>
          <p:cNvSpPr txBox="1"/>
          <p:nvPr/>
        </p:nvSpPr>
        <p:spPr>
          <a:xfrm>
            <a:off x="1809744" y="2279585"/>
            <a:ext cx="1744025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GB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Weather</a:t>
            </a:r>
          </a:p>
        </p:txBody>
      </p:sp>
      <p:sp>
        <p:nvSpPr>
          <p:cNvPr id="58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128926" y="154035"/>
            <a:ext cx="11573197" cy="8936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Air Pollution Warning System</a:t>
            </a:r>
          </a:p>
          <a:p>
            <a:r>
              <a:rPr lang="en-GB" sz="2400" dirty="0"/>
              <a:t>Air Pollution Factors</a:t>
            </a:r>
          </a:p>
        </p:txBody>
      </p:sp>
      <p:sp>
        <p:nvSpPr>
          <p:cNvPr id="67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5294766" y="1771219"/>
            <a:ext cx="443575" cy="42925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altLang="ko-KR" sz="2700">
              <a:solidFill>
                <a:schemeClr val="tx1"/>
              </a:solidFill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CF2E0EF-678D-4DB7-94EC-E888F9DAE5AA}"/>
              </a:ext>
            </a:extLst>
          </p:cNvPr>
          <p:cNvSpPr/>
          <p:nvPr/>
        </p:nvSpPr>
        <p:spPr>
          <a:xfrm>
            <a:off x="4836596" y="2946934"/>
            <a:ext cx="2518808" cy="1631644"/>
          </a:xfrm>
          <a:custGeom>
            <a:avLst/>
            <a:gdLst/>
            <a:ahLst/>
            <a:cxnLst/>
            <a:rect l="l" t="t" r="r" b="b"/>
            <a:pathLst>
              <a:path w="3816424" h="2472220">
                <a:moveTo>
                  <a:pt x="1972064" y="0"/>
                </a:moveTo>
                <a:cubicBezTo>
                  <a:pt x="2225646" y="0"/>
                  <a:pt x="2443064" y="140235"/>
                  <a:pt x="2531016" y="340937"/>
                </a:cubicBezTo>
                <a:cubicBezTo>
                  <a:pt x="2600132" y="306460"/>
                  <a:pt x="2678169" y="288032"/>
                  <a:pt x="2760510" y="288032"/>
                </a:cubicBezTo>
                <a:cubicBezTo>
                  <a:pt x="3009887" y="288032"/>
                  <a:pt x="3219786" y="457055"/>
                  <a:pt x="3279705" y="687381"/>
                </a:cubicBezTo>
                <a:cubicBezTo>
                  <a:pt x="3582169" y="717391"/>
                  <a:pt x="3816424" y="950318"/>
                  <a:pt x="3816424" y="1232795"/>
                </a:cubicBezTo>
                <a:lnTo>
                  <a:pt x="3816055" y="1236110"/>
                </a:lnTo>
                <a:cubicBezTo>
                  <a:pt x="3816421" y="1237213"/>
                  <a:pt x="3816424" y="1238319"/>
                  <a:pt x="3816424" y="1239425"/>
                </a:cubicBezTo>
                <a:cubicBezTo>
                  <a:pt x="3816424" y="1544322"/>
                  <a:pt x="3543509" y="1791490"/>
                  <a:pt x="3206852" y="1791490"/>
                </a:cubicBezTo>
                <a:lnTo>
                  <a:pt x="3136943" y="1786289"/>
                </a:lnTo>
                <a:cubicBezTo>
                  <a:pt x="3133151" y="1787239"/>
                  <a:pt x="3129282" y="1787343"/>
                  <a:pt x="3125386" y="1787343"/>
                </a:cubicBezTo>
                <a:lnTo>
                  <a:pt x="3087511" y="1787343"/>
                </a:lnTo>
                <a:cubicBezTo>
                  <a:pt x="3038440" y="1991344"/>
                  <a:pt x="2837482" y="2143516"/>
                  <a:pt x="2597280" y="2143516"/>
                </a:cubicBezTo>
                <a:cubicBezTo>
                  <a:pt x="2532520" y="2143516"/>
                  <a:pt x="2470613" y="2132455"/>
                  <a:pt x="2414162" y="2111319"/>
                </a:cubicBezTo>
                <a:cubicBezTo>
                  <a:pt x="2330064" y="2322315"/>
                  <a:pt x="2106542" y="2472220"/>
                  <a:pt x="1844361" y="2472220"/>
                </a:cubicBezTo>
                <a:cubicBezTo>
                  <a:pt x="1529851" y="2472220"/>
                  <a:pt x="1270971" y="2256501"/>
                  <a:pt x="1241364" y="1979223"/>
                </a:cubicBezTo>
                <a:cubicBezTo>
                  <a:pt x="1233180" y="1981311"/>
                  <a:pt x="1224850" y="1981496"/>
                  <a:pt x="1216474" y="1981496"/>
                </a:cubicBezTo>
                <a:cubicBezTo>
                  <a:pt x="1047138" y="1981496"/>
                  <a:pt x="897304" y="1905869"/>
                  <a:pt x="810084" y="1787343"/>
                </a:cubicBezTo>
                <a:lnTo>
                  <a:pt x="683468" y="1787343"/>
                </a:lnTo>
                <a:lnTo>
                  <a:pt x="669303" y="1786050"/>
                </a:lnTo>
                <a:cubicBezTo>
                  <a:pt x="649856" y="1790596"/>
                  <a:pt x="629830" y="1791490"/>
                  <a:pt x="609572" y="1791490"/>
                </a:cubicBezTo>
                <a:cubicBezTo>
                  <a:pt x="272915" y="1791490"/>
                  <a:pt x="0" y="1544322"/>
                  <a:pt x="0" y="1239425"/>
                </a:cubicBezTo>
                <a:lnTo>
                  <a:pt x="369" y="1236110"/>
                </a:lnTo>
                <a:cubicBezTo>
                  <a:pt x="3" y="1235007"/>
                  <a:pt x="0" y="1233901"/>
                  <a:pt x="0" y="1232795"/>
                </a:cubicBezTo>
                <a:cubicBezTo>
                  <a:pt x="0" y="927898"/>
                  <a:pt x="272915" y="680730"/>
                  <a:pt x="609572" y="680730"/>
                </a:cubicBezTo>
                <a:lnTo>
                  <a:pt x="648332" y="683614"/>
                </a:lnTo>
                <a:cubicBezTo>
                  <a:pt x="648074" y="682757"/>
                  <a:pt x="648072" y="681899"/>
                  <a:pt x="648072" y="681040"/>
                </a:cubicBezTo>
                <a:cubicBezTo>
                  <a:pt x="648072" y="382773"/>
                  <a:pt x="889865" y="140980"/>
                  <a:pt x="1188132" y="140980"/>
                </a:cubicBezTo>
                <a:cubicBezTo>
                  <a:pt x="1296209" y="140980"/>
                  <a:pt x="1396871" y="172727"/>
                  <a:pt x="1480802" y="228175"/>
                </a:cubicBezTo>
                <a:cubicBezTo>
                  <a:pt x="1589955" y="89512"/>
                  <a:pt x="1769468" y="0"/>
                  <a:pt x="1972064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249" y="2417707"/>
            <a:ext cx="506728" cy="52876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0369967-8AF8-485E-8568-826C237D5231}"/>
              </a:ext>
            </a:extLst>
          </p:cNvPr>
          <p:cNvSpPr/>
          <p:nvPr/>
        </p:nvSpPr>
        <p:spPr>
          <a:xfrm>
            <a:off x="3700642" y="2272853"/>
            <a:ext cx="797943" cy="7979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F89395-4508-41A2-B82B-7E42234E19A9}"/>
              </a:ext>
            </a:extLst>
          </p:cNvPr>
          <p:cNvSpPr/>
          <p:nvPr/>
        </p:nvSpPr>
        <p:spPr>
          <a:xfrm>
            <a:off x="3341337" y="4427936"/>
            <a:ext cx="797943" cy="797943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7" name="Group 22">
            <a:extLst>
              <a:ext uri="{FF2B5EF4-FFF2-40B4-BE49-F238E27FC236}">
                <a16:creationId xmlns:a16="http://schemas.microsoft.com/office/drawing/2014/main" id="{7BCA6098-0224-489D-B107-0F70C08ACEA3}"/>
              </a:ext>
            </a:extLst>
          </p:cNvPr>
          <p:cNvGrpSpPr/>
          <p:nvPr/>
        </p:nvGrpSpPr>
        <p:grpSpPr>
          <a:xfrm>
            <a:off x="6047726" y="4683848"/>
            <a:ext cx="148825" cy="542031"/>
            <a:chOff x="1408027" y="3329887"/>
            <a:chExt cx="155342" cy="573958"/>
          </a:xfrm>
          <a:solidFill>
            <a:schemeClr val="accent1"/>
          </a:solidFill>
        </p:grpSpPr>
        <p:sp>
          <p:nvSpPr>
            <p:cNvPr id="48" name="Oval 23">
              <a:extLst>
                <a:ext uri="{FF2B5EF4-FFF2-40B4-BE49-F238E27FC236}">
                  <a16:creationId xmlns:a16="http://schemas.microsoft.com/office/drawing/2014/main" id="{019E2016-2856-448D-9C65-51979562478A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Oval 24">
              <a:extLst>
                <a:ext uri="{FF2B5EF4-FFF2-40B4-BE49-F238E27FC236}">
                  <a16:creationId xmlns:a16="http://schemas.microsoft.com/office/drawing/2014/main" id="{A9A3B023-5622-4794-966F-8304C55A35A6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Oval 25">
              <a:extLst>
                <a:ext uri="{FF2B5EF4-FFF2-40B4-BE49-F238E27FC236}">
                  <a16:creationId xmlns:a16="http://schemas.microsoft.com/office/drawing/2014/main" id="{73ADCB25-59D9-4EC2-8534-D0DEE77B2C8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1" name="Oval 10">
            <a:extLst>
              <a:ext uri="{FF2B5EF4-FFF2-40B4-BE49-F238E27FC236}">
                <a16:creationId xmlns:a16="http://schemas.microsoft.com/office/drawing/2014/main" id="{CEF89395-4508-41A2-B82B-7E42234E19A9}"/>
              </a:ext>
            </a:extLst>
          </p:cNvPr>
          <p:cNvSpPr/>
          <p:nvPr/>
        </p:nvSpPr>
        <p:spPr>
          <a:xfrm>
            <a:off x="5720577" y="5351546"/>
            <a:ext cx="797943" cy="797943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7E459C0D-C5CE-A743-A735-FBB994E97938}"/>
              </a:ext>
            </a:extLst>
          </p:cNvPr>
          <p:cNvSpPr txBox="1"/>
          <p:nvPr/>
        </p:nvSpPr>
        <p:spPr>
          <a:xfrm>
            <a:off x="1680355" y="4984009"/>
            <a:ext cx="1744025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GB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Chemical Transformations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A02E115A-ECDD-6C43-8449-24E1C7DDC1A1}"/>
              </a:ext>
            </a:extLst>
          </p:cNvPr>
          <p:cNvSpPr txBox="1"/>
          <p:nvPr/>
        </p:nvSpPr>
        <p:spPr>
          <a:xfrm>
            <a:off x="4201652" y="5818829"/>
            <a:ext cx="1744025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GB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Sunlight Reactions</a:t>
            </a:r>
          </a:p>
        </p:txBody>
      </p:sp>
      <p:sp>
        <p:nvSpPr>
          <p:cNvPr id="64" name="Trapezoid 28">
            <a:extLst>
              <a:ext uri="{FF2B5EF4-FFF2-40B4-BE49-F238E27FC236}">
                <a16:creationId xmlns:a16="http://schemas.microsoft.com/office/drawing/2014/main" id="{A0D7A522-EA13-E343-BDF6-960312B86FFF}"/>
              </a:ext>
            </a:extLst>
          </p:cNvPr>
          <p:cNvSpPr>
            <a:spLocks noChangeAspect="1"/>
          </p:cNvSpPr>
          <p:nvPr/>
        </p:nvSpPr>
        <p:spPr>
          <a:xfrm>
            <a:off x="3571241" y="4578578"/>
            <a:ext cx="375313" cy="45484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Oval 31">
            <a:extLst>
              <a:ext uri="{FF2B5EF4-FFF2-40B4-BE49-F238E27FC236}">
                <a16:creationId xmlns:a16="http://schemas.microsoft.com/office/drawing/2014/main" id="{8582C29B-0DB7-4841-9E6E-3634580ED6DE}"/>
              </a:ext>
            </a:extLst>
          </p:cNvPr>
          <p:cNvSpPr/>
          <p:nvPr/>
        </p:nvSpPr>
        <p:spPr>
          <a:xfrm>
            <a:off x="5921998" y="5577553"/>
            <a:ext cx="413656" cy="375219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0C9C0605-189C-7047-B68D-C4DA007ADD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67" y="4491689"/>
            <a:ext cx="536525" cy="53652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AA9057E-FEDC-4569-BD07-2510D730E574}"/>
              </a:ext>
            </a:extLst>
          </p:cNvPr>
          <p:cNvSpPr/>
          <p:nvPr/>
        </p:nvSpPr>
        <p:spPr>
          <a:xfrm>
            <a:off x="7774491" y="4364928"/>
            <a:ext cx="797943" cy="7979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E744CC-6340-4EDF-A268-26CCFCA69CD2}"/>
              </a:ext>
            </a:extLst>
          </p:cNvPr>
          <p:cNvSpPr/>
          <p:nvPr/>
        </p:nvSpPr>
        <p:spPr>
          <a:xfrm>
            <a:off x="7451596" y="2100794"/>
            <a:ext cx="797943" cy="797943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9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>
            <a:extLst>
              <a:ext uri="{FF2B5EF4-FFF2-40B4-BE49-F238E27FC236}">
                <a16:creationId xmlns:a16="http://schemas.microsoft.com/office/drawing/2014/main" id="{0D271BF9-713B-41D0-90E0-5CC8311DE6E4}"/>
              </a:ext>
            </a:extLst>
          </p:cNvPr>
          <p:cNvSpPr/>
          <p:nvPr/>
        </p:nvSpPr>
        <p:spPr>
          <a:xfrm>
            <a:off x="358825" y="2894089"/>
            <a:ext cx="2042102" cy="89348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FAC203-2011-4453-B617-FFB3DD1E00E9}"/>
              </a:ext>
            </a:extLst>
          </p:cNvPr>
          <p:cNvSpPr/>
          <p:nvPr/>
        </p:nvSpPr>
        <p:spPr>
          <a:xfrm>
            <a:off x="372382" y="3847611"/>
            <a:ext cx="2055497" cy="1571722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082F2-4BAD-44A6-AF6A-9285015585DB}"/>
              </a:ext>
            </a:extLst>
          </p:cNvPr>
          <p:cNvSpPr txBox="1"/>
          <p:nvPr/>
        </p:nvSpPr>
        <p:spPr>
          <a:xfrm>
            <a:off x="717790" y="3180380"/>
            <a:ext cx="1480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DATASETS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1A7B38-9CD0-43B0-BBE2-116116D27F63}"/>
              </a:ext>
            </a:extLst>
          </p:cNvPr>
          <p:cNvSpPr txBox="1"/>
          <p:nvPr/>
        </p:nvSpPr>
        <p:spPr>
          <a:xfrm>
            <a:off x="3341588" y="2443469"/>
            <a:ext cx="16537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r>
              <a:rPr lang="en-US" altLang="ko-KR"/>
              <a:t>Objective and Scope establishment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B5A58-2E50-4E36-9C18-683C49ADB133}"/>
              </a:ext>
            </a:extLst>
          </p:cNvPr>
          <p:cNvSpPr txBox="1"/>
          <p:nvPr/>
        </p:nvSpPr>
        <p:spPr>
          <a:xfrm>
            <a:off x="5595722" y="2174933"/>
            <a:ext cx="116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r>
              <a:rPr lang="en-US" altLang="ko-KR"/>
              <a:t>Modelling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1FE9C-E64F-4162-9D3C-92C1C5F8837A}"/>
              </a:ext>
            </a:extLst>
          </p:cNvPr>
          <p:cNvSpPr txBox="1"/>
          <p:nvPr/>
        </p:nvSpPr>
        <p:spPr>
          <a:xfrm>
            <a:off x="7552469" y="1766556"/>
            <a:ext cx="1735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Implementation</a:t>
            </a:r>
            <a:endParaRPr lang="ko-KR" altLang="en-US" sz="1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8D21A9-00CE-4E72-9FA0-C8F67A52636E}"/>
              </a:ext>
            </a:extLst>
          </p:cNvPr>
          <p:cNvSpPr txBox="1"/>
          <p:nvPr/>
        </p:nvSpPr>
        <p:spPr>
          <a:xfrm>
            <a:off x="9825463" y="1139787"/>
            <a:ext cx="1002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Success for the Business</a:t>
            </a:r>
            <a:endParaRPr lang="ko-KR" altLang="en-US" sz="1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8AC5A9-0842-4658-BC2E-35021DD23B42}"/>
              </a:ext>
            </a:extLst>
          </p:cNvPr>
          <p:cNvSpPr txBox="1"/>
          <p:nvPr/>
        </p:nvSpPr>
        <p:spPr>
          <a:xfrm>
            <a:off x="385857" y="4073864"/>
            <a:ext cx="2028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Parametric measures got from XVPCA (Pollution) with data available from period from 2016-today</a:t>
            </a:r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51403" y="365687"/>
            <a:ext cx="11573197" cy="8936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Air Pollution Warning System</a:t>
            </a:r>
          </a:p>
          <a:p>
            <a:r>
              <a:rPr lang="en-US" sz="2400" dirty="0"/>
              <a:t>Project Phases</a:t>
            </a: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559" y="4378961"/>
            <a:ext cx="679765" cy="700468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49E44173-2779-CD46-94C9-9F1223730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078" y="954674"/>
            <a:ext cx="3064111" cy="2025806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94F4EE5D-40A2-E04C-A00C-CC25C72C5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307" y="4380490"/>
            <a:ext cx="791191" cy="738664"/>
          </a:xfrm>
          <a:prstGeom prst="rect">
            <a:avLst/>
          </a:prstGeom>
        </p:spPr>
      </p:pic>
      <p:sp>
        <p:nvSpPr>
          <p:cNvPr id="54" name="Right Arrow 7">
            <a:extLst>
              <a:ext uri="{FF2B5EF4-FFF2-40B4-BE49-F238E27FC236}">
                <a16:creationId xmlns:a16="http://schemas.microsoft.com/office/drawing/2014/main" id="{98307883-59BC-7640-ADD5-03A97937D64B}"/>
              </a:ext>
            </a:extLst>
          </p:cNvPr>
          <p:cNvSpPr/>
          <p:nvPr/>
        </p:nvSpPr>
        <p:spPr>
          <a:xfrm rot="17428331">
            <a:off x="3715781" y="3561373"/>
            <a:ext cx="488645" cy="61596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Right Arrow 56">
            <a:extLst>
              <a:ext uri="{FF2B5EF4-FFF2-40B4-BE49-F238E27FC236}">
                <a16:creationId xmlns:a16="http://schemas.microsoft.com/office/drawing/2014/main" id="{B3B42512-7EB1-F742-B736-E3DF033C330A}"/>
              </a:ext>
            </a:extLst>
          </p:cNvPr>
          <p:cNvSpPr/>
          <p:nvPr/>
        </p:nvSpPr>
        <p:spPr>
          <a:xfrm rot="5400000">
            <a:off x="9074314" y="3522071"/>
            <a:ext cx="576598" cy="791191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Right Arrow 7">
            <a:extLst>
              <a:ext uri="{FF2B5EF4-FFF2-40B4-BE49-F238E27FC236}">
                <a16:creationId xmlns:a16="http://schemas.microsoft.com/office/drawing/2014/main" id="{F82B17ED-C049-E447-BE6B-23B47FB3AB4B}"/>
              </a:ext>
            </a:extLst>
          </p:cNvPr>
          <p:cNvSpPr/>
          <p:nvPr/>
        </p:nvSpPr>
        <p:spPr>
          <a:xfrm>
            <a:off x="6324243" y="1846259"/>
            <a:ext cx="488645" cy="61596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6ADD72CD-74E0-6A40-AD01-F67CF5A71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397" y="1223316"/>
            <a:ext cx="3064111" cy="2025806"/>
          </a:xfrm>
          <a:prstGeom prst="rect">
            <a:avLst/>
          </a:prstGeom>
        </p:spPr>
      </p:pic>
      <p:grpSp>
        <p:nvGrpSpPr>
          <p:cNvPr id="59" name="Group 17">
            <a:extLst>
              <a:ext uri="{FF2B5EF4-FFF2-40B4-BE49-F238E27FC236}">
                <a16:creationId xmlns:a16="http://schemas.microsoft.com/office/drawing/2014/main" id="{D050B905-BDFE-804F-B843-091779354F86}"/>
              </a:ext>
            </a:extLst>
          </p:cNvPr>
          <p:cNvGrpSpPr/>
          <p:nvPr/>
        </p:nvGrpSpPr>
        <p:grpSpPr>
          <a:xfrm>
            <a:off x="8538411" y="5169206"/>
            <a:ext cx="2186585" cy="1536906"/>
            <a:chOff x="4125210" y="1802423"/>
            <a:chExt cx="3954428" cy="4571999"/>
          </a:xfrm>
        </p:grpSpPr>
        <p:grpSp>
          <p:nvGrpSpPr>
            <p:cNvPr id="60" name="Group 15">
              <a:extLst>
                <a:ext uri="{FF2B5EF4-FFF2-40B4-BE49-F238E27FC236}">
                  <a16:creationId xmlns:a16="http://schemas.microsoft.com/office/drawing/2014/main" id="{487C457D-F12D-604F-BB62-3D60698B8553}"/>
                </a:ext>
              </a:extLst>
            </p:cNvPr>
            <p:cNvGrpSpPr/>
            <p:nvPr/>
          </p:nvGrpSpPr>
          <p:grpSpPr>
            <a:xfrm>
              <a:off x="4125210" y="3947746"/>
              <a:ext cx="3954428" cy="2426676"/>
              <a:chOff x="4125210" y="3947746"/>
              <a:chExt cx="3954428" cy="2426676"/>
            </a:xfrm>
            <a:solidFill>
              <a:schemeClr val="accent4"/>
            </a:solidFill>
          </p:grpSpPr>
          <p:sp>
            <p:nvSpPr>
              <p:cNvPr id="63" name="Rectangle 9">
                <a:extLst>
                  <a:ext uri="{FF2B5EF4-FFF2-40B4-BE49-F238E27FC236}">
                    <a16:creationId xmlns:a16="http://schemas.microsoft.com/office/drawing/2014/main" id="{F23F2F61-50BB-D54D-ADC2-87B779EA26A9}"/>
                  </a:ext>
                </a:extLst>
              </p:cNvPr>
              <p:cNvSpPr/>
              <p:nvPr/>
            </p:nvSpPr>
            <p:spPr>
              <a:xfrm>
                <a:off x="5803486" y="3947746"/>
                <a:ext cx="597877" cy="11560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10">
                <a:extLst>
                  <a:ext uri="{FF2B5EF4-FFF2-40B4-BE49-F238E27FC236}">
                    <a16:creationId xmlns:a16="http://schemas.microsoft.com/office/drawing/2014/main" id="{1D17CC6F-5980-9543-816A-604EFE05B2ED}"/>
                  </a:ext>
                </a:extLst>
              </p:cNvPr>
              <p:cNvSpPr/>
              <p:nvPr/>
            </p:nvSpPr>
            <p:spPr>
              <a:xfrm>
                <a:off x="4125210" y="4897315"/>
                <a:ext cx="3954428" cy="14771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Freeform: Shape 16">
              <a:extLst>
                <a:ext uri="{FF2B5EF4-FFF2-40B4-BE49-F238E27FC236}">
                  <a16:creationId xmlns:a16="http://schemas.microsoft.com/office/drawing/2014/main" id="{903670FA-9651-3340-A47A-79E59D306916}"/>
                </a:ext>
              </a:extLst>
            </p:cNvPr>
            <p:cNvSpPr/>
            <p:nvPr/>
          </p:nvSpPr>
          <p:spPr>
            <a:xfrm>
              <a:off x="4580792" y="1802423"/>
              <a:ext cx="3047335" cy="2778367"/>
            </a:xfrm>
            <a:custGeom>
              <a:avLst/>
              <a:gdLst>
                <a:gd name="connsiteX0" fmla="*/ 2686434 w 3047335"/>
                <a:gd name="connsiteY0" fmla="*/ 649222 h 2778367"/>
                <a:gd name="connsiteX1" fmla="*/ 2480724 w 3047335"/>
                <a:gd name="connsiteY1" fmla="*/ 868916 h 2778367"/>
                <a:gd name="connsiteX2" fmla="*/ 2831980 w 3047335"/>
                <a:gd name="connsiteY2" fmla="*/ 868916 h 2778367"/>
                <a:gd name="connsiteX3" fmla="*/ 2831980 w 3047335"/>
                <a:gd name="connsiteY3" fmla="*/ 866747 h 2778367"/>
                <a:gd name="connsiteX4" fmla="*/ 2939658 w 3047335"/>
                <a:gd name="connsiteY4" fmla="*/ 759069 h 2778367"/>
                <a:gd name="connsiteX5" fmla="*/ 2831980 w 3047335"/>
                <a:gd name="connsiteY5" fmla="*/ 651391 h 2778367"/>
                <a:gd name="connsiteX6" fmla="*/ 2831980 w 3047335"/>
                <a:gd name="connsiteY6" fmla="*/ 649222 h 2778367"/>
                <a:gd name="connsiteX7" fmla="*/ 32816 w 3047335"/>
                <a:gd name="connsiteY7" fmla="*/ 0 h 2778367"/>
                <a:gd name="connsiteX8" fmla="*/ 2993848 w 3047335"/>
                <a:gd name="connsiteY8" fmla="*/ 0 h 2778367"/>
                <a:gd name="connsiteX9" fmla="*/ 3026664 w 3047335"/>
                <a:gd name="connsiteY9" fmla="*/ 32816 h 2778367"/>
                <a:gd name="connsiteX10" fmla="*/ 3026664 w 3047335"/>
                <a:gd name="connsiteY10" fmla="*/ 285864 h 2778367"/>
                <a:gd name="connsiteX11" fmla="*/ 3026664 w 3047335"/>
                <a:gd name="connsiteY11" fmla="*/ 290147 h 2778367"/>
                <a:gd name="connsiteX12" fmla="*/ 3022654 w 3047335"/>
                <a:gd name="connsiteY12" fmla="*/ 290147 h 2778367"/>
                <a:gd name="connsiteX13" fmla="*/ 2785226 w 3047335"/>
                <a:gd name="connsiteY13" fmla="*/ 543714 h 2778367"/>
                <a:gd name="connsiteX14" fmla="*/ 2831980 w 3047335"/>
                <a:gd name="connsiteY14" fmla="*/ 543714 h 2778367"/>
                <a:gd name="connsiteX15" fmla="*/ 2834863 w 3047335"/>
                <a:gd name="connsiteY15" fmla="*/ 543714 h 2778367"/>
                <a:gd name="connsiteX16" fmla="*/ 2834863 w 3047335"/>
                <a:gd name="connsiteY16" fmla="*/ 544005 h 2778367"/>
                <a:gd name="connsiteX17" fmla="*/ 2875382 w 3047335"/>
                <a:gd name="connsiteY17" fmla="*/ 548089 h 2778367"/>
                <a:gd name="connsiteX18" fmla="*/ 3047335 w 3047335"/>
                <a:gd name="connsiteY18" fmla="*/ 759069 h 2778367"/>
                <a:gd name="connsiteX19" fmla="*/ 2875382 w 3047335"/>
                <a:gd name="connsiteY19" fmla="*/ 970049 h 2778367"/>
                <a:gd name="connsiteX20" fmla="*/ 2834863 w 3047335"/>
                <a:gd name="connsiteY20" fmla="*/ 974134 h 2778367"/>
                <a:gd name="connsiteX21" fmla="*/ 2834863 w 3047335"/>
                <a:gd name="connsiteY21" fmla="*/ 974424 h 2778367"/>
                <a:gd name="connsiteX22" fmla="*/ 2831980 w 3047335"/>
                <a:gd name="connsiteY22" fmla="*/ 974424 h 2778367"/>
                <a:gd name="connsiteX23" fmla="*/ 2381931 w 3047335"/>
                <a:gd name="connsiteY23" fmla="*/ 974424 h 2778367"/>
                <a:gd name="connsiteX24" fmla="*/ 1891751 w 3047335"/>
                <a:gd name="connsiteY24" fmla="*/ 1497925 h 2778367"/>
                <a:gd name="connsiteX25" fmla="*/ 1891751 w 3047335"/>
                <a:gd name="connsiteY25" fmla="*/ 2250406 h 2778367"/>
                <a:gd name="connsiteX26" fmla="*/ 1142998 w 3047335"/>
                <a:gd name="connsiteY26" fmla="*/ 2778367 h 2778367"/>
                <a:gd name="connsiteX27" fmla="*/ 1142998 w 3047335"/>
                <a:gd name="connsiteY27" fmla="*/ 1506560 h 2778367"/>
                <a:gd name="connsiteX28" fmla="*/ 4010 w 3047335"/>
                <a:gd name="connsiteY28" fmla="*/ 290147 h 2778367"/>
                <a:gd name="connsiteX29" fmla="*/ 0 w 3047335"/>
                <a:gd name="connsiteY29" fmla="*/ 290147 h 2778367"/>
                <a:gd name="connsiteX30" fmla="*/ 0 w 3047335"/>
                <a:gd name="connsiteY30" fmla="*/ 285864 h 2778367"/>
                <a:gd name="connsiteX31" fmla="*/ 0 w 3047335"/>
                <a:gd name="connsiteY31" fmla="*/ 32816 h 2778367"/>
                <a:gd name="connsiteX32" fmla="*/ 32816 w 3047335"/>
                <a:gd name="connsiteY32" fmla="*/ 0 h 277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7335" h="2778367">
                  <a:moveTo>
                    <a:pt x="2686434" y="649222"/>
                  </a:moveTo>
                  <a:lnTo>
                    <a:pt x="2480724" y="868916"/>
                  </a:lnTo>
                  <a:lnTo>
                    <a:pt x="2831980" y="868916"/>
                  </a:lnTo>
                  <a:lnTo>
                    <a:pt x="2831980" y="866747"/>
                  </a:lnTo>
                  <a:cubicBezTo>
                    <a:pt x="2891449" y="866747"/>
                    <a:pt x="2939658" y="818538"/>
                    <a:pt x="2939658" y="759069"/>
                  </a:cubicBezTo>
                  <a:cubicBezTo>
                    <a:pt x="2939658" y="699600"/>
                    <a:pt x="2891449" y="651391"/>
                    <a:pt x="2831980" y="651391"/>
                  </a:cubicBezTo>
                  <a:lnTo>
                    <a:pt x="2831980" y="649222"/>
                  </a:lnTo>
                  <a:close/>
                  <a:moveTo>
                    <a:pt x="32816" y="0"/>
                  </a:moveTo>
                  <a:lnTo>
                    <a:pt x="2993848" y="0"/>
                  </a:lnTo>
                  <a:cubicBezTo>
                    <a:pt x="3011972" y="0"/>
                    <a:pt x="3026664" y="14692"/>
                    <a:pt x="3026664" y="32816"/>
                  </a:cubicBezTo>
                  <a:lnTo>
                    <a:pt x="3026664" y="285864"/>
                  </a:lnTo>
                  <a:lnTo>
                    <a:pt x="3026664" y="290147"/>
                  </a:lnTo>
                  <a:lnTo>
                    <a:pt x="3022654" y="290147"/>
                  </a:lnTo>
                  <a:lnTo>
                    <a:pt x="2785226" y="543714"/>
                  </a:lnTo>
                  <a:lnTo>
                    <a:pt x="2831980" y="543714"/>
                  </a:lnTo>
                  <a:lnTo>
                    <a:pt x="2834863" y="543714"/>
                  </a:lnTo>
                  <a:lnTo>
                    <a:pt x="2834863" y="544005"/>
                  </a:lnTo>
                  <a:lnTo>
                    <a:pt x="2875382" y="548089"/>
                  </a:lnTo>
                  <a:cubicBezTo>
                    <a:pt x="2973515" y="568170"/>
                    <a:pt x="3047335" y="654999"/>
                    <a:pt x="3047335" y="759069"/>
                  </a:cubicBezTo>
                  <a:cubicBezTo>
                    <a:pt x="3047335" y="863139"/>
                    <a:pt x="2973515" y="949968"/>
                    <a:pt x="2875382" y="970049"/>
                  </a:cubicBezTo>
                  <a:lnTo>
                    <a:pt x="2834863" y="974134"/>
                  </a:lnTo>
                  <a:lnTo>
                    <a:pt x="2834863" y="974424"/>
                  </a:lnTo>
                  <a:lnTo>
                    <a:pt x="2831980" y="974424"/>
                  </a:lnTo>
                  <a:lnTo>
                    <a:pt x="2381931" y="974424"/>
                  </a:lnTo>
                  <a:lnTo>
                    <a:pt x="1891751" y="1497925"/>
                  </a:lnTo>
                  <a:lnTo>
                    <a:pt x="1891751" y="2250406"/>
                  </a:lnTo>
                  <a:lnTo>
                    <a:pt x="1142998" y="2778367"/>
                  </a:lnTo>
                  <a:lnTo>
                    <a:pt x="1142998" y="1506560"/>
                  </a:lnTo>
                  <a:lnTo>
                    <a:pt x="4010" y="290147"/>
                  </a:lnTo>
                  <a:lnTo>
                    <a:pt x="0" y="290147"/>
                  </a:lnTo>
                  <a:lnTo>
                    <a:pt x="0" y="285864"/>
                  </a:lnTo>
                  <a:lnTo>
                    <a:pt x="0" y="32816"/>
                  </a:lnTo>
                  <a:cubicBezTo>
                    <a:pt x="0" y="14692"/>
                    <a:pt x="14692" y="0"/>
                    <a:pt x="3281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94CE2EC2-3FE8-0E45-AB4D-F919C28E4EBF}"/>
                </a:ext>
              </a:extLst>
            </p:cNvPr>
            <p:cNvSpPr/>
            <p:nvPr/>
          </p:nvSpPr>
          <p:spPr>
            <a:xfrm>
              <a:off x="4580792" y="1987062"/>
              <a:ext cx="3026664" cy="1055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31">
            <a:extLst>
              <a:ext uri="{FF2B5EF4-FFF2-40B4-BE49-F238E27FC236}">
                <a16:creationId xmlns:a16="http://schemas.microsoft.com/office/drawing/2014/main" id="{CE457146-180C-A645-890E-31D8C2C4F71C}"/>
              </a:ext>
            </a:extLst>
          </p:cNvPr>
          <p:cNvSpPr txBox="1"/>
          <p:nvPr/>
        </p:nvSpPr>
        <p:spPr>
          <a:xfrm>
            <a:off x="8353146" y="6323977"/>
            <a:ext cx="2597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chemeClr val="bg1"/>
                </a:solidFill>
                <a:cs typeface="Arial" pitchFamily="34" charset="0"/>
              </a:rPr>
              <a:t>DATASET </a:t>
            </a:r>
            <a:endParaRPr lang="ko-KR" altLang="en-US" sz="11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6" name="TextBox 19">
            <a:extLst>
              <a:ext uri="{FF2B5EF4-FFF2-40B4-BE49-F238E27FC236}">
                <a16:creationId xmlns:a16="http://schemas.microsoft.com/office/drawing/2014/main" id="{A7B321F3-A0B9-BF4F-8086-5085B45680EC}"/>
              </a:ext>
            </a:extLst>
          </p:cNvPr>
          <p:cNvSpPr txBox="1"/>
          <p:nvPr/>
        </p:nvSpPr>
        <p:spPr>
          <a:xfrm>
            <a:off x="10463905" y="4916489"/>
            <a:ext cx="2055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Incomplete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Features Matrix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Target Vector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Feature quantitative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Graphs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(Feature engineering)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98D03A-DAB4-BA4A-99F5-792845238C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233" y="1591259"/>
            <a:ext cx="3171807" cy="154050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A2CE20C-BEA4-A24E-BC75-9D8E375CD3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461" y="1388563"/>
            <a:ext cx="2628935" cy="216795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3048324-4066-EF42-887D-7889B563AB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212" y="4849263"/>
            <a:ext cx="2312053" cy="173632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B0E746F-AA98-134F-8C9A-87AFBD73B2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461" y="4237039"/>
            <a:ext cx="2660030" cy="137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2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">
            <a:extLst>
              <a:ext uri="{FF2B5EF4-FFF2-40B4-BE49-F238E27FC236}">
                <a16:creationId xmlns:a16="http://schemas.microsoft.com/office/drawing/2014/main" id="{0D47E194-E19E-B640-B3BE-1A33A3580E88}"/>
              </a:ext>
            </a:extLst>
          </p:cNvPr>
          <p:cNvSpPr/>
          <p:nvPr/>
        </p:nvSpPr>
        <p:spPr>
          <a:xfrm>
            <a:off x="5735537" y="3094516"/>
            <a:ext cx="2069054" cy="23788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0D271BF9-713B-41D0-90E0-5CC8311DE6E4}"/>
              </a:ext>
            </a:extLst>
          </p:cNvPr>
          <p:cNvSpPr/>
          <p:nvPr/>
        </p:nvSpPr>
        <p:spPr>
          <a:xfrm>
            <a:off x="1603031" y="2880178"/>
            <a:ext cx="2042102" cy="89348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01E0273A-B459-4CD0-8435-5CF254BFE226}"/>
              </a:ext>
            </a:extLst>
          </p:cNvPr>
          <p:cNvSpPr/>
          <p:nvPr/>
        </p:nvSpPr>
        <p:spPr>
          <a:xfrm>
            <a:off x="3703008" y="2479736"/>
            <a:ext cx="2042102" cy="89348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9DF2F2-2AAF-423B-9C1A-E3CA37AC6BBB}"/>
              </a:ext>
            </a:extLst>
          </p:cNvPr>
          <p:cNvSpPr/>
          <p:nvPr/>
        </p:nvSpPr>
        <p:spPr>
          <a:xfrm>
            <a:off x="3672153" y="3500922"/>
            <a:ext cx="2042102" cy="198285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FAC203-2011-4453-B617-FFB3DD1E00E9}"/>
              </a:ext>
            </a:extLst>
          </p:cNvPr>
          <p:cNvSpPr/>
          <p:nvPr/>
        </p:nvSpPr>
        <p:spPr>
          <a:xfrm>
            <a:off x="1589704" y="3914291"/>
            <a:ext cx="2055497" cy="1571722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082F2-4BAD-44A6-AF6A-9285015585DB}"/>
              </a:ext>
            </a:extLst>
          </p:cNvPr>
          <p:cNvSpPr txBox="1"/>
          <p:nvPr/>
        </p:nvSpPr>
        <p:spPr>
          <a:xfrm>
            <a:off x="1942913" y="3171959"/>
            <a:ext cx="1480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DATASETS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1A7B38-9CD0-43B0-BBE2-116116D27F63}"/>
              </a:ext>
            </a:extLst>
          </p:cNvPr>
          <p:cNvSpPr txBox="1"/>
          <p:nvPr/>
        </p:nvSpPr>
        <p:spPr>
          <a:xfrm>
            <a:off x="4012290" y="2787174"/>
            <a:ext cx="1653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r>
              <a:rPr lang="en-US" altLang="ko-KR"/>
              <a:t>OBJECTIVE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B5A58-2E50-4E36-9C18-683C49ADB133}"/>
              </a:ext>
            </a:extLst>
          </p:cNvPr>
          <p:cNvSpPr txBox="1"/>
          <p:nvPr/>
        </p:nvSpPr>
        <p:spPr>
          <a:xfrm>
            <a:off x="6995820" y="2357458"/>
            <a:ext cx="116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r>
              <a:rPr lang="en-US" altLang="ko-KR"/>
              <a:t>Modelling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8D21A9-00CE-4E72-9FA0-C8F67A52636E}"/>
              </a:ext>
            </a:extLst>
          </p:cNvPr>
          <p:cNvSpPr txBox="1"/>
          <p:nvPr/>
        </p:nvSpPr>
        <p:spPr>
          <a:xfrm>
            <a:off x="9825463" y="1139787"/>
            <a:ext cx="1002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Success for the Business</a:t>
            </a:r>
            <a:endParaRPr lang="ko-KR" altLang="en-US" sz="1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F4336-1E53-4C94-B9F9-64022E9A4E9B}"/>
              </a:ext>
            </a:extLst>
          </p:cNvPr>
          <p:cNvSpPr txBox="1"/>
          <p:nvPr/>
        </p:nvSpPr>
        <p:spPr>
          <a:xfrm>
            <a:off x="3799410" y="3658106"/>
            <a:ext cx="1711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Predict (24h) pollution to warn population.</a:t>
            </a: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NOx and PM10 as features.</a:t>
            </a:r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51403" y="365687"/>
            <a:ext cx="11573197" cy="8936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Air Pollution Warning System</a:t>
            </a:r>
          </a:p>
          <a:p>
            <a:r>
              <a:rPr lang="en-US" sz="2400" dirty="0"/>
              <a:t>Project Phases</a:t>
            </a:r>
          </a:p>
        </p:txBody>
      </p:sp>
      <p:sp>
        <p:nvSpPr>
          <p:cNvPr id="28" name="Chevron 5">
            <a:extLst>
              <a:ext uri="{FF2B5EF4-FFF2-40B4-BE49-F238E27FC236}">
                <a16:creationId xmlns:a16="http://schemas.microsoft.com/office/drawing/2014/main" id="{6F7EEB9B-BC47-8342-9150-047C4738622E}"/>
              </a:ext>
            </a:extLst>
          </p:cNvPr>
          <p:cNvSpPr/>
          <p:nvPr/>
        </p:nvSpPr>
        <p:spPr>
          <a:xfrm>
            <a:off x="5781140" y="2053149"/>
            <a:ext cx="2042102" cy="89348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907AFCCD-D75A-C54B-922F-FF1D41560F2C}"/>
              </a:ext>
            </a:extLst>
          </p:cNvPr>
          <p:cNvSpPr txBox="1"/>
          <p:nvPr/>
        </p:nvSpPr>
        <p:spPr>
          <a:xfrm>
            <a:off x="6310576" y="2336740"/>
            <a:ext cx="1268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r>
              <a:rPr lang="en-US" altLang="ko-KR"/>
              <a:t>MODELLING</a:t>
            </a:r>
            <a:endParaRPr lang="ko-KR" altLang="en-US"/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9812CF5A-9EFE-6C49-AFD5-46E0BFE7F5C9}"/>
              </a:ext>
            </a:extLst>
          </p:cNvPr>
          <p:cNvSpPr txBox="1"/>
          <p:nvPr/>
        </p:nvSpPr>
        <p:spPr>
          <a:xfrm>
            <a:off x="5750823" y="3167851"/>
            <a:ext cx="2055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CLASSIFIED Prediction</a:t>
            </a:r>
            <a:b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Discreet predictive mode for warning,  and REGRESSION Prediction Continuous predictive mode for Pollutants</a:t>
            </a:r>
          </a:p>
        </p:txBody>
      </p:sp>
      <p:sp>
        <p:nvSpPr>
          <p:cNvPr id="35" name="Chevron 6">
            <a:extLst>
              <a:ext uri="{FF2B5EF4-FFF2-40B4-BE49-F238E27FC236}">
                <a16:creationId xmlns:a16="http://schemas.microsoft.com/office/drawing/2014/main" id="{AEC15094-3045-4540-A79A-1BE5B790294F}"/>
              </a:ext>
            </a:extLst>
          </p:cNvPr>
          <p:cNvSpPr/>
          <p:nvPr/>
        </p:nvSpPr>
        <p:spPr>
          <a:xfrm>
            <a:off x="7859786" y="1665736"/>
            <a:ext cx="2042102" cy="89348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18FAB335-F49E-BC47-A428-9430FC0BC1B1}"/>
              </a:ext>
            </a:extLst>
          </p:cNvPr>
          <p:cNvSpPr/>
          <p:nvPr/>
        </p:nvSpPr>
        <p:spPr>
          <a:xfrm>
            <a:off x="7832835" y="2652551"/>
            <a:ext cx="2069053" cy="2820777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TextBox 15">
            <a:extLst>
              <a:ext uri="{FF2B5EF4-FFF2-40B4-BE49-F238E27FC236}">
                <a16:creationId xmlns:a16="http://schemas.microsoft.com/office/drawing/2014/main" id="{73B49545-9E69-704A-890E-454BC2491D06}"/>
              </a:ext>
            </a:extLst>
          </p:cNvPr>
          <p:cNvSpPr txBox="1"/>
          <p:nvPr/>
        </p:nvSpPr>
        <p:spPr>
          <a:xfrm>
            <a:off x="8118662" y="1975510"/>
            <a:ext cx="1735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IMPLEMENT</a:t>
            </a:r>
            <a:endParaRPr lang="ko-KR" altLang="en-US" sz="1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16">
            <a:extLst>
              <a:ext uri="{FF2B5EF4-FFF2-40B4-BE49-F238E27FC236}">
                <a16:creationId xmlns:a16="http://schemas.microsoft.com/office/drawing/2014/main" id="{25D393A3-FC2C-BB44-B9B3-8B42D8AC2AA0}"/>
              </a:ext>
            </a:extLst>
          </p:cNvPr>
          <p:cNvSpPr txBox="1"/>
          <p:nvPr/>
        </p:nvSpPr>
        <p:spPr>
          <a:xfrm>
            <a:off x="10622115" y="1502699"/>
            <a:ext cx="10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Success</a:t>
            </a:r>
            <a:endParaRPr lang="ko-KR" altLang="en-US" sz="1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21">
            <a:extLst>
              <a:ext uri="{FF2B5EF4-FFF2-40B4-BE49-F238E27FC236}">
                <a16:creationId xmlns:a16="http://schemas.microsoft.com/office/drawing/2014/main" id="{73E12EEC-4F25-AB4D-A7E7-93B9BAED675C}"/>
              </a:ext>
            </a:extLst>
          </p:cNvPr>
          <p:cNvSpPr txBox="1"/>
          <p:nvPr/>
        </p:nvSpPr>
        <p:spPr>
          <a:xfrm>
            <a:off x="7972882" y="2836363"/>
            <a:ext cx="1864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FRONTEND with input forecast parameters and model prediction</a:t>
            </a: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9262166B-C32E-8E44-A8FF-3A809220B0E7}"/>
              </a:ext>
            </a:extLst>
          </p:cNvPr>
          <p:cNvSpPr txBox="1"/>
          <p:nvPr/>
        </p:nvSpPr>
        <p:spPr>
          <a:xfrm>
            <a:off x="1615364" y="4091180"/>
            <a:ext cx="2028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Parametric measures got from XVPCA (Pollution) with data available from period from 2016-today</a:t>
            </a:r>
          </a:p>
        </p:txBody>
      </p:sp>
    </p:spTree>
    <p:extLst>
      <p:ext uri="{BB962C8B-B14F-4D97-AF65-F5344CB8AC3E}">
        <p14:creationId xmlns:p14="http://schemas.microsoft.com/office/powerpoint/2010/main" val="300276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2874428C-093B-4F65-8EA0-4899EBAD9EE4}"/>
              </a:ext>
            </a:extLst>
          </p:cNvPr>
          <p:cNvSpPr/>
          <p:nvPr/>
        </p:nvSpPr>
        <p:spPr>
          <a:xfrm>
            <a:off x="11737103" y="5121894"/>
            <a:ext cx="315111" cy="24204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5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163906" y="443174"/>
            <a:ext cx="11573197" cy="8936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Air Pollution Warning System</a:t>
            </a:r>
          </a:p>
          <a:p>
            <a:r>
              <a:rPr lang="en-US" sz="2400" dirty="0"/>
              <a:t>PLANNING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904B34-4BA3-B240-86B8-E7A631B87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78" y="1469719"/>
            <a:ext cx="10553843" cy="49451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9855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2874428C-093B-4F65-8EA0-4899EBAD9EE4}"/>
              </a:ext>
            </a:extLst>
          </p:cNvPr>
          <p:cNvSpPr/>
          <p:nvPr/>
        </p:nvSpPr>
        <p:spPr>
          <a:xfrm>
            <a:off x="11737103" y="5121894"/>
            <a:ext cx="315111" cy="24204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5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163906" y="443174"/>
            <a:ext cx="11573197" cy="8936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Air Pollution Warning System</a:t>
            </a:r>
          </a:p>
          <a:p>
            <a:r>
              <a:rPr lang="en-US" sz="2400" dirty="0"/>
              <a:t>QUESTIONS &amp; REMARKS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7A651F74-E45E-D94E-B255-F4040115370A}"/>
              </a:ext>
            </a:extLst>
          </p:cNvPr>
          <p:cNvGrpSpPr/>
          <p:nvPr/>
        </p:nvGrpSpPr>
        <p:grpSpPr>
          <a:xfrm>
            <a:off x="5453438" y="1440956"/>
            <a:ext cx="1289518" cy="4225084"/>
            <a:chOff x="3850310" y="1776627"/>
            <a:chExt cx="1289518" cy="4225084"/>
          </a:xfrm>
          <a:solidFill>
            <a:schemeClr val="bg1"/>
          </a:solidFill>
        </p:grpSpPr>
        <p:sp>
          <p:nvSpPr>
            <p:cNvPr id="5" name="Hexagon 3">
              <a:extLst>
                <a:ext uri="{FF2B5EF4-FFF2-40B4-BE49-F238E27FC236}">
                  <a16:creationId xmlns:a16="http://schemas.microsoft.com/office/drawing/2014/main" id="{55E179FE-B2B9-7045-989F-1D6EEA72FE03}"/>
                </a:ext>
              </a:extLst>
            </p:cNvPr>
            <p:cNvSpPr/>
            <p:nvPr/>
          </p:nvSpPr>
          <p:spPr>
            <a:xfrm rot="5400000">
              <a:off x="4231727" y="4278982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Hexagon 4">
              <a:extLst>
                <a:ext uri="{FF2B5EF4-FFF2-40B4-BE49-F238E27FC236}">
                  <a16:creationId xmlns:a16="http://schemas.microsoft.com/office/drawing/2014/main" id="{47F11FE7-9E2C-3846-9972-B79848928BCF}"/>
                </a:ext>
              </a:extLst>
            </p:cNvPr>
            <p:cNvSpPr/>
            <p:nvPr/>
          </p:nvSpPr>
          <p:spPr>
            <a:xfrm rot="5400000">
              <a:off x="4231727" y="2649728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Hexagon 5">
              <a:extLst>
                <a:ext uri="{FF2B5EF4-FFF2-40B4-BE49-F238E27FC236}">
                  <a16:creationId xmlns:a16="http://schemas.microsoft.com/office/drawing/2014/main" id="{52EB761E-1858-824D-A95F-840C53FEF0C4}"/>
                </a:ext>
              </a:extLst>
            </p:cNvPr>
            <p:cNvSpPr/>
            <p:nvPr/>
          </p:nvSpPr>
          <p:spPr>
            <a:xfrm rot="5400000">
              <a:off x="3783044" y="3473147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Hexagon 6">
              <a:extLst>
                <a:ext uri="{FF2B5EF4-FFF2-40B4-BE49-F238E27FC236}">
                  <a16:creationId xmlns:a16="http://schemas.microsoft.com/office/drawing/2014/main" id="{D62C7BCF-B0B6-2940-9C36-45B7849A947C}"/>
                </a:ext>
              </a:extLst>
            </p:cNvPr>
            <p:cNvSpPr/>
            <p:nvPr/>
          </p:nvSpPr>
          <p:spPr>
            <a:xfrm rot="5400000">
              <a:off x="3783044" y="1843893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Hexagon 7">
              <a:extLst>
                <a:ext uri="{FF2B5EF4-FFF2-40B4-BE49-F238E27FC236}">
                  <a16:creationId xmlns:a16="http://schemas.microsoft.com/office/drawing/2014/main" id="{CA95873A-A2F1-4A4F-A654-522360F757AE}"/>
                </a:ext>
              </a:extLst>
            </p:cNvPr>
            <p:cNvSpPr/>
            <p:nvPr/>
          </p:nvSpPr>
          <p:spPr>
            <a:xfrm rot="5400000">
              <a:off x="3783044" y="5093610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" name="TextBox 8">
            <a:extLst>
              <a:ext uri="{FF2B5EF4-FFF2-40B4-BE49-F238E27FC236}">
                <a16:creationId xmlns:a16="http://schemas.microsoft.com/office/drawing/2014/main" id="{67C10A7B-A34D-C44B-81C5-BAA6C696AEE0}"/>
              </a:ext>
            </a:extLst>
          </p:cNvPr>
          <p:cNvSpPr txBox="1"/>
          <p:nvPr/>
        </p:nvSpPr>
        <p:spPr>
          <a:xfrm>
            <a:off x="853877" y="1583987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4000" b="1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57D278C7-C348-6746-A35B-19864E6800AF}"/>
              </a:ext>
            </a:extLst>
          </p:cNvPr>
          <p:cNvGrpSpPr/>
          <p:nvPr/>
        </p:nvGrpSpPr>
        <p:grpSpPr>
          <a:xfrm>
            <a:off x="1668001" y="1476265"/>
            <a:ext cx="3644675" cy="923330"/>
            <a:chOff x="3017859" y="4283314"/>
            <a:chExt cx="1908852" cy="923330"/>
          </a:xfrm>
        </p:grpSpPr>
        <p:sp>
          <p:nvSpPr>
            <p:cNvPr id="12" name="TextBox 10">
              <a:extLst>
                <a:ext uri="{FF2B5EF4-FFF2-40B4-BE49-F238E27FC236}">
                  <a16:creationId xmlns:a16="http://schemas.microsoft.com/office/drawing/2014/main" id="{06C0CF35-DFE2-5446-A041-C32160AEB115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Could incomplete data be filled with average value, prior value, prior and next average value? Any other suggestion?.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2FF90A09-0FD4-2949-9F33-E10390FA1DD7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DATASETS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2">
            <a:extLst>
              <a:ext uri="{FF2B5EF4-FFF2-40B4-BE49-F238E27FC236}">
                <a16:creationId xmlns:a16="http://schemas.microsoft.com/office/drawing/2014/main" id="{F720B32D-F276-3142-A60E-B3110B9D88D6}"/>
              </a:ext>
            </a:extLst>
          </p:cNvPr>
          <p:cNvSpPr txBox="1"/>
          <p:nvPr/>
        </p:nvSpPr>
        <p:spPr>
          <a:xfrm>
            <a:off x="853877" y="3223439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4000" b="1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5" name="Group 13">
            <a:extLst>
              <a:ext uri="{FF2B5EF4-FFF2-40B4-BE49-F238E27FC236}">
                <a16:creationId xmlns:a16="http://schemas.microsoft.com/office/drawing/2014/main" id="{2AE7B17A-665D-2940-BFE8-DBE6F4199551}"/>
              </a:ext>
            </a:extLst>
          </p:cNvPr>
          <p:cNvGrpSpPr/>
          <p:nvPr/>
        </p:nvGrpSpPr>
        <p:grpSpPr>
          <a:xfrm>
            <a:off x="1668001" y="3115717"/>
            <a:ext cx="3644675" cy="738664"/>
            <a:chOff x="3017859" y="4283314"/>
            <a:chExt cx="1908852" cy="738664"/>
          </a:xfrm>
        </p:grpSpPr>
        <p:sp>
          <p:nvSpPr>
            <p:cNvPr id="16" name="TextBox 14">
              <a:extLst>
                <a:ext uri="{FF2B5EF4-FFF2-40B4-BE49-F238E27FC236}">
                  <a16:creationId xmlns:a16="http://schemas.microsoft.com/office/drawing/2014/main" id="{33249E2B-2ACF-4F44-A394-1AC8C320F571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 a contingency plan, it could be reduced to 1 pollutant.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6DC8DB33-7396-674A-ABAD-63D31176302A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 STRATEGIES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6">
            <a:extLst>
              <a:ext uri="{FF2B5EF4-FFF2-40B4-BE49-F238E27FC236}">
                <a16:creationId xmlns:a16="http://schemas.microsoft.com/office/drawing/2014/main" id="{F57DF89D-AB4D-E041-9D8D-83D3B67E1B61}"/>
              </a:ext>
            </a:extLst>
          </p:cNvPr>
          <p:cNvSpPr txBox="1"/>
          <p:nvPr/>
        </p:nvSpPr>
        <p:spPr>
          <a:xfrm>
            <a:off x="853877" y="4862890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4000" b="1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19" name="Group 17">
            <a:extLst>
              <a:ext uri="{FF2B5EF4-FFF2-40B4-BE49-F238E27FC236}">
                <a16:creationId xmlns:a16="http://schemas.microsoft.com/office/drawing/2014/main" id="{60646F06-0344-114C-BD38-F9AF2B174787}"/>
              </a:ext>
            </a:extLst>
          </p:cNvPr>
          <p:cNvGrpSpPr/>
          <p:nvPr/>
        </p:nvGrpSpPr>
        <p:grpSpPr>
          <a:xfrm>
            <a:off x="1668001" y="4755168"/>
            <a:ext cx="3644675" cy="738664"/>
            <a:chOff x="3017859" y="4283314"/>
            <a:chExt cx="1908852" cy="738664"/>
          </a:xfrm>
        </p:grpSpPr>
        <p:sp>
          <p:nvSpPr>
            <p:cNvPr id="20" name="TextBox 18">
              <a:extLst>
                <a:ext uri="{FF2B5EF4-FFF2-40B4-BE49-F238E27FC236}">
                  <a16:creationId xmlns:a16="http://schemas.microsoft.com/office/drawing/2014/main" id="{3C25CA86-E526-0941-95EE-8CBF714AE344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Forecast data could be got by API or simply file downloaded from the XVPCA website.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19">
              <a:extLst>
                <a:ext uri="{FF2B5EF4-FFF2-40B4-BE49-F238E27FC236}">
                  <a16:creationId xmlns:a16="http://schemas.microsoft.com/office/drawing/2014/main" id="{D581FCC4-3BDC-B74E-937C-532FD15972C6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FRONTEND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0">
            <a:extLst>
              <a:ext uri="{FF2B5EF4-FFF2-40B4-BE49-F238E27FC236}">
                <a16:creationId xmlns:a16="http://schemas.microsoft.com/office/drawing/2014/main" id="{11856B4B-E9BE-574E-B601-389F7F258B97}"/>
              </a:ext>
            </a:extLst>
          </p:cNvPr>
          <p:cNvSpPr txBox="1"/>
          <p:nvPr/>
        </p:nvSpPr>
        <p:spPr>
          <a:xfrm>
            <a:off x="10609726" y="2403713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4000" b="1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3" name="Group 21">
            <a:extLst>
              <a:ext uri="{FF2B5EF4-FFF2-40B4-BE49-F238E27FC236}">
                <a16:creationId xmlns:a16="http://schemas.microsoft.com/office/drawing/2014/main" id="{D1C34D87-8844-624C-BA14-4ED67D301503}"/>
              </a:ext>
            </a:extLst>
          </p:cNvPr>
          <p:cNvGrpSpPr/>
          <p:nvPr/>
        </p:nvGrpSpPr>
        <p:grpSpPr>
          <a:xfrm>
            <a:off x="6845034" y="2295991"/>
            <a:ext cx="3701003" cy="923330"/>
            <a:chOff x="2980173" y="4283314"/>
            <a:chExt cx="1946538" cy="923330"/>
          </a:xfrm>
        </p:grpSpPr>
        <p:sp>
          <p:nvSpPr>
            <p:cNvPr id="24" name="TextBox 22">
              <a:extLst>
                <a:ext uri="{FF2B5EF4-FFF2-40B4-BE49-F238E27FC236}">
                  <a16:creationId xmlns:a16="http://schemas.microsoft.com/office/drawing/2014/main" id="{04343973-81C2-C64E-A375-10CDA30D7C91}"/>
                </a:ext>
              </a:extLst>
            </p:cNvPr>
            <p:cNvSpPr txBox="1"/>
            <p:nvPr/>
          </p:nvSpPr>
          <p:spPr>
            <a:xfrm>
              <a:off x="2980173" y="4560313"/>
              <a:ext cx="19465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Features will be selected in order to evaluate those which has a big impact into Pollution by Graphics.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All above considering 2 Pollutants and 1 station.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3">
              <a:extLst>
                <a:ext uri="{FF2B5EF4-FFF2-40B4-BE49-F238E27FC236}">
                  <a16:creationId xmlns:a16="http://schemas.microsoft.com/office/drawing/2014/main" id="{0283F4EF-CCD8-0A4C-AC07-A518ABADF09D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DATASET Cleaning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4">
            <a:extLst>
              <a:ext uri="{FF2B5EF4-FFF2-40B4-BE49-F238E27FC236}">
                <a16:creationId xmlns:a16="http://schemas.microsoft.com/office/drawing/2014/main" id="{9FDD532F-0F98-6F49-BC63-41FD82280B38}"/>
              </a:ext>
            </a:extLst>
          </p:cNvPr>
          <p:cNvSpPr txBox="1"/>
          <p:nvPr/>
        </p:nvSpPr>
        <p:spPr>
          <a:xfrm>
            <a:off x="10609726" y="4043165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4000" b="1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7" name="Group 25">
            <a:extLst>
              <a:ext uri="{FF2B5EF4-FFF2-40B4-BE49-F238E27FC236}">
                <a16:creationId xmlns:a16="http://schemas.microsoft.com/office/drawing/2014/main" id="{D364B00F-1E7E-4249-A56D-81AC18188986}"/>
              </a:ext>
            </a:extLst>
          </p:cNvPr>
          <p:cNvGrpSpPr/>
          <p:nvPr/>
        </p:nvGrpSpPr>
        <p:grpSpPr>
          <a:xfrm>
            <a:off x="6916688" y="3935443"/>
            <a:ext cx="3629350" cy="923330"/>
            <a:chOff x="3017859" y="4283314"/>
            <a:chExt cx="1908852" cy="923330"/>
          </a:xfrm>
        </p:grpSpPr>
        <p:sp>
          <p:nvSpPr>
            <p:cNvPr id="28" name="TextBox 26">
              <a:extLst>
                <a:ext uri="{FF2B5EF4-FFF2-40B4-BE49-F238E27FC236}">
                  <a16:creationId xmlns:a16="http://schemas.microsoft.com/office/drawing/2014/main" id="{AC3BC90F-00FC-9447-986B-089576E3526D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suggest TRAIN dataset from 2015 to 2019, and TEST dataset 2021.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avoid COVID-19 period.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7BE76475-2F3E-0B4E-AFFE-23E4E633ECFC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TRAIN and TEST Data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Hexagon 4">
            <a:extLst>
              <a:ext uri="{FF2B5EF4-FFF2-40B4-BE49-F238E27FC236}">
                <a16:creationId xmlns:a16="http://schemas.microsoft.com/office/drawing/2014/main" id="{5AAAEDA7-6838-4D44-B7EC-0AE7B2D37948}"/>
              </a:ext>
            </a:extLst>
          </p:cNvPr>
          <p:cNvSpPr/>
          <p:nvPr/>
        </p:nvSpPr>
        <p:spPr>
          <a:xfrm rot="5400000">
            <a:off x="5834855" y="5576763"/>
            <a:ext cx="975367" cy="840835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20">
            <a:extLst>
              <a:ext uri="{FF2B5EF4-FFF2-40B4-BE49-F238E27FC236}">
                <a16:creationId xmlns:a16="http://schemas.microsoft.com/office/drawing/2014/main" id="{227DF02C-449E-BF40-9BAA-B4BB720C9016}"/>
              </a:ext>
            </a:extLst>
          </p:cNvPr>
          <p:cNvSpPr txBox="1"/>
          <p:nvPr/>
        </p:nvSpPr>
        <p:spPr>
          <a:xfrm>
            <a:off x="10673414" y="5600326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accent3"/>
                </a:solidFill>
                <a:cs typeface="Arial" pitchFamily="34" charset="0"/>
              </a:rPr>
              <a:t>06</a:t>
            </a:r>
            <a:endParaRPr lang="ko-KR" altLang="en-US" sz="4000" b="1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7" name="Group 21">
            <a:extLst>
              <a:ext uri="{FF2B5EF4-FFF2-40B4-BE49-F238E27FC236}">
                <a16:creationId xmlns:a16="http://schemas.microsoft.com/office/drawing/2014/main" id="{7D947A98-CCDD-044D-BB17-BECD9033F4C9}"/>
              </a:ext>
            </a:extLst>
          </p:cNvPr>
          <p:cNvGrpSpPr/>
          <p:nvPr/>
        </p:nvGrpSpPr>
        <p:grpSpPr>
          <a:xfrm>
            <a:off x="6980376" y="5492604"/>
            <a:ext cx="3629350" cy="923330"/>
            <a:chOff x="3017859" y="4283314"/>
            <a:chExt cx="1908852" cy="923330"/>
          </a:xfrm>
        </p:grpSpPr>
        <p:sp>
          <p:nvSpPr>
            <p:cNvPr id="38" name="TextBox 22">
              <a:extLst>
                <a:ext uri="{FF2B5EF4-FFF2-40B4-BE49-F238E27FC236}">
                  <a16:creationId xmlns:a16="http://schemas.microsoft.com/office/drawing/2014/main" id="{1B1EBD28-166D-C249-8499-7EFF821F4A73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FRONTEND forecast against NOx, PM10 parameter data in previous days registered into XVPCA web.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23">
              <a:extLst>
                <a:ext uri="{FF2B5EF4-FFF2-40B4-BE49-F238E27FC236}">
                  <a16:creationId xmlns:a16="http://schemas.microsoft.com/office/drawing/2014/main" id="{9758B27E-A876-9C45-8275-E3218E8FF3DE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DUST POLLUTION DATA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Rectangle 30">
            <a:extLst>
              <a:ext uri="{FF2B5EF4-FFF2-40B4-BE49-F238E27FC236}">
                <a16:creationId xmlns:a16="http://schemas.microsoft.com/office/drawing/2014/main" id="{BC6639AA-B78C-AE4E-91CB-8C475E4CA422}"/>
              </a:ext>
            </a:extLst>
          </p:cNvPr>
          <p:cNvSpPr/>
          <p:nvPr/>
        </p:nvSpPr>
        <p:spPr>
          <a:xfrm>
            <a:off x="5641608" y="1679521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D8FBFD56-3C2E-C449-9D58-00962592F154}"/>
              </a:ext>
            </a:extLst>
          </p:cNvPr>
          <p:cNvSpPr/>
          <p:nvPr/>
        </p:nvSpPr>
        <p:spPr>
          <a:xfrm rot="18900000">
            <a:off x="6205737" y="2462937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3" name="Freeform 108">
            <a:extLst>
              <a:ext uri="{FF2B5EF4-FFF2-40B4-BE49-F238E27FC236}">
                <a16:creationId xmlns:a16="http://schemas.microsoft.com/office/drawing/2014/main" id="{A5A856C5-D945-1B4A-968B-252EF2C07BD8}"/>
              </a:ext>
            </a:extLst>
          </p:cNvPr>
          <p:cNvSpPr/>
          <p:nvPr/>
        </p:nvSpPr>
        <p:spPr>
          <a:xfrm>
            <a:off x="5628354" y="3226561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Rounded Rectangle 10">
            <a:extLst>
              <a:ext uri="{FF2B5EF4-FFF2-40B4-BE49-F238E27FC236}">
                <a16:creationId xmlns:a16="http://schemas.microsoft.com/office/drawing/2014/main" id="{3CFD1A2B-4137-2D41-8FE0-0582CF2D41DB}"/>
              </a:ext>
            </a:extLst>
          </p:cNvPr>
          <p:cNvSpPr/>
          <p:nvPr/>
        </p:nvSpPr>
        <p:spPr>
          <a:xfrm>
            <a:off x="6144032" y="4121863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Trapezoid 13">
            <a:extLst>
              <a:ext uri="{FF2B5EF4-FFF2-40B4-BE49-F238E27FC236}">
                <a16:creationId xmlns:a16="http://schemas.microsoft.com/office/drawing/2014/main" id="{942B423F-44FD-6A41-B37F-6AF7FB28F73F}"/>
              </a:ext>
            </a:extLst>
          </p:cNvPr>
          <p:cNvSpPr/>
          <p:nvPr/>
        </p:nvSpPr>
        <p:spPr>
          <a:xfrm>
            <a:off x="5614188" y="4946342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Rounded Rectangle 51">
            <a:extLst>
              <a:ext uri="{FF2B5EF4-FFF2-40B4-BE49-F238E27FC236}">
                <a16:creationId xmlns:a16="http://schemas.microsoft.com/office/drawing/2014/main" id="{A180D7D0-B255-9445-9E13-245CD0BB71A0}"/>
              </a:ext>
            </a:extLst>
          </p:cNvPr>
          <p:cNvSpPr/>
          <p:nvPr/>
        </p:nvSpPr>
        <p:spPr>
          <a:xfrm rot="16200000" flipH="1">
            <a:off x="6050300" y="569925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10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2400770" y="2723085"/>
            <a:ext cx="500844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>
                <a:solidFill>
                  <a:schemeClr val="bg1"/>
                </a:solidFill>
                <a:latin typeface="+mj-lt"/>
              </a:rPr>
              <a:t>THANKS!</a:t>
            </a:r>
            <a:endParaRPr lang="ko-KR" altLang="en-US" sz="540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533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312</Words>
  <Application>Microsoft Macintosh PowerPoint</Application>
  <PresentationFormat>Panorámica</PresentationFormat>
  <Paragraphs>77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Office User</cp:lastModifiedBy>
  <cp:revision>183</cp:revision>
  <dcterms:created xsi:type="dcterms:W3CDTF">2019-01-14T06:35:35Z</dcterms:created>
  <dcterms:modified xsi:type="dcterms:W3CDTF">2021-03-10T12:04:03Z</dcterms:modified>
</cp:coreProperties>
</file>