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66" r:id="rId3"/>
    <p:sldId id="257" r:id="rId4"/>
    <p:sldId id="277" r:id="rId5"/>
    <p:sldId id="264" r:id="rId6"/>
    <p:sldId id="259" r:id="rId7"/>
    <p:sldId id="276" r:id="rId8"/>
    <p:sldId id="272" r:id="rId9"/>
    <p:sldId id="271" r:id="rId10"/>
    <p:sldId id="268" r:id="rId11"/>
    <p:sldId id="275" r:id="rId12"/>
    <p:sldId id="274" r:id="rId13"/>
    <p:sldId id="278" r:id="rId14"/>
    <p:sldId id="273" r:id="rId15"/>
    <p:sldId id="265" r:id="rId16"/>
  </p:sldIdLst>
  <p:sldSz cx="18288000" cy="10287000"/>
  <p:notesSz cx="6858000" cy="9144000"/>
  <p:embeddedFontLst>
    <p:embeddedFont>
      <p:font typeface="Aldhabi" panose="01000000000000000000" pitchFamily="2" charset="-78"/>
      <p:regular r:id="rId18"/>
    </p:embeddedFont>
    <p:embeddedFont>
      <p:font typeface="Barlow" panose="00000500000000000000" pitchFamily="2" charset="0"/>
      <p:regular r:id="rId19"/>
      <p:bold r:id="rId20"/>
      <p:italic r:id="rId21"/>
      <p:boldItalic r:id="rId22"/>
    </p:embeddedFont>
    <p:embeddedFont>
      <p:font typeface="Barlow Bold" panose="00000800000000000000" charset="0"/>
      <p:regular r:id="rId23"/>
    </p:embeddedFont>
    <p:embeddedFont>
      <p:font typeface="Barlow Semi-Bold" panose="020B0604020202020204" charset="0"/>
      <p:regular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75" autoAdjust="0"/>
  </p:normalViewPr>
  <p:slideViewPr>
    <p:cSldViewPr>
      <p:cViewPr varScale="1">
        <p:scale>
          <a:sx n="61" d="100"/>
          <a:sy n="61" d="100"/>
        </p:scale>
        <p:origin x="32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1B6D5-94EF-4F23-ABE6-C9DA15BBB76F}" type="datetimeFigureOut">
              <a:rPr lang="en-US" smtClean="0"/>
              <a:t>9/14/2024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0AE42-F010-496E-9A47-2A2EB0D558DB}" type="slidenum">
              <a:rPr lang="en-US" smtClean="0"/>
              <a:t>‹#›</a:t>
            </a:fld>
            <a:endParaRPr lang="en-US"/>
          </a:p>
        </p:txBody>
      </p:sp>
    </p:spTree>
    <p:extLst>
      <p:ext uri="{BB962C8B-B14F-4D97-AF65-F5344CB8AC3E}">
        <p14:creationId xmlns:p14="http://schemas.microsoft.com/office/powerpoint/2010/main" val="2059626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E0AE42-F010-496E-9A47-2A2EB0D558DB}" type="slidenum">
              <a:rPr lang="en-US" smtClean="0"/>
              <a:t>1</a:t>
            </a:fld>
            <a:endParaRPr lang="en-US"/>
          </a:p>
        </p:txBody>
      </p:sp>
    </p:spTree>
    <p:extLst>
      <p:ext uri="{BB962C8B-B14F-4D97-AF65-F5344CB8AC3E}">
        <p14:creationId xmlns:p14="http://schemas.microsoft.com/office/powerpoint/2010/main" val="4235326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644056"/>
            <a:ext cx="2740845" cy="769288"/>
            <a:chOff x="0" y="0"/>
            <a:chExt cx="6909363" cy="1939290"/>
          </a:xfrm>
        </p:grpSpPr>
        <p:sp>
          <p:nvSpPr>
            <p:cNvPr id="3" name="Freeform 3"/>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4" name="AutoShape 4"/>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5" name="AutoShape 5"/>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189454" y="2692494"/>
            <a:ext cx="10091369" cy="1331775"/>
          </a:xfrm>
          <a:prstGeom prst="rect">
            <a:avLst/>
          </a:prstGeom>
        </p:spPr>
        <p:txBody>
          <a:bodyPr lIns="0" tIns="0" rIns="0" bIns="0" rtlCol="0" anchor="t">
            <a:spAutoFit/>
          </a:bodyPr>
          <a:lstStyle/>
          <a:p>
            <a:pPr marL="0" lvl="0" indent="0" algn="l">
              <a:lnSpc>
                <a:spcPts val="11519"/>
              </a:lnSpc>
              <a:spcBef>
                <a:spcPct val="0"/>
              </a:spcBef>
            </a:pPr>
            <a:r>
              <a:rPr lang="en-US" sz="8000" dirty="0">
                <a:solidFill>
                  <a:srgbClr val="3D3D3D"/>
                </a:solidFill>
                <a:latin typeface="Barlow Bold"/>
                <a:ea typeface="Barlow Bold"/>
                <a:cs typeface="Barlow Bold"/>
                <a:sym typeface="Barlow Bold"/>
              </a:rPr>
              <a:t>Stealthy Send </a:t>
            </a:r>
          </a:p>
        </p:txBody>
      </p:sp>
      <p:sp>
        <p:nvSpPr>
          <p:cNvPr id="11" name="TextBox 11"/>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01</a:t>
            </a:r>
          </a:p>
        </p:txBody>
      </p:sp>
      <p:sp>
        <p:nvSpPr>
          <p:cNvPr id="13" name="TextBox 13"/>
          <p:cNvSpPr txBox="1"/>
          <p:nvPr/>
        </p:nvSpPr>
        <p:spPr>
          <a:xfrm>
            <a:off x="1182146" y="6774726"/>
            <a:ext cx="4532853" cy="2712173"/>
          </a:xfrm>
          <a:prstGeom prst="rect">
            <a:avLst/>
          </a:prstGeom>
        </p:spPr>
        <p:txBody>
          <a:bodyPr wrap="square" lIns="0" tIns="0" rIns="0" bIns="0" rtlCol="0" anchor="t">
            <a:spAutoFit/>
          </a:bodyPr>
          <a:lstStyle/>
          <a:p>
            <a:pPr marL="0" lvl="0" indent="0" algn="just">
              <a:lnSpc>
                <a:spcPts val="4199"/>
              </a:lnSpc>
              <a:spcBef>
                <a:spcPct val="0"/>
              </a:spcBef>
            </a:pPr>
            <a:r>
              <a:rPr lang="en-US" sz="2799" spc="11" dirty="0">
                <a:solidFill>
                  <a:srgbClr val="3D3D3D"/>
                </a:solidFill>
                <a:latin typeface="Barlow Bold"/>
                <a:ea typeface="Barlow Bold"/>
                <a:cs typeface="Barlow Bold"/>
                <a:sym typeface="Barlow Bold"/>
              </a:rPr>
              <a:t>Presented by  </a:t>
            </a:r>
          </a:p>
          <a:p>
            <a:pPr marL="0" lvl="0" indent="0" algn="just">
              <a:lnSpc>
                <a:spcPts val="4199"/>
              </a:lnSpc>
              <a:spcBef>
                <a:spcPct val="0"/>
              </a:spcBef>
            </a:pPr>
            <a:r>
              <a:rPr lang="en-US" sz="2400" spc="11" dirty="0">
                <a:solidFill>
                  <a:srgbClr val="3D3D3D"/>
                </a:solidFill>
                <a:latin typeface="Barlow" panose="00000500000000000000" pitchFamily="2" charset="0"/>
                <a:ea typeface="Barlow Bold"/>
                <a:cs typeface="Barlow Bold"/>
                <a:sym typeface="Barlow Bold"/>
              </a:rPr>
              <a:t>Mohammad Qtaish       </a:t>
            </a:r>
            <a:r>
              <a:rPr lang="en-US" sz="2400" dirty="0"/>
              <a:t>AE1007</a:t>
            </a:r>
            <a:endParaRPr lang="en-US" sz="2400" spc="11" dirty="0">
              <a:solidFill>
                <a:srgbClr val="3D3D3D"/>
              </a:solidFill>
              <a:latin typeface="Barlow" panose="00000500000000000000" pitchFamily="2" charset="0"/>
              <a:ea typeface="Barlow Bold"/>
              <a:cs typeface="Barlow Bold"/>
              <a:sym typeface="Barlow Bold"/>
            </a:endParaRPr>
          </a:p>
          <a:p>
            <a:pPr marL="0" lvl="0" indent="0" algn="just">
              <a:lnSpc>
                <a:spcPts val="4199"/>
              </a:lnSpc>
              <a:spcBef>
                <a:spcPct val="0"/>
              </a:spcBef>
            </a:pPr>
            <a:r>
              <a:rPr lang="en-US" sz="2400" spc="11" dirty="0">
                <a:solidFill>
                  <a:srgbClr val="3D3D3D"/>
                </a:solidFill>
                <a:latin typeface="Barlow" panose="00000500000000000000" pitchFamily="2" charset="0"/>
                <a:ea typeface="Barlow Bold"/>
                <a:cs typeface="Barlow Bold"/>
                <a:sym typeface="Barlow Bold"/>
              </a:rPr>
              <a:t>Rakan Khater                 </a:t>
            </a:r>
            <a:r>
              <a:rPr lang="en-US" sz="2400" dirty="0"/>
              <a:t>AD1298</a:t>
            </a:r>
            <a:r>
              <a:rPr lang="en-US" sz="2400" spc="11" dirty="0">
                <a:solidFill>
                  <a:srgbClr val="3D3D3D"/>
                </a:solidFill>
                <a:latin typeface="Barlow" panose="00000500000000000000" pitchFamily="2" charset="0"/>
                <a:ea typeface="Barlow Bold"/>
                <a:cs typeface="Barlow Bold"/>
                <a:sym typeface="Barlow Bold"/>
              </a:rPr>
              <a:t> </a:t>
            </a:r>
          </a:p>
          <a:p>
            <a:pPr marL="0" lvl="0" indent="0" algn="just">
              <a:lnSpc>
                <a:spcPts val="4199"/>
              </a:lnSpc>
              <a:spcBef>
                <a:spcPct val="0"/>
              </a:spcBef>
            </a:pPr>
            <a:r>
              <a:rPr lang="en-US" sz="2400" spc="11" dirty="0">
                <a:solidFill>
                  <a:srgbClr val="3D3D3D"/>
                </a:solidFill>
                <a:latin typeface="Barlow" panose="00000500000000000000" pitchFamily="2" charset="0"/>
                <a:ea typeface="Barlow Bold"/>
                <a:cs typeface="Barlow Bold"/>
                <a:sym typeface="Barlow Bold"/>
              </a:rPr>
              <a:t>Aya Alhunity                    </a:t>
            </a:r>
            <a:r>
              <a:rPr lang="en-US" sz="2400" dirty="0"/>
              <a:t>AE2602</a:t>
            </a:r>
            <a:r>
              <a:rPr lang="en-US" sz="2400" spc="11" dirty="0">
                <a:solidFill>
                  <a:srgbClr val="3D3D3D"/>
                </a:solidFill>
                <a:latin typeface="Barlow" panose="00000500000000000000" pitchFamily="2" charset="0"/>
                <a:ea typeface="Barlow Bold"/>
                <a:cs typeface="Barlow Bold"/>
                <a:sym typeface="Barlow Bold"/>
              </a:rPr>
              <a:t>      </a:t>
            </a:r>
          </a:p>
          <a:p>
            <a:pPr marL="0" lvl="0" indent="0" algn="just">
              <a:lnSpc>
                <a:spcPts val="4199"/>
              </a:lnSpc>
              <a:spcBef>
                <a:spcPct val="0"/>
              </a:spcBef>
            </a:pPr>
            <a:endParaRPr lang="en-US" sz="2400" spc="11" dirty="0">
              <a:solidFill>
                <a:srgbClr val="3D3D3D"/>
              </a:solidFill>
              <a:latin typeface="Barlow" panose="00000500000000000000" pitchFamily="2" charset="0"/>
              <a:ea typeface="Barlow Bold"/>
              <a:cs typeface="Barlow Bold"/>
              <a:sym typeface="Barlow Bold"/>
            </a:endParaRPr>
          </a:p>
        </p:txBody>
      </p:sp>
      <p:pic>
        <p:nvPicPr>
          <p:cNvPr id="15" name="Picture 14">
            <a:extLst>
              <a:ext uri="{FF2B5EF4-FFF2-40B4-BE49-F238E27FC236}">
                <a16:creationId xmlns:a16="http://schemas.microsoft.com/office/drawing/2014/main" id="{4063FA51-BEC1-4B75-B426-24A9225F6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4622" y="2324100"/>
            <a:ext cx="5084194" cy="5084194"/>
          </a:xfrm>
          <a:prstGeom prst="rect">
            <a:avLst/>
          </a:prstGeom>
        </p:spPr>
      </p:pic>
      <p:sp>
        <p:nvSpPr>
          <p:cNvPr id="16" name="TextBox 15">
            <a:extLst>
              <a:ext uri="{FF2B5EF4-FFF2-40B4-BE49-F238E27FC236}">
                <a16:creationId xmlns:a16="http://schemas.microsoft.com/office/drawing/2014/main" id="{A2FF0D2C-019B-4AD9-83E9-4BD3B2B7AD66}"/>
              </a:ext>
            </a:extLst>
          </p:cNvPr>
          <p:cNvSpPr txBox="1"/>
          <p:nvPr/>
        </p:nvSpPr>
        <p:spPr>
          <a:xfrm>
            <a:off x="1533985" y="644056"/>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
        <p:nvSpPr>
          <p:cNvPr id="17" name="TextBox 16">
            <a:extLst>
              <a:ext uri="{FF2B5EF4-FFF2-40B4-BE49-F238E27FC236}">
                <a16:creationId xmlns:a16="http://schemas.microsoft.com/office/drawing/2014/main" id="{C03BB2B4-40B0-4346-A430-4E7149A1727A}"/>
              </a:ext>
            </a:extLst>
          </p:cNvPr>
          <p:cNvSpPr txBox="1"/>
          <p:nvPr/>
        </p:nvSpPr>
        <p:spPr>
          <a:xfrm>
            <a:off x="6553200" y="7748751"/>
            <a:ext cx="3048000" cy="1169551"/>
          </a:xfrm>
          <a:prstGeom prst="rect">
            <a:avLst/>
          </a:prstGeom>
          <a:noFill/>
        </p:spPr>
        <p:txBody>
          <a:bodyPr wrap="square" rtlCol="0">
            <a:spAutoFit/>
          </a:bodyPr>
          <a:lstStyle/>
          <a:p>
            <a:r>
              <a:rPr lang="en-US" sz="2800" dirty="0">
                <a:solidFill>
                  <a:srgbClr val="3D3D3D"/>
                </a:solidFill>
                <a:latin typeface="Barlow Bold" panose="00000800000000000000" charset="0"/>
              </a:rPr>
              <a:t>Supervised by</a:t>
            </a:r>
          </a:p>
          <a:p>
            <a:endParaRPr lang="en-US" dirty="0"/>
          </a:p>
          <a:p>
            <a:r>
              <a:rPr lang="en-US" sz="2400" dirty="0">
                <a:latin typeface="Barlow" panose="00000500000000000000" pitchFamily="2" charset="0"/>
              </a:rPr>
              <a:t>Dr.Zaid </a:t>
            </a:r>
            <a:r>
              <a:rPr lang="en-US" sz="2400" dirty="0">
                <a:solidFill>
                  <a:srgbClr val="000000"/>
                </a:solidFill>
                <a:effectLst/>
                <a:latin typeface="Barlow" panose="00000500000000000000" pitchFamily="2" charset="0"/>
                <a:ea typeface="Calibri" panose="020F0502020204030204" pitchFamily="34" charset="0"/>
                <a:cs typeface="Arial" panose="020B0604020202020204" pitchFamily="34" charset="0"/>
              </a:rPr>
              <a:t>Alhalhouli</a:t>
            </a:r>
            <a:endParaRPr lang="en-US" sz="2400" dirty="0">
              <a:latin typeface="Barlow"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
        <p:nvSpPr>
          <p:cNvPr id="2" name="TextBox 1">
            <a:extLst>
              <a:ext uri="{FF2B5EF4-FFF2-40B4-BE49-F238E27FC236}">
                <a16:creationId xmlns:a16="http://schemas.microsoft.com/office/drawing/2014/main" id="{AC591730-9400-4D36-815B-7C2DA7066DA6}"/>
              </a:ext>
            </a:extLst>
          </p:cNvPr>
          <p:cNvSpPr txBox="1"/>
          <p:nvPr/>
        </p:nvSpPr>
        <p:spPr>
          <a:xfrm>
            <a:off x="5257800" y="3848100"/>
            <a:ext cx="6317755" cy="1200329"/>
          </a:xfrm>
          <a:prstGeom prst="rect">
            <a:avLst/>
          </a:prstGeom>
          <a:noFill/>
        </p:spPr>
        <p:txBody>
          <a:bodyPr wrap="none" rtlCol="0">
            <a:spAutoFit/>
          </a:bodyPr>
          <a:lstStyle/>
          <a:p>
            <a:r>
              <a:rPr lang="en-US" sz="7200" dirty="0">
                <a:solidFill>
                  <a:srgbClr val="3D3D3D"/>
                </a:solidFill>
                <a:latin typeface="Barlow Bold" panose="00000800000000000000" charset="0"/>
              </a:rPr>
              <a:t>Real examples </a:t>
            </a:r>
          </a:p>
        </p:txBody>
      </p:sp>
    </p:spTree>
    <p:extLst>
      <p:ext uri="{BB962C8B-B14F-4D97-AF65-F5344CB8AC3E}">
        <p14:creationId xmlns:p14="http://schemas.microsoft.com/office/powerpoint/2010/main" val="3743912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pic>
        <p:nvPicPr>
          <p:cNvPr id="3" name="Picture 2">
            <a:extLst>
              <a:ext uri="{FF2B5EF4-FFF2-40B4-BE49-F238E27FC236}">
                <a16:creationId xmlns:a16="http://schemas.microsoft.com/office/drawing/2014/main" id="{75C1CFAF-DFD4-457B-B08D-27CFE51A4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746" y="3028766"/>
            <a:ext cx="15058399" cy="5233150"/>
          </a:xfrm>
          <a:prstGeom prst="rect">
            <a:avLst/>
          </a:prstGeom>
        </p:spPr>
      </p:pic>
      <p:sp>
        <p:nvSpPr>
          <p:cNvPr id="4" name="TextBox 3">
            <a:extLst>
              <a:ext uri="{FF2B5EF4-FFF2-40B4-BE49-F238E27FC236}">
                <a16:creationId xmlns:a16="http://schemas.microsoft.com/office/drawing/2014/main" id="{F599A634-59F9-40AD-891C-B82B68D8F4F9}"/>
              </a:ext>
            </a:extLst>
          </p:cNvPr>
          <p:cNvSpPr txBox="1"/>
          <p:nvPr/>
        </p:nvSpPr>
        <p:spPr>
          <a:xfrm>
            <a:off x="2667000" y="1866900"/>
            <a:ext cx="12877800" cy="707886"/>
          </a:xfrm>
          <a:prstGeom prst="rect">
            <a:avLst/>
          </a:prstGeom>
          <a:noFill/>
        </p:spPr>
        <p:txBody>
          <a:bodyPr wrap="square" rtlCol="0">
            <a:spAutoFit/>
          </a:bodyPr>
          <a:lstStyle/>
          <a:p>
            <a:pPr algn="ctr"/>
            <a:r>
              <a:rPr lang="en-US" sz="4000" b="1" dirty="0">
                <a:latin typeface="+mj-lt"/>
              </a:rPr>
              <a:t>Display the help menu </a:t>
            </a:r>
          </a:p>
        </p:txBody>
      </p:sp>
    </p:spTree>
    <p:extLst>
      <p:ext uri="{BB962C8B-B14F-4D97-AF65-F5344CB8AC3E}">
        <p14:creationId xmlns:p14="http://schemas.microsoft.com/office/powerpoint/2010/main" val="338503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pic>
        <p:nvPicPr>
          <p:cNvPr id="3" name="Picture 2">
            <a:extLst>
              <a:ext uri="{FF2B5EF4-FFF2-40B4-BE49-F238E27FC236}">
                <a16:creationId xmlns:a16="http://schemas.microsoft.com/office/drawing/2014/main" id="{49078BB2-7080-4345-9CD6-A540341A6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3695700"/>
            <a:ext cx="16397351" cy="4922670"/>
          </a:xfrm>
          <a:prstGeom prst="rect">
            <a:avLst/>
          </a:prstGeom>
        </p:spPr>
      </p:pic>
      <p:sp>
        <p:nvSpPr>
          <p:cNvPr id="4" name="TextBox 3">
            <a:extLst>
              <a:ext uri="{FF2B5EF4-FFF2-40B4-BE49-F238E27FC236}">
                <a16:creationId xmlns:a16="http://schemas.microsoft.com/office/drawing/2014/main" id="{5A165FA1-A953-4AE0-875C-F93E064CDF03}"/>
              </a:ext>
            </a:extLst>
          </p:cNvPr>
          <p:cNvSpPr txBox="1"/>
          <p:nvPr/>
        </p:nvSpPr>
        <p:spPr>
          <a:xfrm>
            <a:off x="1060014" y="2245059"/>
            <a:ext cx="16199285" cy="920252"/>
          </a:xfrm>
          <a:prstGeom prst="rect">
            <a:avLst/>
          </a:prstGeom>
          <a:noFill/>
        </p:spPr>
        <p:txBody>
          <a:bodyPr wrap="square" rtlCol="0">
            <a:spAutoFit/>
          </a:bodyPr>
          <a:lstStyle/>
          <a:p>
            <a:pPr marL="0" marR="0">
              <a:lnSpc>
                <a:spcPct val="150000"/>
              </a:lnSpc>
              <a:spcBef>
                <a:spcPts val="0"/>
              </a:spcBef>
              <a:spcAft>
                <a:spcPts val="0"/>
              </a:spcAft>
            </a:pPr>
            <a:r>
              <a:rPr lang="en-US" sz="4000" b="1" dirty="0">
                <a:effectLst/>
                <a:latin typeface="Calibri" panose="020F0502020204030204" pitchFamily="34" charset="0"/>
                <a:ea typeface="Calibri" panose="020F0502020204030204" pitchFamily="34" charset="0"/>
                <a:cs typeface="Arial" panose="020B0604020202020204" pitchFamily="34" charset="0"/>
              </a:rPr>
              <a:t>Example to encode image have secret message with two different key </a:t>
            </a:r>
            <a:endParaRPr lang="en-US" sz="4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1635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
        <p:nvSpPr>
          <p:cNvPr id="11" name="TextBox 10">
            <a:extLst>
              <a:ext uri="{FF2B5EF4-FFF2-40B4-BE49-F238E27FC236}">
                <a16:creationId xmlns:a16="http://schemas.microsoft.com/office/drawing/2014/main" id="{6C2CAAFD-23A9-478D-9725-E2525A8D6550}"/>
              </a:ext>
            </a:extLst>
          </p:cNvPr>
          <p:cNvSpPr txBox="1"/>
          <p:nvPr/>
        </p:nvSpPr>
        <p:spPr>
          <a:xfrm>
            <a:off x="1295400" y="2322632"/>
            <a:ext cx="16645465" cy="769441"/>
          </a:xfrm>
          <a:prstGeom prst="rect">
            <a:avLst/>
          </a:prstGeom>
          <a:noFill/>
        </p:spPr>
        <p:txBody>
          <a:bodyPr wrap="square" rtlCol="0">
            <a:spAutoFit/>
          </a:bodyPr>
          <a:lstStyle/>
          <a:p>
            <a:r>
              <a:rPr lang="en-US" sz="4400" b="1" dirty="0"/>
              <a:t>Show image before and after encoding without any difference</a:t>
            </a:r>
          </a:p>
        </p:txBody>
      </p:sp>
      <p:pic>
        <p:nvPicPr>
          <p:cNvPr id="13" name="Picture 12">
            <a:extLst>
              <a:ext uri="{FF2B5EF4-FFF2-40B4-BE49-F238E27FC236}">
                <a16:creationId xmlns:a16="http://schemas.microsoft.com/office/drawing/2014/main" id="{AD816B00-9ACC-4916-BAB2-2F3F2E0DA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751331"/>
            <a:ext cx="12192000" cy="4962525"/>
          </a:xfrm>
          <a:prstGeom prst="rect">
            <a:avLst/>
          </a:prstGeom>
        </p:spPr>
      </p:pic>
    </p:spTree>
    <p:extLst>
      <p:ext uri="{BB962C8B-B14F-4D97-AF65-F5344CB8AC3E}">
        <p14:creationId xmlns:p14="http://schemas.microsoft.com/office/powerpoint/2010/main" val="2738003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pic>
        <p:nvPicPr>
          <p:cNvPr id="4" name="Picture 3">
            <a:extLst>
              <a:ext uri="{FF2B5EF4-FFF2-40B4-BE49-F238E27FC236}">
                <a16:creationId xmlns:a16="http://schemas.microsoft.com/office/drawing/2014/main" id="{93833388-1BC1-4DA9-BB9A-1CBFD11F9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135" y="4076701"/>
            <a:ext cx="16831730" cy="3176825"/>
          </a:xfrm>
          <a:prstGeom prst="rect">
            <a:avLst/>
          </a:prstGeom>
        </p:spPr>
      </p:pic>
      <p:sp>
        <p:nvSpPr>
          <p:cNvPr id="11" name="TextBox 10">
            <a:extLst>
              <a:ext uri="{FF2B5EF4-FFF2-40B4-BE49-F238E27FC236}">
                <a16:creationId xmlns:a16="http://schemas.microsoft.com/office/drawing/2014/main" id="{6C2CAAFD-23A9-478D-9725-E2525A8D6550}"/>
              </a:ext>
            </a:extLst>
          </p:cNvPr>
          <p:cNvSpPr txBox="1"/>
          <p:nvPr/>
        </p:nvSpPr>
        <p:spPr>
          <a:xfrm>
            <a:off x="728134" y="2442208"/>
            <a:ext cx="16645465" cy="1446550"/>
          </a:xfrm>
          <a:prstGeom prst="rect">
            <a:avLst/>
          </a:prstGeom>
          <a:noFill/>
        </p:spPr>
        <p:txBody>
          <a:bodyPr wrap="square" rtlCol="0">
            <a:spAutoFit/>
          </a:bodyPr>
          <a:lstStyle/>
          <a:p>
            <a:r>
              <a:rPr lang="en-US" sz="4400" b="1" dirty="0"/>
              <a:t>Decode the encoded image using the encrypted keys and save the result</a:t>
            </a:r>
          </a:p>
        </p:txBody>
      </p:sp>
    </p:spTree>
    <p:extLst>
      <p:ext uri="{BB962C8B-B14F-4D97-AF65-F5344CB8AC3E}">
        <p14:creationId xmlns:p14="http://schemas.microsoft.com/office/powerpoint/2010/main" val="2108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644056"/>
            <a:ext cx="2740845" cy="769288"/>
            <a:chOff x="0" y="0"/>
            <a:chExt cx="6909363" cy="1939290"/>
          </a:xfrm>
        </p:grpSpPr>
        <p:sp>
          <p:nvSpPr>
            <p:cNvPr id="3" name="Freeform 3"/>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4" name="AutoShape 4"/>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5" name="AutoShape 5"/>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028700" y="2966868"/>
            <a:ext cx="11509276" cy="2668166"/>
          </a:xfrm>
          <a:prstGeom prst="rect">
            <a:avLst/>
          </a:prstGeom>
        </p:spPr>
        <p:txBody>
          <a:bodyPr lIns="0" tIns="0" rIns="0" bIns="0" rtlCol="0" anchor="t">
            <a:spAutoFit/>
          </a:bodyPr>
          <a:lstStyle/>
          <a:p>
            <a:pPr marL="0" lvl="0" indent="0" algn="l">
              <a:lnSpc>
                <a:spcPts val="23318"/>
              </a:lnSpc>
              <a:spcBef>
                <a:spcPct val="0"/>
              </a:spcBef>
            </a:pPr>
            <a:r>
              <a:rPr lang="en-US" sz="16656" u="none" dirty="0">
                <a:solidFill>
                  <a:srgbClr val="3D3D3D"/>
                </a:solidFill>
                <a:latin typeface="Barlow Bold"/>
                <a:ea typeface="Barlow Bold"/>
                <a:cs typeface="Barlow Bold"/>
                <a:sym typeface="Barlow Bold"/>
              </a:rPr>
              <a:t>Thank you</a:t>
            </a:r>
          </a:p>
        </p:txBody>
      </p:sp>
      <p:sp>
        <p:nvSpPr>
          <p:cNvPr id="13" name="TextBox 13"/>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10</a:t>
            </a:r>
          </a:p>
        </p:txBody>
      </p:sp>
      <p:sp>
        <p:nvSpPr>
          <p:cNvPr id="18" name="TextBox 17">
            <a:extLst>
              <a:ext uri="{FF2B5EF4-FFF2-40B4-BE49-F238E27FC236}">
                <a16:creationId xmlns:a16="http://schemas.microsoft.com/office/drawing/2014/main" id="{1659BF8F-AA2A-4100-986A-4488DC5E12A4}"/>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
        <p:nvSpPr>
          <p:cNvPr id="2" name="TextBox 1">
            <a:extLst>
              <a:ext uri="{FF2B5EF4-FFF2-40B4-BE49-F238E27FC236}">
                <a16:creationId xmlns:a16="http://schemas.microsoft.com/office/drawing/2014/main" id="{3ECE1B8D-A3C3-4917-9ED3-D478AB07335B}"/>
              </a:ext>
            </a:extLst>
          </p:cNvPr>
          <p:cNvSpPr txBox="1"/>
          <p:nvPr/>
        </p:nvSpPr>
        <p:spPr>
          <a:xfrm>
            <a:off x="762000" y="970823"/>
            <a:ext cx="16992600" cy="8122736"/>
          </a:xfrm>
          <a:prstGeom prst="rect">
            <a:avLst/>
          </a:prstGeom>
          <a:noFill/>
        </p:spPr>
        <p:txBody>
          <a:bodyPr wrap="square" rtlCol="0">
            <a:spAutoFit/>
          </a:bodyPr>
          <a:lstStyle/>
          <a:p>
            <a:endParaRPr lang="en-US" dirty="0"/>
          </a:p>
          <a:p>
            <a:pPr marL="0" lvl="0" indent="0" algn="ctr">
              <a:lnSpc>
                <a:spcPts val="11519"/>
              </a:lnSpc>
              <a:spcBef>
                <a:spcPct val="0"/>
              </a:spcBef>
            </a:pPr>
            <a:r>
              <a:rPr lang="en-US" sz="4000" dirty="0">
                <a:solidFill>
                  <a:srgbClr val="3D3D3D"/>
                </a:solidFill>
                <a:latin typeface="Barlow Bold"/>
                <a:ea typeface="Barlow Bold"/>
                <a:cs typeface="Barlow Bold"/>
                <a:sym typeface="Barlow Bold"/>
              </a:rPr>
              <a:t> </a:t>
            </a:r>
            <a:r>
              <a:rPr lang="en-US" sz="4800" dirty="0">
                <a:solidFill>
                  <a:srgbClr val="3D3D3D"/>
                </a:solidFill>
                <a:latin typeface="Barlow Bold"/>
                <a:ea typeface="Barlow Bold"/>
                <a:cs typeface="Barlow Bold"/>
                <a:sym typeface="Barlow Bold"/>
              </a:rPr>
              <a:t>Contents</a:t>
            </a:r>
            <a:endParaRPr lang="en-US" sz="1800" dirty="0">
              <a:solidFill>
                <a:srgbClr val="3D3D3D"/>
              </a:solidFill>
              <a:latin typeface="Barlow Bold"/>
              <a:ea typeface="Barlow Bold"/>
              <a:cs typeface="Barlow Bold"/>
              <a:sym typeface="Barlow Bold"/>
            </a:endParaRPr>
          </a:p>
          <a:p>
            <a:endParaRPr lang="en-US" dirty="0"/>
          </a:p>
          <a:p>
            <a:endParaRPr lang="en-US" dirty="0"/>
          </a:p>
          <a:p>
            <a:pPr marL="457200" indent="-457200">
              <a:lnSpc>
                <a:spcPct val="150000"/>
              </a:lnSpc>
              <a:buFont typeface="Arial" panose="020B0604020202020204" pitchFamily="34" charset="0"/>
              <a:buChar char="•"/>
            </a:pPr>
            <a:r>
              <a:rPr lang="en-US" sz="3200" dirty="0">
                <a:solidFill>
                  <a:srgbClr val="3D3D3D"/>
                </a:solidFill>
                <a:latin typeface="Barlow Bold"/>
                <a:ea typeface="Barlow Bold"/>
                <a:cs typeface="Barlow Bold"/>
                <a:sym typeface="Barlow Bold"/>
              </a:rPr>
              <a:t>introduction</a:t>
            </a:r>
            <a:endParaRPr lang="en-US" dirty="0"/>
          </a:p>
          <a:p>
            <a:pPr marL="457200" indent="-457200" eaLnBrk="0" fontAlgn="base" hangingPunct="0">
              <a:lnSpc>
                <a:spcPct val="150000"/>
              </a:lnSpc>
              <a:spcBef>
                <a:spcPct val="0"/>
              </a:spcBef>
              <a:spcAft>
                <a:spcPct val="0"/>
              </a:spcAft>
              <a:buFont typeface="Arial" panose="020B0604020202020204" pitchFamily="34" charset="0"/>
              <a:buChar char="•"/>
            </a:pPr>
            <a:r>
              <a:rPr lang="en-US" sz="3200" b="1" dirty="0">
                <a:solidFill>
                  <a:srgbClr val="3D3D3D"/>
                </a:solidFill>
                <a:latin typeface="Barlow Bold" panose="00000800000000000000" charset="0"/>
              </a:rPr>
              <a:t>Purpose and importance</a:t>
            </a:r>
          </a:p>
          <a:p>
            <a:pPr marL="457200" indent="-457200" eaLnBrk="0" fontAlgn="base" hangingPunct="0">
              <a:lnSpc>
                <a:spcPct val="150000"/>
              </a:lnSpc>
              <a:spcBef>
                <a:spcPct val="0"/>
              </a:spcBef>
              <a:spcAft>
                <a:spcPct val="0"/>
              </a:spcAft>
              <a:buFont typeface="Arial" panose="020B0604020202020204" pitchFamily="34" charset="0"/>
              <a:buChar char="•"/>
            </a:pPr>
            <a:r>
              <a:rPr lang="en-US" sz="3200" b="1" dirty="0">
                <a:solidFill>
                  <a:srgbClr val="3D3D3D"/>
                </a:solidFill>
                <a:latin typeface="Barlow Bold" panose="00000800000000000000" charset="0"/>
              </a:rPr>
              <a:t>Main Goals </a:t>
            </a:r>
          </a:p>
          <a:p>
            <a:pPr marL="457200" indent="-457200" algn="l" rtl="0" eaLnBrk="0" fontAlgn="base" latinLnBrk="0" hangingPunct="0">
              <a:lnSpc>
                <a:spcPct val="150000"/>
              </a:lnSpc>
              <a:spcBef>
                <a:spcPts val="0"/>
              </a:spcBef>
              <a:spcAft>
                <a:spcPts val="0"/>
              </a:spcAft>
              <a:buClrTx/>
              <a:buSzPts val="3200"/>
              <a:buFont typeface="Arial" panose="020B0604020202020204" pitchFamily="34" charset="0"/>
              <a:buChar char="•"/>
            </a:pPr>
            <a:r>
              <a:rPr lang="en-US" sz="3200" kern="1200" dirty="0">
                <a:solidFill>
                  <a:srgbClr val="3D3D3D"/>
                </a:solidFill>
                <a:effectLst/>
                <a:latin typeface="Barlow Bold" panose="00000800000000000000" charset="0"/>
                <a:ea typeface="Barlow Bold" panose="00000800000000000000" charset="0"/>
                <a:cs typeface="Barlow Bold" panose="00000800000000000000" charset="0"/>
              </a:rPr>
              <a:t>Data Handling and Security</a:t>
            </a:r>
            <a:endParaRPr lang="en-US" sz="3200" dirty="0">
              <a:effectLst/>
              <a:latin typeface="Barlow Bold" panose="00000800000000000000" charset="0"/>
            </a:endParaRPr>
          </a:p>
          <a:p>
            <a:pPr marL="457200" indent="-457200" eaLnBrk="0" fontAlgn="base" hangingPunct="0">
              <a:lnSpc>
                <a:spcPct val="150000"/>
              </a:lnSpc>
              <a:spcBef>
                <a:spcPct val="0"/>
              </a:spcBef>
              <a:spcAft>
                <a:spcPct val="0"/>
              </a:spcAft>
              <a:buFont typeface="Arial" panose="020B0604020202020204" pitchFamily="34" charset="0"/>
              <a:buChar char="•"/>
            </a:pPr>
            <a:r>
              <a:rPr lang="en-US" sz="3200" dirty="0">
                <a:solidFill>
                  <a:srgbClr val="3D3D3D"/>
                </a:solidFill>
                <a:latin typeface="Barlow Bold"/>
                <a:ea typeface="Barlow Bold"/>
                <a:cs typeface="Barlow Bold"/>
                <a:sym typeface="Barlow Bold"/>
              </a:rPr>
              <a:t>Error Handling and Validation</a:t>
            </a:r>
          </a:p>
          <a:p>
            <a:pPr marL="457200" indent="-457200" eaLnBrk="0" fontAlgn="base" hangingPunct="0">
              <a:lnSpc>
                <a:spcPct val="150000"/>
              </a:lnSpc>
              <a:spcBef>
                <a:spcPct val="0"/>
              </a:spcBef>
              <a:spcAft>
                <a:spcPct val="0"/>
              </a:spcAft>
              <a:buFont typeface="Arial" panose="020B0604020202020204" pitchFamily="34" charset="0"/>
              <a:buChar char="•"/>
            </a:pPr>
            <a:r>
              <a:rPr lang="en-US" sz="3200" dirty="0">
                <a:solidFill>
                  <a:srgbClr val="3D3D3D"/>
                </a:solidFill>
                <a:latin typeface="Barlow Bold"/>
                <a:ea typeface="Barlow Bold"/>
                <a:cs typeface="Barlow Bold"/>
                <a:sym typeface="Barlow Bold"/>
              </a:rPr>
              <a:t>User Requirements</a:t>
            </a:r>
          </a:p>
          <a:p>
            <a:pPr marL="457200" indent="-457200" eaLnBrk="0" fontAlgn="base" hangingPunct="0">
              <a:lnSpc>
                <a:spcPct val="150000"/>
              </a:lnSpc>
              <a:spcBef>
                <a:spcPct val="0"/>
              </a:spcBef>
              <a:spcAft>
                <a:spcPct val="0"/>
              </a:spcAft>
              <a:buFont typeface="Arial" panose="020B0604020202020204" pitchFamily="34" charset="0"/>
              <a:buChar char="•"/>
            </a:pPr>
            <a:r>
              <a:rPr lang="en-US" sz="3200" dirty="0">
                <a:solidFill>
                  <a:srgbClr val="3D3D3D"/>
                </a:solidFill>
                <a:latin typeface="Barlow Bold"/>
                <a:ea typeface="Barlow Bold"/>
                <a:cs typeface="Barlow Bold"/>
                <a:sym typeface="Barlow Bold"/>
              </a:rPr>
              <a:t>Real examples </a:t>
            </a:r>
          </a:p>
          <a:p>
            <a:endParaRPr lang="en-US" dirty="0"/>
          </a:p>
          <a:p>
            <a:endParaRPr lang="en-US" dirty="0"/>
          </a:p>
        </p:txBody>
      </p:sp>
    </p:spTree>
    <p:extLst>
      <p:ext uri="{BB962C8B-B14F-4D97-AF65-F5344CB8AC3E}">
        <p14:creationId xmlns:p14="http://schemas.microsoft.com/office/powerpoint/2010/main" val="185005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2099361" y="2154774"/>
            <a:ext cx="14084886" cy="1061829"/>
          </a:xfrm>
          <a:prstGeom prst="rect">
            <a:avLst/>
          </a:prstGeom>
        </p:spPr>
        <p:txBody>
          <a:bodyPr lIns="0" tIns="0" rIns="0" bIns="0" rtlCol="0" anchor="t">
            <a:spAutoFit/>
          </a:bodyPr>
          <a:lstStyle/>
          <a:p>
            <a:pPr marL="0" lvl="0" indent="0" algn="ctr">
              <a:lnSpc>
                <a:spcPts val="9600"/>
              </a:lnSpc>
              <a:spcBef>
                <a:spcPct val="0"/>
              </a:spcBef>
            </a:pPr>
            <a:r>
              <a:rPr lang="en-US" sz="5400" dirty="0">
                <a:solidFill>
                  <a:srgbClr val="3D3D3D"/>
                </a:solidFill>
                <a:latin typeface="Barlow Bold"/>
                <a:ea typeface="Barlow Bold"/>
                <a:cs typeface="Barlow Bold"/>
                <a:sym typeface="Barlow Bold"/>
              </a:rPr>
              <a:t>introduction</a:t>
            </a:r>
            <a:endParaRPr lang="en-US" sz="8000" dirty="0">
              <a:solidFill>
                <a:srgbClr val="3D3D3D"/>
              </a:solidFill>
              <a:latin typeface="Barlow Bold"/>
              <a:ea typeface="Barlow Bold"/>
              <a:cs typeface="Barlow Bold"/>
              <a:sym typeface="Barlow Bold"/>
            </a:endParaRPr>
          </a:p>
        </p:txBody>
      </p:sp>
      <p:sp>
        <p:nvSpPr>
          <p:cNvPr id="3" name="TextBox 3"/>
          <p:cNvSpPr txBox="1"/>
          <p:nvPr/>
        </p:nvSpPr>
        <p:spPr>
          <a:xfrm>
            <a:off x="1028700" y="4372881"/>
            <a:ext cx="15544800" cy="3693319"/>
          </a:xfrm>
          <a:prstGeom prst="rect">
            <a:avLst/>
          </a:prstGeom>
        </p:spPr>
        <p:txBody>
          <a:bodyPr wrap="square" lIns="0" tIns="0" rIns="0" bIns="0" rtlCol="0" anchor="t">
            <a:spAutoFit/>
          </a:bodyPr>
          <a:lstStyle/>
          <a:p>
            <a:r>
              <a:rPr lang="en-US" sz="3200" b="1" dirty="0"/>
              <a:t>Stealthy Send </a:t>
            </a:r>
            <a:r>
              <a:rPr lang="en-US" sz="3200" dirty="0"/>
              <a:t>is an advanced Python-based steganography tool (software) designed to securely hidden embed and extract encrypted data within PNG images. </a:t>
            </a:r>
          </a:p>
          <a:p>
            <a:endParaRPr lang="en-US" sz="2400" dirty="0"/>
          </a:p>
          <a:p>
            <a:r>
              <a:rPr lang="en-US" sz="3200" dirty="0"/>
              <a:t>By integrating robust encryption algorithms, Including two layers of encryption, this tool ensures that hidden data remains confidential and tamper-resistant (Integrity).</a:t>
            </a:r>
          </a:p>
          <a:p>
            <a:endParaRPr lang="en-US" sz="2400" dirty="0"/>
          </a:p>
          <a:p>
            <a:r>
              <a:rPr lang="en-US" sz="3200" dirty="0"/>
              <a:t>The combination of these encryption methods with steganography not only conceals the existence of the data but also fortifies it against unauthorized access and manipulation.</a:t>
            </a:r>
          </a:p>
        </p:txBody>
      </p:sp>
      <p:grpSp>
        <p:nvGrpSpPr>
          <p:cNvPr id="4" name="Group 4"/>
          <p:cNvGrpSpPr/>
          <p:nvPr/>
        </p:nvGrpSpPr>
        <p:grpSpPr>
          <a:xfrm>
            <a:off x="1028700" y="644056"/>
            <a:ext cx="2740845" cy="769288"/>
            <a:chOff x="0" y="0"/>
            <a:chExt cx="6909363" cy="1939290"/>
          </a:xfrm>
        </p:grpSpPr>
        <p:sp>
          <p:nvSpPr>
            <p:cNvPr id="5" name="Freeform 5"/>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6" name="AutoShape 6"/>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02</a:t>
            </a:r>
          </a:p>
        </p:txBody>
      </p:sp>
      <p:sp>
        <p:nvSpPr>
          <p:cNvPr id="12" name="TextBox 11">
            <a:extLst>
              <a:ext uri="{FF2B5EF4-FFF2-40B4-BE49-F238E27FC236}">
                <a16:creationId xmlns:a16="http://schemas.microsoft.com/office/drawing/2014/main" id="{6C90ADF0-6EF9-44CC-9E91-0C6715E324CA}"/>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2101557" y="2137907"/>
            <a:ext cx="14084886" cy="1061829"/>
          </a:xfrm>
          <a:prstGeom prst="rect">
            <a:avLst/>
          </a:prstGeom>
        </p:spPr>
        <p:txBody>
          <a:bodyPr lIns="0" tIns="0" rIns="0" bIns="0" rtlCol="0" anchor="t">
            <a:spAutoFit/>
          </a:bodyPr>
          <a:lstStyle/>
          <a:p>
            <a:pPr marL="0" lvl="0" indent="0" algn="ctr">
              <a:lnSpc>
                <a:spcPts val="9600"/>
              </a:lnSpc>
              <a:spcBef>
                <a:spcPct val="0"/>
              </a:spcBef>
            </a:pPr>
            <a:r>
              <a:rPr lang="en-US" sz="5400" dirty="0">
                <a:solidFill>
                  <a:srgbClr val="3D3D3D"/>
                </a:solidFill>
                <a:latin typeface="Barlow Bold"/>
                <a:ea typeface="Barlow Bold"/>
                <a:cs typeface="Barlow Bold"/>
                <a:sym typeface="Barlow Bold"/>
              </a:rPr>
              <a:t>introduction</a:t>
            </a:r>
            <a:endParaRPr lang="en-US" sz="8000" dirty="0">
              <a:solidFill>
                <a:srgbClr val="3D3D3D"/>
              </a:solidFill>
              <a:latin typeface="Barlow Bold"/>
              <a:ea typeface="Barlow Bold"/>
              <a:cs typeface="Barlow Bold"/>
              <a:sym typeface="Barlow Bold"/>
            </a:endParaRPr>
          </a:p>
        </p:txBody>
      </p:sp>
      <p:grpSp>
        <p:nvGrpSpPr>
          <p:cNvPr id="4" name="Group 4"/>
          <p:cNvGrpSpPr/>
          <p:nvPr/>
        </p:nvGrpSpPr>
        <p:grpSpPr>
          <a:xfrm>
            <a:off x="1028700" y="644056"/>
            <a:ext cx="2740845" cy="769288"/>
            <a:chOff x="0" y="0"/>
            <a:chExt cx="6909363" cy="1939290"/>
          </a:xfrm>
        </p:grpSpPr>
        <p:sp>
          <p:nvSpPr>
            <p:cNvPr id="5" name="Freeform 5"/>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6" name="AutoShape 6"/>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02</a:t>
            </a:r>
          </a:p>
        </p:txBody>
      </p:sp>
      <p:sp>
        <p:nvSpPr>
          <p:cNvPr id="12" name="TextBox 11">
            <a:extLst>
              <a:ext uri="{FF2B5EF4-FFF2-40B4-BE49-F238E27FC236}">
                <a16:creationId xmlns:a16="http://schemas.microsoft.com/office/drawing/2014/main" id="{6C90ADF0-6EF9-44CC-9E91-0C6715E324CA}"/>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
        <p:nvSpPr>
          <p:cNvPr id="8" name="TextBox 7">
            <a:extLst>
              <a:ext uri="{FF2B5EF4-FFF2-40B4-BE49-F238E27FC236}">
                <a16:creationId xmlns:a16="http://schemas.microsoft.com/office/drawing/2014/main" id="{1EE2F279-A708-46FE-835B-5F96E775DA97}"/>
              </a:ext>
            </a:extLst>
          </p:cNvPr>
          <p:cNvSpPr txBox="1"/>
          <p:nvPr/>
        </p:nvSpPr>
        <p:spPr>
          <a:xfrm>
            <a:off x="1028700" y="4304179"/>
            <a:ext cx="15925801" cy="4278094"/>
          </a:xfrm>
          <a:prstGeom prst="rect">
            <a:avLst/>
          </a:prstGeom>
          <a:noFill/>
        </p:spPr>
        <p:txBody>
          <a:bodyPr wrap="square" rtlCol="0">
            <a:spAutoFit/>
          </a:bodyPr>
          <a:lstStyle/>
          <a:p>
            <a:pPr marL="0" marR="0">
              <a:spcBef>
                <a:spcPts val="0"/>
              </a:spcBef>
              <a:spcAft>
                <a:spcPts val="0"/>
              </a:spcAft>
            </a:pPr>
            <a:r>
              <a:rPr lang="en-US" sz="3200" dirty="0">
                <a:effectLst/>
                <a:ea typeface="Calibri" panose="020F0502020204030204" pitchFamily="34" charset="0"/>
                <a:cs typeface="Arial" panose="020B0604020202020204" pitchFamily="34" charset="0"/>
              </a:rPr>
              <a:t>The tool leverages Least Significant Bit (LSB) encoding to embed data into PNG images, ensuring that the visual quality remains intact. </a:t>
            </a:r>
          </a:p>
          <a:p>
            <a:pPr marL="0" marR="0">
              <a:spcBef>
                <a:spcPts val="0"/>
              </a:spcBef>
              <a:spcAft>
                <a:spcPts val="0"/>
              </a:spcAft>
            </a:pPr>
            <a:endParaRPr lang="en-US" sz="2400" dirty="0">
              <a:effectLst/>
              <a:ea typeface="Calibri" panose="020F0502020204030204" pitchFamily="34" charset="0"/>
              <a:cs typeface="Arial" panose="020B0604020202020204" pitchFamily="34" charset="0"/>
            </a:endParaRPr>
          </a:p>
          <a:p>
            <a:pPr marL="0" marR="0">
              <a:spcBef>
                <a:spcPts val="0"/>
              </a:spcBef>
              <a:spcAft>
                <a:spcPts val="0"/>
              </a:spcAft>
            </a:pPr>
            <a:r>
              <a:rPr lang="en-US" sz="3200" dirty="0">
                <a:effectLst/>
                <a:ea typeface="Calibri" panose="020F0502020204030204" pitchFamily="34" charset="0"/>
                <a:cs typeface="Arial" panose="020B0604020202020204" pitchFamily="34" charset="0"/>
              </a:rPr>
              <a:t>To enhance data security</a:t>
            </a:r>
            <a:r>
              <a:rPr lang="ar-JO" sz="3200" dirty="0">
                <a:effectLst/>
                <a:ea typeface="Calibri" panose="020F0502020204030204" pitchFamily="34" charset="0"/>
                <a:cs typeface="Arial" panose="020B0604020202020204" pitchFamily="34" charset="0"/>
              </a:rPr>
              <a:t> </a:t>
            </a:r>
            <a:r>
              <a:rPr lang="en-US" sz="3200" dirty="0">
                <a:effectLst/>
                <a:ea typeface="Calibri" panose="020F0502020204030204" pitchFamily="34" charset="0"/>
                <a:cs typeface="Arial" panose="020B0604020202020204" pitchFamily="34" charset="0"/>
              </a:rPr>
              <a:t>level, the tool employs dual-layer encryption using AES in CBC mode and RC4, making the hidden data resistant to unauthorized access.</a:t>
            </a:r>
          </a:p>
          <a:p>
            <a:pPr marL="0" marR="0">
              <a:spcBef>
                <a:spcPts val="0"/>
              </a:spcBef>
              <a:spcAft>
                <a:spcPts val="0"/>
              </a:spcAft>
            </a:pPr>
            <a:endParaRPr lang="en-US" sz="2400" dirty="0">
              <a:effectLst/>
              <a:ea typeface="Calibri" panose="020F0502020204030204" pitchFamily="34" charset="0"/>
              <a:cs typeface="Arial" panose="020B0604020202020204" pitchFamily="34" charset="0"/>
            </a:endParaRPr>
          </a:p>
          <a:p>
            <a:pPr marL="0" marR="0">
              <a:spcBef>
                <a:spcPts val="0"/>
              </a:spcBef>
              <a:spcAft>
                <a:spcPts val="0"/>
              </a:spcAft>
            </a:pPr>
            <a:r>
              <a:rPr lang="en-US" sz="3200" dirty="0">
                <a:effectLst/>
                <a:ea typeface="Calibri" panose="020F0502020204030204" pitchFamily="34" charset="0"/>
                <a:cs typeface="Arial" panose="020B0604020202020204" pitchFamily="34" charset="0"/>
              </a:rPr>
              <a:t>This project demonstrates the effective integration of cryptography and steganography, offering a practical tool that balances data concealment and encryption</a:t>
            </a:r>
            <a:r>
              <a:rPr lang="en-US" sz="3200" dirty="0">
                <a:effectLst/>
                <a:ea typeface="Times New Roman" panose="02020603050405020304" pitchFamily="18" charset="0"/>
                <a:cs typeface="Arial" panose="020B0604020202020204" pitchFamily="34" charset="0"/>
              </a:rPr>
              <a:t>.</a:t>
            </a:r>
            <a:endParaRPr lang="en-US" sz="3200" dirty="0">
              <a:effectLst/>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86783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5" name="Group 5"/>
          <p:cNvGrpSpPr/>
          <p:nvPr/>
        </p:nvGrpSpPr>
        <p:grpSpPr>
          <a:xfrm>
            <a:off x="1028700" y="644056"/>
            <a:ext cx="2740845" cy="769288"/>
            <a:chOff x="0" y="0"/>
            <a:chExt cx="6909363" cy="1939290"/>
          </a:xfrm>
        </p:grpSpPr>
        <p:sp>
          <p:nvSpPr>
            <p:cNvPr id="6" name="Freeform 6"/>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7" name="AutoShape 7"/>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8" name="AutoShape 8"/>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09</a:t>
            </a:r>
          </a:p>
        </p:txBody>
      </p:sp>
      <p:sp>
        <p:nvSpPr>
          <p:cNvPr id="12" name="TextBox 11">
            <a:extLst>
              <a:ext uri="{FF2B5EF4-FFF2-40B4-BE49-F238E27FC236}">
                <a16:creationId xmlns:a16="http://schemas.microsoft.com/office/drawing/2014/main" id="{B379FEF3-6BC7-4F9F-A4F3-92E9F9C64C26}"/>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
        <p:nvSpPr>
          <p:cNvPr id="13" name="TextBox 12">
            <a:extLst>
              <a:ext uri="{FF2B5EF4-FFF2-40B4-BE49-F238E27FC236}">
                <a16:creationId xmlns:a16="http://schemas.microsoft.com/office/drawing/2014/main" id="{8B1E6C9D-31FD-4C68-BB37-33E7E3836534}"/>
              </a:ext>
            </a:extLst>
          </p:cNvPr>
          <p:cNvSpPr txBox="1"/>
          <p:nvPr/>
        </p:nvSpPr>
        <p:spPr>
          <a:xfrm>
            <a:off x="1028700" y="4229100"/>
            <a:ext cx="16802100" cy="4031873"/>
          </a:xfrm>
          <a:prstGeom prst="rect">
            <a:avLst/>
          </a:prstGeom>
          <a:noFill/>
        </p:spPr>
        <p:txBody>
          <a:bodyPr wrap="square" rtlCol="0">
            <a:spAutoFit/>
          </a:bodyPr>
          <a:lstStyle/>
          <a:p>
            <a:r>
              <a:rPr lang="en-US" sz="3200" b="1" dirty="0">
                <a:solidFill>
                  <a:srgbClr val="3D3D3D"/>
                </a:solidFill>
                <a:latin typeface="Barlow Bold" panose="00000800000000000000" charset="0"/>
              </a:rPr>
              <a:t>Purpose:</a:t>
            </a:r>
          </a:p>
          <a:p>
            <a:r>
              <a:rPr lang="en-US" sz="3200" dirty="0"/>
              <a:t>The primary goal of this project is to create a reliable and secure steganography tool that can be used to conceal data within images while maintaining high levels of security</a:t>
            </a:r>
            <a:r>
              <a:rPr lang="en-US" sz="3200" dirty="0">
                <a:solidFill>
                  <a:srgbClr val="3D3D3D"/>
                </a:solidFill>
              </a:rPr>
              <a:t>.</a:t>
            </a:r>
          </a:p>
          <a:p>
            <a:endParaRPr lang="en-US" sz="3200" b="1" dirty="0">
              <a:solidFill>
                <a:srgbClr val="3D3D3D"/>
              </a:solidFill>
              <a:latin typeface="Barlow Bold" panose="00000800000000000000" charset="0"/>
            </a:endParaRPr>
          </a:p>
          <a:p>
            <a:r>
              <a:rPr lang="en-US" sz="3200" b="1" dirty="0">
                <a:solidFill>
                  <a:srgbClr val="3D3D3D"/>
                </a:solidFill>
                <a:latin typeface="Barlow Bold" panose="00000800000000000000" charset="0"/>
              </a:rPr>
              <a:t>Importance:</a:t>
            </a:r>
          </a:p>
          <a:p>
            <a:r>
              <a:rPr lang="en-US" sz="3200" dirty="0"/>
              <a:t>The importance of </a:t>
            </a:r>
            <a:r>
              <a:rPr lang="en-US" sz="3200" b="1" dirty="0"/>
              <a:t>Stealthy Send</a:t>
            </a:r>
            <a:r>
              <a:rPr lang="en-US" sz="3200" dirty="0"/>
              <a:t> lies in its ability to provide a dual-layer encryption and data-hiding solution for secure communication. It ensures sensitive information remains concealed and protected from unauthorized access</a:t>
            </a:r>
            <a:endParaRPr lang="en-US" dirty="0"/>
          </a:p>
        </p:txBody>
      </p:sp>
      <p:sp>
        <p:nvSpPr>
          <p:cNvPr id="2" name="TextBox 1">
            <a:extLst>
              <a:ext uri="{FF2B5EF4-FFF2-40B4-BE49-F238E27FC236}">
                <a16:creationId xmlns:a16="http://schemas.microsoft.com/office/drawing/2014/main" id="{FF465069-47E1-4CE9-A0D2-B44267748C45}"/>
              </a:ext>
            </a:extLst>
          </p:cNvPr>
          <p:cNvSpPr txBox="1"/>
          <p:nvPr/>
        </p:nvSpPr>
        <p:spPr>
          <a:xfrm>
            <a:off x="5176917" y="2410750"/>
            <a:ext cx="9829800" cy="1107996"/>
          </a:xfrm>
          <a:prstGeom prst="rect">
            <a:avLst/>
          </a:prstGeom>
          <a:noFill/>
        </p:spPr>
        <p:txBody>
          <a:bodyPr wrap="square" rtlCol="0">
            <a:spAutoFit/>
          </a:bodyPr>
          <a:lstStyle/>
          <a:p>
            <a:r>
              <a:rPr lang="en-US" sz="4800" b="1" kern="1200" dirty="0">
                <a:solidFill>
                  <a:srgbClr val="3D3D3D"/>
                </a:solidFill>
                <a:effectLst/>
                <a:latin typeface="Barlow Bold" panose="00000800000000000000" charset="0"/>
                <a:ea typeface="+mn-ea"/>
                <a:cs typeface="+mn-cs"/>
              </a:rPr>
              <a:t>Purpose and importance</a:t>
            </a:r>
            <a:endParaRPr lang="en-US" sz="4800" dirty="0">
              <a:effectLst/>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1828800" y="2351370"/>
            <a:ext cx="5489017" cy="2339102"/>
          </a:xfrm>
          <a:prstGeom prst="rect">
            <a:avLst/>
          </a:prstGeom>
        </p:spPr>
        <p:txBody>
          <a:bodyPr lIns="0" tIns="0" rIns="0" bIns="0" rtlCol="0" anchor="t">
            <a:spAutoFit/>
          </a:bodyPr>
          <a:lstStyle/>
          <a:p>
            <a:pPr marL="0" lvl="0" indent="0" algn="l">
              <a:lnSpc>
                <a:spcPts val="9600"/>
              </a:lnSpc>
              <a:spcBef>
                <a:spcPct val="0"/>
              </a:spcBef>
            </a:pPr>
            <a:r>
              <a:rPr lang="en-US" sz="7200" dirty="0">
                <a:solidFill>
                  <a:srgbClr val="3D3D3D"/>
                </a:solidFill>
                <a:latin typeface="Barlow Bold"/>
                <a:ea typeface="Barlow Bold"/>
                <a:cs typeface="Barlow Bold"/>
                <a:sym typeface="Barlow Bold"/>
              </a:rPr>
              <a:t>Main</a:t>
            </a:r>
          </a:p>
          <a:p>
            <a:pPr marL="0" lvl="0" indent="0" algn="l">
              <a:lnSpc>
                <a:spcPts val="9600"/>
              </a:lnSpc>
              <a:spcBef>
                <a:spcPct val="0"/>
              </a:spcBef>
            </a:pPr>
            <a:r>
              <a:rPr lang="en-US" sz="7200" dirty="0">
                <a:solidFill>
                  <a:srgbClr val="3D3D3D"/>
                </a:solidFill>
                <a:latin typeface="Barlow Bold"/>
                <a:ea typeface="Barlow Bold"/>
                <a:cs typeface="Barlow Bold"/>
                <a:sym typeface="Barlow Bold"/>
              </a:rPr>
              <a:t>Goals</a:t>
            </a:r>
          </a:p>
        </p:txBody>
      </p:sp>
      <p:sp>
        <p:nvSpPr>
          <p:cNvPr id="3" name="TextBox 3"/>
          <p:cNvSpPr txBox="1"/>
          <p:nvPr/>
        </p:nvSpPr>
        <p:spPr>
          <a:xfrm>
            <a:off x="8459422" y="1890630"/>
            <a:ext cx="7354741" cy="461665"/>
          </a:xfrm>
          <a:prstGeom prst="rect">
            <a:avLst/>
          </a:prstGeom>
        </p:spPr>
        <p:txBody>
          <a:bodyPr lIns="0" tIns="0" rIns="0" bIns="0" rtlCol="0" anchor="t">
            <a:spAutoFit/>
          </a:bodyPr>
          <a:lstStyle/>
          <a:p>
            <a:pPr marL="0" lvl="0" indent="0" algn="l">
              <a:lnSpc>
                <a:spcPts val="3639"/>
              </a:lnSpc>
              <a:spcBef>
                <a:spcPct val="0"/>
              </a:spcBef>
            </a:pPr>
            <a:r>
              <a:rPr lang="en-US" sz="3200" dirty="0"/>
              <a:t>Enhance Data Security</a:t>
            </a:r>
            <a:endParaRPr lang="en-US" sz="2800" dirty="0">
              <a:solidFill>
                <a:srgbClr val="3D3D3D"/>
              </a:solidFill>
              <a:latin typeface="Barlow Semi-Bold"/>
              <a:ea typeface="Barlow Semi-Bold"/>
              <a:cs typeface="Barlow Semi-Bold"/>
              <a:sym typeface="Barlow Semi-Bold"/>
            </a:endParaRPr>
          </a:p>
        </p:txBody>
      </p:sp>
      <p:sp>
        <p:nvSpPr>
          <p:cNvPr id="4" name="TextBox 4"/>
          <p:cNvSpPr txBox="1"/>
          <p:nvPr/>
        </p:nvSpPr>
        <p:spPr>
          <a:xfrm>
            <a:off x="8459422" y="2527067"/>
            <a:ext cx="8352502" cy="772006"/>
          </a:xfrm>
          <a:prstGeom prst="rect">
            <a:avLst/>
          </a:prstGeom>
        </p:spPr>
        <p:txBody>
          <a:bodyPr lIns="0" tIns="0" rIns="0" bIns="0" rtlCol="0" anchor="t">
            <a:spAutoFit/>
          </a:bodyPr>
          <a:lstStyle/>
          <a:p>
            <a:pPr marL="0" lvl="0" indent="0" algn="just">
              <a:lnSpc>
                <a:spcPts val="3150"/>
              </a:lnSpc>
              <a:spcBef>
                <a:spcPct val="0"/>
              </a:spcBef>
            </a:pPr>
            <a:r>
              <a:rPr lang="en-US" sz="2100" spc="8" dirty="0">
                <a:solidFill>
                  <a:srgbClr val="3D3D3D"/>
                </a:solidFill>
                <a:latin typeface="Barlow"/>
                <a:ea typeface="Barlow"/>
                <a:cs typeface="Barlow"/>
                <a:sym typeface="Barlow"/>
              </a:rPr>
              <a:t>Implement strong encryption techniques (AES and RC4) to ensure the confidentiality and integrity of hidden data.</a:t>
            </a:r>
          </a:p>
        </p:txBody>
      </p:sp>
      <p:sp>
        <p:nvSpPr>
          <p:cNvPr id="5" name="TextBox 5"/>
          <p:cNvSpPr txBox="1"/>
          <p:nvPr/>
        </p:nvSpPr>
        <p:spPr>
          <a:xfrm>
            <a:off x="8459422" y="4345737"/>
            <a:ext cx="7354741" cy="461665"/>
          </a:xfrm>
          <a:prstGeom prst="rect">
            <a:avLst/>
          </a:prstGeom>
        </p:spPr>
        <p:txBody>
          <a:bodyPr lIns="0" tIns="0" rIns="0" bIns="0" rtlCol="0" anchor="t">
            <a:spAutoFit/>
          </a:bodyPr>
          <a:lstStyle/>
          <a:p>
            <a:pPr marL="0" lvl="0" indent="0" algn="l">
              <a:lnSpc>
                <a:spcPts val="3639"/>
              </a:lnSpc>
              <a:spcBef>
                <a:spcPct val="0"/>
              </a:spcBef>
            </a:pPr>
            <a:r>
              <a:rPr lang="en-US" sz="3200" dirty="0"/>
              <a:t>Effective Data Hiding</a:t>
            </a:r>
            <a:endParaRPr lang="en-US" sz="2800" dirty="0">
              <a:solidFill>
                <a:srgbClr val="3D3D3D"/>
              </a:solidFill>
              <a:latin typeface="Barlow Semi-Bold"/>
              <a:ea typeface="Barlow Semi-Bold"/>
              <a:cs typeface="Barlow Semi-Bold"/>
              <a:sym typeface="Barlow Semi-Bold"/>
            </a:endParaRPr>
          </a:p>
        </p:txBody>
      </p:sp>
      <p:sp>
        <p:nvSpPr>
          <p:cNvPr id="6" name="TextBox 6"/>
          <p:cNvSpPr txBox="1"/>
          <p:nvPr/>
        </p:nvSpPr>
        <p:spPr>
          <a:xfrm>
            <a:off x="8459422" y="4982174"/>
            <a:ext cx="8352502" cy="772006"/>
          </a:xfrm>
          <a:prstGeom prst="rect">
            <a:avLst/>
          </a:prstGeom>
        </p:spPr>
        <p:txBody>
          <a:bodyPr lIns="0" tIns="0" rIns="0" bIns="0" rtlCol="0" anchor="t">
            <a:spAutoFit/>
          </a:bodyPr>
          <a:lstStyle/>
          <a:p>
            <a:pPr marL="0" lvl="0" indent="0" algn="just">
              <a:lnSpc>
                <a:spcPts val="3150"/>
              </a:lnSpc>
              <a:spcBef>
                <a:spcPct val="0"/>
              </a:spcBef>
            </a:pPr>
            <a:r>
              <a:rPr lang="en-US" sz="2100" spc="8" dirty="0">
                <a:solidFill>
                  <a:srgbClr val="3D3D3D"/>
                </a:solidFill>
                <a:latin typeface="Barlow"/>
                <a:ea typeface="Barlow"/>
                <a:cs typeface="Barlow"/>
                <a:sym typeface="Barlow"/>
              </a:rPr>
              <a:t>Utilize Least Significant Bit (LSB) encoding to discreetly hide data within PNG images without significantly altering their appearance.</a:t>
            </a:r>
          </a:p>
        </p:txBody>
      </p:sp>
      <p:sp>
        <p:nvSpPr>
          <p:cNvPr id="7" name="TextBox 7"/>
          <p:cNvSpPr txBox="1"/>
          <p:nvPr/>
        </p:nvSpPr>
        <p:spPr>
          <a:xfrm>
            <a:off x="8459422" y="6800844"/>
            <a:ext cx="7354741" cy="492443"/>
          </a:xfrm>
          <a:prstGeom prst="rect">
            <a:avLst/>
          </a:prstGeom>
        </p:spPr>
        <p:txBody>
          <a:bodyPr lIns="0" tIns="0" rIns="0" bIns="0" rtlCol="0" anchor="t">
            <a:spAutoFit/>
          </a:bodyPr>
          <a:lstStyle/>
          <a:p>
            <a:r>
              <a:rPr lang="en-US" sz="3200" dirty="0"/>
              <a:t>User-Friendly Interface:</a:t>
            </a:r>
          </a:p>
        </p:txBody>
      </p:sp>
      <p:sp>
        <p:nvSpPr>
          <p:cNvPr id="8" name="TextBox 8"/>
          <p:cNvSpPr txBox="1"/>
          <p:nvPr/>
        </p:nvSpPr>
        <p:spPr>
          <a:xfrm>
            <a:off x="8459422" y="7437282"/>
            <a:ext cx="8352502" cy="1186815"/>
          </a:xfrm>
          <a:prstGeom prst="rect">
            <a:avLst/>
          </a:prstGeom>
        </p:spPr>
        <p:txBody>
          <a:bodyPr lIns="0" tIns="0" rIns="0" bIns="0" rtlCol="0" anchor="t">
            <a:spAutoFit/>
          </a:bodyPr>
          <a:lstStyle/>
          <a:p>
            <a:pPr marL="0" lvl="0" indent="0" algn="just">
              <a:lnSpc>
                <a:spcPts val="3150"/>
              </a:lnSpc>
              <a:spcBef>
                <a:spcPct val="0"/>
              </a:spcBef>
            </a:pPr>
            <a:r>
              <a:rPr lang="en-US" sz="2100" spc="8" dirty="0">
                <a:solidFill>
                  <a:srgbClr val="3D3D3D"/>
                </a:solidFill>
                <a:latin typeface="Barlow"/>
                <a:ea typeface="Barlow"/>
                <a:cs typeface="Barlow"/>
                <a:sym typeface="Barlow"/>
              </a:rPr>
              <a:t>Develop a comprehensive Command-Line Interface (CLI) that allows users to easily encode and decode data, manage encryption keys, and specify file paths.</a:t>
            </a:r>
          </a:p>
        </p:txBody>
      </p:sp>
      <p:grpSp>
        <p:nvGrpSpPr>
          <p:cNvPr id="9" name="Group 9"/>
          <p:cNvGrpSpPr/>
          <p:nvPr/>
        </p:nvGrpSpPr>
        <p:grpSpPr>
          <a:xfrm>
            <a:off x="1028700" y="644056"/>
            <a:ext cx="2740845" cy="769288"/>
            <a:chOff x="0" y="0"/>
            <a:chExt cx="6909363" cy="1939290"/>
          </a:xfrm>
        </p:grpSpPr>
        <p:sp>
          <p:nvSpPr>
            <p:cNvPr id="10" name="Freeform 10"/>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11" name="AutoShape 11"/>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12" name="AutoShape 12"/>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14" name="TextBox 14"/>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04</a:t>
            </a:r>
          </a:p>
        </p:txBody>
      </p:sp>
      <p:sp>
        <p:nvSpPr>
          <p:cNvPr id="16" name="TextBox 15">
            <a:extLst>
              <a:ext uri="{FF2B5EF4-FFF2-40B4-BE49-F238E27FC236}">
                <a16:creationId xmlns:a16="http://schemas.microsoft.com/office/drawing/2014/main" id="{CF786CC0-3FA2-457D-B55A-60C36D85CCD3}"/>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2101557" y="1546521"/>
            <a:ext cx="14084886" cy="1107996"/>
          </a:xfrm>
          <a:prstGeom prst="rect">
            <a:avLst/>
          </a:prstGeom>
        </p:spPr>
        <p:txBody>
          <a:bodyPr lIns="0" tIns="0" rIns="0" bIns="0" rtlCol="0" anchor="t">
            <a:spAutoFit/>
          </a:bodyPr>
          <a:lstStyle/>
          <a:p>
            <a:pPr marL="0" lvl="0" indent="0" algn="ctr">
              <a:lnSpc>
                <a:spcPts val="9600"/>
              </a:lnSpc>
              <a:spcBef>
                <a:spcPct val="0"/>
              </a:spcBef>
            </a:pPr>
            <a:r>
              <a:rPr lang="en-US" sz="6000" dirty="0">
                <a:solidFill>
                  <a:srgbClr val="3D3D3D"/>
                </a:solidFill>
                <a:latin typeface="Barlow Bold"/>
                <a:ea typeface="Barlow Bold"/>
                <a:cs typeface="Barlow Bold"/>
                <a:sym typeface="Barlow Bold"/>
              </a:rPr>
              <a:t>Data Handling and Security</a:t>
            </a:r>
          </a:p>
        </p:txBody>
      </p:sp>
      <p:sp>
        <p:nvSpPr>
          <p:cNvPr id="3" name="TextBox 3"/>
          <p:cNvSpPr txBox="1"/>
          <p:nvPr/>
        </p:nvSpPr>
        <p:spPr>
          <a:xfrm>
            <a:off x="1028700" y="3167575"/>
            <a:ext cx="13944600" cy="6217087"/>
          </a:xfrm>
          <a:prstGeom prst="rect">
            <a:avLst/>
          </a:prstGeom>
        </p:spPr>
        <p:txBody>
          <a:bodyPr wrap="square" lIns="0" tIns="0" rIns="0" bIns="0" rtlCol="0" anchor="t">
            <a:spAutoFit/>
          </a:bodyPr>
          <a:lstStyle/>
          <a:p>
            <a:r>
              <a:rPr lang="en-US" sz="3200" b="1" dirty="0"/>
              <a:t>Padding:</a:t>
            </a:r>
          </a:p>
          <a:p>
            <a:endParaRPr lang="en-US" sz="2400" b="1" dirty="0"/>
          </a:p>
          <a:p>
            <a:pPr marL="914400" lvl="1" indent="-457200">
              <a:buFont typeface="Arial" panose="020B0604020202020204" pitchFamily="34" charset="0"/>
              <a:buChar char="•"/>
            </a:pPr>
            <a:r>
              <a:rPr lang="en-US" sz="2400" dirty="0"/>
              <a:t>Purpose: Padding ensures that the data being encrypted aligns with the block size requirements of AES. This prevents issues during the encryption and decryption processes by making the data length compatible with the encryption algorithm.</a:t>
            </a:r>
          </a:p>
          <a:p>
            <a:pPr marL="914400" lvl="1" indent="-457200">
              <a:buFont typeface="Arial" panose="020B0604020202020204" pitchFamily="34" charset="0"/>
              <a:buChar char="•"/>
            </a:pPr>
            <a:endParaRPr lang="en-US" sz="2400" b="1" dirty="0"/>
          </a:p>
          <a:p>
            <a:endParaRPr lang="en-US" sz="2400" b="1" dirty="0"/>
          </a:p>
          <a:p>
            <a:r>
              <a:rPr lang="en-US" sz="3200" b="1" dirty="0"/>
              <a:t>Initialization Vector (IV) Encoding:</a:t>
            </a:r>
          </a:p>
          <a:p>
            <a:endParaRPr lang="en-US" sz="2400" b="1" dirty="0"/>
          </a:p>
          <a:p>
            <a:pPr marL="800100" lvl="1" indent="-342900">
              <a:buFont typeface="Arial" panose="020B0604020202020204" pitchFamily="34" charset="0"/>
              <a:buChar char="•"/>
            </a:pPr>
            <a:r>
              <a:rPr lang="en-US" sz="2400" dirty="0"/>
              <a:t>Binary Encoding: The IV used in AES encryption is encoded as binary data and embedded along with the encrypted message. This ensures that the decryption process has the necessary context to accurately reconstruct the original data.</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Security: IV is essential for CBC mode to ensure that identical plaintext blocks are encrypted differently each time, enhancing security.</a:t>
            </a:r>
            <a:endParaRPr lang="en-US" sz="2400" b="1" dirty="0"/>
          </a:p>
          <a:p>
            <a:endParaRPr lang="en-US" sz="2800" b="1" dirty="0"/>
          </a:p>
        </p:txBody>
      </p:sp>
      <p:grpSp>
        <p:nvGrpSpPr>
          <p:cNvPr id="4" name="Group 4"/>
          <p:cNvGrpSpPr/>
          <p:nvPr/>
        </p:nvGrpSpPr>
        <p:grpSpPr>
          <a:xfrm>
            <a:off x="1028700" y="644056"/>
            <a:ext cx="2740845" cy="769288"/>
            <a:chOff x="0" y="0"/>
            <a:chExt cx="6909363" cy="1939290"/>
          </a:xfrm>
        </p:grpSpPr>
        <p:sp>
          <p:nvSpPr>
            <p:cNvPr id="5" name="Freeform 5"/>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6" name="AutoShape 6"/>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3538"/>
            <a:ext cx="12922219" cy="0"/>
          </a:xfrm>
          <a:prstGeom prst="line">
            <a:avLst/>
          </a:prstGeom>
          <a:ln w="9525" cap="flat">
            <a:solidFill>
              <a:srgbClr val="000000"/>
            </a:solidFill>
            <a:prstDash val="solid"/>
            <a:headEnd type="none" w="sm" len="sm"/>
            <a:tailEnd type="none" w="sm" len="sm"/>
          </a:ln>
        </p:spPr>
        <p:txBody>
          <a:bodyPr/>
          <a:lstStyle/>
          <a:p>
            <a:endParaRPr lang="en-US" dirty="0"/>
          </a:p>
        </p:txBody>
      </p:sp>
      <p:sp>
        <p:nvSpPr>
          <p:cNvPr id="9" name="TextBox 9"/>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02</a:t>
            </a:r>
          </a:p>
        </p:txBody>
      </p:sp>
      <p:sp>
        <p:nvSpPr>
          <p:cNvPr id="12" name="TextBox 11">
            <a:extLst>
              <a:ext uri="{FF2B5EF4-FFF2-40B4-BE49-F238E27FC236}">
                <a16:creationId xmlns:a16="http://schemas.microsoft.com/office/drawing/2014/main" id="{6C90ADF0-6EF9-44CC-9E91-0C6715E324CA}"/>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Tree>
    <p:extLst>
      <p:ext uri="{BB962C8B-B14F-4D97-AF65-F5344CB8AC3E}">
        <p14:creationId xmlns:p14="http://schemas.microsoft.com/office/powerpoint/2010/main" val="252514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2101557" y="1845238"/>
            <a:ext cx="14084886" cy="1107996"/>
          </a:xfrm>
          <a:prstGeom prst="rect">
            <a:avLst/>
          </a:prstGeom>
        </p:spPr>
        <p:txBody>
          <a:bodyPr lIns="0" tIns="0" rIns="0" bIns="0" rtlCol="0" anchor="t">
            <a:spAutoFit/>
          </a:bodyPr>
          <a:lstStyle/>
          <a:p>
            <a:pPr marL="0" lvl="0" indent="0" algn="ctr">
              <a:lnSpc>
                <a:spcPts val="9600"/>
              </a:lnSpc>
              <a:spcBef>
                <a:spcPct val="0"/>
              </a:spcBef>
            </a:pPr>
            <a:r>
              <a:rPr lang="en-US" sz="6000" dirty="0">
                <a:solidFill>
                  <a:srgbClr val="3D3D3D"/>
                </a:solidFill>
                <a:latin typeface="Barlow Bold"/>
                <a:ea typeface="Barlow Bold"/>
                <a:cs typeface="Barlow Bold"/>
                <a:sym typeface="Barlow Bold"/>
              </a:rPr>
              <a:t>Error Handling and Validation</a:t>
            </a:r>
          </a:p>
        </p:txBody>
      </p:sp>
      <p:sp>
        <p:nvSpPr>
          <p:cNvPr id="3" name="TextBox 3"/>
          <p:cNvSpPr txBox="1"/>
          <p:nvPr/>
        </p:nvSpPr>
        <p:spPr>
          <a:xfrm>
            <a:off x="1034963" y="3855891"/>
            <a:ext cx="13944600" cy="4585871"/>
          </a:xfrm>
          <a:prstGeom prst="rect">
            <a:avLst/>
          </a:prstGeom>
        </p:spPr>
        <p:txBody>
          <a:bodyPr wrap="square" lIns="0" tIns="0" rIns="0" bIns="0" rtlCol="0" anchor="t">
            <a:spAutoFit/>
          </a:bodyPr>
          <a:lstStyle/>
          <a:p>
            <a:r>
              <a:rPr lang="en-US" sz="3200" b="1" dirty="0"/>
              <a:t>Input Validation:</a:t>
            </a:r>
          </a:p>
          <a:p>
            <a:endParaRPr lang="en-US" sz="2800" b="1" dirty="0"/>
          </a:p>
          <a:p>
            <a:pPr marL="800100" lvl="1" indent="-342900">
              <a:buFont typeface="Arial" panose="020B0604020202020204" pitchFamily="34" charset="0"/>
              <a:buChar char="•"/>
            </a:pPr>
            <a:r>
              <a:rPr lang="en-US" sz="2400" b="1" dirty="0"/>
              <a:t>Image Format Check</a:t>
            </a:r>
            <a:r>
              <a:rPr lang="en-US" sz="2400" dirty="0"/>
              <a:t>: Ensures that only PNG images are used, avoiding compatibility issues.</a:t>
            </a:r>
            <a:endParaRPr lang="ar-JO" sz="2400" dirty="0"/>
          </a:p>
          <a:p>
            <a:pPr lvl="1"/>
            <a:endParaRPr lang="en-US" dirty="0"/>
          </a:p>
          <a:p>
            <a:pPr marL="800100" lvl="1" indent="-342900">
              <a:buFont typeface="Arial" panose="020B0604020202020204" pitchFamily="34" charset="0"/>
              <a:buChar char="•"/>
            </a:pPr>
            <a:r>
              <a:rPr lang="en-US" sz="2400" b="1" dirty="0"/>
              <a:t>Payload Capacity Check: </a:t>
            </a:r>
            <a:r>
              <a:rPr lang="en-US" sz="2400" dirty="0"/>
              <a:t>Validates that the image has sufficient capacity to store the embedded data, preventing overflow issues.</a:t>
            </a:r>
          </a:p>
          <a:p>
            <a:pPr marL="800100" lvl="1" indent="-342900">
              <a:buFont typeface="Arial" panose="020B0604020202020204" pitchFamily="34" charset="0"/>
              <a:buChar char="•"/>
            </a:pPr>
            <a:endParaRPr lang="en-US" sz="2400" dirty="0"/>
          </a:p>
          <a:p>
            <a:endParaRPr lang="en-US" sz="2400" dirty="0"/>
          </a:p>
          <a:p>
            <a:r>
              <a:rPr lang="en-US" sz="3200" b="1" dirty="0"/>
              <a:t>User Feedback:</a:t>
            </a:r>
          </a:p>
          <a:p>
            <a:endParaRPr lang="en-US" sz="2000" b="1" dirty="0"/>
          </a:p>
          <a:p>
            <a:pPr marL="800100" lvl="1" indent="-342900">
              <a:buFont typeface="Arial" panose="020B0604020202020204" pitchFamily="34" charset="0"/>
              <a:buChar char="•"/>
            </a:pPr>
            <a:r>
              <a:rPr lang="en-US" sz="2400" b="1" dirty="0"/>
              <a:t>Error Messages: </a:t>
            </a:r>
            <a:r>
              <a:rPr lang="en-US" sz="2400" dirty="0"/>
              <a:t>Provides informative error messages to guide users in resolving issues related to invalid inputs or processing errors.</a:t>
            </a:r>
            <a:endParaRPr lang="en-US" sz="2800" dirty="0"/>
          </a:p>
        </p:txBody>
      </p:sp>
      <p:grpSp>
        <p:nvGrpSpPr>
          <p:cNvPr id="4" name="Group 4"/>
          <p:cNvGrpSpPr/>
          <p:nvPr/>
        </p:nvGrpSpPr>
        <p:grpSpPr>
          <a:xfrm>
            <a:off x="1028700" y="644056"/>
            <a:ext cx="2740845" cy="769288"/>
            <a:chOff x="0" y="0"/>
            <a:chExt cx="6909363" cy="1939290"/>
          </a:xfrm>
        </p:grpSpPr>
        <p:sp>
          <p:nvSpPr>
            <p:cNvPr id="5" name="Freeform 5"/>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6" name="AutoShape 6"/>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02</a:t>
            </a:r>
          </a:p>
        </p:txBody>
      </p:sp>
      <p:sp>
        <p:nvSpPr>
          <p:cNvPr id="12" name="TextBox 11">
            <a:extLst>
              <a:ext uri="{FF2B5EF4-FFF2-40B4-BE49-F238E27FC236}">
                <a16:creationId xmlns:a16="http://schemas.microsoft.com/office/drawing/2014/main" id="{6C90ADF0-6EF9-44CC-9E91-0C6715E324CA}"/>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Tree>
    <p:extLst>
      <p:ext uri="{BB962C8B-B14F-4D97-AF65-F5344CB8AC3E}">
        <p14:creationId xmlns:p14="http://schemas.microsoft.com/office/powerpoint/2010/main" val="302529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TextBox 2"/>
          <p:cNvSpPr txBox="1"/>
          <p:nvPr/>
        </p:nvSpPr>
        <p:spPr>
          <a:xfrm>
            <a:off x="2101557" y="1543348"/>
            <a:ext cx="14084886" cy="1107996"/>
          </a:xfrm>
          <a:prstGeom prst="rect">
            <a:avLst/>
          </a:prstGeom>
        </p:spPr>
        <p:txBody>
          <a:bodyPr lIns="0" tIns="0" rIns="0" bIns="0" rtlCol="0" anchor="t">
            <a:spAutoFit/>
          </a:bodyPr>
          <a:lstStyle/>
          <a:p>
            <a:pPr marL="0" lvl="0" indent="0" algn="ctr">
              <a:lnSpc>
                <a:spcPts val="9600"/>
              </a:lnSpc>
              <a:spcBef>
                <a:spcPct val="0"/>
              </a:spcBef>
            </a:pPr>
            <a:r>
              <a:rPr lang="en-US" sz="6000" dirty="0">
                <a:solidFill>
                  <a:srgbClr val="3D3D3D"/>
                </a:solidFill>
                <a:latin typeface="Barlow Bold"/>
                <a:ea typeface="Barlow Bold"/>
                <a:cs typeface="Barlow Bold"/>
                <a:sym typeface="Barlow Bold"/>
              </a:rPr>
              <a:t>User Requirements</a:t>
            </a:r>
          </a:p>
        </p:txBody>
      </p:sp>
      <p:sp>
        <p:nvSpPr>
          <p:cNvPr id="3" name="TextBox 3"/>
          <p:cNvSpPr txBox="1"/>
          <p:nvPr/>
        </p:nvSpPr>
        <p:spPr>
          <a:xfrm>
            <a:off x="1028700" y="3116427"/>
            <a:ext cx="13944600" cy="5416868"/>
          </a:xfrm>
          <a:prstGeom prst="rect">
            <a:avLst/>
          </a:prstGeom>
        </p:spPr>
        <p:txBody>
          <a:bodyPr wrap="square" lIns="0" tIns="0" rIns="0" bIns="0" rtlCol="0" anchor="t">
            <a:spAutoFit/>
          </a:bodyPr>
          <a:lstStyle/>
          <a:p>
            <a:r>
              <a:rPr lang="en-US" sz="2800" b="1" dirty="0"/>
              <a:t>Image Format:</a:t>
            </a:r>
          </a:p>
          <a:p>
            <a:endParaRPr lang="en-US" sz="1600" b="1" dirty="0"/>
          </a:p>
          <a:p>
            <a:pPr marL="914400" lvl="1" indent="-457200">
              <a:buFont typeface="Arial" panose="020B0604020202020204" pitchFamily="34" charset="0"/>
              <a:buChar char="•"/>
            </a:pPr>
            <a:r>
              <a:rPr lang="en-US" sz="2400" dirty="0"/>
              <a:t>PNG: The tool supports encoding and decoding data within PNG images.</a:t>
            </a:r>
          </a:p>
          <a:p>
            <a:pPr lvl="1"/>
            <a:endParaRPr lang="en-US" sz="3200" b="1" dirty="0"/>
          </a:p>
          <a:p>
            <a:r>
              <a:rPr lang="en-US" sz="2800" b="1" dirty="0"/>
              <a:t>Python Version:   </a:t>
            </a:r>
            <a:r>
              <a:rPr lang="en-US" sz="2400" dirty="0"/>
              <a:t>Python 3.x </a:t>
            </a:r>
            <a:r>
              <a:rPr lang="en-US" sz="2400" b="1" dirty="0"/>
              <a:t>.</a:t>
            </a:r>
          </a:p>
          <a:p>
            <a:endParaRPr lang="en-US" sz="3200" b="1" dirty="0"/>
          </a:p>
          <a:p>
            <a:r>
              <a:rPr lang="en-US" sz="2800" b="1" dirty="0"/>
              <a:t>Key Management:</a:t>
            </a:r>
          </a:p>
          <a:p>
            <a:endParaRPr lang="en-US" sz="1600" b="1" dirty="0"/>
          </a:p>
          <a:p>
            <a:pPr marL="800100" lvl="1" indent="-342900">
              <a:buFont typeface="Arial" panose="020B0604020202020204" pitchFamily="34" charset="0"/>
              <a:buChar char="•"/>
            </a:pPr>
            <a:r>
              <a:rPr lang="en-US" sz="2400" dirty="0"/>
              <a:t>Key Options: Users can either provide specific AES and RC4 keys or generate random keys.</a:t>
            </a:r>
          </a:p>
          <a:p>
            <a:endParaRPr lang="en-US" sz="3200" b="1" dirty="0"/>
          </a:p>
          <a:p>
            <a:r>
              <a:rPr lang="en-US" sz="2800" b="1" dirty="0"/>
              <a:t>Command-Line Interface (CLI):</a:t>
            </a:r>
          </a:p>
          <a:p>
            <a:endParaRPr lang="en-US" sz="1600" b="1" dirty="0"/>
          </a:p>
          <a:p>
            <a:pPr marL="800100" lvl="1" indent="-342900">
              <a:buFont typeface="Arial" panose="020B0604020202020204" pitchFamily="34" charset="0"/>
              <a:buChar char="•"/>
            </a:pPr>
            <a:r>
              <a:rPr lang="en-US" sz="2400" dirty="0"/>
              <a:t>CLI Functionality: Users interact with the tool through a command-line interface for encoding, decoding, and key management operations.</a:t>
            </a:r>
          </a:p>
        </p:txBody>
      </p:sp>
      <p:grpSp>
        <p:nvGrpSpPr>
          <p:cNvPr id="4" name="Group 4"/>
          <p:cNvGrpSpPr/>
          <p:nvPr/>
        </p:nvGrpSpPr>
        <p:grpSpPr>
          <a:xfrm>
            <a:off x="1028700" y="644056"/>
            <a:ext cx="2740845" cy="769288"/>
            <a:chOff x="0" y="0"/>
            <a:chExt cx="6909363" cy="1939290"/>
          </a:xfrm>
        </p:grpSpPr>
        <p:sp>
          <p:nvSpPr>
            <p:cNvPr id="5" name="Freeform 5"/>
            <p:cNvSpPr/>
            <p:nvPr/>
          </p:nvSpPr>
          <p:spPr>
            <a:xfrm>
              <a:off x="0" y="0"/>
              <a:ext cx="6909363" cy="1939290"/>
            </a:xfrm>
            <a:custGeom>
              <a:avLst/>
              <a:gdLst/>
              <a:ahLst/>
              <a:cxnLst/>
              <a:rect l="l" t="t" r="r" b="b"/>
              <a:pathLst>
                <a:path w="6909363" h="1939290">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id="6" name="AutoShape 6"/>
          <p:cNvSpPr/>
          <p:nvPr/>
        </p:nvSpPr>
        <p:spPr>
          <a:xfrm>
            <a:off x="3769545" y="1033463"/>
            <a:ext cx="12644544" cy="0"/>
          </a:xfrm>
          <a:prstGeom prst="line">
            <a:avLst/>
          </a:prstGeom>
          <a:ln w="9525" cap="flat">
            <a:solidFill>
              <a:srgbClr val="000000"/>
            </a:solidFill>
            <a:prstDash val="solid"/>
            <a:headEnd type="none" w="sm" len="sm"/>
            <a:tailEnd type="none" w="sm" len="sm"/>
          </a:ln>
        </p:spPr>
      </p:sp>
      <p:sp>
        <p:nvSpPr>
          <p:cNvPr id="7" name="AutoShape 7"/>
          <p:cNvSpPr/>
          <p:nvPr/>
        </p:nvSpPr>
        <p:spPr>
          <a:xfrm>
            <a:off x="1028700" y="9253538"/>
            <a:ext cx="12922219" cy="0"/>
          </a:xfrm>
          <a:prstGeom prst="line">
            <a:avLst/>
          </a:prstGeom>
          <a:ln w="9525" cap="flat">
            <a:solidFill>
              <a:srgbClr val="000000"/>
            </a:solidFill>
            <a:prstDash val="solid"/>
            <a:headEnd type="none" w="sm" len="sm"/>
            <a:tailEnd type="none" w="sm" len="sm"/>
          </a:ln>
        </p:spPr>
      </p:sp>
      <p:sp>
        <p:nvSpPr>
          <p:cNvPr id="9" name="TextBox 9"/>
          <p:cNvSpPr txBox="1"/>
          <p:nvPr/>
        </p:nvSpPr>
        <p:spPr>
          <a:xfrm>
            <a:off x="16886728" y="826770"/>
            <a:ext cx="372572" cy="346710"/>
          </a:xfrm>
          <a:prstGeom prst="rect">
            <a:avLst/>
          </a:prstGeom>
        </p:spPr>
        <p:txBody>
          <a:bodyPr lIns="0" tIns="0" rIns="0" bIns="0" rtlCol="0" anchor="t">
            <a:spAutoFit/>
          </a:bodyPr>
          <a:lstStyle/>
          <a:p>
            <a:pPr marL="0" lvl="0" indent="0" algn="r">
              <a:lnSpc>
                <a:spcPts val="2849"/>
              </a:lnSpc>
              <a:spcBef>
                <a:spcPct val="0"/>
              </a:spcBef>
            </a:pPr>
            <a:r>
              <a:rPr lang="en-US" sz="1899" spc="7">
                <a:solidFill>
                  <a:srgbClr val="3D3D3D"/>
                </a:solidFill>
                <a:latin typeface="Barlow Bold"/>
                <a:ea typeface="Barlow Bold"/>
                <a:cs typeface="Barlow Bold"/>
                <a:sym typeface="Barlow Bold"/>
              </a:rPr>
              <a:t>02</a:t>
            </a:r>
          </a:p>
        </p:txBody>
      </p:sp>
      <p:sp>
        <p:nvSpPr>
          <p:cNvPr id="12" name="TextBox 11">
            <a:extLst>
              <a:ext uri="{FF2B5EF4-FFF2-40B4-BE49-F238E27FC236}">
                <a16:creationId xmlns:a16="http://schemas.microsoft.com/office/drawing/2014/main" id="{6C90ADF0-6EF9-44CC-9E91-0C6715E324CA}"/>
              </a:ext>
            </a:extLst>
          </p:cNvPr>
          <p:cNvSpPr txBox="1"/>
          <p:nvPr/>
        </p:nvSpPr>
        <p:spPr>
          <a:xfrm>
            <a:off x="1521367" y="659835"/>
            <a:ext cx="2471879" cy="861774"/>
          </a:xfrm>
          <a:prstGeom prst="rect">
            <a:avLst/>
          </a:prstGeom>
          <a:noFill/>
        </p:spPr>
        <p:txBody>
          <a:bodyPr wrap="square" rtlCol="0">
            <a:spAutoFit/>
          </a:bodyPr>
          <a:lstStyle/>
          <a:p>
            <a:r>
              <a:rPr lang="en-US" sz="3200" dirty="0">
                <a:solidFill>
                  <a:srgbClr val="3D3D3D"/>
                </a:solidFill>
                <a:latin typeface="Aldhabi" panose="01000000000000000000" pitchFamily="2" charset="-78"/>
                <a:ea typeface="Barlow Bold"/>
                <a:cs typeface="Aldhabi" panose="01000000000000000000" pitchFamily="2" charset="-78"/>
                <a:sym typeface="Barlow Bold"/>
              </a:rPr>
              <a:t>Stealthy Send </a:t>
            </a:r>
          </a:p>
          <a:p>
            <a:endParaRPr lang="en-US" dirty="0"/>
          </a:p>
        </p:txBody>
      </p:sp>
    </p:spTree>
    <p:extLst>
      <p:ext uri="{BB962C8B-B14F-4D97-AF65-F5344CB8AC3E}">
        <p14:creationId xmlns:p14="http://schemas.microsoft.com/office/powerpoint/2010/main" val="1614755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679</Words>
  <Application>Microsoft Office PowerPoint</Application>
  <PresentationFormat>Custom</PresentationFormat>
  <Paragraphs>118</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Aldhabi</vt:lpstr>
      <vt:lpstr>Barlow Semi-Bold</vt:lpstr>
      <vt:lpstr>Barlow Bold</vt:lpstr>
      <vt:lpstr>Arial</vt:lpstr>
      <vt:lpstr>Barlow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Grey Minimalist Project Proposal Presentation</dc:title>
  <cp:lastModifiedBy>mohammad jamal</cp:lastModifiedBy>
  <cp:revision>60</cp:revision>
  <dcterms:created xsi:type="dcterms:W3CDTF">2006-08-16T00:00:00Z</dcterms:created>
  <dcterms:modified xsi:type="dcterms:W3CDTF">2024-09-14T15:50:10Z</dcterms:modified>
  <dc:identifier>DAGOeUoZ4E0</dc:identifier>
</cp:coreProperties>
</file>