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snapToObjects="1">
      <p:cViewPr varScale="1">
        <p:scale>
          <a:sx n="117" d="100"/>
          <a:sy n="117" d="100"/>
        </p:scale>
        <p:origin x="2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205F-C790-0DFB-4638-4286712FA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0D4DFF-A9DD-9D61-62D8-8F6E107DB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8207B-AF62-863F-18AD-A42516E80D33}"/>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698DDE3E-DDAD-2AF9-008B-5247B5DF8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65655-0230-DEBC-85BA-803D8BAB94AA}"/>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40895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01DB-B32F-8CD2-A61A-B33A13C83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CA746A-1DB3-F948-7C58-6CF079F7F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48AE-9F67-74F7-189B-ABD6C645F89E}"/>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61B274D4-2D21-2345-7EAA-FBAE84CBD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7B3EC-CDF6-9A51-BFDD-40DCC56C986D}"/>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108826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DD7A0-771D-9CFB-0567-924E9199C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B5131-E9F7-383E-E091-D658E6F584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D5A41-6702-48C6-E7D7-606B36ED3A7F}"/>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902BF846-4CAA-B0C1-C610-B002C107E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59B3-B2DD-BB40-7756-C9AE084BFF04}"/>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13887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212A-445F-9DB0-BB13-1E193611D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3A485-7845-0A4E-04A5-D591623E6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20749-A31D-1AB7-4603-3BE61EAE2AE5}"/>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FD7CCEF0-2E78-FA7E-0BEB-929ED271C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6A162-B50E-98E0-C60B-1E2297F27ADB}"/>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309768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2D8E-145F-8BD1-3239-4B76F9AB0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E663F6-7A72-E384-44F7-7376C6B8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F455A-97A8-297A-5B86-DEC79DD88222}"/>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46BD4BB3-3465-767E-C326-104D96767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75875-14EB-806B-9227-C2B6B46947F0}"/>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160243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CDA6-E6C3-A673-D27D-EB7075097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DE86-8215-8BF5-8FAB-E63D238B5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348A4-A8D7-4F33-147C-D02B0CF90C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637DC5-F938-444A-896E-6B20C894598C}"/>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6" name="Footer Placeholder 5">
            <a:extLst>
              <a:ext uri="{FF2B5EF4-FFF2-40B4-BE49-F238E27FC236}">
                <a16:creationId xmlns:a16="http://schemas.microsoft.com/office/drawing/2014/main" id="{671C5A6D-C2BF-DAE6-BCA3-FF463AA13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C1DD1-67A4-2B72-1CAD-3CF4B1C1BBBB}"/>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235228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B188-62FA-DC1A-B95B-A25806CB1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D580D-19FA-7BB8-6AA5-D62C3E8EB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BC36D-6348-DDF3-218B-2F1F9830B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7072D-66B0-ECD3-9785-847AD2617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6BA84-D027-CB12-107C-A9B2F1C44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02D30-7D86-ABE1-C215-EE077C1D2596}"/>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8" name="Footer Placeholder 7">
            <a:extLst>
              <a:ext uri="{FF2B5EF4-FFF2-40B4-BE49-F238E27FC236}">
                <a16:creationId xmlns:a16="http://schemas.microsoft.com/office/drawing/2014/main" id="{FA25A26F-132A-DE9F-B6B0-F11A09EF3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754DC-FEC5-C763-0920-E38DD59877CE}"/>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370277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1B89-B3AA-7A5A-0A64-DFE4FAADE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9FD702-B707-7243-E2E9-2A81A8A81C96}"/>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4" name="Footer Placeholder 3">
            <a:extLst>
              <a:ext uri="{FF2B5EF4-FFF2-40B4-BE49-F238E27FC236}">
                <a16:creationId xmlns:a16="http://schemas.microsoft.com/office/drawing/2014/main" id="{FB52FAC4-8178-14C8-AF6B-497C59B04A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370ED1-3536-793A-FC3B-216596C1138E}"/>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25268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BDA1F-B6ED-3608-11EB-1E4AD4AC439F}"/>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3" name="Footer Placeholder 2">
            <a:extLst>
              <a:ext uri="{FF2B5EF4-FFF2-40B4-BE49-F238E27FC236}">
                <a16:creationId xmlns:a16="http://schemas.microsoft.com/office/drawing/2014/main" id="{52E1B301-7AF7-3A0C-35E0-461C8BF88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71EC9-7F3B-8983-D75F-BA14571EF60A}"/>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114101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A17F-68D8-4AAE-FD4F-DBEDAEFD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F57FC7-5438-025E-A972-BA91CD9E8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3CF42-82B4-C593-2303-396B6F527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D0154-9040-2B58-132D-EE624E2DEFB2}"/>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6" name="Footer Placeholder 5">
            <a:extLst>
              <a:ext uri="{FF2B5EF4-FFF2-40B4-BE49-F238E27FC236}">
                <a16:creationId xmlns:a16="http://schemas.microsoft.com/office/drawing/2014/main" id="{2C1D69FA-532B-5DDF-4137-A623587E6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152E3-CAE5-D28C-0CDD-72B87316AEEB}"/>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146588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6FFF-FE36-10BC-3A2F-C39DBA567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1A1F3-84E1-4925-E546-2BF51C364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BAE06-705E-2614-2516-5DAFD6E5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3F785-158C-BC9D-961F-66FB83FCAAD6}"/>
              </a:ext>
            </a:extLst>
          </p:cNvPr>
          <p:cNvSpPr>
            <a:spLocks noGrp="1"/>
          </p:cNvSpPr>
          <p:nvPr>
            <p:ph type="dt" sz="half" idx="10"/>
          </p:nvPr>
        </p:nvSpPr>
        <p:spPr/>
        <p:txBody>
          <a:bodyPr/>
          <a:lstStyle/>
          <a:p>
            <a:fld id="{6741F73D-5929-BE46-AFAB-FC23A9DBCAB3}" type="datetimeFigureOut">
              <a:rPr lang="en-US" smtClean="0"/>
              <a:t>5/14/22</a:t>
            </a:fld>
            <a:endParaRPr lang="en-US"/>
          </a:p>
        </p:txBody>
      </p:sp>
      <p:sp>
        <p:nvSpPr>
          <p:cNvPr id="6" name="Footer Placeholder 5">
            <a:extLst>
              <a:ext uri="{FF2B5EF4-FFF2-40B4-BE49-F238E27FC236}">
                <a16:creationId xmlns:a16="http://schemas.microsoft.com/office/drawing/2014/main" id="{9A29BCD4-20EC-5424-0E3D-FE8A889C5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E35A1-3AC1-DDBB-5A89-AFFF6238ADDA}"/>
              </a:ext>
            </a:extLst>
          </p:cNvPr>
          <p:cNvSpPr>
            <a:spLocks noGrp="1"/>
          </p:cNvSpPr>
          <p:nvPr>
            <p:ph type="sldNum" sz="quarter" idx="12"/>
          </p:nvPr>
        </p:nvSpPr>
        <p:spPr/>
        <p:txBody>
          <a:bodyPr/>
          <a:lstStyle/>
          <a:p>
            <a:fld id="{92E06E42-E415-C942-8403-4F248BBEEEC9}" type="slidenum">
              <a:rPr lang="en-US" smtClean="0"/>
              <a:t>‹#›</a:t>
            </a:fld>
            <a:endParaRPr lang="en-US"/>
          </a:p>
        </p:txBody>
      </p:sp>
    </p:spTree>
    <p:extLst>
      <p:ext uri="{BB962C8B-B14F-4D97-AF65-F5344CB8AC3E}">
        <p14:creationId xmlns:p14="http://schemas.microsoft.com/office/powerpoint/2010/main" val="358202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1A1A8-52BD-3A58-DC62-F55330E27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67F2B2-6469-3E55-A209-D2FDE43B9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9E67F9-783A-99E2-EECD-87D5F59F5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1F73D-5929-BE46-AFAB-FC23A9DBCAB3}" type="datetimeFigureOut">
              <a:rPr lang="en-US" smtClean="0"/>
              <a:t>5/14/22</a:t>
            </a:fld>
            <a:endParaRPr lang="en-US"/>
          </a:p>
        </p:txBody>
      </p:sp>
      <p:sp>
        <p:nvSpPr>
          <p:cNvPr id="5" name="Footer Placeholder 4">
            <a:extLst>
              <a:ext uri="{FF2B5EF4-FFF2-40B4-BE49-F238E27FC236}">
                <a16:creationId xmlns:a16="http://schemas.microsoft.com/office/drawing/2014/main" id="{E067D9C7-4897-3470-FF7D-335F9C041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E9D4F4-38C1-ED83-4EB7-A15F6A900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06E42-E415-C942-8403-4F248BBEEEC9}" type="slidenum">
              <a:rPr lang="en-US" smtClean="0"/>
              <a:t>‹#›</a:t>
            </a:fld>
            <a:endParaRPr lang="en-US"/>
          </a:p>
        </p:txBody>
      </p:sp>
    </p:spTree>
    <p:extLst>
      <p:ext uri="{BB962C8B-B14F-4D97-AF65-F5344CB8AC3E}">
        <p14:creationId xmlns:p14="http://schemas.microsoft.com/office/powerpoint/2010/main" val="2800738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E43-BA70-0AF9-4109-AA016C1F0C56}"/>
              </a:ext>
            </a:extLst>
          </p:cNvPr>
          <p:cNvSpPr>
            <a:spLocks noGrp="1"/>
          </p:cNvSpPr>
          <p:nvPr>
            <p:ph type="ctrTitle" idx="4294967295"/>
          </p:nvPr>
        </p:nvSpPr>
        <p:spPr>
          <a:xfrm>
            <a:off x="1524000" y="898071"/>
            <a:ext cx="9144000" cy="5061857"/>
          </a:xfrm>
        </p:spPr>
        <p:txBody>
          <a:bodyPr>
            <a:noAutofit/>
          </a:bodyPr>
          <a:lstStyle/>
          <a:p>
            <a:r>
              <a:rPr lang="en-US" sz="2400" b="1" dirty="0"/>
              <a:t>I feel secure coming to her and not having to feel bad about my identity as a first generation and low income student </a:t>
            </a:r>
            <a:r>
              <a:rPr lang="en-US" sz="2400" dirty="0"/>
              <a:t>because she doesn’t make me feel less than for it, and instead provides additional support. She clearly loves the material and enjoys teaching and it shows. Amy is an educator. She is committed to making sure you leave the room understanding the concepts of the class. I was incredibly fortunate to be in her section. Amy is a phenomenal instructor. She creates extensive resources for students. Her slides are helpful! She explains everything clearly. She enjoys the subject. Being in Amy’s section is truly the best thing I have done all quarter because it is worth going to. I wake up every Friday at 9:30am to make it to her section and office hours. </a:t>
            </a:r>
            <a:r>
              <a:rPr lang="en-US" sz="2400" b="1" dirty="0"/>
              <a:t>From 10:30am – 1:30pm on Fridays I am in Amy’s section and office hours. The best learning hours of my week.</a:t>
            </a:r>
          </a:p>
        </p:txBody>
      </p:sp>
      <p:sp>
        <p:nvSpPr>
          <p:cNvPr id="4" name="TextBox 3">
            <a:extLst>
              <a:ext uri="{FF2B5EF4-FFF2-40B4-BE49-F238E27FC236}">
                <a16:creationId xmlns:a16="http://schemas.microsoft.com/office/drawing/2014/main" id="{DE7E0131-A254-E124-9AA0-3019961E5C8E}"/>
              </a:ext>
            </a:extLst>
          </p:cNvPr>
          <p:cNvSpPr txBox="1"/>
          <p:nvPr/>
        </p:nvSpPr>
        <p:spPr>
          <a:xfrm>
            <a:off x="8828314" y="5867401"/>
            <a:ext cx="3135085" cy="64633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SOC 180B, Spring 2019, Stanford University</a:t>
            </a:r>
          </a:p>
        </p:txBody>
      </p:sp>
    </p:spTree>
    <p:extLst>
      <p:ext uri="{BB962C8B-B14F-4D97-AF65-F5344CB8AC3E}">
        <p14:creationId xmlns:p14="http://schemas.microsoft.com/office/powerpoint/2010/main" val="26279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E43-BA70-0AF9-4109-AA016C1F0C56}"/>
              </a:ext>
            </a:extLst>
          </p:cNvPr>
          <p:cNvSpPr>
            <a:spLocks noGrp="1"/>
          </p:cNvSpPr>
          <p:nvPr>
            <p:ph type="ctrTitle" idx="4294967295"/>
          </p:nvPr>
        </p:nvSpPr>
        <p:spPr>
          <a:xfrm>
            <a:off x="1524000" y="898071"/>
            <a:ext cx="9144000" cy="5061857"/>
          </a:xfrm>
        </p:spPr>
        <p:txBody>
          <a:bodyPr>
            <a:noAutofit/>
          </a:bodyPr>
          <a:lstStyle/>
          <a:p>
            <a:r>
              <a:rPr lang="en-US" sz="2400" b="1" dirty="0"/>
              <a:t>This was one of the best classes I have taken at Stanford.</a:t>
            </a:r>
            <a:r>
              <a:rPr lang="en-US" sz="2400" dirty="0"/>
              <a:t> I learned so much about sociology and health inequalities in general while still being able to explore the specific topics within health that really interest me. Amy is an amazing instructor, and her approach to designing and teaching this course is clearly incredibly well thought out and effective. The workload is manageable while still being enough to actually give a comprehensive overview of health inequalities in America. I’m actually an econ major, and I was really just taking this course out interest. However, this class and Amy’s teaching is making me consider adding sociology as a secondary major.</a:t>
            </a:r>
          </a:p>
        </p:txBody>
      </p:sp>
      <p:sp>
        <p:nvSpPr>
          <p:cNvPr id="4" name="TextBox 3">
            <a:extLst>
              <a:ext uri="{FF2B5EF4-FFF2-40B4-BE49-F238E27FC236}">
                <a16:creationId xmlns:a16="http://schemas.microsoft.com/office/drawing/2014/main" id="{DE7E0131-A254-E124-9AA0-3019961E5C8E}"/>
              </a:ext>
            </a:extLst>
          </p:cNvPr>
          <p:cNvSpPr txBox="1"/>
          <p:nvPr/>
        </p:nvSpPr>
        <p:spPr>
          <a:xfrm>
            <a:off x="8828314" y="5867401"/>
            <a:ext cx="3135085" cy="64633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SOC 152, Winter 2022, Stanford University</a:t>
            </a:r>
          </a:p>
        </p:txBody>
      </p:sp>
    </p:spTree>
    <p:extLst>
      <p:ext uri="{BB962C8B-B14F-4D97-AF65-F5344CB8AC3E}">
        <p14:creationId xmlns:p14="http://schemas.microsoft.com/office/powerpoint/2010/main" val="328945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E43-BA70-0AF9-4109-AA016C1F0C56}"/>
              </a:ext>
            </a:extLst>
          </p:cNvPr>
          <p:cNvSpPr>
            <a:spLocks noGrp="1"/>
          </p:cNvSpPr>
          <p:nvPr>
            <p:ph type="ctrTitle" idx="4294967295"/>
          </p:nvPr>
        </p:nvSpPr>
        <p:spPr>
          <a:xfrm>
            <a:off x="1524000" y="898071"/>
            <a:ext cx="9144000" cy="5061857"/>
          </a:xfrm>
        </p:spPr>
        <p:txBody>
          <a:bodyPr>
            <a:noAutofit/>
          </a:bodyPr>
          <a:lstStyle/>
          <a:p>
            <a:r>
              <a:rPr lang="en-US" sz="2400" dirty="0"/>
              <a:t>She explains statistical concepts clearly, many times with examples, so that it was fun and easy to learn.</a:t>
            </a:r>
          </a:p>
        </p:txBody>
      </p:sp>
      <p:sp>
        <p:nvSpPr>
          <p:cNvPr id="4" name="TextBox 3">
            <a:extLst>
              <a:ext uri="{FF2B5EF4-FFF2-40B4-BE49-F238E27FC236}">
                <a16:creationId xmlns:a16="http://schemas.microsoft.com/office/drawing/2014/main" id="{DE7E0131-A254-E124-9AA0-3019961E5C8E}"/>
              </a:ext>
            </a:extLst>
          </p:cNvPr>
          <p:cNvSpPr txBox="1"/>
          <p:nvPr/>
        </p:nvSpPr>
        <p:spPr>
          <a:xfrm>
            <a:off x="8828314" y="5867401"/>
            <a:ext cx="3135085" cy="64633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SOC 381, Fall 2019, Stanford University</a:t>
            </a:r>
          </a:p>
        </p:txBody>
      </p:sp>
    </p:spTree>
    <p:extLst>
      <p:ext uri="{BB962C8B-B14F-4D97-AF65-F5344CB8AC3E}">
        <p14:creationId xmlns:p14="http://schemas.microsoft.com/office/powerpoint/2010/main" val="325787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E43-BA70-0AF9-4109-AA016C1F0C56}"/>
              </a:ext>
            </a:extLst>
          </p:cNvPr>
          <p:cNvSpPr>
            <a:spLocks noGrp="1"/>
          </p:cNvSpPr>
          <p:nvPr>
            <p:ph type="ctrTitle" idx="4294967295"/>
          </p:nvPr>
        </p:nvSpPr>
        <p:spPr>
          <a:xfrm>
            <a:off x="1524000" y="898071"/>
            <a:ext cx="9144000" cy="5061857"/>
          </a:xfrm>
        </p:spPr>
        <p:txBody>
          <a:bodyPr>
            <a:noAutofit/>
          </a:bodyPr>
          <a:lstStyle/>
          <a:p>
            <a:r>
              <a:rPr lang="en-US" sz="2400" dirty="0"/>
              <a:t>The topics the class covers are super interesting and Amy is an incredible professor. She assigns readings that are actually interesting and explains complicated papers/concepts in a way that makes them very understandable. </a:t>
            </a:r>
            <a:r>
              <a:rPr lang="en-US" sz="2400" b="1" dirty="0"/>
              <a:t>She also had us do a lot of interesting activities to engage with the material and encourage participation so the 90 minute classes go by way faster than you’d expect.</a:t>
            </a:r>
            <a:r>
              <a:rPr lang="en-US" sz="2400" dirty="0"/>
              <a:t> It is clear that she really cares about her students and our wellbeing and she also regularly asks for and incorporates our feedback. She also fosters a class environment that makes you feel comfortable sharing your ideas and asking questions.</a:t>
            </a:r>
          </a:p>
        </p:txBody>
      </p:sp>
      <p:sp>
        <p:nvSpPr>
          <p:cNvPr id="4" name="TextBox 3">
            <a:extLst>
              <a:ext uri="{FF2B5EF4-FFF2-40B4-BE49-F238E27FC236}">
                <a16:creationId xmlns:a16="http://schemas.microsoft.com/office/drawing/2014/main" id="{DE7E0131-A254-E124-9AA0-3019961E5C8E}"/>
              </a:ext>
            </a:extLst>
          </p:cNvPr>
          <p:cNvSpPr txBox="1"/>
          <p:nvPr/>
        </p:nvSpPr>
        <p:spPr>
          <a:xfrm>
            <a:off x="8828314" y="5867401"/>
            <a:ext cx="3135085" cy="64633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SOC 152, Winter 2022, Stanford University</a:t>
            </a:r>
          </a:p>
        </p:txBody>
      </p:sp>
    </p:spTree>
    <p:extLst>
      <p:ext uri="{BB962C8B-B14F-4D97-AF65-F5344CB8AC3E}">
        <p14:creationId xmlns:p14="http://schemas.microsoft.com/office/powerpoint/2010/main" val="258075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455</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I feel secure coming to her and not having to feel bad about my identity as a first generation and low income student because she doesn’t make me feel less than for it, and instead provides additional support. She clearly loves the material and enjoys teaching and it shows. Amy is an educator. She is committed to making sure you leave the room understanding the concepts of the class. I was incredibly fortunate to be in her section. Amy is a phenomenal instructor. She creates extensive resources for students. Her slides are helpful! She explains everything clearly. She enjoys the subject. Being in Amy’s section is truly the best thing I have done all quarter because it is worth going to. I wake up every Friday at 9:30am to make it to her section and office hours. From 10:30am – 1:30pm on Fridays I am in Amy’s section and office hours. The best learning hours of my week.</vt:lpstr>
      <vt:lpstr>This was one of the best classes I have taken at Stanford. I learned so much about sociology and health inequalities in general while still being able to explore the specific topics within health that really interest me. Amy is an amazing instructor, and her approach to designing and teaching this course is clearly incredibly well thought out and effective. The workload is manageable while still being enough to actually give a comprehensive overview of health inequalities in America. I’m actually an econ major, and I was really just taking this course out interest. However, this class and Amy’s teaching is making me consider adding sociology as a secondary major.</vt:lpstr>
      <vt:lpstr>She explains statistical concepts clearly, many times with examples, so that it was fun and easy to learn.</vt:lpstr>
      <vt:lpstr>The topics the class covers are super interesting and Amy is an incredible professor. She assigns readings that are actually interesting and explains complicated papers/concepts in a way that makes them very understandable. She also had us do a lot of interesting activities to engage with the material and encourage participation so the 90 minute classes go by way faster than you’d expect. It is clear that she really cares about her students and our wellbeing and she also regularly asks for and incorporates our feedback. She also fosters a class environment that makes you feel comfortable sharing your ideas and asking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Johnson</dc:creator>
  <cp:lastModifiedBy>Amy Johnson</cp:lastModifiedBy>
  <cp:revision>7</cp:revision>
  <dcterms:created xsi:type="dcterms:W3CDTF">2022-05-14T19:25:06Z</dcterms:created>
  <dcterms:modified xsi:type="dcterms:W3CDTF">2022-05-14T19:37:32Z</dcterms:modified>
</cp:coreProperties>
</file>