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60"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B8B662C-C1FB-4023-B4DC-BFD3B2ACA6EA}">
          <p14:sldIdLst>
            <p14:sldId id="2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9C1684-CBEE-C164-4C01-8DAECFFDD213}" name="knodele@catworks.arizona.edu" initials="kn" userId="S::urn:spo:guest#knodele@catworks.arizona.edu::"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ECD"/>
    <a:srgbClr val="8C1D40"/>
    <a:srgbClr val="099066"/>
    <a:srgbClr val="9B255D"/>
    <a:srgbClr val="B22C33"/>
    <a:srgbClr val="44546A"/>
    <a:srgbClr val="202D4D"/>
    <a:srgbClr val="CD4C17"/>
    <a:srgbClr val="1337D4"/>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B530E-ED7C-4C66-F65E-D7CDDCDBC3FE}" v="2339" dt="2022-09-21T06:20:21.318"/>
    <p1510:client id="{2393E2DA-B9C5-6CB6-41ED-D8CEB8F9B71B}" v="98" dt="2022-09-22T08:21:20.004"/>
    <p1510:client id="{2D6931B2-CF74-EDF0-60B0-050D66AA887D}" v="303" dt="2022-09-22T18:41:43.056"/>
    <p1510:client id="{2E56C669-D26C-40A0-915C-32AB174EF943}" v="2039" dt="2022-09-21T19:04:37.092"/>
    <p1510:client id="{41087F21-0D4C-DE17-5D33-AA0056CE043F}" v="1038" dt="2022-09-14T18:35:14.424"/>
    <p1510:client id="{4E050932-CF02-9A0B-5FF5-C1A9D329A62C}" v="677" dt="2022-09-22T19:23:44.219"/>
    <p1510:client id="{5908B0C3-26C6-35C7-9824-8CDC5D20AFCF}" v="26" dt="2023-04-14T05:05:02.249"/>
    <p1510:client id="{60D85B92-B4EF-1B06-918F-AA9774AD538B}" v="2600" dt="2022-09-22T18:17:55.566"/>
    <p1510:client id="{70837AAC-32F9-0ADC-C26F-68FC25D5DFA2}" v="59" dt="2023-04-14T05:16:17.387"/>
    <p1510:client id="{8450910E-854C-4217-F2FD-AE6B4D61291C}" v="4670" dt="2022-09-19T08:37:50.244"/>
    <p1510:client id="{89D801EB-463B-FB00-3B02-B930ED10DBE9}" v="241" dt="2022-09-21T05:10:06.848"/>
    <p1510:client id="{9C9AA3AA-19F6-E25B-903C-5E13468A7E9B}" v="400" dt="2022-09-24T02:00:00.799"/>
    <p1510:client id="{9F8B3695-7D0D-9B35-AE55-61EBB6CCFCBD}" v="708" dt="2022-09-22T20:01:33.895"/>
    <p1510:client id="{A899CC6C-604D-94C8-8905-90CE7AB68ADB}" v="1293" dt="2022-09-22T13:57:12.200"/>
    <p1510:client id="{B119C6E8-3E1C-0619-06AE-B02F58A20EB6}" v="1272" dt="2022-09-19T02:02:46.260"/>
    <p1510:client id="{C1EF175C-672D-1ED9-165D-D0C99D63903F}" v="133" dt="2023-04-14T04:57:10.692"/>
    <p1510:client id="{CC6909FC-2485-77CE-66D2-F2932E354139}" v="6" dt="2023-03-27T23:26:42.199"/>
    <p1510:client id="{F330C812-FB5B-09D8-813E-36D0C15093A9}" v="1499" dt="2022-09-21T23:52:43.566"/>
    <p1510:client id="{F96F423A-8AF9-8CD9-93CB-EE11304784EF}" v="1926" dt="2022-09-22T10:27:58.380"/>
    <p1510:client id="{FE77E79A-1EDC-8104-CB4B-F5844B35ECC8}" v="610" dt="2022-09-22T19:19:11.66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56" y="1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9000"/>
            </a:lvl1pPr>
          </a:lstStyle>
          <a:p>
            <a:r>
              <a:rPr lang="en-US" dirty="0"/>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993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710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528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797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001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9000"/>
            </a:lvl1pPr>
          </a:lstStyle>
          <a:p>
            <a:r>
              <a:rPr lang="en-US" dirty="0"/>
              <a:t>Click to edit Master title style</a:t>
            </a:r>
          </a:p>
        </p:txBody>
      </p:sp>
      <p:sp>
        <p:nvSpPr>
          <p:cNvPr id="3" name="Text Placeholder 2"/>
          <p:cNvSpPr>
            <a:spLocks noGrp="1"/>
          </p:cNvSpPr>
          <p:nvPr>
            <p:ph type="body" idx="1"/>
          </p:nvPr>
        </p:nvSpPr>
        <p:spPr>
          <a:xfrm>
            <a:off x="2245997" y="14686287"/>
            <a:ext cx="28392120" cy="4800598"/>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581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159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dirty="0"/>
              <a:t>Click to edit Master title style</a:t>
            </a:r>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353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699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961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4800"/>
            </a:lvl1pPr>
          </a:lstStyle>
          <a:p>
            <a:r>
              <a:rPr lang="en-US" dirty="0"/>
              <a:t>Click to edit Master title style</a:t>
            </a:r>
          </a:p>
        </p:txBody>
      </p:sp>
      <p:sp>
        <p:nvSpPr>
          <p:cNvPr id="3" name="Content Placeholder 2"/>
          <p:cNvSpPr>
            <a:spLocks noGrp="1"/>
          </p:cNvSpPr>
          <p:nvPr>
            <p:ph idx="1"/>
          </p:nvPr>
        </p:nvSpPr>
        <p:spPr>
          <a:xfrm>
            <a:off x="13994608" y="3159765"/>
            <a:ext cx="16664940" cy="1559560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878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4800"/>
            </a:lvl1pPr>
          </a:lstStyle>
          <a:p>
            <a:r>
              <a:rPr lang="en-US" dirty="0"/>
              <a:t>Click to edit Master title style</a:t>
            </a:r>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890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1800">
                <a:solidFill>
                  <a:schemeClr val="tx1">
                    <a:tint val="75000"/>
                  </a:schemeClr>
                </a:solidFill>
              </a:defRPr>
            </a:lvl1pPr>
          </a:lstStyle>
          <a:p>
            <a:fld id="{C764DE79-268F-4C1A-8933-263129D2AF90}" type="datetimeFigureOut">
              <a:rPr lang="en-US" dirty="0"/>
              <a:t>4/13/2023</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6460384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3733800" y="281376"/>
            <a:ext cx="29184599" cy="14835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tx1">
                      <a:alpha val="74998"/>
                    </a:schemeClr>
                  </a:outerShdw>
                </a:effectLst>
              </a14:hiddenEffects>
            </a:ext>
          </a:extLst>
        </p:spPr>
        <p:txBody>
          <a:bodyPr lIns="0" tIns="0" rIns="0" bIns="0"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r>
              <a:rPr lang="en-US" sz="5500" b="1" dirty="0">
                <a:solidFill>
                  <a:srgbClr val="8C1D40"/>
                </a:solidFill>
                <a:latin typeface="Tahoma"/>
                <a:ea typeface="Tahoma"/>
                <a:cs typeface="Times New Roman"/>
              </a:rPr>
              <a:t>Sex-Differential Expression Analysis in Viral-Mediated Hepatocellular Carcinoma</a:t>
            </a:r>
            <a:endParaRPr lang="en-US" sz="5500" dirty="0">
              <a:solidFill>
                <a:srgbClr val="8C1D40"/>
              </a:solidFill>
              <a:latin typeface="Tahoma"/>
              <a:cs typeface="Tahoma"/>
            </a:endParaRPr>
          </a:p>
          <a:p>
            <a:br>
              <a:rPr lang="en-US" sz="5500" dirty="0"/>
            </a:br>
            <a:endParaRPr lang="en-US" sz="5500" dirty="0"/>
          </a:p>
        </p:txBody>
      </p:sp>
      <p:sp>
        <p:nvSpPr>
          <p:cNvPr id="24" name="Rectangle 23"/>
          <p:cNvSpPr>
            <a:spLocks noChangeArrowheads="1"/>
          </p:cNvSpPr>
          <p:nvPr/>
        </p:nvSpPr>
        <p:spPr bwMode="auto">
          <a:xfrm>
            <a:off x="254358" y="2029198"/>
            <a:ext cx="32430552" cy="3228015"/>
          </a:xfrm>
          <a:prstGeom prst="rect">
            <a:avLst/>
          </a:prstGeom>
          <a:solidFill>
            <a:schemeClr val="bg1"/>
          </a:solidFill>
          <a:ln w="25400">
            <a:solidFill>
              <a:schemeClr val="tx1"/>
            </a:solidFill>
          </a:ln>
          <a:effectLst/>
        </p:spPr>
        <p:txBody>
          <a:bodyPr lIns="245262" tIns="245262" rIns="245262" bIns="245262" anchor="ct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r>
              <a:rPr lang="en-US" sz="3472" b="1" cap="all" dirty="0">
                <a:solidFill>
                  <a:srgbClr val="8C1D40"/>
                </a:solidFill>
                <a:latin typeface="Tahoma"/>
                <a:ea typeface="Tahoma"/>
                <a:cs typeface="Tahoma"/>
              </a:rPr>
              <a:t>Abstract </a:t>
            </a:r>
          </a:p>
          <a:p>
            <a:pPr defTabSz="621897"/>
            <a:r>
              <a:rPr lang="en-US" sz="2500" dirty="0">
                <a:ea typeface="+mn-lt"/>
                <a:cs typeface="+mn-lt"/>
              </a:rPr>
              <a:t>Hepatocellular Carcinoma (HCC) is the second deadliest cancer worldwide and is increasing in prevalence in most countries. The majority of HCC cases worldwide are virally-mediated with around 50% mediated by hepatitis B virus (HBV) and 25% mediated by hepatitis C virus (HCV). HCC also exhibits sex-differences with significantly higher incidence and worse prognosis in males. The mechanistic basis of these sex-differences is poorly understood. To identify genes and pathways that are sex-differentially expressed in viral-mediated HCC, we performed differential expression analysis  on tumor vs. tumor adjacent samples that were stratified based on sex and viral etiology. We calculated the log fold change (</a:t>
            </a:r>
            <a:r>
              <a:rPr lang="en-US" sz="2500" dirty="0" err="1">
                <a:ea typeface="+mn-lt"/>
                <a:cs typeface="+mn-lt"/>
              </a:rPr>
              <a:t>logFC</a:t>
            </a:r>
            <a:r>
              <a:rPr lang="en-US" sz="2500" dirty="0">
                <a:ea typeface="+mn-lt"/>
                <a:cs typeface="+mn-lt"/>
              </a:rPr>
              <a:t>) for all genes between female tumor and tumor-adjacent tissue or male tumor and tumor-adjacent tissue. We then fit a linear regression to the log fold change of each gene between males and females. Top sex-differentially expressed candidates were identified as those with the greatest difference from the linear model. Genes showing the greatest difference between males and females included MUC13, and MAGEA6  for HBV-mediated liver cancer and CDHR2, IGF2, and H19  for HCV-mediated liver cancer. Each of these genes has a previous association with HCC including known roles in the formation of HCC (IGF2) associations with poor prognosis (MUC13, MAGEA6), and prior evidence of tumor to tumor-adjacent differential expression (CDHR2, H19,). Understanding genes and pathways with different expression levels in male and females may contribute to improved individualized therapeutic or diagnostic options for HCC.</a:t>
            </a:r>
            <a:endParaRPr lang="en-AU" sz="2500" dirty="0">
              <a:ea typeface="+mn-lt"/>
              <a:cs typeface="+mn-lt"/>
            </a:endParaRPr>
          </a:p>
        </p:txBody>
      </p:sp>
      <p:sp>
        <p:nvSpPr>
          <p:cNvPr id="25" name="Rectangle 24"/>
          <p:cNvSpPr>
            <a:spLocks noChangeArrowheads="1"/>
          </p:cNvSpPr>
          <p:nvPr/>
        </p:nvSpPr>
        <p:spPr bwMode="auto">
          <a:xfrm>
            <a:off x="23227114" y="15594468"/>
            <a:ext cx="9448482" cy="2820531"/>
          </a:xfrm>
          <a:prstGeom prst="rect">
            <a:avLst/>
          </a:prstGeom>
          <a:solidFill>
            <a:schemeClr val="bg1"/>
          </a:solidFill>
          <a:ln w="25400">
            <a:solidFill>
              <a:schemeClr val="tx1"/>
            </a:solidFill>
            <a:miter lim="800000"/>
            <a:headEnd/>
            <a:tailEnd/>
          </a:ln>
          <a:effectLst/>
        </p:spPr>
        <p:txBody>
          <a:bodyPr lIns="245262" tIns="245262" rIns="245262" bIns="245262"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r>
              <a:rPr lang="en-US" sz="3472" b="1" cap="all" dirty="0">
                <a:solidFill>
                  <a:srgbClr val="8C1D40"/>
                </a:solidFill>
                <a:latin typeface="Tahoma"/>
                <a:ea typeface="Tahoma"/>
                <a:cs typeface="Tahoma"/>
              </a:rPr>
              <a:t>Conclusions</a:t>
            </a:r>
            <a:endParaRPr lang="en-US" sz="793" dirty="0">
              <a:cs typeface="Calibri" panose="020F0502020204030204"/>
            </a:endParaRPr>
          </a:p>
          <a:p>
            <a:pPr marL="293934" indent="-293934" defTabSz="621897">
              <a:buFont typeface="Arial" panose="020B0604020202020204" pitchFamily="34" charset="0"/>
              <a:buChar char="•"/>
            </a:pPr>
            <a:r>
              <a:rPr lang="en-CA" sz="2200" dirty="0">
                <a:solidFill>
                  <a:srgbClr val="000000"/>
                </a:solidFill>
                <a:latin typeface="Calibri"/>
                <a:ea typeface="Tahoma"/>
                <a:cs typeface="Tahoma"/>
              </a:rPr>
              <a:t>CDHR2 has similar levels of tumor adj. expression across all </a:t>
            </a:r>
            <a:r>
              <a:rPr lang="en-CA" sz="2200" dirty="0" err="1">
                <a:solidFill>
                  <a:srgbClr val="000000"/>
                </a:solidFill>
                <a:latin typeface="Calibri"/>
                <a:ea typeface="Tahoma"/>
                <a:cs typeface="Tahoma"/>
              </a:rPr>
              <a:t>etiologies</a:t>
            </a:r>
            <a:r>
              <a:rPr lang="en-CA" sz="2200" dirty="0">
                <a:solidFill>
                  <a:srgbClr val="000000"/>
                </a:solidFill>
                <a:latin typeface="Calibri"/>
                <a:ea typeface="Tahoma"/>
                <a:cs typeface="Tahoma"/>
              </a:rPr>
              <a:t> and sexes.</a:t>
            </a:r>
            <a:endParaRPr lang="en-CA" sz="2200" dirty="0">
              <a:solidFill>
                <a:srgbClr val="000000"/>
              </a:solidFill>
              <a:latin typeface="Calibri"/>
              <a:ea typeface="Tahoma" panose="020B0604030504040204" pitchFamily="34" charset="0"/>
              <a:cs typeface="Tahoma" panose="020B0604030504040204" pitchFamily="34" charset="0"/>
            </a:endParaRPr>
          </a:p>
          <a:p>
            <a:pPr marL="293934" indent="-293934" defTabSz="621897">
              <a:buFont typeface="Arial" panose="020B0604020202020204" pitchFamily="34" charset="0"/>
              <a:buChar char="•"/>
            </a:pPr>
            <a:r>
              <a:rPr lang="en-CA" sz="2200" dirty="0">
                <a:solidFill>
                  <a:srgbClr val="000000"/>
                </a:solidFill>
                <a:latin typeface="Calibri"/>
                <a:ea typeface="Tahoma"/>
                <a:cs typeface="Tahoma"/>
              </a:rPr>
              <a:t>H19 &amp; IGF2 show a greater difference between male </a:t>
            </a:r>
            <a:r>
              <a:rPr lang="en-CA" sz="2200" dirty="0" err="1">
                <a:solidFill>
                  <a:srgbClr val="000000"/>
                </a:solidFill>
                <a:latin typeface="Calibri"/>
                <a:ea typeface="Tahoma"/>
                <a:cs typeface="Tahoma"/>
              </a:rPr>
              <a:t>tumor:tumor-adj</a:t>
            </a:r>
            <a:r>
              <a:rPr lang="en-CA" sz="2200" dirty="0">
                <a:solidFill>
                  <a:srgbClr val="000000"/>
                </a:solidFill>
                <a:latin typeface="Calibri"/>
                <a:ea typeface="Tahoma"/>
                <a:cs typeface="Tahoma"/>
              </a:rPr>
              <a:t>. expression compared to female </a:t>
            </a:r>
            <a:r>
              <a:rPr lang="en-CA" sz="2200" dirty="0" err="1">
                <a:solidFill>
                  <a:srgbClr val="000000"/>
                </a:solidFill>
                <a:latin typeface="Calibri"/>
                <a:ea typeface="Tahoma"/>
                <a:cs typeface="Tahoma"/>
              </a:rPr>
              <a:t>tumor:tumor-adj</a:t>
            </a:r>
            <a:r>
              <a:rPr lang="en-CA" sz="2200" dirty="0">
                <a:solidFill>
                  <a:srgbClr val="000000"/>
                </a:solidFill>
                <a:latin typeface="Calibri"/>
                <a:ea typeface="Tahoma"/>
                <a:cs typeface="Tahoma"/>
              </a:rPr>
              <a:t>. tissue.</a:t>
            </a:r>
          </a:p>
          <a:p>
            <a:pPr marL="293934" indent="-293934" defTabSz="621897">
              <a:buFont typeface="Arial" panose="020B0604020202020204" pitchFamily="34" charset="0"/>
              <a:buChar char="•"/>
            </a:pPr>
            <a:r>
              <a:rPr lang="en-CA" sz="2200" dirty="0">
                <a:solidFill>
                  <a:srgbClr val="000000"/>
                </a:solidFill>
                <a:latin typeface="Calibri"/>
                <a:ea typeface="Tahoma"/>
                <a:cs typeface="Tahoma"/>
              </a:rPr>
              <a:t>MUC13 &amp; MAGEA6 shows a greater difference in male </a:t>
            </a:r>
            <a:r>
              <a:rPr lang="en-CA" sz="2200" dirty="0" err="1">
                <a:solidFill>
                  <a:srgbClr val="000000"/>
                </a:solidFill>
                <a:latin typeface="Calibri"/>
                <a:ea typeface="Tahoma"/>
                <a:cs typeface="Tahoma"/>
              </a:rPr>
              <a:t>tumor:tumor-adj</a:t>
            </a:r>
            <a:r>
              <a:rPr lang="en-CA" sz="2200" dirty="0">
                <a:solidFill>
                  <a:srgbClr val="000000"/>
                </a:solidFill>
                <a:latin typeface="Calibri"/>
                <a:ea typeface="Tahoma"/>
                <a:cs typeface="Tahoma"/>
              </a:rPr>
              <a:t>. tissue between HBV &amp; HCV.</a:t>
            </a:r>
            <a:endParaRPr lang="en-CA" sz="2200" dirty="0">
              <a:solidFill>
                <a:srgbClr val="000000"/>
              </a:solidFill>
              <a:latin typeface="Calibri"/>
              <a:ea typeface="Tahoma" panose="020B0604030504040204" pitchFamily="34" charset="0"/>
              <a:cs typeface="Tahoma" panose="020B0604030504040204" pitchFamily="34" charset="0"/>
            </a:endParaRPr>
          </a:p>
          <a:p>
            <a:pPr marL="293934" indent="-293934" defTabSz="621897">
              <a:buFont typeface="Arial" panose="020B0604020202020204" pitchFamily="34" charset="0"/>
              <a:buChar char="•"/>
            </a:pPr>
            <a:endParaRPr lang="en-CA"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defTabSz="621897"/>
            <a:endParaRPr lang="en-US" sz="2608" b="1" dirty="0">
              <a:solidFill>
                <a:srgbClr val="002269"/>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a:spLocks noChangeArrowheads="1"/>
          </p:cNvSpPr>
          <p:nvPr/>
        </p:nvSpPr>
        <p:spPr bwMode="auto">
          <a:xfrm>
            <a:off x="10576732" y="5400836"/>
            <a:ext cx="12487071" cy="16430464"/>
          </a:xfrm>
          <a:prstGeom prst="rect">
            <a:avLst/>
          </a:prstGeom>
          <a:solidFill>
            <a:schemeClr val="bg1"/>
          </a:solidFill>
          <a:ln w="25400">
            <a:solidFill>
              <a:schemeClr val="tx1"/>
            </a:solidFill>
            <a:miter lim="800000"/>
            <a:headEnd/>
            <a:tailEnd/>
          </a:ln>
          <a:effectLst/>
        </p:spPr>
        <p:txBody>
          <a:bodyPr lIns="245262" tIns="245262" rIns="245262" bIns="245262" numCol="1" spcCol="720685"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r>
              <a:rPr lang="en-US" sz="3472" b="1" cap="all" dirty="0">
                <a:solidFill>
                  <a:srgbClr val="8C1D40"/>
                </a:solidFill>
                <a:latin typeface="Tahoma"/>
              </a:rPr>
              <a:t>SEX Specific Differentially Expressed genes</a:t>
            </a:r>
            <a:endParaRPr lang="en-US" sz="793" dirty="0"/>
          </a:p>
        </p:txBody>
      </p:sp>
      <p:sp>
        <p:nvSpPr>
          <p:cNvPr id="28" name="Rectangle 27"/>
          <p:cNvSpPr>
            <a:spLocks noChangeArrowheads="1"/>
          </p:cNvSpPr>
          <p:nvPr/>
        </p:nvSpPr>
        <p:spPr bwMode="auto">
          <a:xfrm>
            <a:off x="23233811" y="20193386"/>
            <a:ext cx="9450564" cy="1637914"/>
          </a:xfrm>
          <a:prstGeom prst="rect">
            <a:avLst/>
          </a:prstGeom>
          <a:solidFill>
            <a:schemeClr val="bg1"/>
          </a:solidFill>
          <a:ln w="25400">
            <a:solidFill>
              <a:schemeClr val="tx1"/>
            </a:solidFill>
            <a:miter lim="800000"/>
            <a:headEnd/>
            <a:tailEnd/>
          </a:ln>
          <a:effectLst/>
        </p:spPr>
        <p:txBody>
          <a:bodyPr lIns="245262" tIns="245262" rIns="245262" bIns="245262"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r>
              <a:rPr lang="en-GB" sz="3472" b="1" cap="all" dirty="0">
                <a:solidFill>
                  <a:srgbClr val="8C1D40"/>
                </a:solidFill>
                <a:latin typeface="Tahoma"/>
                <a:ea typeface="Tahoma"/>
                <a:cs typeface="Tahoma"/>
              </a:rPr>
              <a:t>Acknowledgements</a:t>
            </a:r>
            <a:endParaRPr lang="en-GB" sz="3593" b="1" cap="all" dirty="0">
              <a:solidFill>
                <a:srgbClr val="8C1D40"/>
              </a:solidFill>
              <a:latin typeface="Tahoma"/>
              <a:ea typeface="Tahoma"/>
              <a:cs typeface="Tahoma"/>
            </a:endParaRPr>
          </a:p>
          <a:p>
            <a:pPr defTabSz="621897" eaLnBrk="0" hangingPunct="0"/>
            <a:r>
              <a:rPr lang="en-US" sz="1800" dirty="0">
                <a:latin typeface="Calibri"/>
                <a:ea typeface="Tahoma"/>
                <a:cs typeface="Tahoma"/>
              </a:rPr>
              <a:t>This work was supported in part by the Arizona State University Sex Chromosome (A. J., M.A.W, K.H.B), the University of Arizona Cancer Center and the University of Arizona College of Medicine - Phoenix MD/PhD Program (E.S.B.).</a:t>
            </a:r>
          </a:p>
        </p:txBody>
      </p:sp>
      <p:sp>
        <p:nvSpPr>
          <p:cNvPr id="20" name="Text Box 40"/>
          <p:cNvSpPr txBox="1">
            <a:spLocks noChangeArrowheads="1"/>
          </p:cNvSpPr>
          <p:nvPr/>
        </p:nvSpPr>
        <p:spPr bwMode="auto">
          <a:xfrm>
            <a:off x="3733800" y="1248198"/>
            <a:ext cx="20362382" cy="815178"/>
          </a:xfrm>
          <a:prstGeom prst="rect">
            <a:avLst/>
          </a:prstGeom>
          <a:noFill/>
          <a:ln>
            <a:noFill/>
          </a:ln>
          <a:effectLst/>
        </p:spPr>
        <p:txBody>
          <a:bodyPr lIns="0" tIns="0" rIns="0" bIns="0"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spcBef>
                <a:spcPct val="20000"/>
              </a:spcBef>
            </a:pPr>
            <a:r>
              <a:rPr lang="en-AU" sz="2200" b="1" u="sng" dirty="0">
                <a:latin typeface="Tahoma"/>
                <a:ea typeface="Tahoma"/>
                <a:cs typeface="Tahoma"/>
              </a:rPr>
              <a:t>ANNIKA JORGENSEN</a:t>
            </a:r>
            <a:r>
              <a:rPr lang="en-US" sz="2200" b="1" baseline="30000" dirty="0">
                <a:latin typeface="Tahoma"/>
                <a:ea typeface="Tahoma"/>
                <a:cs typeface="Tahoma"/>
              </a:rPr>
              <a:t>1</a:t>
            </a:r>
            <a:r>
              <a:rPr lang="en-AU" sz="2200" b="1" dirty="0">
                <a:latin typeface="Tahoma"/>
                <a:ea typeface="Tahoma"/>
                <a:cs typeface="Tahoma"/>
              </a:rPr>
              <a:t>, ELIZABETH S. BORDEN</a:t>
            </a:r>
            <a:r>
              <a:rPr lang="en-US" sz="2200" b="1" baseline="30000" dirty="0">
                <a:latin typeface="Tahoma"/>
                <a:ea typeface="Tahoma"/>
                <a:cs typeface="Tahoma"/>
              </a:rPr>
              <a:t>2</a:t>
            </a:r>
            <a:r>
              <a:rPr lang="en-AU" sz="2200" b="1" dirty="0">
                <a:latin typeface="Tahoma"/>
                <a:ea typeface="Tahoma"/>
                <a:cs typeface="Tahoma"/>
              </a:rPr>
              <a:t>, MUSA GABERE</a:t>
            </a:r>
            <a:r>
              <a:rPr lang="en-AU" sz="2200" b="1" baseline="30000" dirty="0">
                <a:latin typeface="Tahoma"/>
                <a:ea typeface="Tahoma"/>
                <a:cs typeface="Tahoma"/>
              </a:rPr>
              <a:t>3</a:t>
            </a:r>
            <a:r>
              <a:rPr lang="en-AU" sz="2200" b="1" dirty="0">
                <a:latin typeface="Tahoma"/>
                <a:ea typeface="Tahoma"/>
                <a:cs typeface="Tahoma"/>
              </a:rPr>
              <a:t> , KAREN TARASZKA HASTINGS</a:t>
            </a:r>
            <a:r>
              <a:rPr lang="en-AU" sz="2200" b="1" baseline="30000" dirty="0">
                <a:latin typeface="Tahoma"/>
                <a:ea typeface="Tahoma"/>
                <a:cs typeface="Tahoma"/>
              </a:rPr>
              <a:t>2</a:t>
            </a:r>
            <a:r>
              <a:rPr lang="en-AU" sz="2200" b="1" dirty="0">
                <a:latin typeface="Tahoma"/>
                <a:ea typeface="Tahoma"/>
                <a:cs typeface="Tahoma"/>
              </a:rPr>
              <a:t>, MELISSA A. WILSON</a:t>
            </a:r>
            <a:r>
              <a:rPr lang="en-US" sz="2200" b="1" baseline="30000" dirty="0">
                <a:latin typeface="Tahoma"/>
                <a:ea typeface="Tahoma"/>
                <a:cs typeface="Tahoma"/>
              </a:rPr>
              <a:t>2</a:t>
            </a:r>
            <a:r>
              <a:rPr lang="en-AU" sz="2200" b="1" dirty="0">
                <a:latin typeface="Tahoma"/>
                <a:ea typeface="Tahoma"/>
                <a:cs typeface="Tahoma"/>
              </a:rPr>
              <a:t>, KENNETH H. BUETOW</a:t>
            </a:r>
            <a:r>
              <a:rPr lang="en-US" sz="2200" b="1" baseline="30000" dirty="0">
                <a:latin typeface="Tahoma"/>
                <a:ea typeface="Tahoma"/>
                <a:cs typeface="Tahoma"/>
              </a:rPr>
              <a:t>2</a:t>
            </a:r>
            <a:endParaRPr lang="en-AU" sz="2200" b="1" dirty="0">
              <a:latin typeface="Tahoma"/>
              <a:ea typeface="Tahoma"/>
              <a:cs typeface="Tahoma"/>
            </a:endParaRPr>
          </a:p>
          <a:p>
            <a:pPr>
              <a:spcBef>
                <a:spcPct val="20000"/>
              </a:spcBef>
            </a:pPr>
            <a:r>
              <a:rPr lang="en-AU" sz="2200" dirty="0">
                <a:latin typeface="Tahoma"/>
                <a:ea typeface="Tahoma"/>
                <a:cs typeface="Tahoma"/>
              </a:rPr>
              <a:t>1 Arizona State University, Phoenix, Arizona, 2 University of Arizona College of Medicine-Phoenix, Phoenix, Arizona, 3 Mayo Clinic, Phoenix, Arizona </a:t>
            </a:r>
          </a:p>
        </p:txBody>
      </p:sp>
      <p:sp>
        <p:nvSpPr>
          <p:cNvPr id="33" name="Rectangle 32">
            <a:extLst>
              <a:ext uri="{FF2B5EF4-FFF2-40B4-BE49-F238E27FC236}">
                <a16:creationId xmlns:a16="http://schemas.microsoft.com/office/drawing/2014/main" id="{66A4B8A9-ACFB-491B-ADDE-ED5C3DB7C556}"/>
              </a:ext>
            </a:extLst>
          </p:cNvPr>
          <p:cNvSpPr>
            <a:spLocks noChangeArrowheads="1"/>
          </p:cNvSpPr>
          <p:nvPr/>
        </p:nvSpPr>
        <p:spPr bwMode="auto">
          <a:xfrm>
            <a:off x="23231709" y="5398736"/>
            <a:ext cx="9448309" cy="10011683"/>
          </a:xfrm>
          <a:prstGeom prst="rect">
            <a:avLst/>
          </a:prstGeom>
          <a:solidFill>
            <a:schemeClr val="bg1"/>
          </a:solidFill>
          <a:ln w="25400">
            <a:solidFill>
              <a:schemeClr val="tx1"/>
            </a:solidFill>
            <a:miter lim="800000"/>
            <a:headEnd/>
            <a:tailEnd/>
          </a:ln>
          <a:effectLst/>
        </p:spPr>
        <p:txBody>
          <a:bodyPr lIns="245262" tIns="245262" rIns="245262" bIns="245262" numCol="1" spcCol="720685"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a:spcBef>
                <a:spcPct val="50000"/>
              </a:spcBef>
            </a:pPr>
            <a:endParaRPr lang="en-US" sz="793">
              <a:cs typeface="Calibri"/>
            </a:endParaRPr>
          </a:p>
        </p:txBody>
      </p:sp>
      <p:sp>
        <p:nvSpPr>
          <p:cNvPr id="78" name="TextBox 77">
            <a:extLst>
              <a:ext uri="{FF2B5EF4-FFF2-40B4-BE49-F238E27FC236}">
                <a16:creationId xmlns:a16="http://schemas.microsoft.com/office/drawing/2014/main" id="{28978712-3A6A-4BB3-9C9C-1D554BD66712}"/>
              </a:ext>
            </a:extLst>
          </p:cNvPr>
          <p:cNvSpPr txBox="1"/>
          <p:nvPr/>
        </p:nvSpPr>
        <p:spPr>
          <a:xfrm>
            <a:off x="23233811" y="14735510"/>
            <a:ext cx="9297225" cy="674909"/>
          </a:xfrm>
          <a:prstGeom prst="rect">
            <a:avLst/>
          </a:prstGeom>
          <a:noFill/>
        </p:spPr>
        <p:txBody>
          <a:bodyPr wrap="square" lIns="58783" tIns="29391" rIns="58783" bIns="29391" rtlCol="0" anchor="ctr">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2000" b="1" i="1" dirty="0">
                <a:solidFill>
                  <a:srgbClr val="000000"/>
                </a:solidFill>
              </a:rPr>
              <a:t>Table 2 : Literature search </a:t>
            </a:r>
            <a:r>
              <a:rPr lang="en-US" sz="2000" i="1" dirty="0">
                <a:solidFill>
                  <a:srgbClr val="000000"/>
                </a:solidFill>
              </a:rPr>
              <a:t>shows reported expression and function of the five selected genes</a:t>
            </a:r>
            <a:endParaRPr lang="en-US" sz="2000" i="1" dirty="0">
              <a:cs typeface="Calibri"/>
            </a:endParaRPr>
          </a:p>
        </p:txBody>
      </p:sp>
      <p:graphicFrame>
        <p:nvGraphicFramePr>
          <p:cNvPr id="32" name="Table 33">
            <a:extLst>
              <a:ext uri="{FF2B5EF4-FFF2-40B4-BE49-F238E27FC236}">
                <a16:creationId xmlns:a16="http://schemas.microsoft.com/office/drawing/2014/main" id="{48090125-374C-4F54-911D-9437CB5E5E5B}"/>
              </a:ext>
            </a:extLst>
          </p:cNvPr>
          <p:cNvGraphicFramePr>
            <a:graphicFrameLocks noGrp="1"/>
          </p:cNvGraphicFramePr>
          <p:nvPr>
            <p:extLst>
              <p:ext uri="{D42A27DB-BD31-4B8C-83A1-F6EECF244321}">
                <p14:modId xmlns:p14="http://schemas.microsoft.com/office/powerpoint/2010/main" val="379385389"/>
              </p:ext>
            </p:extLst>
          </p:nvPr>
        </p:nvGraphicFramePr>
        <p:xfrm>
          <a:off x="23363359" y="6303391"/>
          <a:ext cx="9126605" cy="8422272"/>
        </p:xfrm>
        <a:graphic>
          <a:graphicData uri="http://schemas.openxmlformats.org/drawingml/2006/table">
            <a:tbl>
              <a:tblPr firstRow="1" bandRow="1">
                <a:tableStyleId>{F2DE63D5-997A-4646-A377-4702673A728D}</a:tableStyleId>
              </a:tblPr>
              <a:tblGrid>
                <a:gridCol w="1064118">
                  <a:extLst>
                    <a:ext uri="{9D8B030D-6E8A-4147-A177-3AD203B41FA5}">
                      <a16:colId xmlns:a16="http://schemas.microsoft.com/office/drawing/2014/main" val="1677731587"/>
                    </a:ext>
                  </a:extLst>
                </a:gridCol>
                <a:gridCol w="1352226">
                  <a:extLst>
                    <a:ext uri="{9D8B030D-6E8A-4147-A177-3AD203B41FA5}">
                      <a16:colId xmlns:a16="http://schemas.microsoft.com/office/drawing/2014/main" val="3451112050"/>
                    </a:ext>
                  </a:extLst>
                </a:gridCol>
                <a:gridCol w="2324862">
                  <a:extLst>
                    <a:ext uri="{9D8B030D-6E8A-4147-A177-3AD203B41FA5}">
                      <a16:colId xmlns:a16="http://schemas.microsoft.com/office/drawing/2014/main" val="597495215"/>
                    </a:ext>
                  </a:extLst>
                </a:gridCol>
                <a:gridCol w="4385399">
                  <a:extLst>
                    <a:ext uri="{9D8B030D-6E8A-4147-A177-3AD203B41FA5}">
                      <a16:colId xmlns:a16="http://schemas.microsoft.com/office/drawing/2014/main" val="2701639896"/>
                    </a:ext>
                  </a:extLst>
                </a:gridCol>
              </a:tblGrid>
              <a:tr h="483827">
                <a:tc>
                  <a:txBody>
                    <a:bodyPr/>
                    <a:lstStyle/>
                    <a:p>
                      <a:pPr lvl="0" algn="ctr">
                        <a:buNone/>
                      </a:pPr>
                      <a:r>
                        <a:rPr lang="en-US" sz="1800" dirty="0">
                          <a:solidFill>
                            <a:schemeClr val="tx1"/>
                          </a:solidFill>
                          <a:latin typeface="+mn-lt"/>
                        </a:rPr>
                        <a:t>Gene</a:t>
                      </a:r>
                    </a:p>
                  </a:txBody>
                  <a:tcPr marL="58783" marR="58783" marT="29391" marB="29391"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sz="1800" dirty="0" err="1">
                          <a:solidFill>
                            <a:schemeClr val="tx1"/>
                          </a:solidFill>
                          <a:latin typeface="+mn-lt"/>
                        </a:rPr>
                        <a:t>logFC</a:t>
                      </a:r>
                      <a:r>
                        <a:rPr lang="en-US" sz="1800" dirty="0">
                          <a:solidFill>
                            <a:schemeClr val="tx1"/>
                          </a:solidFill>
                          <a:latin typeface="+mn-lt"/>
                        </a:rPr>
                        <a:t> Tumor vs. adj.</a:t>
                      </a:r>
                    </a:p>
                  </a:txBody>
                  <a:tcPr marL="58783" marR="58783" marT="29391" marB="29391"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lvl="0" algn="ctr">
                        <a:buNone/>
                      </a:pPr>
                      <a:r>
                        <a:rPr lang="en-US" sz="1800" dirty="0">
                          <a:solidFill>
                            <a:schemeClr val="tx1"/>
                          </a:solidFill>
                          <a:latin typeface="+mn-lt"/>
                        </a:rPr>
                        <a:t>Reported differential expression</a:t>
                      </a:r>
                    </a:p>
                  </a:txBody>
                  <a:tcPr marL="58783" marR="58783" marT="29391" marB="29391"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lvl="0" algn="ctr">
                        <a:buNone/>
                      </a:pPr>
                      <a:r>
                        <a:rPr lang="en-US" sz="1800" dirty="0">
                          <a:solidFill>
                            <a:schemeClr val="tx1"/>
                          </a:solidFill>
                          <a:latin typeface="+mn-lt"/>
                        </a:rPr>
                        <a:t>Reported Function</a:t>
                      </a:r>
                    </a:p>
                  </a:txBody>
                  <a:tcPr marL="58783" marR="58783" marT="29391" marB="29391"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6591491"/>
                  </a:ext>
                </a:extLst>
              </a:tr>
              <a:tr h="1594551">
                <a:tc>
                  <a:txBody>
                    <a:bodyPr/>
                    <a:lstStyle/>
                    <a:p>
                      <a:pPr lvl="0" algn="ctr">
                        <a:buNone/>
                      </a:pPr>
                      <a:r>
                        <a:rPr lang="en-US" sz="1800" dirty="0">
                          <a:latin typeface="+mn-lt"/>
                        </a:rPr>
                        <a:t>MUC13</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mn-lt"/>
                          <a:cs typeface="Arial"/>
                        </a:rPr>
                        <a:t>Positive</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342900" lvl="0" indent="-342900" algn="l">
                        <a:spcBef>
                          <a:spcPts val="0"/>
                        </a:spcBef>
                        <a:spcAft>
                          <a:spcPts val="0"/>
                        </a:spcAft>
                        <a:buFont typeface="Arial"/>
                        <a:buChar char="•"/>
                      </a:pPr>
                      <a:r>
                        <a:rPr lang="en-US" sz="1800" b="0" u="none" strike="noStrike" dirty="0">
                          <a:solidFill>
                            <a:srgbClr val="000000"/>
                          </a:solidFill>
                          <a:effectLst/>
                          <a:latin typeface="+mn-lt"/>
                        </a:rPr>
                        <a:t>Higher in HCC than adjacent tissue (Dai, 2018)</a:t>
                      </a:r>
                    </a:p>
                  </a:txBody>
                  <a:tcPr marL="40821" marR="40821" marT="40821" marB="4082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lvl="0" indent="-342900" algn="l" rtl="0">
                        <a:spcBef>
                          <a:spcPts val="0"/>
                        </a:spcBef>
                        <a:spcAft>
                          <a:spcPts val="0"/>
                        </a:spcAft>
                        <a:buFont typeface="Arial"/>
                        <a:buChar char="•"/>
                      </a:pPr>
                      <a:r>
                        <a:rPr lang="en-US" sz="1800" b="0" u="none" strike="noStrike" dirty="0">
                          <a:solidFill>
                            <a:srgbClr val="000000"/>
                          </a:solidFill>
                          <a:effectLst/>
                          <a:latin typeface="+mn-lt"/>
                        </a:rPr>
                        <a:t>Overexpression associated with poor survival among patients with intrahepatic cholangiocarcinoma (</a:t>
                      </a:r>
                      <a:r>
                        <a:rPr lang="en-US" sz="1800" b="0" u="none" strike="noStrike" dirty="0" err="1">
                          <a:solidFill>
                            <a:srgbClr val="000000"/>
                          </a:solidFill>
                          <a:effectLst/>
                          <a:latin typeface="+mn-lt"/>
                        </a:rPr>
                        <a:t>Tiemin</a:t>
                      </a:r>
                      <a:r>
                        <a:rPr lang="en-US" sz="1800" b="0" u="none" strike="noStrike" dirty="0">
                          <a:solidFill>
                            <a:srgbClr val="000000"/>
                          </a:solidFill>
                          <a:effectLst/>
                          <a:latin typeface="+mn-lt"/>
                        </a:rPr>
                        <a:t>, 2020)</a:t>
                      </a:r>
                    </a:p>
                    <a:p>
                      <a:pPr marL="342900" lvl="0" indent="-342900" algn="l">
                        <a:spcBef>
                          <a:spcPts val="0"/>
                        </a:spcBef>
                        <a:spcAft>
                          <a:spcPts val="0"/>
                        </a:spcAft>
                        <a:buFont typeface="Arial"/>
                        <a:buChar char="•"/>
                      </a:pPr>
                      <a:r>
                        <a:rPr lang="en-US" sz="1800" b="0" u="none" strike="noStrike" dirty="0">
                          <a:solidFill>
                            <a:srgbClr val="000000"/>
                          </a:solidFill>
                          <a:effectLst/>
                          <a:latin typeface="+mn-lt"/>
                        </a:rPr>
                        <a:t>Associated with resistance to cancer cell death (Sheng, 2016)</a:t>
                      </a:r>
                    </a:p>
                    <a:p>
                      <a:pPr marL="342900" lvl="0" indent="-342900" algn="l">
                        <a:spcBef>
                          <a:spcPts val="0"/>
                        </a:spcBef>
                        <a:spcAft>
                          <a:spcPts val="0"/>
                        </a:spcAft>
                        <a:buFont typeface="Arial"/>
                        <a:buChar char="•"/>
                      </a:pPr>
                      <a:r>
                        <a:rPr lang="en-US" sz="1800" b="0" u="none" strike="noStrike" dirty="0">
                          <a:solidFill>
                            <a:srgbClr val="000000"/>
                          </a:solidFill>
                          <a:effectLst/>
                          <a:latin typeface="+mn-lt"/>
                        </a:rPr>
                        <a:t>Potential therapeutic target for colorectal cancers (Sheng, 2016)</a:t>
                      </a:r>
                    </a:p>
                  </a:txBody>
                  <a:tcPr marL="40821" marR="40821" marT="40821" marB="4082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397887"/>
                  </a:ext>
                </a:extLst>
              </a:tr>
              <a:tr h="1376048">
                <a:tc>
                  <a:txBody>
                    <a:bodyPr/>
                    <a:lstStyle/>
                    <a:p>
                      <a:pPr lvl="0" algn="ctr">
                        <a:buNone/>
                      </a:pPr>
                      <a:r>
                        <a:rPr lang="en-US" sz="1800" dirty="0">
                          <a:latin typeface="+mn-lt"/>
                        </a:rPr>
                        <a:t>MAGEA6</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800" dirty="0">
                          <a:solidFill>
                            <a:schemeClr val="tx1"/>
                          </a:solidFill>
                          <a:latin typeface="+mn-lt"/>
                          <a:cs typeface="Arial"/>
                        </a:rPr>
                        <a:t>Positive </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342900" lvl="0" indent="-342900" algn="l">
                        <a:spcBef>
                          <a:spcPts val="0"/>
                        </a:spcBef>
                        <a:spcAft>
                          <a:spcPts val="0"/>
                        </a:spcAft>
                        <a:buFont typeface="Arial"/>
                        <a:buChar char="•"/>
                      </a:pPr>
                      <a:r>
                        <a:rPr lang="en-US" sz="1800" b="0" u="none" strike="noStrike" dirty="0">
                          <a:solidFill>
                            <a:srgbClr val="000000"/>
                          </a:solidFill>
                          <a:effectLst/>
                          <a:latin typeface="+mn-lt"/>
                        </a:rPr>
                        <a:t>Not reported</a:t>
                      </a:r>
                    </a:p>
                  </a:txBody>
                  <a:tcPr marL="40821" marR="40821" marT="40821" marB="4082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lvl="0" indent="-342900" algn="l">
                        <a:spcBef>
                          <a:spcPts val="0"/>
                        </a:spcBef>
                        <a:spcAft>
                          <a:spcPts val="0"/>
                        </a:spcAft>
                        <a:buFont typeface="Arial"/>
                        <a:buChar char="•"/>
                      </a:pPr>
                      <a:r>
                        <a:rPr lang="en-US" sz="1800" b="0" u="none" strike="noStrike" dirty="0">
                          <a:solidFill>
                            <a:srgbClr val="000000"/>
                          </a:solidFill>
                          <a:effectLst/>
                          <a:latin typeface="+mn-lt"/>
                        </a:rPr>
                        <a:t>Gene overexpression inhibits cell migration &amp; invasion of HCC cells (Guo, 2019) </a:t>
                      </a:r>
                    </a:p>
                    <a:p>
                      <a:pPr marL="342900" lvl="0" indent="-342900" algn="l">
                        <a:spcBef>
                          <a:spcPts val="0"/>
                        </a:spcBef>
                        <a:spcAft>
                          <a:spcPts val="0"/>
                        </a:spcAft>
                        <a:buFont typeface="Arial"/>
                        <a:buChar char="•"/>
                      </a:pPr>
                      <a:r>
                        <a:rPr lang="en-US" sz="1800" b="0" u="none" strike="noStrike" dirty="0">
                          <a:solidFill>
                            <a:srgbClr val="000000"/>
                          </a:solidFill>
                          <a:effectLst/>
                          <a:latin typeface="+mn-lt"/>
                        </a:rPr>
                        <a:t>Downregulation of gene inhibits stemness maintenance of self-renewal of HCC stem cells (Guo, 2019)</a:t>
                      </a:r>
                    </a:p>
                  </a:txBody>
                  <a:tcPr marL="40821" marR="40821" marT="40821" marB="4082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944477"/>
                  </a:ext>
                </a:extLst>
              </a:tr>
              <a:tr h="1157545">
                <a:tc>
                  <a:txBody>
                    <a:bodyPr/>
                    <a:lstStyle/>
                    <a:p>
                      <a:pPr lvl="0" algn="ctr">
                        <a:buNone/>
                      </a:pPr>
                      <a:r>
                        <a:rPr lang="en-US" sz="1800" dirty="0">
                          <a:latin typeface="+mn-lt"/>
                        </a:rPr>
                        <a:t>H19</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800" dirty="0">
                          <a:solidFill>
                            <a:schemeClr val="tx1"/>
                          </a:solidFill>
                          <a:latin typeface="+mn-lt"/>
                          <a:cs typeface="Arial"/>
                        </a:rPr>
                        <a:t>Negative </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457200" lvl="0" indent="-457200" algn="l">
                        <a:spcBef>
                          <a:spcPts val="0"/>
                        </a:spcBef>
                        <a:spcAft>
                          <a:spcPts val="0"/>
                        </a:spcAft>
                        <a:buFont typeface="Arial"/>
                        <a:buChar char="•"/>
                      </a:pPr>
                      <a:r>
                        <a:rPr lang="en-US" sz="1800" b="0" i="0" u="none" strike="noStrike" noProof="0" dirty="0">
                          <a:solidFill>
                            <a:srgbClr val="000000"/>
                          </a:solidFill>
                          <a:effectLst/>
                          <a:latin typeface="Calibri"/>
                        </a:rPr>
                        <a:t>Not reported</a:t>
                      </a:r>
                    </a:p>
                  </a:txBody>
                  <a:tcPr marL="40821" marR="40821" marT="40821" marB="4082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lvl="0" indent="-342900" algn="l">
                        <a:spcBef>
                          <a:spcPts val="0"/>
                        </a:spcBef>
                        <a:spcAft>
                          <a:spcPts val="0"/>
                        </a:spcAft>
                        <a:buClr>
                          <a:srgbClr val="000000"/>
                        </a:buClr>
                        <a:buFont typeface="Arial"/>
                        <a:buChar char="•"/>
                      </a:pPr>
                      <a:r>
                        <a:rPr lang="en-US" sz="1800" b="0" i="0" u="none" strike="noStrike" noProof="0" dirty="0">
                          <a:solidFill>
                            <a:srgbClr val="000000"/>
                          </a:solidFill>
                          <a:effectLst/>
                          <a:latin typeface="Calibri"/>
                        </a:rPr>
                        <a:t>Repressed in most tissues and re-expressed in many cancers (</a:t>
                      </a:r>
                      <a:r>
                        <a:rPr lang="en-US" sz="1800" b="0" i="0" u="none" strike="noStrike" noProof="0" dirty="0" err="1">
                          <a:solidFill>
                            <a:srgbClr val="000000"/>
                          </a:solidFill>
                          <a:effectLst/>
                          <a:latin typeface="Calibri"/>
                        </a:rPr>
                        <a:t>Gamaev</a:t>
                      </a:r>
                      <a:r>
                        <a:rPr lang="en-US" sz="1800" b="0" i="0" u="none" strike="noStrike" noProof="0" dirty="0">
                          <a:solidFill>
                            <a:srgbClr val="000000"/>
                          </a:solidFill>
                          <a:effectLst/>
                          <a:latin typeface="Calibri"/>
                        </a:rPr>
                        <a:t>, 2021)</a:t>
                      </a:r>
                      <a:endParaRPr lang="en-US" sz="1800" b="0" i="0" u="none" strike="noStrike" noProof="0" dirty="0">
                        <a:effectLst/>
                      </a:endParaRPr>
                    </a:p>
                    <a:p>
                      <a:pPr marL="342900" lvl="0" indent="-342900" algn="l">
                        <a:spcBef>
                          <a:spcPts val="0"/>
                        </a:spcBef>
                        <a:spcAft>
                          <a:spcPts val="0"/>
                        </a:spcAft>
                        <a:buClr>
                          <a:srgbClr val="000000"/>
                        </a:buClr>
                        <a:buFont typeface="Arial"/>
                        <a:buChar char="•"/>
                      </a:pPr>
                      <a:r>
                        <a:rPr lang="en-US" sz="1800" b="0" i="0" u="none" strike="noStrike" noProof="0" dirty="0">
                          <a:solidFill>
                            <a:srgbClr val="000000"/>
                          </a:solidFill>
                          <a:effectLst/>
                          <a:latin typeface="Calibri"/>
                        </a:rPr>
                        <a:t>Shown to act as an oncogene in mouse models (</a:t>
                      </a:r>
                      <a:r>
                        <a:rPr lang="en-US" sz="1800" b="0" i="0" u="none" strike="noStrike" noProof="0" dirty="0" err="1">
                          <a:solidFill>
                            <a:srgbClr val="000000"/>
                          </a:solidFill>
                          <a:effectLst/>
                          <a:latin typeface="Calibri"/>
                        </a:rPr>
                        <a:t>Gamaev</a:t>
                      </a:r>
                      <a:r>
                        <a:rPr lang="en-US" sz="1800" b="0" i="0" u="none" strike="noStrike" noProof="0" dirty="0">
                          <a:solidFill>
                            <a:srgbClr val="000000"/>
                          </a:solidFill>
                          <a:effectLst/>
                          <a:latin typeface="Calibri"/>
                        </a:rPr>
                        <a:t>, 2021)</a:t>
                      </a:r>
                      <a:endParaRPr lang="en-US" sz="1800" b="0" i="0" u="none" strike="noStrike" noProof="0" dirty="0">
                        <a:effectLst/>
                      </a:endParaRPr>
                    </a:p>
                  </a:txBody>
                  <a:tcPr marL="40821" marR="40821" marT="40821" marB="4082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995530"/>
                  </a:ext>
                </a:extLst>
              </a:tr>
              <a:tr h="939042">
                <a:tc>
                  <a:txBody>
                    <a:bodyPr/>
                    <a:lstStyle/>
                    <a:p>
                      <a:pPr lvl="0" algn="ctr">
                        <a:buNone/>
                      </a:pPr>
                      <a:r>
                        <a:rPr lang="en-US" sz="1800" dirty="0">
                          <a:latin typeface="+mn-lt"/>
                        </a:rPr>
                        <a:t>CDHR2</a:t>
                      </a:r>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800" dirty="0">
                          <a:solidFill>
                            <a:schemeClr val="tx1"/>
                          </a:solidFill>
                          <a:latin typeface="+mn-lt"/>
                          <a:cs typeface="Arial"/>
                        </a:rPr>
                        <a:t>Negative </a:t>
                      </a:r>
                      <a:endParaRPr lang="en-US" sz="1800" dirty="0"/>
                    </a:p>
                  </a:txBody>
                  <a:tcPr marL="58783" marR="58783" marT="29391" marB="29391"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457200" lvl="0" indent="-457200" algn="l">
                        <a:spcBef>
                          <a:spcPts val="0"/>
                        </a:spcBef>
                        <a:spcAft>
                          <a:spcPts val="0"/>
                        </a:spcAft>
                        <a:buFont typeface="Arial"/>
                        <a:buChar char="•"/>
                      </a:pPr>
                      <a:r>
                        <a:rPr lang="en-US" sz="1800" b="0" i="0" u="none" strike="noStrike" noProof="0" dirty="0">
                          <a:solidFill>
                            <a:srgbClr val="000000"/>
                          </a:solidFill>
                          <a:effectLst/>
                          <a:latin typeface="Calibri"/>
                        </a:rPr>
                        <a:t>Higher in adjacent tissue than HCC (Xia, 2019)</a:t>
                      </a:r>
                    </a:p>
                  </a:txBody>
                  <a:tcPr marL="40821" marR="40821" marT="40821" marB="4082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lvl="0" indent="-342900" algn="l">
                        <a:spcBef>
                          <a:spcPts val="0"/>
                        </a:spcBef>
                        <a:spcAft>
                          <a:spcPts val="0"/>
                        </a:spcAft>
                        <a:buClr>
                          <a:srgbClr val="000000"/>
                        </a:buClr>
                        <a:buFont typeface="Arial"/>
                        <a:buChar char="•"/>
                      </a:pPr>
                      <a:r>
                        <a:rPr lang="en-US" sz="1800" b="0" i="0" u="none" strike="noStrike" noProof="0" dirty="0">
                          <a:solidFill>
                            <a:srgbClr val="000000"/>
                          </a:solidFill>
                          <a:effectLst/>
                          <a:latin typeface="Calibri"/>
                        </a:rPr>
                        <a:t>Downregulated in HCC cell lines and tissues (Xia, 2019 )</a:t>
                      </a:r>
                      <a:endParaRPr lang="en-US" sz="1800" b="0" i="0" u="none" strike="noStrike" noProof="0" dirty="0">
                        <a:effectLst/>
                      </a:endParaRPr>
                    </a:p>
                    <a:p>
                      <a:pPr marL="342900" lvl="0" indent="-342900" algn="l">
                        <a:spcBef>
                          <a:spcPts val="0"/>
                        </a:spcBef>
                        <a:spcAft>
                          <a:spcPts val="0"/>
                        </a:spcAft>
                        <a:buClr>
                          <a:srgbClr val="000000"/>
                        </a:buClr>
                        <a:buFont typeface="Arial"/>
                        <a:buChar char="•"/>
                      </a:pPr>
                      <a:r>
                        <a:rPr lang="en-US" sz="1800" b="0" i="0" u="none" strike="noStrike" noProof="0" dirty="0">
                          <a:solidFill>
                            <a:srgbClr val="000000"/>
                          </a:solidFill>
                          <a:effectLst/>
                          <a:latin typeface="Calibri"/>
                        </a:rPr>
                        <a:t>Novel tumor suppressor in HCC growth in vitro and in vivo (Xia, 2019)</a:t>
                      </a:r>
                      <a:endParaRPr lang="en-US" sz="1800" b="0" i="0" u="none" strike="noStrike" noProof="0" dirty="0">
                        <a:effectLst/>
                      </a:endParaRPr>
                    </a:p>
                  </a:txBody>
                  <a:tcPr marL="40821" marR="40821" marT="40821" marB="4082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7150832"/>
                  </a:ext>
                </a:extLst>
              </a:tr>
              <a:tr h="1157545">
                <a:tc>
                  <a:txBody>
                    <a:bodyPr/>
                    <a:lstStyle/>
                    <a:p>
                      <a:pPr lvl="0" algn="ctr">
                        <a:buNone/>
                      </a:pPr>
                      <a:r>
                        <a:rPr lang="en-US" sz="1800" dirty="0">
                          <a:latin typeface="+mn-lt"/>
                        </a:rPr>
                        <a:t>IGF2 </a:t>
                      </a:r>
                    </a:p>
                  </a:txBody>
                  <a:tcPr marL="58783" marR="58783" marT="29391" marB="2939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800" dirty="0">
                          <a:solidFill>
                            <a:schemeClr val="tx1"/>
                          </a:solidFill>
                          <a:latin typeface="+mn-lt"/>
                          <a:cs typeface="Arial"/>
                        </a:rPr>
                        <a:t>Negative </a:t>
                      </a:r>
                    </a:p>
                  </a:txBody>
                  <a:tcPr marL="58783" marR="58783" marT="29391" marB="2939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457200" lvl="0" indent="-457200" algn="l">
                        <a:spcBef>
                          <a:spcPts val="0"/>
                        </a:spcBef>
                        <a:spcAft>
                          <a:spcPts val="0"/>
                        </a:spcAft>
                        <a:buFont typeface="Arial"/>
                        <a:buChar char="•"/>
                      </a:pPr>
                      <a:r>
                        <a:rPr lang="en-US" sz="1800" b="0" i="0" u="none" strike="noStrike" noProof="0" dirty="0">
                          <a:effectLst/>
                        </a:rPr>
                        <a:t>Higher in HCC than adjacent tissues (Martinex-</a:t>
                      </a:r>
                      <a:r>
                        <a:rPr lang="en-US" sz="1800" b="0" i="0" u="none" strike="noStrike" noProof="0" dirty="0" err="1">
                          <a:effectLst/>
                        </a:rPr>
                        <a:t>Quetglas</a:t>
                      </a:r>
                      <a:r>
                        <a:rPr lang="en-US" sz="1800" b="0" i="0" u="none" strike="noStrike" noProof="0" dirty="0">
                          <a:effectLst/>
                        </a:rPr>
                        <a:t>, 2016)</a:t>
                      </a:r>
                    </a:p>
                  </a:txBody>
                  <a:tcPr marL="40821" marR="40821" marT="40821" marB="40821"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342900" lvl="0" indent="-342900" algn="l">
                        <a:spcBef>
                          <a:spcPts val="0"/>
                        </a:spcBef>
                        <a:spcAft>
                          <a:spcPts val="0"/>
                        </a:spcAft>
                        <a:buFont typeface="Arial"/>
                        <a:buChar char="•"/>
                      </a:pPr>
                      <a:r>
                        <a:rPr lang="en-US" sz="1800" b="0" i="0" u="none" strike="noStrike" noProof="0" dirty="0">
                          <a:solidFill>
                            <a:srgbClr val="000000"/>
                          </a:solidFill>
                          <a:effectLst/>
                          <a:latin typeface="Calibri"/>
                        </a:rPr>
                        <a:t>Known to be overexpressed in HCCs (Martinez-</a:t>
                      </a:r>
                      <a:r>
                        <a:rPr lang="en-US" sz="1800" b="0" i="0" u="none" strike="noStrike" noProof="0" dirty="0" err="1">
                          <a:solidFill>
                            <a:srgbClr val="000000"/>
                          </a:solidFill>
                          <a:effectLst/>
                          <a:latin typeface="Calibri"/>
                        </a:rPr>
                        <a:t>Quetglas</a:t>
                      </a:r>
                      <a:r>
                        <a:rPr lang="en-US" sz="1800" b="0" i="0" u="none" strike="noStrike" noProof="0" dirty="0">
                          <a:solidFill>
                            <a:srgbClr val="000000"/>
                          </a:solidFill>
                          <a:effectLst/>
                          <a:latin typeface="Calibri"/>
                        </a:rPr>
                        <a:t>, 2016) </a:t>
                      </a:r>
                      <a:endParaRPr lang="en-US" sz="4900" dirty="0"/>
                    </a:p>
                    <a:p>
                      <a:pPr marL="342900" lvl="0" indent="-342900" algn="l">
                        <a:spcBef>
                          <a:spcPts val="0"/>
                        </a:spcBef>
                        <a:spcAft>
                          <a:spcPts val="0"/>
                        </a:spcAft>
                        <a:buFont typeface="Arial"/>
                        <a:buChar char="•"/>
                      </a:pPr>
                      <a:r>
                        <a:rPr lang="en-US" sz="1800" b="0" i="0" u="none" strike="noStrike" noProof="0" dirty="0">
                          <a:effectLst/>
                        </a:rPr>
                        <a:t>Accelerates formation of liver tumors through IGF 1 receptor signaling (Martinez-</a:t>
                      </a:r>
                      <a:r>
                        <a:rPr lang="en-US" sz="1800" b="0" i="0" u="none" strike="noStrike" noProof="0" dirty="0" err="1">
                          <a:effectLst/>
                        </a:rPr>
                        <a:t>Quetglas</a:t>
                      </a:r>
                      <a:r>
                        <a:rPr lang="en-US" sz="1800" b="0" i="0" u="none" strike="noStrike" noProof="0" dirty="0">
                          <a:effectLst/>
                        </a:rPr>
                        <a:t>, 2016)</a:t>
                      </a:r>
                      <a:endParaRPr lang="en-US" sz="1800" b="0" i="0" u="none" strike="noStrike" noProof="0" dirty="0">
                        <a:solidFill>
                          <a:srgbClr val="000000"/>
                        </a:solidFill>
                        <a:effectLst/>
                        <a:latin typeface="Calibri"/>
                      </a:endParaRPr>
                    </a:p>
                  </a:txBody>
                  <a:tcPr marL="40821" marR="40821" marT="40821" marB="40821"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22714461"/>
                  </a:ext>
                </a:extLst>
              </a:tr>
            </a:tbl>
          </a:graphicData>
        </a:graphic>
      </p:graphicFrame>
      <p:sp>
        <p:nvSpPr>
          <p:cNvPr id="3" name="Rectangle 2">
            <a:extLst>
              <a:ext uri="{FF2B5EF4-FFF2-40B4-BE49-F238E27FC236}">
                <a16:creationId xmlns:a16="http://schemas.microsoft.com/office/drawing/2014/main" id="{355E81F0-3137-819B-6A91-7734CDA3405E}"/>
              </a:ext>
            </a:extLst>
          </p:cNvPr>
          <p:cNvSpPr>
            <a:spLocks noChangeArrowheads="1"/>
          </p:cNvSpPr>
          <p:nvPr/>
        </p:nvSpPr>
        <p:spPr bwMode="auto">
          <a:xfrm>
            <a:off x="238382" y="5400835"/>
            <a:ext cx="10171149" cy="6753065"/>
          </a:xfrm>
          <a:prstGeom prst="rect">
            <a:avLst/>
          </a:prstGeom>
          <a:solidFill>
            <a:schemeClr val="bg1"/>
          </a:solidFill>
          <a:ln w="25400">
            <a:solidFill>
              <a:schemeClr val="tx1"/>
            </a:solidFill>
          </a:ln>
          <a:effectLst/>
        </p:spPr>
        <p:txBody>
          <a:bodyPr lIns="245262" tIns="245262" rIns="245262" bIns="245262"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spcBef>
                <a:spcPct val="50000"/>
              </a:spcBef>
            </a:pPr>
            <a:r>
              <a:rPr lang="en-US" sz="3472" b="1" cap="all" dirty="0">
                <a:solidFill>
                  <a:srgbClr val="8C1D40"/>
                </a:solidFill>
                <a:latin typeface="Tahoma"/>
                <a:ea typeface="Tahoma"/>
                <a:cs typeface="Tahoma"/>
              </a:rPr>
              <a:t>Methods </a:t>
            </a:r>
          </a:p>
          <a:p>
            <a:pPr marL="293934" indent="-293934" defTabSz="621897">
              <a:buFont typeface="Arial"/>
              <a:buChar char="•"/>
            </a:pPr>
            <a:r>
              <a:rPr lang="en-US" sz="2200" dirty="0" err="1">
                <a:ea typeface="+mn-lt"/>
                <a:cs typeface="+mn-lt"/>
              </a:rPr>
              <a:t>RNAseq</a:t>
            </a:r>
            <a:r>
              <a:rPr lang="en-US" sz="2200" dirty="0">
                <a:ea typeface="+mn-lt"/>
                <a:cs typeface="+mn-lt"/>
              </a:rPr>
              <a:t> data from </a:t>
            </a:r>
            <a:r>
              <a:rPr lang="en-US" sz="2200" dirty="0" err="1">
                <a:ea typeface="+mn-lt"/>
                <a:cs typeface="+mn-lt"/>
              </a:rPr>
              <a:t>tumor:tumor-adj</a:t>
            </a:r>
            <a:r>
              <a:rPr lang="en-US" sz="2200" dirty="0">
                <a:ea typeface="+mn-lt"/>
                <a:cs typeface="+mn-lt"/>
              </a:rPr>
              <a:t>. hepatocellular carcinoma samples were obtained from the International Cancer Genome Consortium (ICGC) (Table 1).</a:t>
            </a:r>
          </a:p>
          <a:p>
            <a:pPr marL="293934" indent="-293934" defTabSz="621897">
              <a:buFont typeface="Arial"/>
              <a:buChar char="•"/>
            </a:pPr>
            <a:r>
              <a:rPr lang="en-US" sz="2200" dirty="0">
                <a:ea typeface="+mn-lt"/>
                <a:cs typeface="+mn-lt"/>
              </a:rPr>
              <a:t>Differential expression analysis was performed using </a:t>
            </a:r>
            <a:r>
              <a:rPr lang="en-US" sz="2200" dirty="0" err="1">
                <a:ea typeface="+mn-lt"/>
                <a:cs typeface="+mn-lt"/>
              </a:rPr>
              <a:t>limma</a:t>
            </a:r>
            <a:r>
              <a:rPr lang="en-US" sz="2200" dirty="0">
                <a:ea typeface="+mn-lt"/>
                <a:cs typeface="+mn-lt"/>
              </a:rPr>
              <a:t>/</a:t>
            </a:r>
            <a:r>
              <a:rPr lang="en-US" sz="2200" dirty="0" err="1">
                <a:ea typeface="+mn-lt"/>
                <a:cs typeface="+mn-lt"/>
              </a:rPr>
              <a:t>voom</a:t>
            </a:r>
            <a:r>
              <a:rPr lang="en-US" sz="2200" dirty="0">
                <a:ea typeface="+mn-lt"/>
                <a:cs typeface="+mn-lt"/>
              </a:rPr>
              <a:t>. The results were stratified by both sex and viral etiology (Figure 1).</a:t>
            </a:r>
            <a:endParaRPr lang="en-US" sz="2200" b="1" dirty="0">
              <a:ea typeface="+mn-lt"/>
              <a:cs typeface="+mn-lt"/>
            </a:endParaRPr>
          </a:p>
          <a:p>
            <a:pPr marL="293934" indent="-293934" defTabSz="621897">
              <a:buFont typeface="Arial"/>
              <a:buChar char="•"/>
            </a:pPr>
            <a:r>
              <a:rPr lang="en-US" sz="2200" dirty="0">
                <a:ea typeface="+mn-lt"/>
                <a:cs typeface="+mn-lt"/>
              </a:rPr>
              <a:t>Linear regression model fit for the </a:t>
            </a:r>
            <a:r>
              <a:rPr lang="en-US" sz="2200" dirty="0" err="1">
                <a:ea typeface="+mn-lt"/>
                <a:cs typeface="+mn-lt"/>
              </a:rPr>
              <a:t>tumor:tumor-adj</a:t>
            </a:r>
            <a:r>
              <a:rPr lang="en-US" sz="2200" dirty="0">
                <a:ea typeface="+mn-lt"/>
                <a:cs typeface="+mn-lt"/>
              </a:rPr>
              <a:t>. log fold changes (</a:t>
            </a:r>
            <a:r>
              <a:rPr lang="en-US" sz="2200" dirty="0" err="1">
                <a:ea typeface="+mn-lt"/>
                <a:cs typeface="+mn-lt"/>
              </a:rPr>
              <a:t>logFC</a:t>
            </a:r>
            <a:r>
              <a:rPr lang="en-US" sz="2200" dirty="0">
                <a:ea typeface="+mn-lt"/>
                <a:cs typeface="+mn-lt"/>
              </a:rPr>
              <a:t>) in males vs. females to identify genes with a different expression pattern in males and females (Figure 2).</a:t>
            </a:r>
          </a:p>
          <a:p>
            <a:pPr marL="293934" indent="-293934" defTabSz="621897">
              <a:buFont typeface="Arial"/>
              <a:buChar char="•"/>
            </a:pPr>
            <a:r>
              <a:rPr lang="en-US" sz="2200" dirty="0">
                <a:ea typeface="+mn-lt"/>
                <a:cs typeface="+mn-lt"/>
              </a:rPr>
              <a:t>Expression of top gene candidates from the linear regression analysis were represented visually using violin plots (Figure 3).</a:t>
            </a:r>
          </a:p>
          <a:p>
            <a:pPr marL="293934" indent="-293934" defTabSz="621897">
              <a:buFont typeface="Arial"/>
              <a:buChar char="•"/>
            </a:pPr>
            <a:r>
              <a:rPr lang="en-US" sz="2200" dirty="0">
                <a:ea typeface="+mn-lt"/>
                <a:cs typeface="+mn-lt"/>
              </a:rPr>
              <a:t>A literature search was done on top gene candidates to identify previous associations with HCC and cancer overall (Table 2).</a:t>
            </a:r>
            <a:endParaRPr lang="en-US" sz="2200" dirty="0">
              <a:cs typeface="Calibri"/>
            </a:endParaRPr>
          </a:p>
        </p:txBody>
      </p:sp>
      <p:sp>
        <p:nvSpPr>
          <p:cNvPr id="31" name="TextBox 30">
            <a:extLst>
              <a:ext uri="{FF2B5EF4-FFF2-40B4-BE49-F238E27FC236}">
                <a16:creationId xmlns:a16="http://schemas.microsoft.com/office/drawing/2014/main" id="{76383174-291B-3188-C28C-96B0C4859A1C}"/>
              </a:ext>
            </a:extLst>
          </p:cNvPr>
          <p:cNvSpPr txBox="1"/>
          <p:nvPr/>
        </p:nvSpPr>
        <p:spPr>
          <a:xfrm>
            <a:off x="7346787" y="10324928"/>
            <a:ext cx="2830613" cy="1598239"/>
          </a:xfrm>
          <a:prstGeom prst="rect">
            <a:avLst/>
          </a:prstGeom>
          <a:noFill/>
        </p:spPr>
        <p:txBody>
          <a:bodyPr wrap="square" lIns="58783" tIns="29391" rIns="58783" bIns="29391" rtlCol="0" anchor="ctr">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r>
              <a:rPr lang="en-US" sz="2000" b="1" i="1" dirty="0">
                <a:cs typeface="Calibri"/>
              </a:rPr>
              <a:t>Table 1: Patient sample data taken from the ICGC.  </a:t>
            </a:r>
            <a:r>
              <a:rPr lang="en-US" sz="2000" i="1" dirty="0">
                <a:cs typeface="Calibri"/>
              </a:rPr>
              <a:t>More samples available for males than females. </a:t>
            </a:r>
          </a:p>
        </p:txBody>
      </p:sp>
      <p:sp>
        <p:nvSpPr>
          <p:cNvPr id="46" name="TextBox 45">
            <a:extLst>
              <a:ext uri="{FF2B5EF4-FFF2-40B4-BE49-F238E27FC236}">
                <a16:creationId xmlns:a16="http://schemas.microsoft.com/office/drawing/2014/main" id="{26FC3A42-7269-C686-60FF-10BAEA3AF53D}"/>
              </a:ext>
            </a:extLst>
          </p:cNvPr>
          <p:cNvSpPr txBox="1"/>
          <p:nvPr/>
        </p:nvSpPr>
        <p:spPr>
          <a:xfrm>
            <a:off x="23363359" y="5587701"/>
            <a:ext cx="4871651" cy="715690"/>
          </a:xfrm>
          <a:prstGeom prst="rect">
            <a:avLst/>
          </a:prstGeom>
          <a:noFill/>
        </p:spPr>
        <p:txBody>
          <a:bodyPr rot="0" spcFirstLastPara="0" vertOverflow="overflow" horzOverflow="overflow" vert="horz" wrap="square" lIns="58783" tIns="29391" rIns="58783" bIns="29391" numCol="1" spcCol="0" rtlCol="0" fromWordArt="0" anchor="t" anchorCtr="0" forceAA="0" compatLnSpc="1">
            <a:prstTxWarp prst="textNoShape">
              <a:avLst/>
            </a:prstTxWarp>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spcBef>
                <a:spcPct val="50000"/>
              </a:spcBef>
            </a:pPr>
            <a:r>
              <a:rPr lang="en-US" sz="3472" b="1" cap="all" dirty="0">
                <a:solidFill>
                  <a:srgbClr val="8C1D40"/>
                </a:solidFill>
                <a:latin typeface="Tahoma"/>
                <a:ea typeface="Tahoma"/>
                <a:cs typeface="Tahoma"/>
              </a:rPr>
              <a:t>LITERATURE SEARCH</a:t>
            </a:r>
            <a:endParaRPr lang="en-US" sz="3472" dirty="0">
              <a:ea typeface="+mn-lt"/>
              <a:cs typeface="+mn-lt"/>
            </a:endParaRPr>
          </a:p>
          <a:p>
            <a:endParaRPr lang="en-US" sz="793" dirty="0">
              <a:cs typeface="Calibri"/>
            </a:endParaRPr>
          </a:p>
        </p:txBody>
      </p:sp>
      <p:sp>
        <p:nvSpPr>
          <p:cNvPr id="19" name="Rectangle 18">
            <a:extLst>
              <a:ext uri="{FF2B5EF4-FFF2-40B4-BE49-F238E27FC236}">
                <a16:creationId xmlns:a16="http://schemas.microsoft.com/office/drawing/2014/main" id="{22057AD3-9C28-5C7E-E5F6-125D7162F400}"/>
              </a:ext>
            </a:extLst>
          </p:cNvPr>
          <p:cNvSpPr>
            <a:spLocks noChangeArrowheads="1"/>
          </p:cNvSpPr>
          <p:nvPr/>
        </p:nvSpPr>
        <p:spPr bwMode="auto">
          <a:xfrm>
            <a:off x="234025" y="12280452"/>
            <a:ext cx="10195288" cy="9550847"/>
          </a:xfrm>
          <a:prstGeom prst="rect">
            <a:avLst/>
          </a:prstGeom>
          <a:solidFill>
            <a:schemeClr val="bg1"/>
          </a:solidFill>
          <a:ln w="25400">
            <a:solidFill>
              <a:schemeClr val="tx1"/>
            </a:solidFill>
          </a:ln>
          <a:effectLst/>
        </p:spPr>
        <p:txBody>
          <a:bodyPr lIns="245262" tIns="245262" rIns="245262" bIns="245262"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spcBef>
                <a:spcPct val="50000"/>
              </a:spcBef>
            </a:pPr>
            <a:r>
              <a:rPr lang="en-US" sz="3472" b="1" cap="all" dirty="0">
                <a:solidFill>
                  <a:srgbClr val="8C1D40"/>
                </a:solidFill>
                <a:latin typeface="Tahoma"/>
                <a:ea typeface="Tahoma"/>
                <a:cs typeface="Tahoma"/>
              </a:rPr>
              <a:t>HBV &amp; HCV Volcano Plots</a:t>
            </a:r>
          </a:p>
        </p:txBody>
      </p:sp>
      <p:sp>
        <p:nvSpPr>
          <p:cNvPr id="51" name="TextBox 50">
            <a:extLst>
              <a:ext uri="{FF2B5EF4-FFF2-40B4-BE49-F238E27FC236}">
                <a16:creationId xmlns:a16="http://schemas.microsoft.com/office/drawing/2014/main" id="{D1798E1E-6CB9-D43F-0F59-7A44D2EAE044}"/>
              </a:ext>
            </a:extLst>
          </p:cNvPr>
          <p:cNvSpPr txBox="1"/>
          <p:nvPr/>
        </p:nvSpPr>
        <p:spPr>
          <a:xfrm>
            <a:off x="18929525" y="15656605"/>
            <a:ext cx="3993129" cy="5907111"/>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r>
              <a:rPr lang="en-US" sz="2000" b="1" i="1" dirty="0">
                <a:cs typeface="Calibri"/>
              </a:rPr>
              <a:t>Figure 3: Sex-biased gene expression in HCC. </a:t>
            </a:r>
            <a:r>
              <a:rPr lang="en-US" sz="2000" i="1" dirty="0">
                <a:ea typeface="+mn-lt"/>
                <a:cs typeface="+mn-lt"/>
              </a:rPr>
              <a:t>(A)</a:t>
            </a:r>
            <a:r>
              <a:rPr lang="en-US" sz="2000" b="1" i="1" dirty="0">
                <a:ea typeface="+mn-lt"/>
                <a:cs typeface="+mn-lt"/>
              </a:rPr>
              <a:t> </a:t>
            </a:r>
            <a:r>
              <a:rPr lang="en-US" sz="2000" i="1" dirty="0">
                <a:ea typeface="+mn-lt"/>
                <a:cs typeface="+mn-lt"/>
              </a:rPr>
              <a:t>CDHR2 has similar levels of </a:t>
            </a:r>
            <a:r>
              <a:rPr lang="en-US" sz="2000" i="1" dirty="0" err="1">
                <a:ea typeface="+mn-lt"/>
                <a:cs typeface="+mn-lt"/>
              </a:rPr>
              <a:t>tumor:tumor-adj</a:t>
            </a:r>
            <a:r>
              <a:rPr lang="en-US" sz="2000" i="1" dirty="0">
                <a:ea typeface="+mn-lt"/>
                <a:cs typeface="+mn-lt"/>
              </a:rPr>
              <a:t>. expression across all etiologies and sexes. (B) H19 and (C) IGF2 show greater difference between male </a:t>
            </a:r>
            <a:r>
              <a:rPr lang="en-US" sz="2000" i="1" dirty="0" err="1">
                <a:ea typeface="+mn-lt"/>
                <a:cs typeface="+mn-lt"/>
              </a:rPr>
              <a:t>tumor:tumor-adj</a:t>
            </a:r>
            <a:r>
              <a:rPr lang="en-US" sz="2000" i="1" dirty="0">
                <a:ea typeface="+mn-lt"/>
                <a:cs typeface="+mn-lt"/>
              </a:rPr>
              <a:t>. tissue compared to female </a:t>
            </a:r>
            <a:r>
              <a:rPr lang="en-US" sz="2000" i="1" dirty="0" err="1">
                <a:ea typeface="+mn-lt"/>
                <a:cs typeface="+mn-lt"/>
              </a:rPr>
              <a:t>tumor:tumor-adj</a:t>
            </a:r>
            <a:r>
              <a:rPr lang="en-US" sz="2000" i="1" dirty="0">
                <a:ea typeface="+mn-lt"/>
                <a:cs typeface="+mn-lt"/>
              </a:rPr>
              <a:t>. tissue, consistent across HBV and HCV (D) MAGEA6 shows greater expression in all HCV tissue compared to HBV tissue and a greater difference in male </a:t>
            </a:r>
            <a:r>
              <a:rPr lang="en-US" sz="2000" i="1" dirty="0" err="1">
                <a:ea typeface="+mn-lt"/>
                <a:cs typeface="+mn-lt"/>
              </a:rPr>
              <a:t>tumor:tumor-adj</a:t>
            </a:r>
            <a:r>
              <a:rPr lang="en-US" sz="2000" i="1" dirty="0">
                <a:ea typeface="+mn-lt"/>
                <a:cs typeface="+mn-lt"/>
              </a:rPr>
              <a:t>. than female </a:t>
            </a:r>
            <a:r>
              <a:rPr lang="en-US" sz="2000" i="1" dirty="0" err="1">
                <a:ea typeface="+mn-lt"/>
                <a:cs typeface="+mn-lt"/>
              </a:rPr>
              <a:t>tumor:tumor-adj</a:t>
            </a:r>
            <a:r>
              <a:rPr lang="en-US" sz="2000" i="1" dirty="0">
                <a:ea typeface="+mn-lt"/>
                <a:cs typeface="+mn-lt"/>
              </a:rPr>
              <a:t>. tissue (E) MUC13 shows a greater difference between male </a:t>
            </a:r>
            <a:r>
              <a:rPr lang="en-US" sz="2000" i="1" dirty="0" err="1">
                <a:ea typeface="+mn-lt"/>
                <a:cs typeface="+mn-lt"/>
              </a:rPr>
              <a:t>tumor:tumor-adj</a:t>
            </a:r>
            <a:r>
              <a:rPr lang="en-US" sz="2000" i="1" dirty="0">
                <a:ea typeface="+mn-lt"/>
                <a:cs typeface="+mn-lt"/>
              </a:rPr>
              <a:t>. tissue, consistent between HBV and HCV. </a:t>
            </a:r>
            <a:endParaRPr lang="en-US" sz="2000" dirty="0">
              <a:cs typeface="Calibri"/>
            </a:endParaRPr>
          </a:p>
        </p:txBody>
      </p:sp>
      <p:sp>
        <p:nvSpPr>
          <p:cNvPr id="8" name="TextBox 7">
            <a:extLst>
              <a:ext uri="{FF2B5EF4-FFF2-40B4-BE49-F238E27FC236}">
                <a16:creationId xmlns:a16="http://schemas.microsoft.com/office/drawing/2014/main" id="{2725F678-636C-D3F3-8D1E-573F26F8B155}"/>
              </a:ext>
            </a:extLst>
          </p:cNvPr>
          <p:cNvSpPr txBox="1"/>
          <p:nvPr/>
        </p:nvSpPr>
        <p:spPr>
          <a:xfrm>
            <a:off x="19530925" y="7187038"/>
            <a:ext cx="3394644" cy="3444898"/>
          </a:xfrm>
          <a:prstGeom prst="rect">
            <a:avLst/>
          </a:prstGeom>
          <a:noFill/>
        </p:spPr>
        <p:txBody>
          <a:bodyPr wrap="square" lIns="58783" tIns="29391" rIns="58783" bIns="29391" rtlCol="0" anchor="ctr">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2000" b="1" i="1" dirty="0">
                <a:cs typeface="Calibri"/>
              </a:rPr>
              <a:t>Figure 2: Linear Regression identifies genes with the greatest difference in the </a:t>
            </a:r>
            <a:r>
              <a:rPr lang="en-US" sz="2000" b="1" i="1" dirty="0" err="1">
                <a:cs typeface="Calibri"/>
              </a:rPr>
              <a:t>tumor:tumor-adj</a:t>
            </a:r>
            <a:r>
              <a:rPr lang="en-US" sz="2000" b="1" i="1" dirty="0">
                <a:cs typeface="Calibri"/>
              </a:rPr>
              <a:t> </a:t>
            </a:r>
            <a:r>
              <a:rPr lang="en-US" sz="2000" b="1" i="1" dirty="0" err="1">
                <a:cs typeface="Calibri"/>
              </a:rPr>
              <a:t>logFC</a:t>
            </a:r>
            <a:r>
              <a:rPr lang="en-US" sz="2000" b="1" i="1" dirty="0">
                <a:cs typeface="Calibri"/>
              </a:rPr>
              <a:t> between males and females. </a:t>
            </a:r>
            <a:r>
              <a:rPr lang="en-US" sz="2000" i="1" dirty="0">
                <a:cs typeface="Calibri"/>
              </a:rPr>
              <a:t>Maroon dots indicate a residual ≥ 2.25. Genes selected for further research are labeled on the plot. Linear regression model for (A) HBV samples and (B) HCV samples.</a:t>
            </a:r>
            <a:endParaRPr lang="en-US" sz="2000" dirty="0">
              <a:cs typeface="Calibri" panose="020F0502020204030204"/>
            </a:endParaRPr>
          </a:p>
        </p:txBody>
      </p:sp>
      <p:sp>
        <p:nvSpPr>
          <p:cNvPr id="12" name="Rectangle 11">
            <a:extLst>
              <a:ext uri="{FF2B5EF4-FFF2-40B4-BE49-F238E27FC236}">
                <a16:creationId xmlns:a16="http://schemas.microsoft.com/office/drawing/2014/main" id="{6125D7F1-1BC1-BE51-065F-D95B31198B08}"/>
              </a:ext>
            </a:extLst>
          </p:cNvPr>
          <p:cNvSpPr>
            <a:spLocks noChangeArrowheads="1"/>
          </p:cNvSpPr>
          <p:nvPr/>
        </p:nvSpPr>
        <p:spPr bwMode="auto">
          <a:xfrm>
            <a:off x="23227114" y="18599049"/>
            <a:ext cx="9448482" cy="1410287"/>
          </a:xfrm>
          <a:prstGeom prst="rect">
            <a:avLst/>
          </a:prstGeom>
          <a:solidFill>
            <a:schemeClr val="bg1"/>
          </a:solidFill>
          <a:ln w="25400">
            <a:solidFill>
              <a:schemeClr val="tx1"/>
            </a:solidFill>
            <a:miter lim="800000"/>
            <a:headEnd/>
            <a:tailEnd/>
          </a:ln>
          <a:effectLst/>
        </p:spPr>
        <p:txBody>
          <a:bodyPr lIns="245262" tIns="245262" rIns="245262" bIns="245262" anchor="t"/>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defTabSz="621897" eaLnBrk="0" hangingPunct="0"/>
            <a:r>
              <a:rPr lang="en-US" sz="3472" b="1" cap="all" dirty="0">
                <a:solidFill>
                  <a:srgbClr val="8C1D40"/>
                </a:solidFill>
                <a:latin typeface="Tahoma"/>
                <a:ea typeface="Tahoma"/>
                <a:cs typeface="Tahoma"/>
              </a:rPr>
              <a:t>Future work</a:t>
            </a:r>
            <a:endParaRPr lang="en-US" sz="793" dirty="0"/>
          </a:p>
          <a:p>
            <a:pPr marL="293934" indent="-293934" defTabSz="621897">
              <a:buFont typeface="Arial" panose="020B0604020202020204" pitchFamily="34" charset="0"/>
              <a:buChar char="•"/>
            </a:pPr>
            <a:r>
              <a:rPr lang="en-CA" sz="2000" dirty="0">
                <a:latin typeface="Calibri"/>
                <a:ea typeface="Tahoma"/>
                <a:cs typeface="Tahoma"/>
              </a:rPr>
              <a:t>Pathway analysis to investigate potential relationships between genes of interest.</a:t>
            </a:r>
            <a:endParaRPr lang="en-CA" sz="2000" dirty="0">
              <a:solidFill>
                <a:srgbClr val="000000"/>
              </a:solidFill>
              <a:latin typeface="Calibri"/>
              <a:ea typeface="Tahoma" panose="020B0604030504040204" pitchFamily="34" charset="0"/>
              <a:cs typeface="Tahoma" panose="020B0604030504040204" pitchFamily="34" charset="0"/>
            </a:endParaRPr>
          </a:p>
          <a:p>
            <a:pPr marL="293934" indent="-293934" defTabSz="621897">
              <a:buFont typeface="Arial" panose="020B0604020202020204" pitchFamily="34" charset="0"/>
              <a:buChar char="•"/>
            </a:pPr>
            <a:r>
              <a:rPr lang="en-CA" sz="2000" dirty="0">
                <a:solidFill>
                  <a:srgbClr val="000000"/>
                </a:solidFill>
                <a:latin typeface="Calibri"/>
                <a:ea typeface="Tahoma"/>
                <a:cs typeface="Tahoma"/>
              </a:rPr>
              <a:t>Investigate additional genes showing great </a:t>
            </a:r>
            <a:r>
              <a:rPr lang="en-CA" sz="2000" dirty="0" err="1">
                <a:solidFill>
                  <a:srgbClr val="000000"/>
                </a:solidFill>
                <a:latin typeface="Calibri"/>
                <a:ea typeface="Tahoma"/>
                <a:cs typeface="Tahoma"/>
              </a:rPr>
              <a:t>tumor:tumor-adj</a:t>
            </a:r>
            <a:r>
              <a:rPr lang="en-CA" sz="2000" dirty="0">
                <a:solidFill>
                  <a:srgbClr val="000000"/>
                </a:solidFill>
                <a:latin typeface="Calibri"/>
                <a:ea typeface="Tahoma"/>
                <a:cs typeface="Tahoma"/>
              </a:rPr>
              <a:t>. </a:t>
            </a:r>
            <a:r>
              <a:rPr lang="en-CA" sz="2000" dirty="0" err="1">
                <a:solidFill>
                  <a:srgbClr val="000000"/>
                </a:solidFill>
                <a:latin typeface="Calibri"/>
                <a:ea typeface="Tahoma"/>
                <a:cs typeface="Tahoma"/>
              </a:rPr>
              <a:t>logFC</a:t>
            </a:r>
            <a:r>
              <a:rPr lang="en-CA" sz="2000" dirty="0">
                <a:solidFill>
                  <a:srgbClr val="000000"/>
                </a:solidFill>
                <a:latin typeface="Calibri"/>
                <a:ea typeface="Tahoma"/>
                <a:cs typeface="Tahoma"/>
              </a:rPr>
              <a:t> difference.</a:t>
            </a:r>
            <a:endParaRPr lang="en-CA" sz="2000" dirty="0">
              <a:solidFill>
                <a:srgbClr val="000000"/>
              </a:solidFill>
              <a:latin typeface="Calibri"/>
              <a:ea typeface="Tahoma" panose="020B0604030504040204" pitchFamily="34" charset="0"/>
              <a:cs typeface="Tahoma" panose="020B0604030504040204" pitchFamily="34" charset="0"/>
            </a:endParaRPr>
          </a:p>
          <a:p>
            <a:pPr defTabSz="621897"/>
            <a:endParaRPr lang="en-CA"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3" name="Table 2">
            <a:extLst>
              <a:ext uri="{FF2B5EF4-FFF2-40B4-BE49-F238E27FC236}">
                <a16:creationId xmlns:a16="http://schemas.microsoft.com/office/drawing/2014/main" id="{0E301148-D433-B38C-4874-1909E14189BE}"/>
              </a:ext>
            </a:extLst>
          </p:cNvPr>
          <p:cNvGraphicFramePr>
            <a:graphicFrameLocks noGrp="1"/>
          </p:cNvGraphicFramePr>
          <p:nvPr>
            <p:extLst>
              <p:ext uri="{D42A27DB-BD31-4B8C-83A1-F6EECF244321}">
                <p14:modId xmlns:p14="http://schemas.microsoft.com/office/powerpoint/2010/main" val="1701699397"/>
              </p:ext>
            </p:extLst>
          </p:nvPr>
        </p:nvGraphicFramePr>
        <p:xfrm>
          <a:off x="383140" y="10033000"/>
          <a:ext cx="6800335" cy="1923071"/>
        </p:xfrm>
        <a:graphic>
          <a:graphicData uri="http://schemas.openxmlformats.org/drawingml/2006/table">
            <a:tbl>
              <a:tblPr firstRow="1" bandRow="1">
                <a:tableStyleId>{616DA210-FB5B-4158-B5E0-FEB733F419BA}</a:tableStyleId>
              </a:tblPr>
              <a:tblGrid>
                <a:gridCol w="948854">
                  <a:extLst>
                    <a:ext uri="{9D8B030D-6E8A-4147-A177-3AD203B41FA5}">
                      <a16:colId xmlns:a16="http://schemas.microsoft.com/office/drawing/2014/main" val="2777483467"/>
                    </a:ext>
                  </a:extLst>
                </a:gridCol>
                <a:gridCol w="1495165">
                  <a:extLst>
                    <a:ext uri="{9D8B030D-6E8A-4147-A177-3AD203B41FA5}">
                      <a16:colId xmlns:a16="http://schemas.microsoft.com/office/drawing/2014/main" val="2845545303"/>
                    </a:ext>
                  </a:extLst>
                </a:gridCol>
                <a:gridCol w="1150126">
                  <a:extLst>
                    <a:ext uri="{9D8B030D-6E8A-4147-A177-3AD203B41FA5}">
                      <a16:colId xmlns:a16="http://schemas.microsoft.com/office/drawing/2014/main" val="38641018"/>
                    </a:ext>
                  </a:extLst>
                </a:gridCol>
                <a:gridCol w="1846120">
                  <a:extLst>
                    <a:ext uri="{9D8B030D-6E8A-4147-A177-3AD203B41FA5}">
                      <a16:colId xmlns:a16="http://schemas.microsoft.com/office/drawing/2014/main" val="1056343706"/>
                    </a:ext>
                  </a:extLst>
                </a:gridCol>
                <a:gridCol w="1360070">
                  <a:extLst>
                    <a:ext uri="{9D8B030D-6E8A-4147-A177-3AD203B41FA5}">
                      <a16:colId xmlns:a16="http://schemas.microsoft.com/office/drawing/2014/main" val="3202453910"/>
                    </a:ext>
                  </a:extLst>
                </a:gridCol>
              </a:tblGrid>
              <a:tr h="877231">
                <a:tc>
                  <a:txBody>
                    <a:bodyPr/>
                    <a:lstStyle/>
                    <a:p>
                      <a:pPr algn="ctr"/>
                      <a:endParaRPr lang="en-US" sz="1300"/>
                    </a:p>
                  </a:txBody>
                  <a:tcPr marL="58783" marR="58783" marT="29391" marB="29391" anchor="ctr">
                    <a:solidFill>
                      <a:schemeClr val="accent1">
                        <a:lumMod val="40000"/>
                        <a:lumOff val="60000"/>
                      </a:schemeClr>
                    </a:solidFill>
                  </a:tcPr>
                </a:tc>
                <a:tc>
                  <a:txBody>
                    <a:bodyPr/>
                    <a:lstStyle/>
                    <a:p>
                      <a:pPr algn="ctr"/>
                      <a:r>
                        <a:rPr lang="en-US" sz="1800" dirty="0"/>
                        <a:t>Male Tumor</a:t>
                      </a:r>
                    </a:p>
                  </a:txBody>
                  <a:tcPr marL="58783" marR="58783" marT="29391" marB="29391" anchor="ctr">
                    <a:solidFill>
                      <a:schemeClr val="accent1">
                        <a:lumMod val="40000"/>
                        <a:lumOff val="60000"/>
                      </a:schemeClr>
                    </a:solidFill>
                  </a:tcPr>
                </a:tc>
                <a:tc>
                  <a:txBody>
                    <a:bodyPr/>
                    <a:lstStyle/>
                    <a:p>
                      <a:pPr algn="ctr"/>
                      <a:r>
                        <a:rPr lang="en-US" sz="1800" dirty="0"/>
                        <a:t>Male Adj.</a:t>
                      </a:r>
                    </a:p>
                  </a:txBody>
                  <a:tcPr marL="58783" marR="58783" marT="29391" marB="29391" anchor="ctr">
                    <a:solidFill>
                      <a:schemeClr val="accent1">
                        <a:lumMod val="40000"/>
                        <a:lumOff val="60000"/>
                      </a:schemeClr>
                    </a:solidFill>
                  </a:tcPr>
                </a:tc>
                <a:tc>
                  <a:txBody>
                    <a:bodyPr/>
                    <a:lstStyle/>
                    <a:p>
                      <a:pPr algn="ctr"/>
                      <a:r>
                        <a:rPr lang="en-US" sz="1800" dirty="0"/>
                        <a:t>Female Tumor</a:t>
                      </a:r>
                    </a:p>
                  </a:txBody>
                  <a:tcPr marL="58783" marR="58783" marT="29391" marB="29391" anchor="ctr">
                    <a:solidFill>
                      <a:schemeClr val="accent1">
                        <a:lumMod val="40000"/>
                        <a:lumOff val="60000"/>
                      </a:schemeClr>
                    </a:solidFill>
                  </a:tcPr>
                </a:tc>
                <a:tc>
                  <a:txBody>
                    <a:bodyPr/>
                    <a:lstStyle/>
                    <a:p>
                      <a:pPr algn="ctr"/>
                      <a:r>
                        <a:rPr lang="en-US" sz="1800" dirty="0"/>
                        <a:t>Female Adj</a:t>
                      </a:r>
                    </a:p>
                  </a:txBody>
                  <a:tcPr marL="58783" marR="58783" marT="29391" marB="29391" anchor="ctr">
                    <a:solidFill>
                      <a:schemeClr val="accent1">
                        <a:lumMod val="40000"/>
                        <a:lumOff val="60000"/>
                      </a:schemeClr>
                    </a:solidFill>
                  </a:tcPr>
                </a:tc>
                <a:extLst>
                  <a:ext uri="{0D108BD9-81ED-4DB2-BD59-A6C34878D82A}">
                    <a16:rowId xmlns:a16="http://schemas.microsoft.com/office/drawing/2014/main" val="1312178155"/>
                  </a:ext>
                </a:extLst>
              </a:tr>
              <a:tr h="522920">
                <a:tc>
                  <a:txBody>
                    <a:bodyPr/>
                    <a:lstStyle/>
                    <a:p>
                      <a:pPr algn="ctr"/>
                      <a:r>
                        <a:rPr lang="en-US" sz="1800" dirty="0"/>
                        <a:t>HBV</a:t>
                      </a:r>
                    </a:p>
                  </a:txBody>
                  <a:tcPr marL="58783" marR="58783" marT="29391" marB="29391" anchor="ctr">
                    <a:noFill/>
                  </a:tcPr>
                </a:tc>
                <a:tc>
                  <a:txBody>
                    <a:bodyPr/>
                    <a:lstStyle/>
                    <a:p>
                      <a:pPr algn="ctr"/>
                      <a:r>
                        <a:rPr lang="en-US" sz="1800" dirty="0"/>
                        <a:t>33</a:t>
                      </a:r>
                    </a:p>
                  </a:txBody>
                  <a:tcPr marL="58783" marR="58783" marT="29391" marB="29391" anchor="ctr">
                    <a:noFill/>
                  </a:tcPr>
                </a:tc>
                <a:tc>
                  <a:txBody>
                    <a:bodyPr/>
                    <a:lstStyle/>
                    <a:p>
                      <a:pPr algn="ctr"/>
                      <a:r>
                        <a:rPr lang="en-US" sz="1800" dirty="0"/>
                        <a:t>40</a:t>
                      </a:r>
                    </a:p>
                  </a:txBody>
                  <a:tcPr marL="58783" marR="58783" marT="29391" marB="29391" anchor="ctr">
                    <a:noFill/>
                  </a:tcPr>
                </a:tc>
                <a:tc>
                  <a:txBody>
                    <a:bodyPr/>
                    <a:lstStyle/>
                    <a:p>
                      <a:pPr algn="ctr"/>
                      <a:r>
                        <a:rPr lang="en-US" sz="1800" dirty="0"/>
                        <a:t>8</a:t>
                      </a:r>
                    </a:p>
                  </a:txBody>
                  <a:tcPr marL="58783" marR="58783" marT="29391" marB="29391" anchor="ctr">
                    <a:noFill/>
                  </a:tcPr>
                </a:tc>
                <a:tc>
                  <a:txBody>
                    <a:bodyPr/>
                    <a:lstStyle/>
                    <a:p>
                      <a:pPr algn="ctr"/>
                      <a:r>
                        <a:rPr lang="en-US" sz="1800" dirty="0"/>
                        <a:t>9</a:t>
                      </a:r>
                    </a:p>
                  </a:txBody>
                  <a:tcPr marL="58783" marR="58783" marT="29391" marB="29391" anchor="ctr">
                    <a:noFill/>
                  </a:tcPr>
                </a:tc>
                <a:extLst>
                  <a:ext uri="{0D108BD9-81ED-4DB2-BD59-A6C34878D82A}">
                    <a16:rowId xmlns:a16="http://schemas.microsoft.com/office/drawing/2014/main" val="329601645"/>
                  </a:ext>
                </a:extLst>
              </a:tr>
              <a:tr h="522920">
                <a:tc>
                  <a:txBody>
                    <a:bodyPr/>
                    <a:lstStyle/>
                    <a:p>
                      <a:pPr algn="ctr"/>
                      <a:r>
                        <a:rPr lang="en-US" sz="1800" dirty="0"/>
                        <a:t>HCV</a:t>
                      </a:r>
                    </a:p>
                  </a:txBody>
                  <a:tcPr marL="58783" marR="58783" marT="29391" marB="29391" anchor="ctr"/>
                </a:tc>
                <a:tc>
                  <a:txBody>
                    <a:bodyPr/>
                    <a:lstStyle/>
                    <a:p>
                      <a:pPr algn="ctr"/>
                      <a:r>
                        <a:rPr lang="en-US" sz="1800" dirty="0"/>
                        <a:t>59</a:t>
                      </a:r>
                    </a:p>
                  </a:txBody>
                  <a:tcPr marL="58783" marR="58783" marT="29391" marB="29391" anchor="ctr"/>
                </a:tc>
                <a:tc>
                  <a:txBody>
                    <a:bodyPr/>
                    <a:lstStyle/>
                    <a:p>
                      <a:pPr algn="ctr"/>
                      <a:r>
                        <a:rPr lang="en-US" sz="1800" dirty="0"/>
                        <a:t>71</a:t>
                      </a:r>
                    </a:p>
                  </a:txBody>
                  <a:tcPr marL="58783" marR="58783" marT="29391" marB="29391" anchor="ctr"/>
                </a:tc>
                <a:tc>
                  <a:txBody>
                    <a:bodyPr/>
                    <a:lstStyle/>
                    <a:p>
                      <a:pPr algn="ctr"/>
                      <a:r>
                        <a:rPr lang="en-US" sz="1800" dirty="0"/>
                        <a:t>34</a:t>
                      </a:r>
                    </a:p>
                  </a:txBody>
                  <a:tcPr marL="58783" marR="58783" marT="29391" marB="29391" anchor="ctr"/>
                </a:tc>
                <a:tc>
                  <a:txBody>
                    <a:bodyPr/>
                    <a:lstStyle/>
                    <a:p>
                      <a:pPr algn="ctr"/>
                      <a:r>
                        <a:rPr lang="en-US" sz="1800" dirty="0"/>
                        <a:t>36</a:t>
                      </a:r>
                    </a:p>
                  </a:txBody>
                  <a:tcPr marL="58783" marR="58783" marT="29391" marB="29391" anchor="ctr"/>
                </a:tc>
                <a:extLst>
                  <a:ext uri="{0D108BD9-81ED-4DB2-BD59-A6C34878D82A}">
                    <a16:rowId xmlns:a16="http://schemas.microsoft.com/office/drawing/2014/main" val="380799061"/>
                  </a:ext>
                </a:extLst>
              </a:tr>
            </a:tbl>
          </a:graphicData>
        </a:graphic>
      </p:graphicFrame>
      <p:sp>
        <p:nvSpPr>
          <p:cNvPr id="5" name="TextBox 4">
            <a:extLst>
              <a:ext uri="{FF2B5EF4-FFF2-40B4-BE49-F238E27FC236}">
                <a16:creationId xmlns:a16="http://schemas.microsoft.com/office/drawing/2014/main" id="{192DC5ED-1E47-70AE-95D6-41E09B60BE7E}"/>
              </a:ext>
            </a:extLst>
          </p:cNvPr>
          <p:cNvSpPr txBox="1"/>
          <p:nvPr/>
        </p:nvSpPr>
        <p:spPr>
          <a:xfrm>
            <a:off x="7946986" y="13643898"/>
            <a:ext cx="2466247" cy="7445994"/>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r>
              <a:rPr lang="en-US" sz="2000" b="1" i="1" dirty="0">
                <a:cs typeface="Calibri"/>
              </a:rPr>
              <a:t>Figure 1: Differentially expressed genes stratified by sex and etiology. </a:t>
            </a:r>
            <a:r>
              <a:rPr lang="en-US" sz="2000" i="1" dirty="0">
                <a:cs typeface="Calibri"/>
              </a:rPr>
              <a:t>Maroon dots indicate genes with an absolute </a:t>
            </a:r>
            <a:r>
              <a:rPr lang="en-US" sz="2000" i="1" dirty="0" err="1">
                <a:cs typeface="Calibri"/>
              </a:rPr>
              <a:t>logFC</a:t>
            </a:r>
            <a:r>
              <a:rPr lang="en-US" sz="2000" i="1" dirty="0">
                <a:cs typeface="Calibri"/>
              </a:rPr>
              <a:t> </a:t>
            </a:r>
            <a:r>
              <a:rPr lang="en-US" sz="2000" b="1" i="1" dirty="0">
                <a:cs typeface="Calibri"/>
              </a:rPr>
              <a:t>≥ </a:t>
            </a:r>
            <a:r>
              <a:rPr lang="en-US" sz="2000" i="1" dirty="0">
                <a:cs typeface="Calibri"/>
              </a:rPr>
              <a:t>2. Vertical dashed lines represent an absolute </a:t>
            </a:r>
            <a:r>
              <a:rPr lang="en-US" sz="2000" i="1" dirty="0" err="1">
                <a:cs typeface="Calibri"/>
              </a:rPr>
              <a:t>logFC</a:t>
            </a:r>
            <a:r>
              <a:rPr lang="en-US" sz="2000" i="1" dirty="0">
                <a:cs typeface="Calibri"/>
              </a:rPr>
              <a:t> </a:t>
            </a:r>
            <a:r>
              <a:rPr lang="en-US" sz="2000" b="1" i="1" dirty="0">
                <a:ea typeface="+mn-lt"/>
                <a:cs typeface="+mn-lt"/>
              </a:rPr>
              <a:t>≥ </a:t>
            </a:r>
            <a:r>
              <a:rPr lang="en-US" sz="2000" i="1" dirty="0">
                <a:ea typeface="+mn-lt"/>
                <a:cs typeface="+mn-lt"/>
              </a:rPr>
              <a:t>2</a:t>
            </a:r>
            <a:r>
              <a:rPr lang="en-US" sz="2000" i="1" dirty="0">
                <a:cs typeface="Calibri"/>
              </a:rPr>
              <a:t> and the horizontal dashed line represents a p-value of 0.05. Genes selected for further research are labeled. Differentially expressed genes shown for (A) male HBV sample (B) female HBV sample, (C) male HCV samples, and (D) female HCV samples.</a:t>
            </a:r>
          </a:p>
        </p:txBody>
      </p:sp>
      <p:pic>
        <p:nvPicPr>
          <p:cNvPr id="17" name="Picture 17" descr="Logo&#10;&#10;Description automatically generated">
            <a:extLst>
              <a:ext uri="{FF2B5EF4-FFF2-40B4-BE49-F238E27FC236}">
                <a16:creationId xmlns:a16="http://schemas.microsoft.com/office/drawing/2014/main" id="{B6BD8ADF-1DD6-7B6F-31BD-7CA7E16B7DEF}"/>
              </a:ext>
            </a:extLst>
          </p:cNvPr>
          <p:cNvPicPr>
            <a:picLocks noChangeAspect="1"/>
          </p:cNvPicPr>
          <p:nvPr/>
        </p:nvPicPr>
        <p:blipFill>
          <a:blip r:embed="rId2"/>
          <a:stretch>
            <a:fillRect/>
          </a:stretch>
        </p:blipFill>
        <p:spPr>
          <a:xfrm>
            <a:off x="0" y="36403"/>
            <a:ext cx="3653115" cy="2023566"/>
          </a:xfrm>
          <a:prstGeom prst="rect">
            <a:avLst/>
          </a:prstGeom>
        </p:spPr>
      </p:pic>
      <p:pic>
        <p:nvPicPr>
          <p:cNvPr id="18" name="Picture 21">
            <a:extLst>
              <a:ext uri="{FF2B5EF4-FFF2-40B4-BE49-F238E27FC236}">
                <a16:creationId xmlns:a16="http://schemas.microsoft.com/office/drawing/2014/main" id="{ED0AB814-F9DF-BEC7-3540-D794635147E1}"/>
              </a:ext>
            </a:extLst>
          </p:cNvPr>
          <p:cNvPicPr>
            <a:picLocks noChangeAspect="1"/>
          </p:cNvPicPr>
          <p:nvPr/>
        </p:nvPicPr>
        <p:blipFill>
          <a:blip r:embed="rId3"/>
          <a:stretch>
            <a:fillRect/>
          </a:stretch>
        </p:blipFill>
        <p:spPr>
          <a:xfrm>
            <a:off x="341993" y="13571305"/>
            <a:ext cx="3795485" cy="3871686"/>
          </a:xfrm>
          <a:prstGeom prst="rect">
            <a:avLst/>
          </a:prstGeom>
        </p:spPr>
      </p:pic>
      <p:sp>
        <p:nvSpPr>
          <p:cNvPr id="10" name="TextBox 9">
            <a:extLst>
              <a:ext uri="{FF2B5EF4-FFF2-40B4-BE49-F238E27FC236}">
                <a16:creationId xmlns:a16="http://schemas.microsoft.com/office/drawing/2014/main" id="{28107EE8-98A9-ED2B-85AA-A6EE9072A4A8}"/>
              </a:ext>
            </a:extLst>
          </p:cNvPr>
          <p:cNvSpPr txBox="1"/>
          <p:nvPr/>
        </p:nvSpPr>
        <p:spPr>
          <a:xfrm>
            <a:off x="834365" y="13533845"/>
            <a:ext cx="612048"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A</a:t>
            </a:r>
          </a:p>
        </p:txBody>
      </p:sp>
      <p:pic>
        <p:nvPicPr>
          <p:cNvPr id="22" name="Picture 26" descr="Chart, scatter chart&#10;&#10;Description automatically generated">
            <a:extLst>
              <a:ext uri="{FF2B5EF4-FFF2-40B4-BE49-F238E27FC236}">
                <a16:creationId xmlns:a16="http://schemas.microsoft.com/office/drawing/2014/main" id="{931EFB07-AF1D-124A-29B5-E959AB407F78}"/>
              </a:ext>
            </a:extLst>
          </p:cNvPr>
          <p:cNvPicPr>
            <a:picLocks noChangeAspect="1"/>
          </p:cNvPicPr>
          <p:nvPr/>
        </p:nvPicPr>
        <p:blipFill>
          <a:blip r:embed="rId4"/>
          <a:stretch>
            <a:fillRect/>
          </a:stretch>
        </p:blipFill>
        <p:spPr>
          <a:xfrm>
            <a:off x="4150798" y="13571305"/>
            <a:ext cx="3795485" cy="3871686"/>
          </a:xfrm>
          <a:prstGeom prst="rect">
            <a:avLst/>
          </a:prstGeom>
        </p:spPr>
      </p:pic>
      <p:sp>
        <p:nvSpPr>
          <p:cNvPr id="11" name="TextBox 10">
            <a:extLst>
              <a:ext uri="{FF2B5EF4-FFF2-40B4-BE49-F238E27FC236}">
                <a16:creationId xmlns:a16="http://schemas.microsoft.com/office/drawing/2014/main" id="{F247DCE2-1CBA-8DA9-A37C-94F30DD86764}"/>
              </a:ext>
            </a:extLst>
          </p:cNvPr>
          <p:cNvSpPr txBox="1"/>
          <p:nvPr/>
        </p:nvSpPr>
        <p:spPr>
          <a:xfrm>
            <a:off x="4714590" y="13532650"/>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B</a:t>
            </a:r>
          </a:p>
        </p:txBody>
      </p:sp>
      <p:pic>
        <p:nvPicPr>
          <p:cNvPr id="27" name="Picture 28" descr="Chart, scatter chart&#10;&#10;Description automatically generated">
            <a:extLst>
              <a:ext uri="{FF2B5EF4-FFF2-40B4-BE49-F238E27FC236}">
                <a16:creationId xmlns:a16="http://schemas.microsoft.com/office/drawing/2014/main" id="{0F150C88-1D7A-1BCE-9C31-6514EDD16BE6}"/>
              </a:ext>
            </a:extLst>
          </p:cNvPr>
          <p:cNvPicPr>
            <a:picLocks noChangeAspect="1"/>
          </p:cNvPicPr>
          <p:nvPr/>
        </p:nvPicPr>
        <p:blipFill>
          <a:blip r:embed="rId5"/>
          <a:stretch>
            <a:fillRect/>
          </a:stretch>
        </p:blipFill>
        <p:spPr>
          <a:xfrm>
            <a:off x="341993" y="17452724"/>
            <a:ext cx="3795485" cy="3871686"/>
          </a:xfrm>
          <a:prstGeom prst="rect">
            <a:avLst/>
          </a:prstGeom>
        </p:spPr>
      </p:pic>
      <p:sp>
        <p:nvSpPr>
          <p:cNvPr id="13" name="TextBox 12">
            <a:extLst>
              <a:ext uri="{FF2B5EF4-FFF2-40B4-BE49-F238E27FC236}">
                <a16:creationId xmlns:a16="http://schemas.microsoft.com/office/drawing/2014/main" id="{AB9C557E-23D4-1DA2-C32D-2B6D4223D650}"/>
              </a:ext>
            </a:extLst>
          </p:cNvPr>
          <p:cNvSpPr txBox="1"/>
          <p:nvPr/>
        </p:nvSpPr>
        <p:spPr>
          <a:xfrm>
            <a:off x="833171" y="17469650"/>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C</a:t>
            </a:r>
          </a:p>
        </p:txBody>
      </p:sp>
      <p:pic>
        <p:nvPicPr>
          <p:cNvPr id="29" name="Picture 29" descr="Chart, scatter chart&#10;&#10;Description automatically generated">
            <a:extLst>
              <a:ext uri="{FF2B5EF4-FFF2-40B4-BE49-F238E27FC236}">
                <a16:creationId xmlns:a16="http://schemas.microsoft.com/office/drawing/2014/main" id="{785867AF-F772-1A26-106D-D62EB4ACB71A}"/>
              </a:ext>
            </a:extLst>
          </p:cNvPr>
          <p:cNvPicPr>
            <a:picLocks noChangeAspect="1"/>
          </p:cNvPicPr>
          <p:nvPr/>
        </p:nvPicPr>
        <p:blipFill>
          <a:blip r:embed="rId6"/>
          <a:stretch>
            <a:fillRect/>
          </a:stretch>
        </p:blipFill>
        <p:spPr>
          <a:xfrm>
            <a:off x="4102388" y="17452724"/>
            <a:ext cx="3795485" cy="3871686"/>
          </a:xfrm>
          <a:prstGeom prst="rect">
            <a:avLst/>
          </a:prstGeom>
        </p:spPr>
      </p:pic>
      <p:sp>
        <p:nvSpPr>
          <p:cNvPr id="14" name="TextBox 13">
            <a:extLst>
              <a:ext uri="{FF2B5EF4-FFF2-40B4-BE49-F238E27FC236}">
                <a16:creationId xmlns:a16="http://schemas.microsoft.com/office/drawing/2014/main" id="{311FA2C1-924E-4C61-3ADB-8028C5118567}"/>
              </a:ext>
            </a:extLst>
          </p:cNvPr>
          <p:cNvSpPr txBox="1"/>
          <p:nvPr/>
        </p:nvSpPr>
        <p:spPr>
          <a:xfrm>
            <a:off x="4711004" y="17441860"/>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D</a:t>
            </a:r>
          </a:p>
        </p:txBody>
      </p:sp>
      <p:pic>
        <p:nvPicPr>
          <p:cNvPr id="2" name="Picture 3" descr="Chart, scatter chart&#10;&#10;Description automatically generated">
            <a:extLst>
              <a:ext uri="{FF2B5EF4-FFF2-40B4-BE49-F238E27FC236}">
                <a16:creationId xmlns:a16="http://schemas.microsoft.com/office/drawing/2014/main" id="{3A8A3CA0-53A1-969D-804A-395ED26E12FA}"/>
              </a:ext>
            </a:extLst>
          </p:cNvPr>
          <p:cNvPicPr>
            <a:picLocks noChangeAspect="1"/>
          </p:cNvPicPr>
          <p:nvPr/>
        </p:nvPicPr>
        <p:blipFill>
          <a:blip r:embed="rId7"/>
          <a:stretch>
            <a:fillRect/>
          </a:stretch>
        </p:blipFill>
        <p:spPr>
          <a:xfrm>
            <a:off x="10766772" y="6976270"/>
            <a:ext cx="4329185" cy="4304980"/>
          </a:xfrm>
          <a:prstGeom prst="rect">
            <a:avLst/>
          </a:prstGeom>
        </p:spPr>
      </p:pic>
      <p:pic>
        <p:nvPicPr>
          <p:cNvPr id="4" name="Picture 5" descr="Chart, scatter chart&#10;&#10;Description automatically generated">
            <a:extLst>
              <a:ext uri="{FF2B5EF4-FFF2-40B4-BE49-F238E27FC236}">
                <a16:creationId xmlns:a16="http://schemas.microsoft.com/office/drawing/2014/main" id="{A0C01647-F9B2-63B6-E410-06D61669288B}"/>
              </a:ext>
            </a:extLst>
          </p:cNvPr>
          <p:cNvPicPr>
            <a:picLocks noChangeAspect="1"/>
          </p:cNvPicPr>
          <p:nvPr/>
        </p:nvPicPr>
        <p:blipFill>
          <a:blip r:embed="rId8"/>
          <a:stretch>
            <a:fillRect/>
          </a:stretch>
        </p:blipFill>
        <p:spPr>
          <a:xfrm>
            <a:off x="15173182" y="6976271"/>
            <a:ext cx="4329185" cy="4304980"/>
          </a:xfrm>
          <a:prstGeom prst="rect">
            <a:avLst/>
          </a:prstGeom>
        </p:spPr>
      </p:pic>
      <p:sp>
        <p:nvSpPr>
          <p:cNvPr id="6" name="TextBox 5">
            <a:extLst>
              <a:ext uri="{FF2B5EF4-FFF2-40B4-BE49-F238E27FC236}">
                <a16:creationId xmlns:a16="http://schemas.microsoft.com/office/drawing/2014/main" id="{FAA0B192-E325-1B01-6609-AF77C27EB311}"/>
              </a:ext>
            </a:extLst>
          </p:cNvPr>
          <p:cNvSpPr txBox="1"/>
          <p:nvPr/>
        </p:nvSpPr>
        <p:spPr>
          <a:xfrm>
            <a:off x="11200606" y="6992299"/>
            <a:ext cx="612048"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A</a:t>
            </a:r>
          </a:p>
        </p:txBody>
      </p:sp>
      <p:sp>
        <p:nvSpPr>
          <p:cNvPr id="7" name="TextBox 6">
            <a:extLst>
              <a:ext uri="{FF2B5EF4-FFF2-40B4-BE49-F238E27FC236}">
                <a16:creationId xmlns:a16="http://schemas.microsoft.com/office/drawing/2014/main" id="{ABD6FDC2-D1BC-4422-969A-10787223EF11}"/>
              </a:ext>
            </a:extLst>
          </p:cNvPr>
          <p:cNvSpPr txBox="1"/>
          <p:nvPr/>
        </p:nvSpPr>
        <p:spPr>
          <a:xfrm>
            <a:off x="15589994" y="6991104"/>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B</a:t>
            </a:r>
          </a:p>
        </p:txBody>
      </p:sp>
      <p:pic>
        <p:nvPicPr>
          <p:cNvPr id="15" name="Picture 15" descr="Diagram&#10;&#10;Description automatically generated">
            <a:extLst>
              <a:ext uri="{FF2B5EF4-FFF2-40B4-BE49-F238E27FC236}">
                <a16:creationId xmlns:a16="http://schemas.microsoft.com/office/drawing/2014/main" id="{AD9FB6AD-908C-C666-8C6A-AC6A5DFA2664}"/>
              </a:ext>
            </a:extLst>
          </p:cNvPr>
          <p:cNvPicPr>
            <a:picLocks noChangeAspect="1"/>
          </p:cNvPicPr>
          <p:nvPr/>
        </p:nvPicPr>
        <p:blipFill>
          <a:blip r:embed="rId9"/>
          <a:stretch>
            <a:fillRect/>
          </a:stretch>
        </p:blipFill>
        <p:spPr>
          <a:xfrm>
            <a:off x="14817514" y="16495074"/>
            <a:ext cx="4135546" cy="4111342"/>
          </a:xfrm>
          <a:prstGeom prst="rect">
            <a:avLst/>
          </a:prstGeom>
        </p:spPr>
      </p:pic>
      <p:pic>
        <p:nvPicPr>
          <p:cNvPr id="16" name="Picture 39" descr="Diagram&#10;&#10;Description automatically generated">
            <a:extLst>
              <a:ext uri="{FF2B5EF4-FFF2-40B4-BE49-F238E27FC236}">
                <a16:creationId xmlns:a16="http://schemas.microsoft.com/office/drawing/2014/main" id="{9D3F4D87-CCA1-9790-27B4-AC3DF666F265}"/>
              </a:ext>
            </a:extLst>
          </p:cNvPr>
          <p:cNvPicPr>
            <a:picLocks noChangeAspect="1"/>
          </p:cNvPicPr>
          <p:nvPr/>
        </p:nvPicPr>
        <p:blipFill>
          <a:blip r:embed="rId10"/>
          <a:stretch>
            <a:fillRect/>
          </a:stretch>
        </p:blipFill>
        <p:spPr>
          <a:xfrm>
            <a:off x="10702714" y="16495074"/>
            <a:ext cx="4135546" cy="4111342"/>
          </a:xfrm>
          <a:prstGeom prst="rect">
            <a:avLst/>
          </a:prstGeom>
        </p:spPr>
      </p:pic>
      <p:sp>
        <p:nvSpPr>
          <p:cNvPr id="43" name="TextBox 42">
            <a:extLst>
              <a:ext uri="{FF2B5EF4-FFF2-40B4-BE49-F238E27FC236}">
                <a16:creationId xmlns:a16="http://schemas.microsoft.com/office/drawing/2014/main" id="{29D09FCD-9AF1-D86E-5DF8-E41F145E8D63}"/>
              </a:ext>
            </a:extLst>
          </p:cNvPr>
          <p:cNvSpPr txBox="1"/>
          <p:nvPr/>
        </p:nvSpPr>
        <p:spPr>
          <a:xfrm>
            <a:off x="18112113" y="19415667"/>
            <a:ext cx="612048"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E</a:t>
            </a:r>
          </a:p>
        </p:txBody>
      </p:sp>
      <p:sp>
        <p:nvSpPr>
          <p:cNvPr id="39" name="TextBox 38">
            <a:extLst>
              <a:ext uri="{FF2B5EF4-FFF2-40B4-BE49-F238E27FC236}">
                <a16:creationId xmlns:a16="http://schemas.microsoft.com/office/drawing/2014/main" id="{D77E017E-76D1-F592-BC4B-F60567F451E0}"/>
              </a:ext>
            </a:extLst>
          </p:cNvPr>
          <p:cNvSpPr txBox="1"/>
          <p:nvPr/>
        </p:nvSpPr>
        <p:spPr>
          <a:xfrm>
            <a:off x="13731062" y="19415667"/>
            <a:ext cx="612048"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D</a:t>
            </a:r>
          </a:p>
        </p:txBody>
      </p:sp>
      <p:pic>
        <p:nvPicPr>
          <p:cNvPr id="40" name="Picture 41" descr="Diagram&#10;&#10;Description automatically generated">
            <a:extLst>
              <a:ext uri="{FF2B5EF4-FFF2-40B4-BE49-F238E27FC236}">
                <a16:creationId xmlns:a16="http://schemas.microsoft.com/office/drawing/2014/main" id="{2185CD3B-BA29-A3B8-52AE-FCA87C45CE9A}"/>
              </a:ext>
            </a:extLst>
          </p:cNvPr>
          <p:cNvPicPr>
            <a:picLocks noChangeAspect="1"/>
          </p:cNvPicPr>
          <p:nvPr/>
        </p:nvPicPr>
        <p:blipFill>
          <a:blip r:embed="rId11"/>
          <a:stretch>
            <a:fillRect/>
          </a:stretch>
        </p:blipFill>
        <p:spPr>
          <a:xfrm>
            <a:off x="18733102" y="11587036"/>
            <a:ext cx="3927729" cy="4007433"/>
          </a:xfrm>
          <a:prstGeom prst="rect">
            <a:avLst/>
          </a:prstGeom>
        </p:spPr>
      </p:pic>
      <p:sp>
        <p:nvSpPr>
          <p:cNvPr id="37" name="TextBox 36">
            <a:extLst>
              <a:ext uri="{FF2B5EF4-FFF2-40B4-BE49-F238E27FC236}">
                <a16:creationId xmlns:a16="http://schemas.microsoft.com/office/drawing/2014/main" id="{47CEFCA2-329B-9D2C-BDA3-047CB6CD30CC}"/>
              </a:ext>
            </a:extLst>
          </p:cNvPr>
          <p:cNvSpPr txBox="1"/>
          <p:nvPr/>
        </p:nvSpPr>
        <p:spPr>
          <a:xfrm>
            <a:off x="21666003" y="14668776"/>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C</a:t>
            </a:r>
          </a:p>
        </p:txBody>
      </p:sp>
      <p:pic>
        <p:nvPicPr>
          <p:cNvPr id="42" name="Picture 43" descr="Diagram, schematic&#10;&#10;Description automatically generated">
            <a:extLst>
              <a:ext uri="{FF2B5EF4-FFF2-40B4-BE49-F238E27FC236}">
                <a16:creationId xmlns:a16="http://schemas.microsoft.com/office/drawing/2014/main" id="{2790550F-EE62-1F6F-1E83-A97710221655}"/>
              </a:ext>
            </a:extLst>
          </p:cNvPr>
          <p:cNvPicPr>
            <a:picLocks noChangeAspect="1"/>
          </p:cNvPicPr>
          <p:nvPr/>
        </p:nvPicPr>
        <p:blipFill>
          <a:blip r:embed="rId12"/>
          <a:stretch>
            <a:fillRect/>
          </a:stretch>
        </p:blipFill>
        <p:spPr>
          <a:xfrm>
            <a:off x="14792638" y="11587036"/>
            <a:ext cx="3927729" cy="4007433"/>
          </a:xfrm>
          <a:prstGeom prst="rect">
            <a:avLst/>
          </a:prstGeom>
        </p:spPr>
      </p:pic>
      <p:sp>
        <p:nvSpPr>
          <p:cNvPr id="35" name="TextBox 34">
            <a:extLst>
              <a:ext uri="{FF2B5EF4-FFF2-40B4-BE49-F238E27FC236}">
                <a16:creationId xmlns:a16="http://schemas.microsoft.com/office/drawing/2014/main" id="{3FA0C87D-1E3B-4EE2-A877-1F95BDC5E1A0}"/>
              </a:ext>
            </a:extLst>
          </p:cNvPr>
          <p:cNvSpPr txBox="1"/>
          <p:nvPr/>
        </p:nvSpPr>
        <p:spPr>
          <a:xfrm>
            <a:off x="17814521" y="14668777"/>
            <a:ext cx="612047"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B</a:t>
            </a:r>
          </a:p>
        </p:txBody>
      </p:sp>
      <p:pic>
        <p:nvPicPr>
          <p:cNvPr id="44" name="Picture 44">
            <a:extLst>
              <a:ext uri="{FF2B5EF4-FFF2-40B4-BE49-F238E27FC236}">
                <a16:creationId xmlns:a16="http://schemas.microsoft.com/office/drawing/2014/main" id="{80B3CE55-F578-572E-5C80-A5CB409047E2}"/>
              </a:ext>
            </a:extLst>
          </p:cNvPr>
          <p:cNvPicPr>
            <a:picLocks noChangeAspect="1"/>
          </p:cNvPicPr>
          <p:nvPr/>
        </p:nvPicPr>
        <p:blipFill>
          <a:blip r:embed="rId13"/>
          <a:stretch>
            <a:fillRect/>
          </a:stretch>
        </p:blipFill>
        <p:spPr>
          <a:xfrm>
            <a:off x="10899348" y="11587036"/>
            <a:ext cx="3927729" cy="4007433"/>
          </a:xfrm>
          <a:prstGeom prst="rect">
            <a:avLst/>
          </a:prstGeom>
        </p:spPr>
      </p:pic>
      <p:sp>
        <p:nvSpPr>
          <p:cNvPr id="30" name="TextBox 29">
            <a:extLst>
              <a:ext uri="{FF2B5EF4-FFF2-40B4-BE49-F238E27FC236}">
                <a16:creationId xmlns:a16="http://schemas.microsoft.com/office/drawing/2014/main" id="{C7FD294A-697A-01DB-4FF1-16E79446B799}"/>
              </a:ext>
            </a:extLst>
          </p:cNvPr>
          <p:cNvSpPr txBox="1"/>
          <p:nvPr/>
        </p:nvSpPr>
        <p:spPr>
          <a:xfrm>
            <a:off x="13740659" y="14669971"/>
            <a:ext cx="612048" cy="593669"/>
          </a:xfrm>
          <a:prstGeom prst="rect">
            <a:avLst/>
          </a:prstGeom>
          <a:noFill/>
        </p:spPr>
        <p:txBody>
          <a:bodyPr wrap="square" lIns="58783" tIns="29391" rIns="58783" bIns="29391" rtlCol="0" anchor="t">
            <a:spAutoFit/>
          </a:bodyPr>
          <a:lstStyle>
            <a:defPPr>
              <a:defRPr lang="en-US"/>
            </a:defPPr>
            <a:lvl1pPr marL="0" algn="l" defTabSz="627004" rtl="0" eaLnBrk="1" latinLnBrk="0" hangingPunct="1">
              <a:defRPr sz="1234" kern="1200">
                <a:solidFill>
                  <a:schemeClr val="tx1"/>
                </a:solidFill>
                <a:latin typeface="+mn-lt"/>
                <a:ea typeface="+mn-ea"/>
                <a:cs typeface="+mn-cs"/>
              </a:defRPr>
            </a:lvl1pPr>
            <a:lvl2pPr marL="313502" algn="l" defTabSz="627004" rtl="0" eaLnBrk="1" latinLnBrk="0" hangingPunct="1">
              <a:defRPr sz="1234" kern="1200">
                <a:solidFill>
                  <a:schemeClr val="tx1"/>
                </a:solidFill>
                <a:latin typeface="+mn-lt"/>
                <a:ea typeface="+mn-ea"/>
                <a:cs typeface="+mn-cs"/>
              </a:defRPr>
            </a:lvl2pPr>
            <a:lvl3pPr marL="627004" algn="l" defTabSz="627004" rtl="0" eaLnBrk="1" latinLnBrk="0" hangingPunct="1">
              <a:defRPr sz="1234" kern="1200">
                <a:solidFill>
                  <a:schemeClr val="tx1"/>
                </a:solidFill>
                <a:latin typeface="+mn-lt"/>
                <a:ea typeface="+mn-ea"/>
                <a:cs typeface="+mn-cs"/>
              </a:defRPr>
            </a:lvl3pPr>
            <a:lvl4pPr marL="940506" algn="l" defTabSz="627004" rtl="0" eaLnBrk="1" latinLnBrk="0" hangingPunct="1">
              <a:defRPr sz="1234" kern="1200">
                <a:solidFill>
                  <a:schemeClr val="tx1"/>
                </a:solidFill>
                <a:latin typeface="+mn-lt"/>
                <a:ea typeface="+mn-ea"/>
                <a:cs typeface="+mn-cs"/>
              </a:defRPr>
            </a:lvl4pPr>
            <a:lvl5pPr marL="1254008" algn="l" defTabSz="627004" rtl="0" eaLnBrk="1" latinLnBrk="0" hangingPunct="1">
              <a:defRPr sz="1234" kern="1200">
                <a:solidFill>
                  <a:schemeClr val="tx1"/>
                </a:solidFill>
                <a:latin typeface="+mn-lt"/>
                <a:ea typeface="+mn-ea"/>
                <a:cs typeface="+mn-cs"/>
              </a:defRPr>
            </a:lvl5pPr>
            <a:lvl6pPr marL="1567510" algn="l" defTabSz="627004" rtl="0" eaLnBrk="1" latinLnBrk="0" hangingPunct="1">
              <a:defRPr sz="1234" kern="1200">
                <a:solidFill>
                  <a:schemeClr val="tx1"/>
                </a:solidFill>
                <a:latin typeface="+mn-lt"/>
                <a:ea typeface="+mn-ea"/>
                <a:cs typeface="+mn-cs"/>
              </a:defRPr>
            </a:lvl6pPr>
            <a:lvl7pPr marL="1881012" algn="l" defTabSz="627004" rtl="0" eaLnBrk="1" latinLnBrk="0" hangingPunct="1">
              <a:defRPr sz="1234" kern="1200">
                <a:solidFill>
                  <a:schemeClr val="tx1"/>
                </a:solidFill>
                <a:latin typeface="+mn-lt"/>
                <a:ea typeface="+mn-ea"/>
                <a:cs typeface="+mn-cs"/>
              </a:defRPr>
            </a:lvl7pPr>
            <a:lvl8pPr marL="2194514" algn="l" defTabSz="627004" rtl="0" eaLnBrk="1" latinLnBrk="0" hangingPunct="1">
              <a:defRPr sz="1234" kern="1200">
                <a:solidFill>
                  <a:schemeClr val="tx1"/>
                </a:solidFill>
                <a:latin typeface="+mn-lt"/>
                <a:ea typeface="+mn-ea"/>
                <a:cs typeface="+mn-cs"/>
              </a:defRPr>
            </a:lvl8pPr>
            <a:lvl9pPr marL="2508016" algn="l" defTabSz="627004" rtl="0" eaLnBrk="1" latinLnBrk="0" hangingPunct="1">
              <a:defRPr sz="1234" kern="1200">
                <a:solidFill>
                  <a:schemeClr val="tx1"/>
                </a:solidFill>
                <a:latin typeface="+mn-lt"/>
                <a:ea typeface="+mn-ea"/>
                <a:cs typeface="+mn-cs"/>
              </a:defRPr>
            </a:lvl9pPr>
          </a:lstStyle>
          <a:p>
            <a:pPr algn="ctr"/>
            <a:r>
              <a:rPr lang="en-US" sz="3472" b="1" dirty="0">
                <a:cs typeface="Calibri"/>
              </a:rPr>
              <a:t>A</a:t>
            </a:r>
          </a:p>
        </p:txBody>
      </p:sp>
    </p:spTree>
    <p:extLst>
      <p:ext uri="{BB962C8B-B14F-4D97-AF65-F5344CB8AC3E}">
        <p14:creationId xmlns:p14="http://schemas.microsoft.com/office/powerpoint/2010/main" val="3244064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1147</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Ortiz</dc:creator>
  <cp:lastModifiedBy>PAYTON J THOMAS</cp:lastModifiedBy>
  <cp:revision>83</cp:revision>
  <dcterms:created xsi:type="dcterms:W3CDTF">2016-12-01T17:42:49Z</dcterms:created>
  <dcterms:modified xsi:type="dcterms:W3CDTF">2023-04-14T05:44:54Z</dcterms:modified>
</cp:coreProperties>
</file>