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12192000"/>
  <p:notesSz cx="6858000" cy="9144000"/>
  <p:embeddedFontLs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OpenSans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OpenSans-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0c37497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a0c374979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c374979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a0c374979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0c37497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a0c374979a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c374979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a0c374979a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0c37497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a0c374979a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0c374979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a0c374979a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0c37497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a0c374979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0c37497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a0c374979a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0c374979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a0c374979a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0c374979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a0c374979a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0c374979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a0c374979a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0c374979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a0c374979a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1f524a7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a1f524a72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0c374979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a0c374979a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0c374979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a0c374979a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0c374979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a0c374979a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1f524a7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a1f524a72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0c374979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a0c374979a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0c374979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a0c374979a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0c374979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a0c374979a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f31810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5bf318101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0c374979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a0c374979a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0c374979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a0c374979a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0c374979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a0c374979a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c4d293f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9c4d293f7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b5415dbe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ab5415dbe0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b5415dbe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ab5415dbe0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b5415dbe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ab5415dbe0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b5415dbe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gab5415dbe0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fe2b7b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62fe2b7b6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acb1a2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83acb1a2d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8ac5df0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648ac5df09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0c3749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a0c37497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0c37497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a0c374979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0c37497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a0c374979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51713" y="6246588"/>
            <a:ext cx="1691713" cy="42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51713" y="6246588"/>
            <a:ext cx="1691713" cy="4269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39337" y="2074127"/>
            <a:ext cx="10913326" cy="1435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Open Sans"/>
              <a:buNone/>
            </a:pPr>
            <a:r>
              <a:rPr b="1" lang="en-AU" sz="7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7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24000" y="3969834"/>
            <a:ext cx="9144000" cy="802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AU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Nimish Narang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639337" y="2431936"/>
            <a:ext cx="109134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Open Sans"/>
              <a:buNone/>
            </a:pPr>
            <a:r>
              <a:rPr b="1" lang="en-AU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 to Repl.it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Topics</a:t>
            </a:r>
            <a:endParaRPr sz="5000"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838200" y="1859652"/>
            <a:ext cx="102363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</a:t>
            </a:r>
            <a:r>
              <a:rPr b="1"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Repl.it</a:t>
            </a: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Exploring the interface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Running a program</a:t>
            </a:r>
            <a:endParaRPr sz="2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eople collaborating in the IDE"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275" y="1859650"/>
            <a:ext cx="6054148" cy="35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Repl.it?</a:t>
            </a:r>
            <a:endParaRPr sz="5000"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838200" y="1859651"/>
            <a:ext cx="102363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b="1"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Repl.it</a:t>
            </a: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is an online environment where you can write and run code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Recognizes over </a:t>
            </a:r>
            <a:r>
              <a:rPr b="1"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45 languages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Allows users to save and share code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639337" y="2431936"/>
            <a:ext cx="109134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Open Sans"/>
              <a:buNone/>
            </a:pPr>
            <a:r>
              <a:rPr b="1" lang="en-AU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Topics</a:t>
            </a:r>
            <a:endParaRPr sz="5000"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838200" y="1859652"/>
            <a:ext cx="102363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are variables?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Explore some examples in Python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>
            <a:off x="3680850" y="4628825"/>
            <a:ext cx="4551000" cy="183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are Variables?</a:t>
            </a:r>
            <a:endParaRPr sz="5000"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838200" y="1859650"/>
            <a:ext cx="10236300" cy="26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variable </a:t>
            </a: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 how we store data in code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 can assign and re-assign values to it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 can contain different kinds of data such as numbers, text, etc.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100" y="4518175"/>
            <a:ext cx="4448422" cy="199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ctrTitle"/>
          </p:nvPr>
        </p:nvSpPr>
        <p:spPr>
          <a:xfrm>
            <a:off x="639337" y="2431936"/>
            <a:ext cx="109134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Open Sans"/>
              <a:buNone/>
            </a:pPr>
            <a:r>
              <a:rPr b="1" lang="en-AU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Topics</a:t>
            </a:r>
            <a:endParaRPr sz="5000"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838200" y="1859652"/>
            <a:ext cx="102363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are operators?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Explore some examples in Python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are Operators?</a:t>
            </a:r>
            <a:endParaRPr sz="5000"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838200" y="1859650"/>
            <a:ext cx="87885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Operators </a:t>
            </a: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symbols which perform specific mathematical, relational or logical operations.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They can be used for: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pen Sans"/>
              <a:buChar char="•"/>
            </a:pPr>
            <a:r>
              <a:rPr lang="en-AU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Addition</a:t>
            </a:r>
            <a:endParaRPr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pen Sans"/>
              <a:buChar char="•"/>
            </a:pPr>
            <a:r>
              <a:rPr lang="en-AU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Subtraction</a:t>
            </a:r>
            <a:endParaRPr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pen Sans"/>
              <a:buChar char="•"/>
            </a:pPr>
            <a:r>
              <a:rPr lang="en-AU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Multiplication</a:t>
            </a:r>
            <a:endParaRPr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pen Sans"/>
              <a:buChar char="•"/>
            </a:pPr>
            <a:r>
              <a:rPr lang="en-AU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Division</a:t>
            </a:r>
            <a:endParaRPr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pen Sans"/>
              <a:buChar char="•"/>
            </a:pPr>
            <a:r>
              <a:rPr lang="en-AU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etc...</a:t>
            </a:r>
            <a:endParaRPr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050" y="3326025"/>
            <a:ext cx="3773659" cy="28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ctrTitle"/>
          </p:nvPr>
        </p:nvSpPr>
        <p:spPr>
          <a:xfrm>
            <a:off x="639337" y="2431936"/>
            <a:ext cx="109134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Open Sans"/>
              <a:buNone/>
            </a:pPr>
            <a:r>
              <a:rPr b="1" lang="en-AU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Collections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Learning Goals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38200" y="1859652"/>
            <a:ext cx="10236200" cy="4342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Basics of programming in Python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Explore the primary components of Python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Store and modify data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Execute behaviours and implement logic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Topics</a:t>
            </a:r>
            <a:endParaRPr sz="5000"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838200" y="1859652"/>
            <a:ext cx="102363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are collections?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Explore some examples in Python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are Collections?</a:t>
            </a:r>
            <a:endParaRPr sz="5000"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838200" y="1859650"/>
            <a:ext cx="102363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Way to store </a:t>
            </a:r>
            <a:r>
              <a:rPr b="1"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multiple values</a:t>
            </a: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 one variable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Access and modify individual values based on position in the list or key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3250350" y="4127350"/>
            <a:ext cx="5412000" cy="226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163" y="4132635"/>
            <a:ext cx="5186234" cy="226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/>
          <p:nvPr/>
        </p:nvSpPr>
        <p:spPr>
          <a:xfrm>
            <a:off x="3250350" y="4127350"/>
            <a:ext cx="5412000" cy="22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603" y="4127350"/>
            <a:ext cx="5247250" cy="232724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are Collections?</a:t>
            </a:r>
            <a:endParaRPr sz="5000"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838200" y="1859651"/>
            <a:ext cx="10236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 types in Python: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1219200" y="2490549"/>
            <a:ext cx="102363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•"/>
            </a:pPr>
            <a:r>
              <a:rPr b="1" lang="en-AU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Lists </a:t>
            </a:r>
            <a:r>
              <a:rPr lang="en-AU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store values based on position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•"/>
            </a:pPr>
            <a:r>
              <a:rPr b="1" lang="en-AU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Tuples </a:t>
            </a:r>
            <a:r>
              <a:rPr lang="en-AU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like lists but cannot be modified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•"/>
            </a:pPr>
            <a:r>
              <a:rPr b="1" lang="en-AU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Dictionaries </a:t>
            </a:r>
            <a:r>
              <a:rPr lang="en-AU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store values at keys rather than positions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ctrTitle"/>
          </p:nvPr>
        </p:nvSpPr>
        <p:spPr>
          <a:xfrm>
            <a:off x="639337" y="2431936"/>
            <a:ext cx="109134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Open Sans"/>
              <a:buNone/>
            </a:pPr>
            <a:r>
              <a:rPr b="1" lang="en-AU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Control Flow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Topics</a:t>
            </a:r>
            <a:endParaRPr sz="5000"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838200" y="1859652"/>
            <a:ext cx="102363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control flow?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Explore some examples in Python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Control Flow?</a:t>
            </a:r>
            <a:endParaRPr sz="5000"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838200" y="1859651"/>
            <a:ext cx="102363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Control flow</a:t>
            </a: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is checking a </a:t>
            </a:r>
            <a:r>
              <a:rPr b="1"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condition </a:t>
            </a: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and executing code if that condition is true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condition for example could be: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1371600" y="3821050"/>
            <a:ext cx="71418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•"/>
            </a:pPr>
            <a:r>
              <a:rPr lang="en-AU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 one number equal to another?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•"/>
            </a:pPr>
            <a:r>
              <a:rPr lang="en-AU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 this number greater than that one?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•"/>
            </a:pPr>
            <a:r>
              <a:rPr lang="en-AU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Does a list contain a specific value?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Control Flow?</a:t>
            </a:r>
            <a:endParaRPr sz="5000"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838200" y="1859650"/>
            <a:ext cx="34734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 will explore: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 rotWithShape="1">
          <a:blip r:embed="rId3">
            <a:alphaModFix/>
          </a:blip>
          <a:srcRect b="0" l="8635" r="13148" t="0"/>
          <a:stretch/>
        </p:blipFill>
        <p:spPr>
          <a:xfrm>
            <a:off x="4727475" y="1859650"/>
            <a:ext cx="6626325" cy="375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1242369" y="2515650"/>
            <a:ext cx="27744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•"/>
            </a:pPr>
            <a:r>
              <a:rPr b="1" lang="en-AU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If statements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•"/>
            </a:pPr>
            <a:r>
              <a:rPr b="1" lang="en-AU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While loops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•"/>
            </a:pPr>
            <a:r>
              <a:rPr b="1" lang="en-AU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 in loops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ctrTitle"/>
          </p:nvPr>
        </p:nvSpPr>
        <p:spPr>
          <a:xfrm>
            <a:off x="639337" y="2431936"/>
            <a:ext cx="109134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Open Sans"/>
              <a:buNone/>
            </a:pPr>
            <a:r>
              <a:rPr b="1" lang="en-AU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Topics</a:t>
            </a:r>
            <a:endParaRPr sz="5000"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838200" y="1859652"/>
            <a:ext cx="102363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are functions?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We’ll explore some examples in Python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/>
          <p:nvPr/>
        </p:nvSpPr>
        <p:spPr>
          <a:xfrm>
            <a:off x="6277200" y="3614350"/>
            <a:ext cx="4901700" cy="215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are Functions?</a:t>
            </a:r>
            <a:endParaRPr sz="5000"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375" y="3716250"/>
            <a:ext cx="4577450" cy="19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838200" y="1859650"/>
            <a:ext cx="4745400" cy="4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b="1"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Functions </a:t>
            </a: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allow you to create repeatable blocks of code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Provide a way to choose exactly when and where to execute some code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5950450" y="1859650"/>
            <a:ext cx="54033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can </a:t>
            </a:r>
            <a:r>
              <a:rPr b="1"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input </a:t>
            </a: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values and receive an </a:t>
            </a:r>
            <a:r>
              <a:rPr b="1"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output </a:t>
            </a: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a result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do you Need Going in?</a:t>
            </a:r>
            <a:endParaRPr b="1" sz="5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859652"/>
            <a:ext cx="102363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experience necessary!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 will explore the language and general coding concepts from a beginner’s perspective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ctrTitle"/>
          </p:nvPr>
        </p:nvSpPr>
        <p:spPr>
          <a:xfrm>
            <a:off x="639337" y="2431936"/>
            <a:ext cx="109134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Open Sans"/>
              <a:buNone/>
            </a:pPr>
            <a:r>
              <a:rPr b="1" lang="en-AU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Objects and Classes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Topics</a:t>
            </a:r>
            <a:endParaRPr sz="5000"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838200" y="1859652"/>
            <a:ext cx="102363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are objects and classes?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We’ll explore some examples in Python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/>
          <p:nvPr/>
        </p:nvSpPr>
        <p:spPr>
          <a:xfrm>
            <a:off x="6341475" y="3344025"/>
            <a:ext cx="4779600" cy="23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are Objects and Classes?</a:t>
            </a:r>
            <a:endParaRPr sz="5000"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838200" y="1859650"/>
            <a:ext cx="102828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Objects </a:t>
            </a: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entities in code with related variables and functions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i="1"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Player</a:t>
            </a: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object would have: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475" y="3344025"/>
            <a:ext cx="4779390" cy="23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1257078" y="3866050"/>
            <a:ext cx="5172300" cy="21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•"/>
            </a:pPr>
            <a:r>
              <a:rPr b="1" lang="en-AU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b="1" lang="en-AU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ariables </a:t>
            </a:r>
            <a:r>
              <a:rPr lang="en-AU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 health, damage, move speed, etc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•"/>
            </a:pPr>
            <a:r>
              <a:rPr b="1" lang="en-AU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Functions </a:t>
            </a:r>
            <a:r>
              <a:rPr lang="en-AU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 movement, attacking, etc.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are Objects and Classes?</a:t>
            </a:r>
            <a:endParaRPr sz="5000"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838200" y="1859650"/>
            <a:ext cx="102363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b="1"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Classes </a:t>
            </a: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 as </a:t>
            </a:r>
            <a:r>
              <a:rPr b="1"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blueprints </a:t>
            </a: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 objects - defining the variables and functions.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45"/>
          <p:cNvSpPr/>
          <p:nvPr/>
        </p:nvSpPr>
        <p:spPr>
          <a:xfrm>
            <a:off x="3174450" y="3475325"/>
            <a:ext cx="5843100" cy="27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538" y="3610986"/>
            <a:ext cx="5524714" cy="245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ctrTitle"/>
          </p:nvPr>
        </p:nvSpPr>
        <p:spPr>
          <a:xfrm>
            <a:off x="639312" y="2547902"/>
            <a:ext cx="109134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Open Sans"/>
              <a:buNone/>
            </a:pPr>
            <a:r>
              <a:rPr b="1" lang="en-AU" sz="7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  <a:endParaRPr sz="7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Learning Goals</a:t>
            </a:r>
            <a:endParaRPr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838200" y="1859652"/>
            <a:ext cx="102363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Basics of programming in Python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Explore the primary components of Python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Store and modify data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Execute behaviours and implement logic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Topics did we Cover?</a:t>
            </a:r>
            <a:endParaRPr/>
          </a:p>
        </p:txBody>
      </p:sp>
      <p:sp>
        <p:nvSpPr>
          <p:cNvPr id="312" name="Google Shape;312;p48"/>
          <p:cNvSpPr txBox="1"/>
          <p:nvPr>
            <p:ph idx="1" type="body"/>
          </p:nvPr>
        </p:nvSpPr>
        <p:spPr>
          <a:xfrm>
            <a:off x="838200" y="1690827"/>
            <a:ext cx="102363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Introduction to Python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Introduction to REPL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Collections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Control flow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Functions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 oriented concepts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3" name="Google Shape;3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725" y="1990188"/>
            <a:ext cx="3743775" cy="37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Where to go from here</a:t>
            </a:r>
            <a:endParaRPr/>
          </a:p>
        </p:txBody>
      </p:sp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838200" y="1859652"/>
            <a:ext cx="102363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Practice the language basics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Explore other components of Python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Start practical projects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Topics will we Cover?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690827"/>
            <a:ext cx="102363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Introduction to Python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Introduction to REPL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Collections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Control flow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Functions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 oriented concepts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725" y="1990188"/>
            <a:ext cx="3743775" cy="37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639337" y="2431936"/>
            <a:ext cx="109134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Open Sans"/>
              <a:buNone/>
            </a:pPr>
            <a:r>
              <a:rPr b="1" lang="en-AU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 to Python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Topics</a:t>
            </a:r>
            <a:endParaRPr sz="50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59652"/>
            <a:ext cx="102363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Python?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are some features of Python?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Why learn Python?</a:t>
            </a:r>
            <a:endParaRPr sz="2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Python?</a:t>
            </a:r>
            <a:endParaRPr sz="50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59650"/>
            <a:ext cx="95112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Python is a popular programming language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It’s used in many areas of programming including:</a:t>
            </a:r>
            <a:endParaRPr sz="2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425" y="3158700"/>
            <a:ext cx="4459448" cy="297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240584" y="3045225"/>
            <a:ext cx="3964800" cy="30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pen Sans"/>
              <a:buChar char="•"/>
            </a:pPr>
            <a:r>
              <a:rPr lang="en-AU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science</a:t>
            </a:r>
            <a:endParaRPr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pen Sans"/>
              <a:buChar char="•"/>
            </a:pPr>
            <a:r>
              <a:rPr lang="en-AU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pen Sans"/>
              <a:buChar char="•"/>
            </a:pPr>
            <a:r>
              <a:rPr lang="en-AU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Desktop applications</a:t>
            </a:r>
            <a:endParaRPr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pen Sans"/>
              <a:buChar char="•"/>
            </a:pPr>
            <a:r>
              <a:rPr lang="en-AU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Web servers</a:t>
            </a:r>
            <a:endParaRPr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pen Sans"/>
              <a:buChar char="•"/>
            </a:pPr>
            <a:r>
              <a:rPr lang="en-AU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Game development</a:t>
            </a:r>
            <a:endParaRPr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Features of Python</a:t>
            </a:r>
            <a:endParaRPr sz="5000"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38200" y="1859650"/>
            <a:ext cx="53859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pen Sans"/>
              <a:buChar char="•"/>
            </a:pPr>
            <a:r>
              <a:rPr lang="en-AU" sz="2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Dynamically typed</a:t>
            </a:r>
            <a:endParaRPr sz="2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225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pen Sans"/>
              <a:buChar char="•"/>
            </a:pPr>
            <a:r>
              <a:rPr lang="en-AU" sz="2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Minimalist syntax</a:t>
            </a:r>
            <a:endParaRPr sz="2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225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pen Sans"/>
              <a:buChar char="•"/>
            </a:pPr>
            <a:r>
              <a:rPr lang="en-AU" sz="2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 orientated aspects</a:t>
            </a:r>
            <a:endParaRPr sz="2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274" y="1859649"/>
            <a:ext cx="4925725" cy="30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b="1" lang="en-AU"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Why Learn Python?</a:t>
            </a:r>
            <a:endParaRPr sz="5000"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838200" y="1859650"/>
            <a:ext cx="10236300" cy="3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Very popular </a:t>
            </a: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(top 10 most used languages)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Wide variety of applications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Dynamically typed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AU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Beginner-friendly syntax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