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0" r:id="rId9"/>
    <p:sldId id="263" r:id="rId10"/>
    <p:sldId id="276" r:id="rId11"/>
    <p:sldId id="262" r:id="rId12"/>
    <p:sldId id="272" r:id="rId13"/>
    <p:sldId id="268" r:id="rId14"/>
    <p:sldId id="274" r:id="rId15"/>
    <p:sldId id="269" r:id="rId16"/>
    <p:sldId id="273" r:id="rId17"/>
    <p:sldId id="271" r:id="rId18"/>
    <p:sldId id="266" r:id="rId19"/>
    <p:sldId id="275" r:id="rId20"/>
    <p:sldId id="267" r:id="rId21"/>
  </p:sldIdLst>
  <p:sldSz cx="9144000" cy="6858000" type="screen4x3"/>
  <p:notesSz cx="9144000" cy="6858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2D2D5A"/>
    <a:srgbClr val="245DDC"/>
    <a:srgbClr val="5682E4"/>
    <a:srgbClr val="1E1E3C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2298" autoAdjust="0"/>
    <p:restoredTop sz="94624" autoAdjust="0"/>
  </p:normalViewPr>
  <p:slideViewPr>
    <p:cSldViewPr>
      <p:cViewPr>
        <p:scale>
          <a:sx n="75" d="100"/>
          <a:sy n="75" d="100"/>
        </p:scale>
        <p:origin x="-10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811299-3CC1-48D3-A041-7DBD61256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481AE3-9A31-4338-8E0F-ED8155AC96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8" name="Datumsplatzhalt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 rotWithShape="0">
          <a:gsLst>
            <a:gs pos="0">
              <a:schemeClr val="bg1"/>
            </a:gs>
            <a:gs pos="100000">
              <a:srgbClr val="96969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mputer Graphik &amp; Multimedia, Simulation und Virtuelle Realitä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9825" y="3213100"/>
            <a:ext cx="17843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184900"/>
            <a:ext cx="1654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981075"/>
            <a:ext cx="8496300" cy="1470025"/>
          </a:xfrm>
        </p:spPr>
        <p:txBody>
          <a:bodyPr/>
          <a:lstStyle>
            <a:lvl1pPr algn="ctr">
              <a:defRPr sz="3700"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65400"/>
            <a:ext cx="6400800" cy="3384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73831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245225"/>
            <a:ext cx="3679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300788" y="6245225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F0EBEE5-A8A5-4D4A-8D27-3633D2CCC5D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049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049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66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245225"/>
            <a:ext cx="15351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613" y="6245225"/>
            <a:ext cx="4464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030" name="Picture 2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248525" y="6237288"/>
            <a:ext cx="1576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23850" y="6165850"/>
            <a:ext cx="84963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51" name="Picture 27" descr="Computer Graphik &amp; Multimedia, Simulation und Virtuelle Realitä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50825" y="5594350"/>
            <a:ext cx="1144588" cy="114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Segoe UI" pitchFamily="34" charset="0"/>
          <a:cs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Segoe UI" pitchFamily="34" charset="0"/>
          <a:cs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Segoe UI" pitchFamily="34" charset="0"/>
          <a:cs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Segoe UI" pitchFamily="34" charset="0"/>
          <a:cs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1B5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rgbClr val="1E1E3C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1E1E3C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rgbClr val="1E1E3C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1E1E3C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1E1E3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1E1E3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1E1E3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1E1E3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gif"/><Relationship Id="rId4" Type="http://schemas.openxmlformats.org/officeDocument/2006/relationships/image" Target="../media/image2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Multiview</a:t>
            </a:r>
            <a:r>
              <a:rPr lang="en-US" dirty="0" smtClean="0"/>
              <a:t> Normal Field Integration using Graph-Cuts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92375"/>
            <a:ext cx="6400800" cy="3457575"/>
          </a:xfrm>
        </p:spPr>
        <p:txBody>
          <a:bodyPr/>
          <a:lstStyle/>
          <a:p>
            <a:r>
              <a:rPr lang="en-US" sz="1800" dirty="0" smtClean="0"/>
              <a:t>CESCG 2012</a:t>
            </a:r>
          </a:p>
          <a:p>
            <a:r>
              <a:rPr lang="en-US" sz="1800" dirty="0" err="1" smtClean="0"/>
              <a:t>Smolenice</a:t>
            </a:r>
            <a:r>
              <a:rPr lang="en-US" sz="1800" dirty="0" smtClean="0"/>
              <a:t>, Slovakia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Author: </a:t>
            </a:r>
            <a:r>
              <a:rPr lang="en-US" sz="1800" dirty="0" err="1" smtClean="0"/>
              <a:t>Aljo</a:t>
            </a:r>
            <a:r>
              <a:rPr lang="sl-SI" sz="1800" dirty="0" smtClean="0"/>
              <a:t>š</a:t>
            </a:r>
            <a:r>
              <a:rPr lang="en-US" sz="1800" dirty="0" smtClean="0"/>
              <a:t>a O</a:t>
            </a:r>
            <a:r>
              <a:rPr lang="sl-SI" sz="1800" dirty="0" smtClean="0"/>
              <a:t>š</a:t>
            </a:r>
            <a:r>
              <a:rPr lang="en-US" sz="1800" dirty="0" err="1" smtClean="0"/>
              <a:t>ep</a:t>
            </a:r>
            <a:endParaRPr lang="en-US" sz="1800" dirty="0" smtClean="0"/>
          </a:p>
          <a:p>
            <a:r>
              <a:rPr lang="en-US" sz="1800" dirty="0" smtClean="0"/>
              <a:t>Mentors: Michael </a:t>
            </a:r>
            <a:r>
              <a:rPr lang="en-US" sz="1800" dirty="0" err="1" smtClean="0"/>
              <a:t>Weinmann</a:t>
            </a:r>
            <a:r>
              <a:rPr lang="en-US" sz="1800" dirty="0" smtClean="0"/>
              <a:t>, </a:t>
            </a:r>
            <a:r>
              <a:rPr lang="en-US" sz="1800" dirty="0" err="1" smtClean="0"/>
              <a:t>Reinhard</a:t>
            </a:r>
            <a:r>
              <a:rPr lang="en-US" sz="1800" dirty="0" smtClean="0"/>
              <a:t> Klein</a:t>
            </a:r>
          </a:p>
        </p:txBody>
      </p:sp>
    </p:spTree>
  </p:cSld>
  <p:clrMapOvr>
    <a:masterClrMapping/>
  </p:clrMapOvr>
  <p:transition advTm="56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Computation of the Vector Field</a:t>
            </a:r>
            <a:endParaRPr lang="sl-SI" dirty="0"/>
          </a:p>
        </p:txBody>
      </p:sp>
      <p:pic>
        <p:nvPicPr>
          <p:cNvPr id="16" name="Picture 15" descr="normalproj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971207"/>
            <a:ext cx="6525536" cy="491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optimization via Graph-Cuts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divergence of</a:t>
            </a:r>
            <a:endParaRPr lang="en-US" sz="900" dirty="0" smtClean="0"/>
          </a:p>
          <a:p>
            <a:r>
              <a:rPr lang="en-US" dirty="0" smtClean="0"/>
              <a:t>Construct a graph</a:t>
            </a:r>
          </a:p>
          <a:p>
            <a:pPr lvl="1"/>
            <a:r>
              <a:rPr lang="en-US" dirty="0" smtClean="0"/>
              <a:t>Data fitness term</a:t>
            </a:r>
          </a:p>
          <a:p>
            <a:pPr lvl="2"/>
            <a:r>
              <a:rPr lang="en-US" dirty="0" smtClean="0"/>
              <a:t>T-links</a:t>
            </a:r>
          </a:p>
          <a:p>
            <a:pPr lvl="2"/>
            <a:r>
              <a:rPr lang="en-US" dirty="0" smtClean="0"/>
              <a:t>Volumetric potential</a:t>
            </a:r>
          </a:p>
          <a:p>
            <a:pPr lvl="2">
              <a:buNone/>
            </a:pPr>
            <a:endParaRPr lang="en-US" sz="900" dirty="0" smtClean="0"/>
          </a:p>
          <a:p>
            <a:pPr lvl="1"/>
            <a:r>
              <a:rPr lang="en-US" dirty="0" smtClean="0"/>
              <a:t>Regularization term</a:t>
            </a:r>
          </a:p>
          <a:p>
            <a:pPr lvl="2"/>
            <a:r>
              <a:rPr lang="en-US" dirty="0" smtClean="0"/>
              <a:t>N-links</a:t>
            </a:r>
          </a:p>
          <a:p>
            <a:r>
              <a:rPr lang="en-US" dirty="0" smtClean="0"/>
              <a:t>Compute Min-Cut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16083">
            <a:off x="3568989" y="3773358"/>
            <a:ext cx="226530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1214422"/>
            <a:ext cx="4214842" cy="30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latex.codecogs.com/gif.latex?\LARGE%20\dpi%7b300%7d%20\vec%7bV%7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073" y="904860"/>
            <a:ext cx="276679" cy="38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00166" y="5631436"/>
            <a:ext cx="67866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Surface </a:t>
            </a:r>
            <a:r>
              <a:rPr lang="en-US" dirty="0" smtClean="0"/>
              <a:t> </a:t>
            </a:r>
            <a:r>
              <a:rPr lang="en-US" i="1" dirty="0" smtClean="0"/>
              <a:t>        </a:t>
            </a:r>
            <a:r>
              <a:rPr lang="en-US" dirty="0" smtClean="0"/>
              <a:t>corresponds </a:t>
            </a:r>
            <a:r>
              <a:rPr lang="en-US" dirty="0"/>
              <a:t>to an </a:t>
            </a:r>
            <a:r>
              <a:rPr lang="en-US" i="1" dirty="0"/>
              <a:t>s/t-cut</a:t>
            </a:r>
            <a:r>
              <a:rPr lang="en-US" dirty="0"/>
              <a:t> on the constructed graph!</a:t>
            </a:r>
            <a:endParaRPr lang="sl-SI" dirty="0"/>
          </a:p>
        </p:txBody>
      </p:sp>
      <p:pic>
        <p:nvPicPr>
          <p:cNvPr id="9" name="Picture 2" descr="http://latex.codecogs.com/gif.latex?\LARGE%20\dpi%7b300%7d%20\partial%20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5715015"/>
            <a:ext cx="428628" cy="198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Synthetic Data Sets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Cyberware</a:t>
            </a:r>
            <a:r>
              <a:rPr lang="en-US" dirty="0" smtClean="0"/>
              <a:t> Dinosaur</a:t>
            </a:r>
          </a:p>
          <a:p>
            <a:pPr lvl="1"/>
            <a:r>
              <a:rPr lang="en-US" dirty="0" smtClean="0"/>
              <a:t>58194 vertices, 112384 faces</a:t>
            </a:r>
            <a:endParaRPr lang="sl-SI" dirty="0"/>
          </a:p>
        </p:txBody>
      </p:sp>
      <p:pic>
        <p:nvPicPr>
          <p:cNvPr id="5" name="Picture 4" descr="dino_groundtruth0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43304" y="428604"/>
            <a:ext cx="14644688" cy="65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Results</a:t>
            </a:r>
            <a:r>
              <a:rPr lang="en-US" dirty="0" smtClean="0"/>
              <a:t> - Dino</a:t>
            </a:r>
            <a:endParaRPr lang="sl-SI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5643559"/>
            <a:ext cx="49292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Grid size: </a:t>
            </a:r>
            <a:r>
              <a:rPr lang="en-US" dirty="0">
                <a:latin typeface="Arial" pitchFamily="34" charset="0"/>
                <a:cs typeface="Arial" pitchFamily="34" charset="0"/>
              </a:rPr>
              <a:t>178x171x66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Cameras: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857232"/>
            <a:ext cx="3249702" cy="32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2143116"/>
            <a:ext cx="3537158" cy="336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785794"/>
            <a:ext cx="2937203" cy="35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snapshot00.png"/>
          <p:cNvPicPr>
            <a:picLocks noChangeAspect="1"/>
          </p:cNvPicPr>
          <p:nvPr/>
        </p:nvPicPr>
        <p:blipFill>
          <a:blip r:embed="rId5">
            <a:lum bright="-20000" contrast="20000"/>
          </a:blip>
          <a:srcRect/>
          <a:stretch>
            <a:fillRect/>
          </a:stretch>
        </p:blipFill>
        <p:spPr bwMode="auto">
          <a:xfrm rot="19500000">
            <a:off x="-3363598" y="981115"/>
            <a:ext cx="9745253" cy="486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Results</a:t>
            </a:r>
            <a:r>
              <a:rPr lang="en-US" dirty="0" smtClean="0"/>
              <a:t> - Dino</a:t>
            </a:r>
            <a:endParaRPr lang="sl-SI" dirty="0"/>
          </a:p>
        </p:txBody>
      </p:sp>
      <p:sp>
        <p:nvSpPr>
          <p:cNvPr id="7" name="TextBox 6"/>
          <p:cNvSpPr txBox="1"/>
          <p:nvPr/>
        </p:nvSpPr>
        <p:spPr>
          <a:xfrm>
            <a:off x="2214547" y="5643559"/>
            <a:ext cx="4071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Grid size: </a:t>
            </a:r>
            <a:r>
              <a:rPr lang="en-US" dirty="0">
                <a:latin typeface="Arial" pitchFamily="34" charset="0"/>
                <a:cs typeface="Arial" pitchFamily="34" charset="0"/>
              </a:rPr>
              <a:t>178x171x66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Cameras: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1466556"/>
            <a:ext cx="8929750" cy="367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071546"/>
            <a:ext cx="11430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6" y="1071546"/>
            <a:ext cx="11430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Results - Noise</a:t>
            </a:r>
            <a:endParaRPr lang="sl-SI" dirty="0"/>
          </a:p>
        </p:txBody>
      </p:sp>
      <p:pic>
        <p:nvPicPr>
          <p:cNvPr id="4" name="Picture 16" descr="gaussian_005_00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5784" y="857232"/>
            <a:ext cx="3754438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ight"/>
            <a:lightRig rig="threePt" dir="t"/>
          </a:scene3d>
        </p:spPr>
      </p:pic>
      <p:pic>
        <p:nvPicPr>
          <p:cNvPr id="5" name="Picture 17" descr="gaussian_var0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857232"/>
            <a:ext cx="3714750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ight"/>
            <a:lightRig rig="threePt" dir="t"/>
          </a:scene3d>
        </p:spPr>
      </p:pic>
      <p:pic>
        <p:nvPicPr>
          <p:cNvPr id="6" name="Picture 18" descr="saltpepper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46785" y="857232"/>
            <a:ext cx="375443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ight"/>
            <a:lightRig rig="threePt" dir="t"/>
          </a:scene3d>
        </p:spPr>
      </p:pic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500054" y="4929198"/>
            <a:ext cx="2857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Gaussian noise </a:t>
            </a:r>
            <a:r>
              <a:rPr lang="en-US" sz="1400" dirty="0" smtClean="0">
                <a:latin typeface="Arial" charset="0"/>
                <a:cs typeface="Arial" charset="0"/>
              </a:rPr>
              <a:t>(</a:t>
            </a:r>
            <a:r>
              <a:rPr lang="el-GR" sz="1400" dirty="0" smtClean="0">
                <a:latin typeface="Arial" charset="0"/>
                <a:cs typeface="Arial" charset="0"/>
              </a:rPr>
              <a:t>σ</a:t>
            </a:r>
            <a:r>
              <a:rPr lang="en-US" sz="1400" dirty="0" smtClean="0">
                <a:latin typeface="Arial" charset="0"/>
                <a:cs typeface="Arial" charset="0"/>
              </a:rPr>
              <a:t>=0.05</a:t>
            </a:r>
            <a:r>
              <a:rPr lang="en-US" sz="1400" dirty="0">
                <a:latin typeface="Arial" charset="0"/>
                <a:cs typeface="Arial" charset="0"/>
              </a:rPr>
              <a:t>)</a:t>
            </a:r>
            <a:endParaRPr lang="sl-SI" sz="1400" dirty="0">
              <a:latin typeface="Arial" charset="0"/>
              <a:cs typeface="Arial" charset="0"/>
            </a:endParaRP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3786202" y="4929198"/>
            <a:ext cx="2857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Gaussian noise </a:t>
            </a:r>
            <a:r>
              <a:rPr lang="en-US" sz="1400" dirty="0" smtClean="0">
                <a:latin typeface="Arial" charset="0"/>
                <a:cs typeface="Arial" charset="0"/>
              </a:rPr>
              <a:t>(</a:t>
            </a:r>
            <a:r>
              <a:rPr lang="el-GR" sz="1400" dirty="0" smtClean="0">
                <a:cs typeface="Arial" charset="0"/>
              </a:rPr>
              <a:t>σ</a:t>
            </a:r>
            <a:r>
              <a:rPr lang="en-US" sz="1400" dirty="0" smtClean="0">
                <a:cs typeface="Arial" charset="0"/>
              </a:rPr>
              <a:t>=0.2</a:t>
            </a:r>
            <a:r>
              <a:rPr lang="en-US" sz="1400" dirty="0">
                <a:latin typeface="Arial" charset="0"/>
                <a:cs typeface="Arial" charset="0"/>
              </a:rPr>
              <a:t>)</a:t>
            </a:r>
            <a:endParaRPr lang="sl-SI" sz="1400" dirty="0">
              <a:latin typeface="Arial" charset="0"/>
              <a:cs typeface="Arial" charset="0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7072330" y="4929198"/>
            <a:ext cx="1500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Salt &amp; Pepper</a:t>
            </a:r>
            <a:endParaRPr lang="sl-SI" sz="1400" dirty="0"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4546" y="5643578"/>
            <a:ext cx="5072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Grid size: </a:t>
            </a:r>
            <a:r>
              <a:rPr lang="en-US" dirty="0">
                <a:latin typeface="Arial" pitchFamily="34" charset="0"/>
                <a:cs typeface="Arial" pitchFamily="34" charset="0"/>
              </a:rPr>
              <a:t>178x171x66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Band: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6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Cameras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1928802"/>
            <a:ext cx="2857520" cy="283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1928802"/>
            <a:ext cx="2647733" cy="282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91253" y="2071678"/>
            <a:ext cx="2652747" cy="278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Teapot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Utah Teapot</a:t>
            </a:r>
          </a:p>
          <a:p>
            <a:pPr lvl="1"/>
            <a:r>
              <a:rPr lang="en-US" dirty="0" smtClean="0"/>
              <a:t>3644 vertices, 4320 faces</a:t>
            </a:r>
            <a:endParaRPr lang="sl-SI" dirty="0"/>
          </a:p>
        </p:txBody>
      </p:sp>
      <p:pic>
        <p:nvPicPr>
          <p:cNvPr id="4" name="Picture 5" descr="teacup_groundtruth0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14940" y="-571528"/>
            <a:ext cx="18722975" cy="842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Teapot</a:t>
            </a:r>
            <a:endParaRPr lang="sl-SI" dirty="0"/>
          </a:p>
        </p:txBody>
      </p:sp>
      <p:pic>
        <p:nvPicPr>
          <p:cNvPr id="4" name="Picture 8" descr="teacup16_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3357562"/>
            <a:ext cx="3872856" cy="211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3108" y="5643578"/>
            <a:ext cx="51435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 extrusionH="76200" prstMaterial="dkEdge">
            <a:bevelT w="88900" h="88900"/>
            <a:bevelB w="12700"/>
            <a:extrusionClr>
              <a:schemeClr val="bg2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Grid size: </a:t>
            </a:r>
            <a:r>
              <a:rPr lang="en-US" dirty="0">
                <a:latin typeface="Arial" pitchFamily="34" charset="0"/>
                <a:cs typeface="Arial" pitchFamily="34" charset="0"/>
              </a:rPr>
              <a:t>184x124x166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Band: </a:t>
            </a:r>
            <a:r>
              <a:rPr lang="en-US" dirty="0">
                <a:latin typeface="Arial" pitchFamily="34" charset="0"/>
                <a:cs typeface="Arial" pitchFamily="34" charset="0"/>
              </a:rPr>
              <a:t>3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Cameras</a:t>
            </a:r>
            <a:r>
              <a:rPr lang="en-US" dirty="0">
                <a:latin typeface="Arial" pitchFamily="34" charset="0"/>
                <a:cs typeface="Arial" pitchFamily="34" charset="0"/>
              </a:rPr>
              <a:t>: 16</a:t>
            </a:r>
            <a:endParaRPr lang="sl-SI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0" descr="teacup_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580000">
            <a:off x="4674719" y="551694"/>
            <a:ext cx="3442539" cy="268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arved_teapot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6" y="1285876"/>
            <a:ext cx="3468495" cy="336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Conclusion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Multiview</a:t>
            </a:r>
            <a:r>
              <a:rPr lang="en-US" dirty="0" smtClean="0"/>
              <a:t> Normal Field Integration with Graph-Cuts</a:t>
            </a:r>
          </a:p>
          <a:p>
            <a:endParaRPr lang="en-US" sz="2000" dirty="0" smtClean="0"/>
          </a:p>
          <a:p>
            <a:r>
              <a:rPr lang="en-US" dirty="0" smtClean="0"/>
              <a:t>Global solution of </a:t>
            </a:r>
            <a:r>
              <a:rPr lang="en-US" dirty="0" err="1" smtClean="0"/>
              <a:t>discretized</a:t>
            </a:r>
            <a:r>
              <a:rPr lang="en-US" dirty="0" smtClean="0"/>
              <a:t> version of utilized energy functional (under visibility constraints!)</a:t>
            </a:r>
          </a:p>
          <a:p>
            <a:endParaRPr lang="en-US" sz="2000" dirty="0" smtClean="0"/>
          </a:p>
          <a:p>
            <a:r>
              <a:rPr lang="en-US" dirty="0" smtClean="0"/>
              <a:t>Algorithm robust to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Future Work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of visibility computation</a:t>
            </a:r>
          </a:p>
          <a:p>
            <a:endParaRPr lang="en-US" sz="900" dirty="0" smtClean="0"/>
          </a:p>
          <a:p>
            <a:r>
              <a:rPr lang="en-US" dirty="0" smtClean="0"/>
              <a:t>Iterative re-projection of normal fields</a:t>
            </a:r>
          </a:p>
          <a:p>
            <a:endParaRPr lang="en-US" sz="900" dirty="0" smtClean="0"/>
          </a:p>
          <a:p>
            <a:r>
              <a:rPr lang="en-US" dirty="0" smtClean="0"/>
              <a:t>Additional energy term penalizing large deviations of back-projected </a:t>
            </a:r>
            <a:r>
              <a:rPr lang="en-US" dirty="0" err="1" smtClean="0"/>
              <a:t>normals</a:t>
            </a:r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Use of adaptive data structures (e.g. </a:t>
            </a:r>
            <a:r>
              <a:rPr lang="en-US" dirty="0" err="1" smtClean="0"/>
              <a:t>octrees</a:t>
            </a:r>
            <a:r>
              <a:rPr lang="en-US" dirty="0" smtClean="0"/>
              <a:t>)</a:t>
            </a:r>
          </a:p>
          <a:p>
            <a:endParaRPr lang="en-US" sz="900" dirty="0" smtClean="0"/>
          </a:p>
          <a:p>
            <a:r>
              <a:rPr lang="en-US" dirty="0" smtClean="0"/>
              <a:t>Testing with real data (Shape-from-X)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sl-SI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techniques for surface normal field estimation using shading cues from single view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How can information from several viewpoints be combined?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7290" y="5857892"/>
            <a:ext cx="657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Image credits: R. </a:t>
            </a:r>
            <a:r>
              <a:rPr lang="en-US" sz="1100" dirty="0" err="1" smtClean="0"/>
              <a:t>Basri</a:t>
            </a:r>
            <a:r>
              <a:rPr lang="en-US" sz="1100" dirty="0" smtClean="0"/>
              <a:t>, D. Jacobs, I. </a:t>
            </a:r>
            <a:r>
              <a:rPr lang="en-US" sz="1100" dirty="0" err="1" smtClean="0"/>
              <a:t>Kemelmacher</a:t>
            </a:r>
            <a:r>
              <a:rPr lang="en-US" sz="1100" dirty="0" smtClean="0"/>
              <a:t> </a:t>
            </a:r>
            <a:r>
              <a:rPr lang="en-US" sz="1100" i="1" dirty="0" smtClean="0"/>
              <a:t>(left), </a:t>
            </a:r>
            <a:r>
              <a:rPr lang="en-US" sz="1100" dirty="0" smtClean="0"/>
              <a:t>T. Chen, M. </a:t>
            </a:r>
            <a:r>
              <a:rPr lang="en-US" sz="1100" dirty="0" err="1" smtClean="0"/>
              <a:t>Goesele</a:t>
            </a:r>
            <a:r>
              <a:rPr lang="en-US" sz="1100" dirty="0" smtClean="0"/>
              <a:t>, H.P. Seidel </a:t>
            </a:r>
            <a:r>
              <a:rPr lang="en-US" sz="1100" i="1" dirty="0" smtClean="0"/>
              <a:t>(right)</a:t>
            </a:r>
            <a:endParaRPr lang="sl-SI" sz="1100" i="1" dirty="0"/>
          </a:p>
        </p:txBody>
      </p:sp>
      <p:pic>
        <p:nvPicPr>
          <p:cNvPr id="10" name="Picture 6" descr="photometric_stereo_recovered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8999"/>
            <a:ext cx="2000264" cy="120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928802"/>
            <a:ext cx="3305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7015" y="1928802"/>
            <a:ext cx="340832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286124"/>
            <a:ext cx="1285884" cy="14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0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694001"/>
            <a:ext cx="8462992" cy="1092189"/>
          </a:xfrm>
        </p:spPr>
        <p:txBody>
          <a:bodyPr/>
          <a:lstStyle/>
          <a:p>
            <a:pPr>
              <a:buNone/>
            </a:pPr>
            <a:r>
              <a:rPr lang="sl-SI" sz="4800" dirty="0" smtClean="0"/>
              <a:t>Thank you for your attention!</a:t>
            </a:r>
            <a:endParaRPr lang="sl-SI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Overview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Introduction</a:t>
            </a:r>
            <a:endParaRPr lang="en-US" dirty="0" smtClean="0"/>
          </a:p>
          <a:p>
            <a:endParaRPr lang="sl-SI" sz="900" dirty="0" smtClean="0"/>
          </a:p>
          <a:p>
            <a:r>
              <a:rPr lang="sl-SI" dirty="0" smtClean="0"/>
              <a:t>Problem Statement</a:t>
            </a:r>
            <a:endParaRPr lang="en-US" dirty="0" smtClean="0"/>
          </a:p>
          <a:p>
            <a:endParaRPr lang="sl-SI" sz="900" dirty="0" smtClean="0"/>
          </a:p>
          <a:p>
            <a:r>
              <a:rPr lang="sl-SI" dirty="0" smtClean="0"/>
              <a:t>Approach</a:t>
            </a:r>
            <a:endParaRPr lang="en-US" dirty="0" smtClean="0"/>
          </a:p>
          <a:p>
            <a:endParaRPr lang="sl-SI" sz="900" dirty="0" smtClean="0"/>
          </a:p>
          <a:p>
            <a:r>
              <a:rPr lang="sl-SI" dirty="0" smtClean="0"/>
              <a:t>Algorithm</a:t>
            </a:r>
            <a:endParaRPr lang="en-US" dirty="0" smtClean="0"/>
          </a:p>
          <a:p>
            <a:endParaRPr lang="sl-SI" sz="900" dirty="0" smtClean="0"/>
          </a:p>
          <a:p>
            <a:r>
              <a:rPr lang="sl-SI" dirty="0" smtClean="0"/>
              <a:t>Results</a:t>
            </a:r>
            <a:endParaRPr lang="en-US" dirty="0" smtClean="0"/>
          </a:p>
          <a:p>
            <a:endParaRPr lang="sl-SI" sz="900" dirty="0" smtClean="0"/>
          </a:p>
          <a:p>
            <a:r>
              <a:rPr lang="sl-SI" dirty="0" smtClean="0"/>
              <a:t>Conclusions and Future Work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071678"/>
            <a:ext cx="825601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Introduction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Given</a:t>
            </a:r>
            <a:r>
              <a:rPr lang="en-US" dirty="0" smtClean="0"/>
              <a:t>: normal fields from several views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recovery of full 3D shape of the object</a:t>
            </a:r>
            <a:endParaRPr lang="sl-SI" dirty="0"/>
          </a:p>
        </p:txBody>
      </p:sp>
      <p:sp>
        <p:nvSpPr>
          <p:cNvPr id="7" name="Right Arrow 6"/>
          <p:cNvSpPr/>
          <p:nvPr/>
        </p:nvSpPr>
        <p:spPr>
          <a:xfrm>
            <a:off x="4714876" y="3143248"/>
            <a:ext cx="1285884" cy="1000132"/>
          </a:xfrm>
          <a:prstGeom prst="rightArrow">
            <a:avLst/>
          </a:prstGeom>
          <a:gradFill>
            <a:gsLst>
              <a:gs pos="0">
                <a:srgbClr val="8488C4">
                  <a:alpha val="33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2032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endParaRPr lang="sl-SI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by Chang et al.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Multiview</a:t>
            </a:r>
            <a:r>
              <a:rPr lang="en-US" sz="2400" dirty="0" smtClean="0"/>
              <a:t> normal field integration using level set methods </a:t>
            </a:r>
            <a:r>
              <a:rPr lang="en-US" sz="1600" dirty="0" smtClean="0"/>
              <a:t>(J. Y. Chang, K. M. Lee and S. U. Lee, CVPR’07)</a:t>
            </a:r>
          </a:p>
          <a:p>
            <a:r>
              <a:rPr lang="en-US" sz="2400" dirty="0" smtClean="0"/>
              <a:t>First work addressing the problem</a:t>
            </a:r>
          </a:p>
          <a:p>
            <a:r>
              <a:rPr lang="en-US" sz="2400" dirty="0" smtClean="0"/>
              <a:t>Energy functional, consisting of area and flux term, optimized by </a:t>
            </a:r>
            <a:r>
              <a:rPr lang="en-US" sz="2400" dirty="0" smtClean="0"/>
              <a:t>level sets </a:t>
            </a:r>
            <a:r>
              <a:rPr lang="en-US" sz="2400" dirty="0" smtClean="0"/>
              <a:t>method</a:t>
            </a:r>
            <a:endParaRPr lang="sl-SI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9848"/>
            <a:ext cx="1813681" cy="2479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368" y="2928934"/>
            <a:ext cx="1953196" cy="244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0755" y="2928935"/>
            <a:ext cx="1860186" cy="244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2327" y="2928934"/>
            <a:ext cx="1861639" cy="244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57290" y="5857892"/>
            <a:ext cx="657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Image credits: J. Y. Chang, K. M. Lee and S. U. Lee</a:t>
            </a:r>
            <a:endParaRPr lang="sl-SI" sz="1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 Statement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5391158" cy="5329237"/>
          </a:xfrm>
        </p:spPr>
        <p:txBody>
          <a:bodyPr/>
          <a:lstStyle/>
          <a:p>
            <a:r>
              <a:rPr lang="en-US" b="1" dirty="0" smtClean="0"/>
              <a:t>Given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calibrated cameras</a:t>
            </a:r>
          </a:p>
          <a:p>
            <a:pPr lvl="1"/>
            <a:r>
              <a:rPr lang="en-US" dirty="0" smtClean="0"/>
              <a:t>Projection matrices</a:t>
            </a:r>
          </a:p>
          <a:p>
            <a:pPr lvl="1"/>
            <a:r>
              <a:rPr lang="en-US" dirty="0" smtClean="0"/>
              <a:t>Normal fields</a:t>
            </a:r>
          </a:p>
          <a:p>
            <a:pPr lvl="1"/>
            <a:endParaRPr lang="en-US" sz="900" dirty="0" smtClean="0"/>
          </a:p>
          <a:p>
            <a:r>
              <a:rPr lang="en-US" b="1" dirty="0" smtClean="0"/>
              <a:t>Goal:</a:t>
            </a:r>
          </a:p>
          <a:p>
            <a:pPr lvl="1"/>
            <a:r>
              <a:rPr lang="en-US" dirty="0" smtClean="0"/>
              <a:t>Reconstruction of surface</a:t>
            </a:r>
          </a:p>
          <a:p>
            <a:pPr lvl="1"/>
            <a:endParaRPr lang="en-US" sz="900" dirty="0" smtClean="0"/>
          </a:p>
          <a:p>
            <a:r>
              <a:rPr lang="en-US" b="1" dirty="0" smtClean="0"/>
              <a:t>Problem:</a:t>
            </a:r>
          </a:p>
          <a:p>
            <a:pPr lvl="1"/>
            <a:r>
              <a:rPr lang="en-US" dirty="0" smtClean="0"/>
              <a:t>Inferring coordinates of all surface point given normal fields estimates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sl-SI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2786058"/>
            <a:ext cx="3214710" cy="317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8" name="Picture 14" descr="http://latex.codecogs.com/gif.latex?\LARGE%20\dpi%7b300%7d%20v_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357430"/>
            <a:ext cx="285752" cy="265341"/>
          </a:xfrm>
          <a:prstGeom prst="rect">
            <a:avLst/>
          </a:prstGeom>
          <a:noFill/>
        </p:spPr>
      </p:pic>
      <p:pic>
        <p:nvPicPr>
          <p:cNvPr id="36880" name="Picture 16" descr="http://latex.codecogs.com/gif.latex?\LARGE%20\dpi%7b300%7d%20P_i%20=%20K_i%20\left%20%5b%20R_i%20|%20t_i%20\right%20%5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857364"/>
            <a:ext cx="1928826" cy="344575"/>
          </a:xfrm>
          <a:prstGeom prst="rect">
            <a:avLst/>
          </a:prstGeom>
          <a:noFill/>
        </p:spPr>
      </p:pic>
      <p:pic>
        <p:nvPicPr>
          <p:cNvPr id="36882" name="Picture 18" descr="http://latex.codecogs.com/gif.latex?\LARGE%20\dpi%7b300%7d%20C_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496259"/>
            <a:ext cx="285752" cy="289667"/>
          </a:xfrm>
          <a:prstGeom prst="rect">
            <a:avLst/>
          </a:prstGeom>
          <a:noFill/>
        </p:spPr>
      </p:pic>
      <p:pic>
        <p:nvPicPr>
          <p:cNvPr id="36884" name="Picture 20" descr="http://latex.codecogs.com/gif.latex?\LARGE%20\dpi%7b300%7d%20i%20\in%20%5b1,%20N%5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8483" y="1928802"/>
            <a:ext cx="1051037" cy="285751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rot="5400000">
            <a:off x="5214148" y="1999446"/>
            <a:ext cx="1714512" cy="158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Approach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sl-SI" dirty="0"/>
          </a:p>
        </p:txBody>
      </p:sp>
      <p:sp>
        <p:nvSpPr>
          <p:cNvPr id="10" name="Rounded Rectangle 9"/>
          <p:cNvSpPr/>
          <p:nvPr/>
        </p:nvSpPr>
        <p:spPr>
          <a:xfrm>
            <a:off x="500034" y="1357298"/>
            <a:ext cx="8215370" cy="2714644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3500000" scaled="1"/>
            <a:tileRect/>
          </a:gradFill>
          <a:ln>
            <a:solidFill>
              <a:schemeClr val="tx1">
                <a:alpha val="8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1" name="Picture 8" descr="http://latex.codecogs.com/gif.latex?\LARGE%20\dpi%7b300%7d%20E(\partial%20M)%20=%20\lambda_1\int_%7b\partial%20M%7d%20\text%7bdA%7d%20-%20\lambda_2\int_%7b\partial%20M%7d%20n(x)%20\vec%7bV%7d(x)%20\text%7bdA%7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3"/>
            <a:ext cx="7715304" cy="987076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5429256" y="1428736"/>
            <a:ext cx="3143272" cy="1357322"/>
          </a:xfrm>
          <a:prstGeom prst="wedgeRoundRectCallout">
            <a:avLst>
              <a:gd name="adj1" fmla="val -49968"/>
              <a:gd name="adj2" fmla="val 24159"/>
              <a:gd name="adj3" fmla="val 16667"/>
            </a:avLst>
          </a:prstGeom>
          <a:gradFill>
            <a:gsLst>
              <a:gs pos="0">
                <a:srgbClr val="2D2D5A">
                  <a:alpha val="69000"/>
                </a:srgbClr>
              </a:gs>
              <a:gs pos="64999">
                <a:srgbClr val="F0EBD5"/>
              </a:gs>
              <a:gs pos="100000">
                <a:srgbClr val="D1C39F"/>
              </a:gs>
            </a:gsLst>
            <a:lin ang="135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Rounded Rectangle 16"/>
          <p:cNvSpPr/>
          <p:nvPr/>
        </p:nvSpPr>
        <p:spPr>
          <a:xfrm>
            <a:off x="500034" y="4214818"/>
            <a:ext cx="8215370" cy="1285884"/>
          </a:xfrm>
          <a:prstGeom prst="round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93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8" name="Picture 12" descr="http://latex.codecogs.com/gif.latex?\LARGE%20\dpi%7b300%7d%20\psi_%7bi,\partial%20M%7d(x)%20\doteq%20\left\%7b\begin%7bmatrix%7d%201,%20&amp;%20\text%7b\textit%7bx%7d%20is%20visible%20from%20the%20camera%20%7d%20C_i%20\\%200,%20&amp;%20else%20\end%7bmatrix%7d\right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572008"/>
            <a:ext cx="4533382" cy="571504"/>
          </a:xfrm>
          <a:prstGeom prst="rect">
            <a:avLst/>
          </a:prstGeom>
          <a:noFill/>
        </p:spPr>
      </p:pic>
      <p:pic>
        <p:nvPicPr>
          <p:cNvPr id="19" name="Picture 2" descr="http://latex.codecogs.com/gif.latex?\LARGE%20\dpi%7b300%7d%20N_%7b\partial%20M%7d(x)%20\doteq%20\sum_%7bi=1%7d%5eN%20\psi_%7bi,\partial%20M%7d(x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429132"/>
            <a:ext cx="2714644" cy="836820"/>
          </a:xfrm>
          <a:prstGeom prst="rect">
            <a:avLst/>
          </a:prstGeom>
          <a:noFill/>
        </p:spPr>
      </p:pic>
      <p:pic>
        <p:nvPicPr>
          <p:cNvPr id="13316" name="Picture 4" descr="http://latex.codecogs.com/gif.latex?\LARGE%20\dpi%7b300%7d%20\int_%7bM%7d%20div(\vec%7bV%7d(x))dV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1571612"/>
            <a:ext cx="2844789" cy="948264"/>
          </a:xfrm>
          <a:prstGeom prst="rect">
            <a:avLst/>
          </a:prstGeom>
          <a:noFill/>
        </p:spPr>
      </p:pic>
      <p:pic>
        <p:nvPicPr>
          <p:cNvPr id="13314" name="Picture 2" descr="http://latex.codecogs.com/gif.latex?\huge%20\dpi%7b300%7d%20\widetilde%7bx%7d_i%20=%20P_ix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3286124"/>
            <a:ext cx="1285884" cy="34079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>
            <a:off x="5822165" y="3464719"/>
            <a:ext cx="928694" cy="1588"/>
          </a:xfrm>
          <a:prstGeom prst="line">
            <a:avLst/>
          </a:prstGeom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http://latex.codecogs.com/gif.latex?\huge%20\dpi%7b300%7d%20\vec%7bV%7d(x)%20\doteq%20\frac%7b\sum_i%20\psi_%7bi,\partial%20M%7d(x)%20v_i(\widetilde%7bx%7d_i)%20%7d%20%7b%20N_%7b\partial%20M%7d(x)%20%7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2917638"/>
            <a:ext cx="4857784" cy="1101899"/>
          </a:xfrm>
          <a:prstGeom prst="rect">
            <a:avLst/>
          </a:prstGeom>
          <a:noFill/>
        </p:spPr>
      </p:pic>
      <p:sp>
        <p:nvSpPr>
          <p:cNvPr id="20" name="Rounded Rectangular Callout 19"/>
          <p:cNvSpPr/>
          <p:nvPr/>
        </p:nvSpPr>
        <p:spPr>
          <a:xfrm>
            <a:off x="3071802" y="285728"/>
            <a:ext cx="5715040" cy="1143008"/>
          </a:xfrm>
          <a:prstGeom prst="wedgeRoundRectCallout">
            <a:avLst>
              <a:gd name="adj1" fmla="val -19882"/>
              <a:gd name="adj2" fmla="val 76357"/>
              <a:gd name="adj3" fmla="val 16667"/>
            </a:avLst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135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be globally optimized via Graph-Cuts!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(V.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Kolmogorov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Y.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Boykov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What metrics can be approximated by geo-cuts, or global optimization of length/area and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ﬂux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.)</a:t>
            </a:r>
            <a:endParaRPr lang="sl-SI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214942" y="3357562"/>
            <a:ext cx="3500462" cy="2786082"/>
          </a:xfrm>
          <a:prstGeom prst="wedgeRoundRectCallout">
            <a:avLst>
              <a:gd name="adj1" fmla="val -20970"/>
              <a:gd name="adj2" fmla="val 49918"/>
              <a:gd name="adj3" fmla="val 16667"/>
            </a:avLst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135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3286124"/>
            <a:ext cx="3362324" cy="27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uiExpand="1" build="allAtOnce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in a Nutshell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Compute the vector field </a:t>
            </a:r>
            <a:endParaRPr lang="en-US" sz="27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Initialize the model by silhouette carving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Compute the visibility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Project normal fields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US" sz="9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Compute divergence of </a:t>
            </a:r>
            <a:r>
              <a:rPr lang="en-US" sz="2700" b="1" dirty="0" smtClean="0">
                <a:solidFill>
                  <a:srgbClr val="000000"/>
                </a:solidFill>
                <a:latin typeface="Arial" pitchFamily="34" charset="0"/>
              </a:rPr>
              <a:t>   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(Gauss theorem)</a:t>
            </a: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US" sz="9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Construct a graph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900" i="1" dirty="0" smtClean="0">
                <a:solidFill>
                  <a:srgbClr val="000000"/>
                </a:solidFill>
                <a:latin typeface="Arial" pitchFamily="34" charset="0"/>
              </a:rPr>
              <a:t>Establish n-links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 (Adjacent nodes)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1900" i="1" dirty="0" smtClean="0">
                <a:solidFill>
                  <a:srgbClr val="000000"/>
                </a:solidFill>
                <a:latin typeface="Arial" pitchFamily="34" charset="0"/>
              </a:rPr>
              <a:t>Establish t-links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 (Terminals)</a:t>
            </a:r>
          </a:p>
          <a:p>
            <a:pPr marL="1028700" lvl="2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US" sz="9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Compute the Min-Cut on the constructed graph</a:t>
            </a: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lang="en-US" sz="9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628650" lvl="1" indent="-51435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Extract the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isosurface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using Marching Cubes</a:t>
            </a:r>
          </a:p>
          <a:p>
            <a:pPr>
              <a:buNone/>
            </a:pPr>
            <a:endParaRPr lang="sl-SI" dirty="0"/>
          </a:p>
        </p:txBody>
      </p:sp>
      <p:pic>
        <p:nvPicPr>
          <p:cNvPr id="12290" name="Picture 2" descr="http://latex.codecogs.com/gif.latex?\LARGE%20\dpi%7b300%7d%20\vec%7bV%7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857232"/>
            <a:ext cx="276679" cy="381000"/>
          </a:xfrm>
          <a:prstGeom prst="rect">
            <a:avLst/>
          </a:prstGeom>
          <a:noFill/>
        </p:spPr>
      </p:pic>
      <p:pic>
        <p:nvPicPr>
          <p:cNvPr id="7" name="Picture 2" descr="http://latex.codecogs.com/gif.latex?\LARGE%20\dpi%7b300%7d%20\vec%7bV%7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214554"/>
            <a:ext cx="276679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Computation of the Vector Field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guess of the surface by visual hull</a:t>
            </a:r>
          </a:p>
          <a:p>
            <a:pPr lvl="1"/>
            <a:r>
              <a:rPr lang="en-US" dirty="0" smtClean="0"/>
              <a:t>Silhouette carving</a:t>
            </a:r>
          </a:p>
          <a:p>
            <a:pPr lvl="1"/>
            <a:r>
              <a:rPr lang="en-US" dirty="0" smtClean="0"/>
              <a:t>Provides visibility approximation</a:t>
            </a:r>
          </a:p>
          <a:p>
            <a:r>
              <a:rPr lang="en-US" dirty="0" smtClean="0"/>
              <a:t>Compute visibility based on the visual hull</a:t>
            </a:r>
          </a:p>
          <a:p>
            <a:r>
              <a:rPr lang="en-US" dirty="0" smtClean="0"/>
              <a:t>Project normal fields to the visual hull</a:t>
            </a:r>
          </a:p>
          <a:p>
            <a:pPr lvl="1"/>
            <a:r>
              <a:rPr lang="en-US" dirty="0" smtClean="0"/>
              <a:t>To the bands of “visible” </a:t>
            </a:r>
            <a:r>
              <a:rPr lang="en-US" dirty="0" err="1" smtClean="0"/>
              <a:t>voxels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sl-SI" dirty="0"/>
          </a:p>
        </p:txBody>
      </p:sp>
      <p:pic>
        <p:nvPicPr>
          <p:cNvPr id="4" name="Picture 10" descr="visibility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20000" contrast="10000"/>
          </a:blip>
          <a:srcRect/>
          <a:stretch>
            <a:fillRect/>
          </a:stretch>
        </p:blipFill>
        <p:spPr bwMode="auto">
          <a:xfrm>
            <a:off x="5673652" y="3357562"/>
            <a:ext cx="3398942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snapshot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500000">
            <a:off x="1413119" y="3797188"/>
            <a:ext cx="5988093" cy="28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14744" y="3929066"/>
            <a:ext cx="11430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Visual hull</a:t>
            </a:r>
            <a:endParaRPr lang="sl-SI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3929066"/>
            <a:ext cx="9286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Visibility</a:t>
            </a:r>
            <a:endParaRPr lang="sl-SI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1447956">
            <a:off x="7665204" y="4391917"/>
            <a:ext cx="931224" cy="303603"/>
          </a:xfrm>
          <a:prstGeom prst="wedgeRoundRectCallout">
            <a:avLst>
              <a:gd name="adj1" fmla="val -85960"/>
              <a:gd name="adj2" fmla="val -16815"/>
              <a:gd name="adj3" fmla="val 16667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Seen</a:t>
            </a:r>
            <a:endParaRPr lang="sl-SI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20923278">
            <a:off x="7036721" y="5117324"/>
            <a:ext cx="1227738" cy="349434"/>
          </a:xfrm>
          <a:prstGeom prst="wedgeRoundRectCallout">
            <a:avLst>
              <a:gd name="adj1" fmla="val -11387"/>
              <a:gd name="adj2" fmla="val -111854"/>
              <a:gd name="adj3" fmla="val 16667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Unseen</a:t>
            </a:r>
            <a:endParaRPr lang="sl-SI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572" y="4307070"/>
            <a:ext cx="2383858" cy="16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14414" y="3929067"/>
            <a:ext cx="18573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Silhouette carving</a:t>
            </a:r>
            <a:endParaRPr lang="sl-SI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"/>
  <p:tag name="MAGPC" val="200"/>
  <p:tag name="FONT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2.8|42.1|29.7"/>
</p:tagLst>
</file>

<file path=ppt/theme/theme1.xml><?xml version="1.0" encoding="utf-8"?>
<a:theme xmlns:a="http://schemas.openxmlformats.org/drawingml/2006/main" name="UniBonnPP3">
  <a:themeElements>
    <a:clrScheme name="UniBonnPP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niBonnPP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BonnPP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BonnPP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BonnPP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BonnPP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BonnPP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BonnPP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BonnPP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8425</TotalTime>
  <Words>546</Words>
  <Application>Microsoft Office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UniBonnPP3</vt:lpstr>
      <vt:lpstr>Multiview Normal Field Integration using Graph-Cuts</vt:lpstr>
      <vt:lpstr>Motivation</vt:lpstr>
      <vt:lpstr>Overview</vt:lpstr>
      <vt:lpstr>Introduction</vt:lpstr>
      <vt:lpstr>Method by Chang et al.</vt:lpstr>
      <vt:lpstr>Problem Statement</vt:lpstr>
      <vt:lpstr>Approach</vt:lpstr>
      <vt:lpstr>Algorithm in a Nutshell</vt:lpstr>
      <vt:lpstr>Computation of the Vector Field</vt:lpstr>
      <vt:lpstr>Computation of the Vector Field</vt:lpstr>
      <vt:lpstr>Energy optimization via Graph-Cuts</vt:lpstr>
      <vt:lpstr>Results on Synthetic Data Sets</vt:lpstr>
      <vt:lpstr>Results - Dino</vt:lpstr>
      <vt:lpstr>Results - Dino</vt:lpstr>
      <vt:lpstr>Results - Noise</vt:lpstr>
      <vt:lpstr>Results - Teapot</vt:lpstr>
      <vt:lpstr>Results - Teapot</vt:lpstr>
      <vt:lpstr>Conclusion</vt:lpstr>
      <vt:lpstr>Future Work</vt:lpstr>
      <vt:lpstr>Slide 20</vt:lpstr>
    </vt:vector>
  </TitlesOfParts>
  <Company>Universität Bonn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hansmann</dc:creator>
  <cp:lastModifiedBy>aljosa</cp:lastModifiedBy>
  <cp:revision>408</cp:revision>
  <dcterms:created xsi:type="dcterms:W3CDTF">2004-10-20T09:22:14Z</dcterms:created>
  <dcterms:modified xsi:type="dcterms:W3CDTF">2012-04-28T22:12:22Z</dcterms:modified>
</cp:coreProperties>
</file>