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39" r:id="rId3"/>
    <p:sldId id="342" r:id="rId4"/>
    <p:sldId id="340" r:id="rId5"/>
    <p:sldId id="343" r:id="rId6"/>
    <p:sldId id="346" r:id="rId7"/>
    <p:sldId id="347" r:id="rId8"/>
    <p:sldId id="361" r:id="rId9"/>
    <p:sldId id="362" r:id="rId10"/>
    <p:sldId id="363" r:id="rId11"/>
    <p:sldId id="364" r:id="rId12"/>
    <p:sldId id="372" r:id="rId13"/>
    <p:sldId id="365" r:id="rId14"/>
    <p:sldId id="368" r:id="rId15"/>
    <p:sldId id="370" r:id="rId16"/>
    <p:sldId id="371" r:id="rId17"/>
    <p:sldId id="369" r:id="rId18"/>
    <p:sldId id="353" r:id="rId19"/>
    <p:sldId id="355" r:id="rId20"/>
    <p:sldId id="356" r:id="rId21"/>
    <p:sldId id="357" r:id="rId22"/>
    <p:sldId id="358" r:id="rId23"/>
    <p:sldId id="322" r:id="rId24"/>
    <p:sldId id="3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 autoAdjust="0"/>
    <p:restoredTop sz="80868" autoAdjust="0"/>
  </p:normalViewPr>
  <p:slideViewPr>
    <p:cSldViewPr snapToGrid="0" snapToObjects="1">
      <p:cViewPr varScale="1">
        <p:scale>
          <a:sx n="98" d="100"/>
          <a:sy n="98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A6C7-ACD9-F64B-AE5D-8E11F251D745}" type="datetimeFigureOut">
              <a:rPr lang="en-US" smtClean="0"/>
              <a:t>13.10.15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AD4EB-9344-194C-934E-9D690971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Slack is the amount of time by</a:t>
            </a:r>
            <a:r>
              <a:rPr lang="en-US" baseline="0" dirty="0" smtClean="0"/>
              <a:t> which elements arrive 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Catching up, for example</a:t>
            </a:r>
            <a:r>
              <a:rPr lang="en-US" baseline="0" dirty="0" smtClean="0"/>
              <a:t> with elements in Kafka, you would still want correct windows based on timestamp in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AD4EB-9344-194C-934E-9D69097176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828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0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4639"/>
            <a:ext cx="7474685" cy="898407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2" y="382260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vatar_white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2" y="382260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2" y="382260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2" y="382260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42" y="382260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9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8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9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8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86113" y="2140892"/>
            <a:ext cx="4431299" cy="136706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Notions of Time</a:t>
            </a: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0225" y="5079522"/>
            <a:ext cx="4173792" cy="12637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Aljoscha </a:t>
            </a:r>
            <a:r>
              <a:rPr lang="en-US" dirty="0" err="1" smtClean="0"/>
              <a:t>Krettek</a:t>
            </a:r>
            <a:endParaRPr lang="en-US" dirty="0" smtClean="0"/>
          </a:p>
          <a:p>
            <a:r>
              <a:rPr lang="en-US" dirty="0" err="1" smtClean="0"/>
              <a:t>aljoscha@apache.org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aljoscha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ew8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96" y="5242936"/>
            <a:ext cx="3730515" cy="582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9" y="2345563"/>
            <a:ext cx="1176343" cy="117634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94101" y="3134380"/>
            <a:ext cx="6116719" cy="587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2000" dirty="0" smtClean="0">
                <a:solidFill>
                  <a:srgbClr val="FFFFFF"/>
                </a:solidFill>
                <a:latin typeface="Avenir Black"/>
                <a:cs typeface="Avenir Black"/>
              </a:rPr>
              <a:t>How Apache </a:t>
            </a:r>
            <a:r>
              <a:rPr lang="en-US" sz="2000" dirty="0" err="1" smtClean="0">
                <a:solidFill>
                  <a:srgbClr val="FFFFFF"/>
                </a:solidFill>
                <a:latin typeface="Avenir Black"/>
                <a:cs typeface="Avenir Black"/>
              </a:rPr>
              <a:t>Flink</a:t>
            </a:r>
            <a:r>
              <a:rPr lang="en-US" sz="2000" dirty="0" smtClean="0">
                <a:solidFill>
                  <a:srgbClr val="FFFFFF"/>
                </a:solidFill>
                <a:latin typeface="Avenir Black"/>
                <a:cs typeface="Avenir Black"/>
              </a:rPr>
              <a:t>™ Handles Time and Windows</a:t>
            </a:r>
            <a:endParaRPr lang="en-US" sz="20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43952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itter-bird-2103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156689"/>
            <a:ext cx="604199" cy="491210"/>
          </a:xfrm>
          <a:prstGeom prst="rect">
            <a:avLst/>
          </a:prstGeom>
        </p:spPr>
      </p:pic>
      <p:pic>
        <p:nvPicPr>
          <p:cNvPr id="5" name="Picture 4" descr="twitter-bird-2103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806842"/>
            <a:ext cx="604199" cy="491210"/>
          </a:xfrm>
          <a:prstGeom prst="rect">
            <a:avLst/>
          </a:prstGeom>
        </p:spPr>
      </p:pic>
      <p:pic>
        <p:nvPicPr>
          <p:cNvPr id="6" name="Picture 5" descr="twitter-bird-2103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1456995"/>
            <a:ext cx="604199" cy="491210"/>
          </a:xfrm>
          <a:prstGeom prst="rect">
            <a:avLst/>
          </a:prstGeom>
        </p:spPr>
      </p:pic>
      <p:pic>
        <p:nvPicPr>
          <p:cNvPr id="7" name="Picture 6" descr="twitter-bird-2103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2107148"/>
            <a:ext cx="604199" cy="491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30393" y="3498647"/>
            <a:ext cx="2345529" cy="1205090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Window (5 min)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Count #</a:t>
            </a:r>
            <a:r>
              <a:rPr lang="en-US" sz="2000" dirty="0" err="1" smtClean="0">
                <a:latin typeface="Avenir Next Regular"/>
                <a:cs typeface="Avenir Next Regular"/>
              </a:rPr>
              <a:t>Hashtags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28210" y="2760045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514" y="911037"/>
            <a:ext cx="2488075" cy="103716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latin typeface="Avenir Next Regular"/>
                <a:cs typeface="Avenir Next Regular"/>
              </a:rPr>
              <a:t>12:34 (13.10.2015)</a:t>
            </a:r>
            <a:r>
              <a:rPr lang="en-US" dirty="0" smtClean="0">
                <a:latin typeface="Avenir Next Regular"/>
                <a:cs typeface="Avenir Next Regular"/>
              </a:rPr>
              <a:t>: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Just saw #Trump on #CNN, super cool. :D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9" name="Straight Connector 18"/>
          <p:cNvCxnSpPr>
            <a:stCxn id="12" idx="3"/>
            <a:endCxn id="5" idx="1"/>
          </p:cNvCxnSpPr>
          <p:nvPr/>
        </p:nvCxnSpPr>
        <p:spPr>
          <a:xfrm flipV="1">
            <a:off x="2954589" y="1052447"/>
            <a:ext cx="1244671" cy="377174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328210" y="4869097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4203" y="5477962"/>
            <a:ext cx="15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Trump: 2394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7873" y="5876179"/>
            <a:ext cx="1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Cheese: 12984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113" y="6274397"/>
            <a:ext cx="130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Money: 42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57393" y="1133829"/>
            <a:ext cx="210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These arrive with 3 minutes </a:t>
            </a:r>
            <a:r>
              <a:rPr lang="en-US" b="1" dirty="0" smtClean="0">
                <a:latin typeface="Avenir Next Regular"/>
                <a:cs typeface="Avenir Next Regular"/>
              </a:rPr>
              <a:t>slack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136836" y="1456995"/>
            <a:ext cx="1320557" cy="9795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stopwatch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59" y="3692424"/>
            <a:ext cx="684120" cy="684120"/>
          </a:xfrm>
          <a:prstGeom prst="rect">
            <a:avLst/>
          </a:prstGeom>
        </p:spPr>
      </p:pic>
      <p:pic>
        <p:nvPicPr>
          <p:cNvPr id="2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884" y="371834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483393" y="5466483"/>
            <a:ext cx="247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Form windows based on </a:t>
            </a:r>
            <a:r>
              <a:rPr lang="en-US" b="1" dirty="0" smtClean="0">
                <a:latin typeface="Avenir Next Regular"/>
                <a:cs typeface="Avenir Next Regular"/>
              </a:rPr>
              <a:t>processing time</a:t>
            </a:r>
            <a:r>
              <a:rPr lang="en-US" dirty="0" smtClean="0">
                <a:latin typeface="Avenir Next Regular"/>
                <a:cs typeface="Avenir Next Regular"/>
              </a:rPr>
              <a:t> of the machine.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1718991" y="4535286"/>
            <a:ext cx="539383" cy="93119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6849" y="63873"/>
            <a:ext cx="9134257" cy="677500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432" y="2928499"/>
            <a:ext cx="8006464" cy="1256381"/>
          </a:xfrm>
          <a:prstGeom prst="rect">
            <a:avLst/>
          </a:prstGeom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venir Next Bold"/>
                <a:cs typeface="Avenir Next Bold"/>
              </a:rPr>
              <a:t>Processing Time != Event Time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2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68" y="1549362"/>
            <a:ext cx="7904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Why do people use this?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easy to implement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low latency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Avenir Next Bold"/>
                <a:cs typeface="Avenir Next Bold"/>
              </a:rPr>
              <a:t>t</a:t>
            </a: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his </a:t>
            </a: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is what systems give you (Spark Streaming, Apex, </a:t>
            </a:r>
            <a:r>
              <a:rPr lang="en-US" sz="4000" b="1" dirty="0" err="1" smtClean="0">
                <a:solidFill>
                  <a:srgbClr val="000000"/>
                </a:solidFill>
                <a:latin typeface="Avenir Next Bold"/>
                <a:cs typeface="Avenir Next Bold"/>
              </a:rPr>
              <a:t>Samza</a:t>
            </a: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, Storm)</a:t>
            </a: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548" y="641275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Next Regular"/>
                <a:cs typeface="Avenir Next Regular"/>
              </a:rPr>
              <a:t>*not Google Cloud Dataflow</a:t>
            </a:r>
            <a:endParaRPr lang="en-US" sz="1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11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80" y="2642600"/>
            <a:ext cx="4867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Lets look at a more</a:t>
            </a:r>
          </a:p>
          <a:p>
            <a:r>
              <a:rPr lang="en-US" sz="4000" b="1" dirty="0" smtClean="0">
                <a:latin typeface="Avenir Next Bold"/>
                <a:cs typeface="Avenir Next Bold"/>
              </a:rPr>
              <a:t>complex example.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170545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5" y="156689"/>
            <a:ext cx="604199" cy="491210"/>
          </a:xfrm>
          <a:prstGeom prst="rect">
            <a:avLst/>
          </a:prstGeom>
        </p:spPr>
      </p:pic>
      <p:pic>
        <p:nvPicPr>
          <p:cNvPr id="5" name="Picture 4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5" y="811066"/>
            <a:ext cx="604199" cy="491210"/>
          </a:xfrm>
          <a:prstGeom prst="rect">
            <a:avLst/>
          </a:prstGeom>
        </p:spPr>
      </p:pic>
      <p:pic>
        <p:nvPicPr>
          <p:cNvPr id="6" name="Picture 5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5" y="1465443"/>
            <a:ext cx="604199" cy="491210"/>
          </a:xfrm>
          <a:prstGeom prst="rect">
            <a:avLst/>
          </a:prstGeom>
        </p:spPr>
      </p:pic>
      <p:pic>
        <p:nvPicPr>
          <p:cNvPr id="7" name="Picture 6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65" y="2119820"/>
            <a:ext cx="604199" cy="491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30393" y="4250209"/>
            <a:ext cx="2345529" cy="1205090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Window (5 min)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Correlate Tweets and News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11" name="Down Arrow 10"/>
          <p:cNvSpPr/>
          <p:nvPr/>
        </p:nvSpPr>
        <p:spPr>
          <a:xfrm rot="18382488">
            <a:off x="2410319" y="3498647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328210" y="5672493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smind-Outline-Newspaper-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51" y="213808"/>
            <a:ext cx="900578" cy="900578"/>
          </a:xfrm>
          <a:prstGeom prst="rect">
            <a:avLst/>
          </a:prstGeom>
        </p:spPr>
      </p:pic>
      <p:pic>
        <p:nvPicPr>
          <p:cNvPr id="17" name="Picture 16" descr="Iconsmind-Outline-Newspaper-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51" y="1211571"/>
            <a:ext cx="900578" cy="900578"/>
          </a:xfrm>
          <a:prstGeom prst="rect">
            <a:avLst/>
          </a:prstGeom>
        </p:spPr>
      </p:pic>
      <p:pic>
        <p:nvPicPr>
          <p:cNvPr id="18" name="Picture 17" descr="Iconsmind-Outline-Newspaper-2.ic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51" y="2209333"/>
            <a:ext cx="900578" cy="900578"/>
          </a:xfrm>
          <a:prstGeom prst="rect">
            <a:avLst/>
          </a:prstGeom>
        </p:spPr>
      </p:pic>
      <p:pic>
        <p:nvPicPr>
          <p:cNvPr id="21" name="Picture 20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8" y="2774196"/>
            <a:ext cx="604199" cy="491210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 rot="2961257">
            <a:off x="6235205" y="3396032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5768" y="6351795"/>
            <a:ext cx="148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latin typeface="Avenir Next Regular"/>
                <a:cs typeface="Avenir Next Regular"/>
              </a:rPr>
              <a:t>something...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5538" y="213808"/>
            <a:ext cx="310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These still have 3 min </a:t>
            </a:r>
            <a:r>
              <a:rPr lang="en-US" b="1" dirty="0" smtClean="0">
                <a:latin typeface="Avenir Next Regular"/>
                <a:cs typeface="Avenir Next Regular"/>
              </a:rPr>
              <a:t>slack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2282475" y="398474"/>
            <a:ext cx="49306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7434" y="706209"/>
            <a:ext cx="269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These have 8 min </a:t>
            </a:r>
            <a:r>
              <a:rPr lang="en-US" b="1" dirty="0" smtClean="0">
                <a:latin typeface="Avenir Next Regular"/>
                <a:cs typeface="Avenir Next Regular"/>
              </a:rPr>
              <a:t>slack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6015366" y="890875"/>
            <a:ext cx="86571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89135" y="2092446"/>
            <a:ext cx="2591746" cy="103716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latin typeface="Avenir Next Regular"/>
                <a:cs typeface="Avenir Next Regular"/>
              </a:rPr>
              <a:t>12:33 (13.10.2015)</a:t>
            </a:r>
            <a:r>
              <a:rPr lang="en-US" dirty="0" smtClean="0">
                <a:latin typeface="Avenir Next Regular"/>
                <a:cs typeface="Avenir Next Regular"/>
              </a:rPr>
              <a:t>: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Donald Trump speaks at Cheese conference.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33" name="Straight Connector 32"/>
          <p:cNvCxnSpPr>
            <a:stCxn id="32" idx="3"/>
            <a:endCxn id="18" idx="1"/>
          </p:cNvCxnSpPr>
          <p:nvPr/>
        </p:nvCxnSpPr>
        <p:spPr>
          <a:xfrm>
            <a:off x="5880881" y="2611030"/>
            <a:ext cx="1114770" cy="48592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82991"/>
            <a:ext cx="9134257" cy="677500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5432" y="2928499"/>
            <a:ext cx="8006464" cy="1256381"/>
          </a:xfrm>
          <a:prstGeom prst="rect">
            <a:avLst/>
          </a:prstGeom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venir Next Bold"/>
                <a:cs typeface="Avenir Next Bold"/>
              </a:rPr>
              <a:t>Processing Time != Event Time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42699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smos__a_space_time_odyssey_by_setsailforthestars-d79r21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8" y="570079"/>
            <a:ext cx="9144000" cy="57160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98331" y="508127"/>
            <a:ext cx="7639891" cy="1907396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Processing Time != Event Time</a:t>
            </a: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13893" y="2213422"/>
            <a:ext cx="6610816" cy="1367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44478" y="4298138"/>
            <a:ext cx="5722986" cy="1907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=&gt; Mismatch in the</a:t>
            </a:r>
          </a:p>
          <a:p>
            <a:r>
              <a:rPr lang="en-US" sz="4000" dirty="0" err="1" smtClean="0">
                <a:solidFill>
                  <a:srgbClr val="FFFFFF"/>
                </a:solidFill>
                <a:latin typeface="Avenir Black"/>
                <a:cs typeface="Avenir Black"/>
              </a:rPr>
              <a:t>timespace</a:t>
            </a:r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 continuum</a:t>
            </a: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734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68" y="1769648"/>
            <a:ext cx="79046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Use cases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out-of-order elements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sources with delay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recovery/fault-tolerance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“catching up” with a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3" y="0"/>
            <a:ext cx="9134257" cy="677500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8578" y="2410182"/>
            <a:ext cx="6884298" cy="2267102"/>
          </a:xfrm>
          <a:prstGeom prst="rect">
            <a:avLst/>
          </a:prstGeom>
          <a:ln w="762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Who does it?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Google Cloud Dataflow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Apache </a:t>
            </a:r>
            <a:r>
              <a:rPr lang="en-US" sz="4000" b="1" dirty="0" err="1" smtClean="0">
                <a:latin typeface="Avenir Next Bold"/>
                <a:cs typeface="Avenir Next Bold"/>
              </a:rPr>
              <a:t>Flink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7749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1116" y="2966549"/>
            <a:ext cx="5339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How can we do this?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7782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lightbu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3" y="1114385"/>
            <a:ext cx="3067503" cy="4820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6004" y="1750859"/>
            <a:ext cx="4604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  <a:latin typeface="Avenir Next Bold"/>
                <a:cs typeface="Avenir Next Bold"/>
              </a:rPr>
              <a:t>We need a</a:t>
            </a:r>
          </a:p>
          <a:p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Global Clock</a:t>
            </a:r>
            <a:endParaRPr lang="en-US" sz="4000" b="1" dirty="0">
              <a:latin typeface="Avenir Next Bold"/>
              <a:cs typeface="Avenir Next Bold"/>
            </a:endParaRPr>
          </a:p>
          <a:p>
            <a:r>
              <a:rPr lang="en-US" sz="4000" b="1" dirty="0" smtClean="0">
                <a:latin typeface="Avenir Next Bold"/>
                <a:cs typeface="Avenir Next Bold"/>
              </a:rPr>
              <a:t>that runs on</a:t>
            </a:r>
          </a:p>
          <a:p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event time</a:t>
            </a:r>
            <a:r>
              <a:rPr lang="en-US" sz="4000" b="1" dirty="0" smtClean="0">
                <a:latin typeface="Avenir Next Bold"/>
                <a:cs typeface="Avenir Next Bold"/>
              </a:rPr>
              <a:t> instead of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processing time</a:t>
            </a:r>
            <a:r>
              <a:rPr lang="en-US" sz="4000" b="1" dirty="0" smtClean="0">
                <a:latin typeface="Avenir Next Bold"/>
                <a:cs typeface="Avenir Next Bold"/>
              </a:rPr>
              <a:t>.</a:t>
            </a:r>
            <a:endParaRPr lang="en-US" sz="4000" b="1" dirty="0" smtClean="0">
              <a:solidFill>
                <a:srgbClr val="3366FF"/>
              </a:solidFill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4545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0749" y="322269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4896" y="322269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14330" y="1101654"/>
            <a:ext cx="1800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Regular"/>
                <a:cs typeface="Avenir Next Regular"/>
              </a:rPr>
              <a:t>This is a </a:t>
            </a:r>
            <a:r>
              <a:rPr lang="en-US" b="1" dirty="0" smtClean="0">
                <a:latin typeface="Avenir Next Regular"/>
                <a:cs typeface="Avenir Next Regular"/>
              </a:rPr>
              <a:t>source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89235" y="1286320"/>
            <a:ext cx="920498" cy="76527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46912" y="5760536"/>
            <a:ext cx="32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This is our </a:t>
            </a:r>
            <a:r>
              <a:rPr lang="en-US" b="1" dirty="0" smtClean="0">
                <a:latin typeface="Avenir Next Regular"/>
                <a:cs typeface="Avenir Next Regular"/>
              </a:rPr>
              <a:t>window</a:t>
            </a:r>
            <a:r>
              <a:rPr lang="en-US" dirty="0" smtClean="0">
                <a:latin typeface="Avenir Next Regular"/>
                <a:cs typeface="Avenir Next Regular"/>
              </a:rPr>
              <a:t> </a:t>
            </a:r>
            <a:r>
              <a:rPr lang="en-US" b="1" dirty="0" smtClean="0">
                <a:latin typeface="Avenir Next Regular"/>
                <a:cs typeface="Avenir Next Regular"/>
              </a:rPr>
              <a:t>operator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7424285" y="4362522"/>
            <a:ext cx="43048" cy="139801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3934124">
            <a:off x="2971341" y="3500744"/>
            <a:ext cx="276783" cy="15676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 rot="7095816">
            <a:off x="2956372" y="2162256"/>
            <a:ext cx="276783" cy="15676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5400000">
            <a:off x="5883425" y="2793701"/>
            <a:ext cx="276783" cy="15676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36598" y="5199601"/>
            <a:ext cx="282274" cy="307777"/>
            <a:chOff x="541944" y="4327007"/>
            <a:chExt cx="282274" cy="307777"/>
          </a:xfrm>
        </p:grpSpPr>
        <p:sp>
          <p:nvSpPr>
            <p:cNvPr id="22" name="Oval 21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944" y="43270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39162" y="4098433"/>
            <a:ext cx="279710" cy="312038"/>
            <a:chOff x="399327" y="4098433"/>
            <a:chExt cx="279710" cy="312038"/>
          </a:xfrm>
        </p:grpSpPr>
        <p:sp>
          <p:nvSpPr>
            <p:cNvPr id="25" name="Oval 24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32549" y="1515755"/>
            <a:ext cx="279710" cy="312038"/>
            <a:chOff x="399327" y="4098433"/>
            <a:chExt cx="279710" cy="312038"/>
          </a:xfrm>
        </p:grpSpPr>
        <p:sp>
          <p:nvSpPr>
            <p:cNvPr id="29" name="Oval 28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88433" y="2889371"/>
            <a:ext cx="279710" cy="312038"/>
            <a:chOff x="399327" y="4098433"/>
            <a:chExt cx="279710" cy="312038"/>
          </a:xfrm>
        </p:grpSpPr>
        <p:sp>
          <p:nvSpPr>
            <p:cNvPr id="32" name="Oval 31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0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84430" y="2885110"/>
            <a:ext cx="279710" cy="312038"/>
            <a:chOff x="399327" y="4098433"/>
            <a:chExt cx="279710" cy="312038"/>
          </a:xfrm>
        </p:grpSpPr>
        <p:sp>
          <p:nvSpPr>
            <p:cNvPr id="35" name="Oval 34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36883" y="4104295"/>
            <a:ext cx="279710" cy="312038"/>
            <a:chOff x="399327" y="4098433"/>
            <a:chExt cx="279710" cy="312038"/>
          </a:xfrm>
        </p:grpSpPr>
        <p:sp>
          <p:nvSpPr>
            <p:cNvPr id="38" name="Oval 37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18831" y="2582024"/>
            <a:ext cx="282274" cy="307777"/>
            <a:chOff x="541944" y="4327007"/>
            <a:chExt cx="282274" cy="307777"/>
          </a:xfrm>
        </p:grpSpPr>
        <p:sp>
          <p:nvSpPr>
            <p:cNvPr id="44" name="Oval 43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944" y="43270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85953" y="2894635"/>
            <a:ext cx="279710" cy="312038"/>
            <a:chOff x="399327" y="4098433"/>
            <a:chExt cx="279710" cy="312038"/>
          </a:xfrm>
        </p:grpSpPr>
        <p:sp>
          <p:nvSpPr>
            <p:cNvPr id="47" name="Oval 46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30069" y="1521019"/>
            <a:ext cx="279710" cy="312038"/>
            <a:chOff x="399327" y="4098433"/>
            <a:chExt cx="279710" cy="312038"/>
          </a:xfrm>
        </p:grpSpPr>
        <p:sp>
          <p:nvSpPr>
            <p:cNvPr id="50" name="Oval 49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83389" y="3934252"/>
            <a:ext cx="282274" cy="307777"/>
            <a:chOff x="541944" y="4327007"/>
            <a:chExt cx="282274" cy="307777"/>
          </a:xfrm>
        </p:grpSpPr>
        <p:sp>
          <p:nvSpPr>
            <p:cNvPr id="53" name="Oval 52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944" y="43270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284430" y="2890374"/>
            <a:ext cx="279710" cy="312038"/>
            <a:chOff x="399327" y="4098433"/>
            <a:chExt cx="279710" cy="312038"/>
          </a:xfrm>
        </p:grpSpPr>
        <p:sp>
          <p:nvSpPr>
            <p:cNvPr id="56" name="Oval 55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5171741" y="1873502"/>
            <a:ext cx="382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This is the current </a:t>
            </a:r>
            <a:r>
              <a:rPr lang="en-US" b="1" dirty="0" smtClean="0">
                <a:latin typeface="Avenir Next Regular"/>
                <a:cs typeface="Avenir Next Regular"/>
              </a:rPr>
              <a:t>event-time </a:t>
            </a:r>
            <a:r>
              <a:rPr lang="en-US" dirty="0" smtClean="0">
                <a:latin typeface="Avenir Next Regular"/>
                <a:cs typeface="Avenir Next Regular"/>
              </a:rPr>
              <a:t>time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424285" y="2242834"/>
            <a:ext cx="0" cy="52940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642147" y="4109559"/>
            <a:ext cx="279710" cy="312038"/>
            <a:chOff x="399327" y="4098433"/>
            <a:chExt cx="279710" cy="312038"/>
          </a:xfrm>
        </p:grpSpPr>
        <p:sp>
          <p:nvSpPr>
            <p:cNvPr id="63" name="Oval 62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38452" y="5205743"/>
            <a:ext cx="282274" cy="307777"/>
            <a:chOff x="541944" y="4327007"/>
            <a:chExt cx="282274" cy="307777"/>
          </a:xfrm>
        </p:grpSpPr>
        <p:sp>
          <p:nvSpPr>
            <p:cNvPr id="66" name="Oval 65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1944" y="43270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383473" y="2899899"/>
            <a:ext cx="279710" cy="312038"/>
            <a:chOff x="399327" y="4098433"/>
            <a:chExt cx="279710" cy="312038"/>
          </a:xfrm>
        </p:grpSpPr>
        <p:sp>
          <p:nvSpPr>
            <p:cNvPr id="69" name="Oval 68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380909" y="3939516"/>
            <a:ext cx="282274" cy="307777"/>
            <a:chOff x="541944" y="4327007"/>
            <a:chExt cx="282274" cy="307777"/>
          </a:xfrm>
        </p:grpSpPr>
        <p:sp>
          <p:nvSpPr>
            <p:cNvPr id="72" name="Oval 71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1944" y="43270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2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289694" y="2895638"/>
            <a:ext cx="279710" cy="312038"/>
            <a:chOff x="399327" y="4098433"/>
            <a:chExt cx="279710" cy="312038"/>
          </a:xfrm>
        </p:grpSpPr>
        <p:sp>
          <p:nvSpPr>
            <p:cNvPr id="75" name="Oval 74"/>
            <p:cNvSpPr/>
            <p:nvPr/>
          </p:nvSpPr>
          <p:spPr>
            <a:xfrm>
              <a:off x="399327" y="4130761"/>
              <a:ext cx="279710" cy="279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3376" y="409843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77" name="Picture 76" descr="twitter-bird-2103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27" y="4592276"/>
            <a:ext cx="604199" cy="491210"/>
          </a:xfrm>
          <a:prstGeom prst="rect">
            <a:avLst/>
          </a:prstGeom>
        </p:spPr>
      </p:pic>
      <p:pic>
        <p:nvPicPr>
          <p:cNvPr id="78" name="Picture 77" descr="Iconsmind-Outline-Newspaper-2.ic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25" y="1912377"/>
            <a:ext cx="621020" cy="62102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338861" y="6171686"/>
            <a:ext cx="234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This is a </a:t>
            </a:r>
            <a:r>
              <a:rPr lang="en-US" b="1" dirty="0" smtClean="0">
                <a:latin typeface="Avenir Next Regular"/>
                <a:cs typeface="Avenir Next Regular"/>
              </a:rPr>
              <a:t>watermark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  <a:endParaRPr lang="en-US" b="1" dirty="0">
              <a:latin typeface="Avenir Next Regular"/>
              <a:cs typeface="Avenir Next Regular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894492" y="5594965"/>
            <a:ext cx="410585" cy="61634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2588E-7 -4.35447E-6 L 0.29717 -0.1892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9" y="-946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0186E-6 1.97131E-6 L 0.29925 0.1922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3" y="9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486 L 0.31609 -0.009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2588E-7 -4.35447E-6 L 0.29717 -0.1892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9" y="-9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486 L 0.31609 -0.0094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7551" y="2940633"/>
            <a:ext cx="5955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Now, show me the API!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07321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smos__a_space_time_odyssey_by_setsailforthestars-d79r21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8" y="570079"/>
            <a:ext cx="9144000" cy="571601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87335" y="4505099"/>
            <a:ext cx="6610816" cy="136706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venir Black"/>
                <a:cs typeface="Avenir Black"/>
              </a:rPr>
              <a:t>Adventures in </a:t>
            </a:r>
            <a:r>
              <a:rPr lang="en-US" sz="4000" dirty="0" err="1" smtClean="0">
                <a:solidFill>
                  <a:srgbClr val="FFFFFF"/>
                </a:solidFill>
                <a:latin typeface="Avenir Black"/>
                <a:cs typeface="Avenir Black"/>
              </a:rPr>
              <a:t>Timespace</a:t>
            </a:r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13893" y="2213422"/>
            <a:ext cx="6610816" cy="1367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endParaRPr lang="en-US" sz="32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5786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421" y="1930736"/>
            <a:ext cx="9187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StreamExecutionEnvironment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env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StreamExecutionEnvironment.</a:t>
            </a:r>
            <a:r>
              <a:rPr lang="en-US" sz="2000" i="1" dirty="0" err="1">
                <a:latin typeface="Courier"/>
                <a:cs typeface="Courier"/>
              </a:rPr>
              <a:t>getExecutionEnvironment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env.setStreamTimeCharacteristic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ProcessingTime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DataStream&lt;Tweet&gt; </a:t>
            </a:r>
            <a:r>
              <a:rPr lang="en-US" sz="2000" dirty="0">
                <a:latin typeface="Courier"/>
                <a:cs typeface="Courier"/>
              </a:rPr>
              <a:t>text </a:t>
            </a:r>
            <a:r>
              <a:rPr lang="en-US" sz="2000" dirty="0" smtClean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env.addSource</a:t>
            </a:r>
            <a:r>
              <a:rPr lang="en-US" sz="2000" dirty="0" smtClean="0">
                <a:latin typeface="Courier"/>
                <a:cs typeface="Courier"/>
              </a:rPr>
              <a:t>(new </a:t>
            </a:r>
            <a:r>
              <a:rPr lang="en-US" sz="2000" dirty="0" err="1" smtClean="0">
                <a:latin typeface="Courier"/>
                <a:cs typeface="Courier"/>
              </a:rPr>
              <a:t>TwitterSrc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is-IS" sz="2000" dirty="0" smtClean="0">
                <a:latin typeface="Courier"/>
                <a:cs typeface="Courier"/>
              </a:rPr>
              <a:t>);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DataStream&lt;Tuple2&lt;String, Integer&gt;&gt; counts </a:t>
            </a:r>
            <a:r>
              <a:rPr lang="en-US" sz="2000" dirty="0" smtClean="0">
                <a:latin typeface="Courier"/>
                <a:cs typeface="Courier"/>
              </a:rPr>
              <a:t>= text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 smtClean="0">
                <a:latin typeface="Courier"/>
                <a:cs typeface="Courier"/>
              </a:rPr>
              <a:t>flatMap</a:t>
            </a:r>
            <a:r>
              <a:rPr lang="en-US" sz="2000" dirty="0" smtClean="0">
                <a:latin typeface="Courier"/>
                <a:cs typeface="Courier"/>
              </a:rPr>
              <a:t>(new </a:t>
            </a:r>
            <a:r>
              <a:rPr lang="en-US" sz="2000" dirty="0" err="1" smtClean="0">
                <a:latin typeface="Courier"/>
                <a:cs typeface="Courier"/>
              </a:rPr>
              <a:t>ExtractHashtags</a:t>
            </a:r>
            <a:r>
              <a:rPr lang="en-US" sz="2000" dirty="0" smtClean="0">
                <a:latin typeface="Courier"/>
                <a:cs typeface="Courier"/>
              </a:rPr>
              <a:t>())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>
                <a:latin typeface="Courier"/>
                <a:cs typeface="Courier"/>
              </a:rPr>
              <a:t>keyBy</a:t>
            </a:r>
            <a:r>
              <a:rPr lang="en-US" sz="2000" dirty="0" smtClean="0">
                <a:latin typeface="Courier"/>
                <a:cs typeface="Courier"/>
              </a:rPr>
              <a:t>(“name”)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 smtClean="0">
                <a:latin typeface="Courier"/>
                <a:cs typeface="Courier"/>
              </a:rPr>
              <a:t>timeWindow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Time.of</a:t>
            </a:r>
            <a:r>
              <a:rPr lang="en-US" sz="2000" dirty="0" smtClean="0">
                <a:latin typeface="Courier"/>
                <a:cs typeface="Courier"/>
              </a:rPr>
              <a:t>(5, MINUTES)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.apply(new </a:t>
            </a:r>
            <a:r>
              <a:rPr lang="en-US" sz="2000" dirty="0" err="1" smtClean="0">
                <a:latin typeface="Courier"/>
                <a:cs typeface="Courier"/>
              </a:rPr>
              <a:t>HashtagCounter</a:t>
            </a:r>
            <a:r>
              <a:rPr lang="en-US" sz="2000" dirty="0" smtClean="0">
                <a:latin typeface="Courier"/>
                <a:cs typeface="Courier"/>
              </a:rPr>
              <a:t>())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4948" y="1075710"/>
            <a:ext cx="420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Processing Time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24340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4948" y="1075710"/>
            <a:ext cx="293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Event Time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21" y="1930736"/>
            <a:ext cx="91877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StreamExecutionEnvironment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env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StreamExecutionEnvironment.</a:t>
            </a:r>
            <a:r>
              <a:rPr lang="en-US" sz="2000" i="1" dirty="0" err="1">
                <a:latin typeface="Courier"/>
                <a:cs typeface="Courier"/>
              </a:rPr>
              <a:t>getExecutionEnvironment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env.setStreamTimeCharacteristic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rgbClr val="3366FF"/>
                </a:solidFill>
                <a:latin typeface="Courier"/>
                <a:cs typeface="Courier"/>
              </a:rPr>
              <a:t>EventTime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DataStream&lt;Tweet&gt; </a:t>
            </a:r>
            <a:r>
              <a:rPr lang="en-US" sz="2000" dirty="0">
                <a:latin typeface="Courier"/>
                <a:cs typeface="Courier"/>
              </a:rPr>
              <a:t>text </a:t>
            </a:r>
            <a:r>
              <a:rPr lang="en-US" sz="2000" dirty="0" smtClean="0">
                <a:latin typeface="Courier"/>
                <a:cs typeface="Courier"/>
              </a:rPr>
              <a:t>= </a:t>
            </a:r>
            <a:r>
              <a:rPr lang="en-US" sz="2000" dirty="0" err="1" smtClean="0">
                <a:latin typeface="Courier"/>
                <a:cs typeface="Courier"/>
              </a:rPr>
              <a:t>env.addSource</a:t>
            </a:r>
            <a:r>
              <a:rPr lang="en-US" sz="2000" dirty="0" smtClean="0">
                <a:latin typeface="Courier"/>
                <a:cs typeface="Courier"/>
              </a:rPr>
              <a:t>(new </a:t>
            </a:r>
            <a:r>
              <a:rPr lang="en-US" sz="2000" dirty="0" err="1" smtClean="0">
                <a:latin typeface="Courier"/>
                <a:cs typeface="Courier"/>
              </a:rPr>
              <a:t>TwitterSrc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is-IS" sz="2000" dirty="0" smtClean="0">
                <a:latin typeface="Courier"/>
                <a:cs typeface="Courier"/>
              </a:rPr>
              <a:t>);</a:t>
            </a:r>
          </a:p>
          <a:p>
            <a:r>
              <a:rPr lang="is-IS" sz="2000" dirty="0" smtClean="0">
                <a:solidFill>
                  <a:srgbClr val="3366FF"/>
                </a:solidFill>
                <a:latin typeface="Courier"/>
                <a:cs typeface="Courier"/>
              </a:rPr>
              <a:t>text = text.assignTimestamps(new MyTimestampExtractor());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DataStream&lt;Tuple2&lt;String, Integer&gt;&gt; counts </a:t>
            </a:r>
            <a:r>
              <a:rPr lang="en-US" sz="2000" dirty="0" smtClean="0">
                <a:latin typeface="Courier"/>
                <a:cs typeface="Courier"/>
              </a:rPr>
              <a:t>= text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 smtClean="0">
                <a:latin typeface="Courier"/>
                <a:cs typeface="Courier"/>
              </a:rPr>
              <a:t>flatMap</a:t>
            </a:r>
            <a:r>
              <a:rPr lang="en-US" sz="2000" dirty="0" smtClean="0">
                <a:latin typeface="Courier"/>
                <a:cs typeface="Courier"/>
              </a:rPr>
              <a:t>(new </a:t>
            </a:r>
            <a:r>
              <a:rPr lang="en-US" sz="2000" dirty="0" err="1" smtClean="0">
                <a:latin typeface="Courier"/>
                <a:cs typeface="Courier"/>
              </a:rPr>
              <a:t>ExtractHashtags</a:t>
            </a:r>
            <a:r>
              <a:rPr lang="en-US" sz="2000" dirty="0" smtClean="0">
                <a:latin typeface="Courier"/>
                <a:cs typeface="Courier"/>
              </a:rPr>
              <a:t>())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>
                <a:latin typeface="Courier"/>
                <a:cs typeface="Courier"/>
              </a:rPr>
              <a:t>keyBy</a:t>
            </a:r>
            <a:r>
              <a:rPr lang="en-US" sz="2000" dirty="0" smtClean="0">
                <a:latin typeface="Courier"/>
                <a:cs typeface="Courier"/>
              </a:rPr>
              <a:t>(“name”)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r>
              <a:rPr lang="en-US" sz="2000" dirty="0" err="1" smtClean="0">
                <a:latin typeface="Courier"/>
                <a:cs typeface="Courier"/>
              </a:rPr>
              <a:t>timeWindow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Time.of</a:t>
            </a:r>
            <a:r>
              <a:rPr lang="en-US" sz="2000" dirty="0" smtClean="0">
                <a:latin typeface="Courier"/>
                <a:cs typeface="Courier"/>
              </a:rPr>
              <a:t>(5, MINUTES)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.apply(new </a:t>
            </a:r>
            <a:r>
              <a:rPr lang="en-US" sz="2000" dirty="0" err="1" smtClean="0">
                <a:latin typeface="Courier"/>
                <a:cs typeface="Courier"/>
              </a:rPr>
              <a:t>HashtagCounter</a:t>
            </a:r>
            <a:r>
              <a:rPr lang="en-US" sz="2000" dirty="0" smtClean="0">
                <a:latin typeface="Courier"/>
                <a:cs typeface="Courier"/>
              </a:rPr>
              <a:t>())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889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68" y="1704855"/>
            <a:ext cx="8541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TL;DL*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stream data is infinite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windows are helpful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event-time != processing time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watermarks to the rescue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err="1" smtClean="0">
                <a:latin typeface="Avenir Next Bold"/>
                <a:cs typeface="Avenir Next Bold"/>
              </a:rPr>
              <a:t>Flink</a:t>
            </a:r>
            <a:r>
              <a:rPr lang="en-US" sz="4000" b="1" dirty="0" smtClean="0">
                <a:latin typeface="Avenir Next Bold"/>
                <a:cs typeface="Avenir Next Bold"/>
              </a:rPr>
              <a:t> can do it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548" y="6412752"/>
            <a:ext cx="1738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Next Regular"/>
                <a:cs typeface="Avenir Next Regular"/>
              </a:rPr>
              <a:t>*too long, didn’t listen</a:t>
            </a:r>
            <a:endParaRPr lang="en-US" sz="1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315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3905" y="4211565"/>
            <a:ext cx="3674533" cy="1470025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venir Next Regular"/>
                <a:cs typeface="Avenir Next Regular"/>
              </a:rPr>
              <a:t>flink.apache.org</a:t>
            </a:r>
            <a:r>
              <a:rPr lang="en-US" sz="3600" dirty="0" smtClean="0">
                <a:latin typeface="Avenir Next Regular"/>
                <a:cs typeface="Avenir Next Regular"/>
              </a:rPr>
              <a:t/>
            </a:r>
            <a:br>
              <a:rPr lang="en-US" sz="3600" dirty="0" smtClean="0">
                <a:latin typeface="Avenir Next Regular"/>
                <a:cs typeface="Avenir Next Regular"/>
              </a:rPr>
            </a:br>
            <a:r>
              <a:rPr lang="en-US" sz="3600" dirty="0" smtClean="0">
                <a:latin typeface="Avenir Next Regular"/>
                <a:cs typeface="Avenir Next Regular"/>
              </a:rPr>
              <a:t>@</a:t>
            </a:r>
            <a:r>
              <a:rPr lang="en-US" sz="3600" dirty="0" err="1" smtClean="0">
                <a:latin typeface="Avenir Next Regular"/>
                <a:cs typeface="Avenir Next Regular"/>
              </a:rPr>
              <a:t>ApacheFlink</a:t>
            </a:r>
            <a:endParaRPr lang="en-US" sz="3600" dirty="0">
              <a:latin typeface="Avenir Next Regular"/>
              <a:cs typeface="Avenir Next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359" y="1162795"/>
            <a:ext cx="2571006" cy="25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3188329" y="4959137"/>
            <a:ext cx="2747576" cy="870665"/>
            <a:chOff x="5458867" y="1780181"/>
            <a:chExt cx="2747576" cy="870665"/>
          </a:xfrm>
        </p:grpSpPr>
        <p:sp>
          <p:nvSpPr>
            <p:cNvPr id="105" name="TextBox 104"/>
            <p:cNvSpPr txBox="1"/>
            <p:nvPr/>
          </p:nvSpPr>
          <p:spPr>
            <a:xfrm>
              <a:off x="5458867" y="1780181"/>
              <a:ext cx="72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32-35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92043" y="2658580"/>
            <a:ext cx="2747576" cy="870665"/>
            <a:chOff x="5458867" y="1780181"/>
            <a:chExt cx="2747576" cy="870665"/>
          </a:xfrm>
        </p:grpSpPr>
        <p:sp>
          <p:nvSpPr>
            <p:cNvPr id="102" name="Rectangle 101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58867" y="1780181"/>
              <a:ext cx="72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24-27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188329" y="3841327"/>
            <a:ext cx="2747576" cy="870665"/>
            <a:chOff x="5458867" y="1780181"/>
            <a:chExt cx="2747576" cy="870665"/>
          </a:xfrm>
        </p:grpSpPr>
        <p:sp>
          <p:nvSpPr>
            <p:cNvPr id="98" name="TextBox 97"/>
            <p:cNvSpPr txBox="1"/>
            <p:nvPr/>
          </p:nvSpPr>
          <p:spPr>
            <a:xfrm>
              <a:off x="5458867" y="1780181"/>
              <a:ext cx="723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20-23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91528" y="2658697"/>
            <a:ext cx="2747576" cy="870665"/>
            <a:chOff x="5458867" y="1780181"/>
            <a:chExt cx="2747576" cy="870665"/>
          </a:xfrm>
        </p:grpSpPr>
        <p:sp>
          <p:nvSpPr>
            <p:cNvPr id="95" name="Rectangle 94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8867" y="1780181"/>
              <a:ext cx="60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-11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91415" y="2657933"/>
            <a:ext cx="2747576" cy="870665"/>
            <a:chOff x="5458867" y="1780181"/>
            <a:chExt cx="2747576" cy="870665"/>
          </a:xfrm>
        </p:grpSpPr>
        <p:sp>
          <p:nvSpPr>
            <p:cNvPr id="7" name="Rectangle 6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58867" y="1780181"/>
              <a:ext cx="489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0-3</a:t>
              </a:r>
              <a:endParaRPr lang="en-US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187701" y="3840680"/>
            <a:ext cx="2747576" cy="870665"/>
            <a:chOff x="5458867" y="1780181"/>
            <a:chExt cx="2747576" cy="870665"/>
          </a:xfrm>
        </p:grpSpPr>
        <p:sp>
          <p:nvSpPr>
            <p:cNvPr id="183" name="TextBox 182"/>
            <p:cNvSpPr txBox="1"/>
            <p:nvPr/>
          </p:nvSpPr>
          <p:spPr>
            <a:xfrm>
              <a:off x="5458867" y="1780181"/>
              <a:ext cx="489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-</a:t>
              </a:r>
              <a:r>
                <a:rPr lang="en-US" dirty="0"/>
                <a:t>7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553816" y="2147654"/>
              <a:ext cx="2652627" cy="503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5994" y="6211621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Bold"/>
                <a:cs typeface="Avenir Next Bold"/>
              </a:rPr>
              <a:t>Tumbling Windows of 4 Seconds</a:t>
            </a:r>
            <a:endParaRPr lang="en-US" dirty="0">
              <a:latin typeface="Avenir Next Bold"/>
              <a:cs typeface="Avenir Next Bold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5966" y="594222"/>
            <a:ext cx="8391252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115768" y="736631"/>
            <a:ext cx="287334" cy="308947"/>
            <a:chOff x="8105350" y="4322879"/>
            <a:chExt cx="287334" cy="308947"/>
          </a:xfrm>
        </p:grpSpPr>
        <p:sp>
          <p:nvSpPr>
            <p:cNvPr id="84" name="Oval 83"/>
            <p:cNvSpPr/>
            <p:nvPr/>
          </p:nvSpPr>
          <p:spPr>
            <a:xfrm>
              <a:off x="8105350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17023" y="43228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95725" y="736631"/>
            <a:ext cx="284721" cy="308947"/>
            <a:chOff x="7685307" y="4322879"/>
            <a:chExt cx="284721" cy="308947"/>
          </a:xfrm>
        </p:grpSpPr>
        <p:sp>
          <p:nvSpPr>
            <p:cNvPr id="87" name="Oval 86"/>
            <p:cNvSpPr/>
            <p:nvPr/>
          </p:nvSpPr>
          <p:spPr>
            <a:xfrm>
              <a:off x="7685307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94367" y="43228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275678" y="739084"/>
            <a:ext cx="291637" cy="307777"/>
            <a:chOff x="7265260" y="4325332"/>
            <a:chExt cx="291637" cy="307777"/>
          </a:xfrm>
        </p:grpSpPr>
        <p:sp>
          <p:nvSpPr>
            <p:cNvPr id="90" name="Oval 89"/>
            <p:cNvSpPr/>
            <p:nvPr/>
          </p:nvSpPr>
          <p:spPr>
            <a:xfrm>
              <a:off x="7265260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81236" y="432533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855631" y="739084"/>
            <a:ext cx="283649" cy="307777"/>
            <a:chOff x="6845213" y="4325332"/>
            <a:chExt cx="283649" cy="307777"/>
          </a:xfrm>
        </p:grpSpPr>
        <p:sp>
          <p:nvSpPr>
            <p:cNvPr id="93" name="Oval 92"/>
            <p:cNvSpPr/>
            <p:nvPr/>
          </p:nvSpPr>
          <p:spPr>
            <a:xfrm>
              <a:off x="6845213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53201" y="432533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35584" y="728644"/>
            <a:ext cx="285685" cy="316934"/>
            <a:chOff x="6425166" y="4314892"/>
            <a:chExt cx="285685" cy="316934"/>
          </a:xfrm>
        </p:grpSpPr>
        <p:sp>
          <p:nvSpPr>
            <p:cNvPr id="127" name="Oval 126"/>
            <p:cNvSpPr/>
            <p:nvPr/>
          </p:nvSpPr>
          <p:spPr>
            <a:xfrm>
              <a:off x="6425166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35190" y="431489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15537" y="736631"/>
            <a:ext cx="283649" cy="308947"/>
            <a:chOff x="6005119" y="4322879"/>
            <a:chExt cx="283649" cy="308947"/>
          </a:xfrm>
        </p:grpSpPr>
        <p:sp>
          <p:nvSpPr>
            <p:cNvPr id="130" name="Oval 129"/>
            <p:cNvSpPr/>
            <p:nvPr/>
          </p:nvSpPr>
          <p:spPr>
            <a:xfrm>
              <a:off x="6005119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13107" y="432287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16779" y="138252"/>
            <a:ext cx="275661" cy="599745"/>
            <a:chOff x="5816779" y="138252"/>
            <a:chExt cx="275661" cy="599745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5947092" y="450447"/>
              <a:ext cx="0" cy="28755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816779" y="13825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595490" y="741907"/>
            <a:ext cx="280203" cy="307777"/>
            <a:chOff x="5585072" y="4328155"/>
            <a:chExt cx="280203" cy="307777"/>
          </a:xfrm>
        </p:grpSpPr>
        <p:sp>
          <p:nvSpPr>
            <p:cNvPr id="135" name="Oval 134"/>
            <p:cNvSpPr/>
            <p:nvPr/>
          </p:nvSpPr>
          <p:spPr>
            <a:xfrm>
              <a:off x="5585072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89614" y="4328155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175443" y="736374"/>
            <a:ext cx="287698" cy="309204"/>
            <a:chOff x="5165025" y="4322622"/>
            <a:chExt cx="287698" cy="309204"/>
          </a:xfrm>
        </p:grpSpPr>
        <p:sp>
          <p:nvSpPr>
            <p:cNvPr id="138" name="Oval 137"/>
            <p:cNvSpPr/>
            <p:nvPr/>
          </p:nvSpPr>
          <p:spPr>
            <a:xfrm>
              <a:off x="5165025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177062" y="432262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78695" y="136763"/>
            <a:ext cx="275661" cy="599745"/>
            <a:chOff x="4978695" y="136763"/>
            <a:chExt cx="275661" cy="599745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5109008" y="448958"/>
              <a:ext cx="0" cy="28755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978695" y="136763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89235" y="142670"/>
            <a:ext cx="275661" cy="599745"/>
            <a:chOff x="8289235" y="142670"/>
            <a:chExt cx="275661" cy="599745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8419548" y="454865"/>
              <a:ext cx="0" cy="28755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289235" y="14267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711022" y="730583"/>
            <a:ext cx="366657" cy="314995"/>
            <a:chOff x="4700604" y="4316831"/>
            <a:chExt cx="366657" cy="314995"/>
          </a:xfrm>
        </p:grpSpPr>
        <p:sp>
          <p:nvSpPr>
            <p:cNvPr id="145" name="Oval 144"/>
            <p:cNvSpPr/>
            <p:nvPr/>
          </p:nvSpPr>
          <p:spPr>
            <a:xfrm>
              <a:off x="474497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700604" y="431683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17275" y="140973"/>
            <a:ext cx="366657" cy="599745"/>
            <a:chOff x="4517275" y="140973"/>
            <a:chExt cx="366657" cy="599745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4695516" y="453168"/>
              <a:ext cx="0" cy="28755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517275" y="14097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</a:t>
              </a:r>
              <a:endParaRPr lang="en-US" sz="14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296330" y="741907"/>
            <a:ext cx="366657" cy="307777"/>
            <a:chOff x="4285912" y="4328155"/>
            <a:chExt cx="366657" cy="307777"/>
          </a:xfrm>
        </p:grpSpPr>
        <p:sp>
          <p:nvSpPr>
            <p:cNvPr id="150" name="Oval 149"/>
            <p:cNvSpPr/>
            <p:nvPr/>
          </p:nvSpPr>
          <p:spPr>
            <a:xfrm>
              <a:off x="4324931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85912" y="432815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</a:t>
              </a:r>
              <a:endParaRPr lang="en-US" sz="14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877755" y="733920"/>
            <a:ext cx="366657" cy="311658"/>
            <a:chOff x="3867337" y="4320168"/>
            <a:chExt cx="366657" cy="311658"/>
          </a:xfrm>
        </p:grpSpPr>
        <p:sp>
          <p:nvSpPr>
            <p:cNvPr id="153" name="Oval 152"/>
            <p:cNvSpPr/>
            <p:nvPr/>
          </p:nvSpPr>
          <p:spPr>
            <a:xfrm>
              <a:off x="3904884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67337" y="432016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dirty="0"/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453173" y="738312"/>
            <a:ext cx="366657" cy="307777"/>
            <a:chOff x="3442755" y="4324560"/>
            <a:chExt cx="366657" cy="307777"/>
          </a:xfrm>
        </p:grpSpPr>
        <p:sp>
          <p:nvSpPr>
            <p:cNvPr id="156" name="Oval 155"/>
            <p:cNvSpPr/>
            <p:nvPr/>
          </p:nvSpPr>
          <p:spPr>
            <a:xfrm>
              <a:off x="3484837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42755" y="432456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23</a:t>
              </a:r>
              <a:endParaRPr lang="en-US" sz="14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035053" y="730576"/>
            <a:ext cx="366657" cy="315002"/>
            <a:chOff x="3024635" y="4316824"/>
            <a:chExt cx="366657" cy="315002"/>
          </a:xfrm>
        </p:grpSpPr>
        <p:sp>
          <p:nvSpPr>
            <p:cNvPr id="159" name="Oval 158"/>
            <p:cNvSpPr/>
            <p:nvPr/>
          </p:nvSpPr>
          <p:spPr>
            <a:xfrm>
              <a:off x="3064790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024635" y="431682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26</a:t>
              </a:r>
              <a:endParaRPr lang="en-US" sz="14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616142" y="730067"/>
            <a:ext cx="366657" cy="315511"/>
            <a:chOff x="2605724" y="4316315"/>
            <a:chExt cx="366657" cy="315511"/>
          </a:xfrm>
        </p:grpSpPr>
        <p:sp>
          <p:nvSpPr>
            <p:cNvPr id="162" name="Oval 161"/>
            <p:cNvSpPr/>
            <p:nvPr/>
          </p:nvSpPr>
          <p:spPr>
            <a:xfrm>
              <a:off x="2644743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605724" y="431631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32</a:t>
              </a:r>
              <a:endParaRPr lang="en-US" sz="1400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196095" y="730583"/>
            <a:ext cx="366657" cy="314995"/>
            <a:chOff x="2185677" y="4316831"/>
            <a:chExt cx="366657" cy="314995"/>
          </a:xfrm>
        </p:grpSpPr>
        <p:sp>
          <p:nvSpPr>
            <p:cNvPr id="165" name="Oval 164"/>
            <p:cNvSpPr/>
            <p:nvPr/>
          </p:nvSpPr>
          <p:spPr>
            <a:xfrm>
              <a:off x="2224696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185677" y="431683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33</a:t>
              </a:r>
              <a:endParaRPr lang="en-US" sz="14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774912" y="733920"/>
            <a:ext cx="366657" cy="311658"/>
            <a:chOff x="1764494" y="4320168"/>
            <a:chExt cx="366657" cy="311658"/>
          </a:xfrm>
        </p:grpSpPr>
        <p:sp>
          <p:nvSpPr>
            <p:cNvPr id="168" name="Oval 167"/>
            <p:cNvSpPr/>
            <p:nvPr/>
          </p:nvSpPr>
          <p:spPr>
            <a:xfrm>
              <a:off x="1804649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64494" y="432016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</a:t>
              </a:r>
              <a:endParaRPr lang="en-US" sz="1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1583" y="162780"/>
            <a:ext cx="366657" cy="599745"/>
            <a:chOff x="1591583" y="162780"/>
            <a:chExt cx="366657" cy="599745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1769824" y="474975"/>
              <a:ext cx="0" cy="28755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591583" y="162780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26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356001" y="730577"/>
            <a:ext cx="366657" cy="315001"/>
            <a:chOff x="1345583" y="4316825"/>
            <a:chExt cx="366657" cy="315001"/>
          </a:xfrm>
        </p:grpSpPr>
        <p:sp>
          <p:nvSpPr>
            <p:cNvPr id="173" name="Oval 172"/>
            <p:cNvSpPr/>
            <p:nvPr/>
          </p:nvSpPr>
          <p:spPr>
            <a:xfrm>
              <a:off x="1384602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345583" y="431682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35</a:t>
              </a:r>
              <a:endParaRPr lang="en-US" sz="14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942218" y="738306"/>
            <a:ext cx="366657" cy="307777"/>
            <a:chOff x="931800" y="4324554"/>
            <a:chExt cx="366657" cy="307777"/>
          </a:xfrm>
        </p:grpSpPr>
        <p:sp>
          <p:nvSpPr>
            <p:cNvPr id="176" name="Oval 175"/>
            <p:cNvSpPr/>
            <p:nvPr/>
          </p:nvSpPr>
          <p:spPr>
            <a:xfrm>
              <a:off x="964555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31800" y="432455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36</a:t>
              </a:r>
              <a:endParaRPr lang="en-US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11657" y="740759"/>
            <a:ext cx="366657" cy="307777"/>
            <a:chOff x="501239" y="4327007"/>
            <a:chExt cx="366657" cy="307777"/>
          </a:xfrm>
        </p:grpSpPr>
        <p:sp>
          <p:nvSpPr>
            <p:cNvPr id="179" name="Oval 178"/>
            <p:cNvSpPr/>
            <p:nvPr/>
          </p:nvSpPr>
          <p:spPr>
            <a:xfrm>
              <a:off x="544508" y="4352116"/>
              <a:ext cx="279710" cy="2797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01239" y="4327007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14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191E-6 -3.44748E-6 L -0.69346 0.481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81" y="24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532E-6 -1.01805E-6 L -0.29006 0.346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1" y="17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3833E-7 -1.01805E-6 L -0.2812 0.346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0" y="17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6058E-6 -2.39241E-6 L -0.27686 0.346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2" y="17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011E-6 -2.39241E-6 L -0.15223 0.5166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0" y="25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424E-7 1.73068E-6 L -0.22583 0.3468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0" y="17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7691E-6 -1.01805E-6 L -0.21906 0.346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3" y="17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3919E-6 6.75613E-7 L -0.42319 0.4826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0" y="24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543E-6 4.85886E-6 L -0.06336 0.5159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25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3199E-6 -1.01805E-6 L 0.03141 0.3463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" y="17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8412E-6 2.04998E-6 L -0.33154 0.4828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7" y="24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544E-7 1.73068E-6 L 0.07794 0.5173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8" y="258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6853E-6 -2.07311E-6 L -0.28606 0.4821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3" y="24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3196E-6 4.85886E-6 L 0.07412 0.5161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" y="25798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393E-7 3.56317E-7 L 0.07134 0.51712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8" y="25845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3952E-7 -2.39241E-6 L 0.06995 0.5166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" y="25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6261E-6 1.73068E-6 L 0.26106 0.3468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3" y="17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5985E-6 1.73068E-6 L 0.30724 0.6844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2" y="3422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134E-6 1.73068E-6 L 0.29961 0.68464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0" y="34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18E-6 3.56317E-7 L 0.2069 0.5171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5" y="258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3064E-6 6.01573E-8 L 0.03385 0.4791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239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292E-6 1.91755E-6 L 0.32518 0.6845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9" y="34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0416" y="3035131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Why Windows*?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548" y="6412752"/>
            <a:ext cx="201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venir Next Regular"/>
                <a:cs typeface="Avenir Next Regular"/>
              </a:rPr>
              <a:t>*not Microsoft Windows</a:t>
            </a:r>
            <a:r>
              <a:rPr lang="is-IS" sz="1200" dirty="0" smtClean="0">
                <a:latin typeface="Avenir Next Regular"/>
                <a:cs typeface="Avenir Next Regular"/>
              </a:rPr>
              <a:t>…</a:t>
            </a:r>
            <a:endParaRPr lang="en-US" sz="1200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304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dog_whargb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2933838"/>
            <a:ext cx="3905250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47950" y="1485616"/>
            <a:ext cx="3311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That</a:t>
            </a:r>
            <a:r>
              <a:rPr lang="uk-UA" sz="4000" b="1" dirty="0" smtClean="0">
                <a:latin typeface="Avenir Next Bold"/>
                <a:cs typeface="Avenir Next Bold"/>
              </a:rPr>
              <a:t>’</a:t>
            </a:r>
            <a:r>
              <a:rPr lang="en-US" sz="4000" b="1" dirty="0" smtClean="0">
                <a:latin typeface="Avenir Next Bold"/>
                <a:cs typeface="Avenir Next Bold"/>
              </a:rPr>
              <a:t>s why</a:t>
            </a:r>
            <a:r>
              <a:rPr lang="is-IS" sz="4000" b="1" dirty="0" smtClean="0">
                <a:latin typeface="Avenir Next Bold"/>
                <a:cs typeface="Avenir Next Bold"/>
              </a:rPr>
              <a:t>…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2080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9752" y="355051"/>
            <a:ext cx="2741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Streaming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1028" y="355051"/>
            <a:ext cx="1576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Batch</a:t>
            </a:r>
            <a:endParaRPr lang="en-US" sz="4000" b="1" dirty="0">
              <a:latin typeface="Avenir Next Bold"/>
              <a:cs typeface="Avenir Next Bold"/>
            </a:endParaRPr>
          </a:p>
        </p:txBody>
      </p:sp>
      <p:pic>
        <p:nvPicPr>
          <p:cNvPr id="2" name="Picture 1" descr="Oxygen-Icons.org-Oxygen-Devices-drive-harddisk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15" y="2154584"/>
            <a:ext cx="814972" cy="814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95" y="3639623"/>
            <a:ext cx="1176343" cy="1176343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950940" y="1597579"/>
            <a:ext cx="439327" cy="423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950940" y="3051892"/>
            <a:ext cx="439327" cy="423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50940" y="5017382"/>
            <a:ext cx="439327" cy="423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Oxygen-Icons.org-Oxygen-Devices-drive-harddisk.ic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15" y="5645629"/>
            <a:ext cx="814972" cy="8149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92" y="3575727"/>
            <a:ext cx="1176343" cy="1176343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6608437" y="2300444"/>
            <a:ext cx="439327" cy="8413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634951" y="5224931"/>
            <a:ext cx="439327" cy="8413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121" y="2602721"/>
            <a:ext cx="66550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In Streaming:</a:t>
            </a:r>
          </a:p>
          <a:p>
            <a:r>
              <a:rPr lang="en-US" sz="4000" b="1" dirty="0" smtClean="0">
                <a:latin typeface="Avenir Next Bold"/>
                <a:cs typeface="Avenir Next Bold"/>
              </a:rPr>
              <a:t>Arriving data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never stops</a:t>
            </a:r>
            <a:r>
              <a:rPr lang="en-US" sz="4000" b="1" dirty="0" smtClean="0">
                <a:latin typeface="Avenir Next Bold"/>
                <a:cs typeface="Avenir Next Bold"/>
              </a:rPr>
              <a:t>!</a:t>
            </a:r>
            <a:endParaRPr lang="en-US" sz="4000" b="1" dirty="0"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84925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9121" y="2554799"/>
            <a:ext cx="6741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Solution:</a:t>
            </a:r>
          </a:p>
          <a:p>
            <a:r>
              <a:rPr lang="en-US" sz="4000" b="1" dirty="0" smtClean="0">
                <a:latin typeface="Avenir Next Bold"/>
                <a:cs typeface="Avenir Next Bold"/>
              </a:rPr>
              <a:t>Put elements into buckets,</a:t>
            </a:r>
          </a:p>
          <a:p>
            <a:r>
              <a:rPr lang="en-US" sz="4000" b="1" dirty="0">
                <a:latin typeface="Avenir Next Bold"/>
                <a:cs typeface="Avenir Next Bold"/>
              </a:rPr>
              <a:t>t</a:t>
            </a:r>
            <a:r>
              <a:rPr lang="en-US" sz="4000" b="1" dirty="0" smtClean="0">
                <a:latin typeface="Avenir Next Bold"/>
                <a:cs typeface="Avenir Next Bold"/>
              </a:rPr>
              <a:t>hese are called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windows</a:t>
            </a:r>
            <a:endParaRPr lang="en-US" sz="4000" b="1" dirty="0">
              <a:solidFill>
                <a:srgbClr val="3366FF"/>
              </a:solidFill>
              <a:latin typeface="Avenir Next Bold"/>
              <a:cs typeface="Avenir Next Bold"/>
            </a:endParaRPr>
          </a:p>
        </p:txBody>
      </p:sp>
    </p:spTree>
    <p:extLst>
      <p:ext uri="{BB962C8B-B14F-4D97-AF65-F5344CB8AC3E}">
        <p14:creationId xmlns:p14="http://schemas.microsoft.com/office/powerpoint/2010/main" val="147727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156689"/>
            <a:ext cx="604199" cy="491210"/>
          </a:xfrm>
          <a:prstGeom prst="rect">
            <a:avLst/>
          </a:prstGeom>
        </p:spPr>
      </p:pic>
      <p:pic>
        <p:nvPicPr>
          <p:cNvPr id="5" name="Picture 4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806842"/>
            <a:ext cx="604199" cy="491210"/>
          </a:xfrm>
          <a:prstGeom prst="rect">
            <a:avLst/>
          </a:prstGeom>
        </p:spPr>
      </p:pic>
      <p:pic>
        <p:nvPicPr>
          <p:cNvPr id="6" name="Picture 5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1456995"/>
            <a:ext cx="604199" cy="491210"/>
          </a:xfrm>
          <a:prstGeom prst="rect">
            <a:avLst/>
          </a:prstGeom>
        </p:spPr>
      </p:pic>
      <p:pic>
        <p:nvPicPr>
          <p:cNvPr id="7" name="Picture 6" descr="twitter-bird-2103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60" y="2107148"/>
            <a:ext cx="604199" cy="491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30393" y="3498647"/>
            <a:ext cx="2345529" cy="1205090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Window (5 min)</a:t>
            </a:r>
          </a:p>
          <a:p>
            <a:pPr algn="ctr"/>
            <a:r>
              <a:rPr lang="en-US" sz="2000" dirty="0" smtClean="0">
                <a:latin typeface="Avenir Next Regular"/>
                <a:cs typeface="Avenir Next Regular"/>
              </a:rPr>
              <a:t>Count #</a:t>
            </a:r>
            <a:r>
              <a:rPr lang="en-US" sz="2000" dirty="0" err="1" smtClean="0">
                <a:latin typeface="Avenir Next Regular"/>
                <a:cs typeface="Avenir Next Regular"/>
              </a:rPr>
              <a:t>Hashtags</a:t>
            </a:r>
            <a:endParaRPr lang="en-US" sz="2000" dirty="0">
              <a:latin typeface="Avenir Next Regular"/>
              <a:cs typeface="Avenir Next Regular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28210" y="2760045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6514" y="911037"/>
            <a:ext cx="2488075" cy="64391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Avenir Next Regular"/>
                <a:cs typeface="Avenir Next Regular"/>
              </a:rPr>
              <a:t>Just saw #Trump on #CNN, super cool. :D</a:t>
            </a:r>
            <a:endParaRPr lang="en-US" dirty="0">
              <a:latin typeface="Avenir Next Regular"/>
              <a:cs typeface="Avenir Next Regular"/>
            </a:endParaRPr>
          </a:p>
        </p:txBody>
      </p:sp>
      <p:cxnSp>
        <p:nvCxnSpPr>
          <p:cNvPr id="19" name="Straight Connector 18"/>
          <p:cNvCxnSpPr>
            <a:stCxn id="12" idx="3"/>
            <a:endCxn id="5" idx="1"/>
          </p:cNvCxnSpPr>
          <p:nvPr/>
        </p:nvCxnSpPr>
        <p:spPr>
          <a:xfrm flipV="1">
            <a:off x="2954589" y="1052447"/>
            <a:ext cx="1244671" cy="180549"/>
          </a:xfrm>
          <a:prstGeom prst="line">
            <a:avLst/>
          </a:prstGeom>
          <a:ln w="28575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328210" y="4869097"/>
            <a:ext cx="371575" cy="5053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4203" y="5477962"/>
            <a:ext cx="15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Trump: 2394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7873" y="5876179"/>
            <a:ext cx="1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Cheese: 12984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3113" y="6274397"/>
            <a:ext cx="130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Money: 42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007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68" y="1147663"/>
            <a:ext cx="79046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venir Next Bold"/>
                <a:cs typeface="Avenir Next Bold"/>
              </a:rPr>
              <a:t>What I didn’t mention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tweets have a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timestamp</a:t>
            </a:r>
            <a:r>
              <a:rPr lang="en-US" sz="4000" b="1" dirty="0" smtClean="0">
                <a:latin typeface="Avenir Next Bold"/>
                <a:cs typeface="Avenir Next Bold"/>
              </a:rPr>
              <a:t>, their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event time</a:t>
            </a:r>
          </a:p>
          <a:p>
            <a:pPr marL="571500" indent="-571500">
              <a:buFont typeface="Arial"/>
              <a:buChar char="•"/>
            </a:pPr>
            <a:r>
              <a:rPr lang="en-US" sz="4000" b="1" dirty="0" smtClean="0">
                <a:latin typeface="Avenir Next Bold"/>
                <a:cs typeface="Avenir Next Bold"/>
              </a:rPr>
              <a:t>tweets from across the globe arrive with delay</a:t>
            </a:r>
          </a:p>
          <a:p>
            <a:endParaRPr lang="en-US" sz="4000" b="1" dirty="0">
              <a:latin typeface="Avenir Next Bold"/>
              <a:cs typeface="Avenir Next Bold"/>
            </a:endParaRPr>
          </a:p>
          <a:p>
            <a:r>
              <a:rPr lang="en-US" sz="4000" b="1" dirty="0" smtClean="0">
                <a:latin typeface="Avenir Next Bold"/>
                <a:cs typeface="Avenir Next Bold"/>
              </a:rPr>
              <a:t>=&gt; tweets with different timestamps arrive </a:t>
            </a:r>
            <a:r>
              <a:rPr lang="en-US" sz="4000" b="1" dirty="0" smtClean="0">
                <a:solidFill>
                  <a:srgbClr val="3366FF"/>
                </a:solidFill>
                <a:latin typeface="Avenir Next Bold"/>
                <a:cs typeface="Avenir Next Bold"/>
              </a:rPr>
              <a:t>out-of-order</a:t>
            </a:r>
          </a:p>
        </p:txBody>
      </p:sp>
    </p:spTree>
    <p:extLst>
      <p:ext uri="{BB962C8B-B14F-4D97-AF65-F5344CB8AC3E}">
        <p14:creationId xmlns:p14="http://schemas.microsoft.com/office/powerpoint/2010/main" val="62748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537</Words>
  <Application>Microsoft Macintosh PowerPoint</Application>
  <PresentationFormat>On-screen Show (4:3)</PresentationFormat>
  <Paragraphs>173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Notions of Time</vt:lpstr>
      <vt:lpstr>Adventures in Timespace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Processing Time != Event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flink.apache.org @ApacheFlink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235</cp:revision>
  <dcterms:created xsi:type="dcterms:W3CDTF">2015-06-17T22:36:05Z</dcterms:created>
  <dcterms:modified xsi:type="dcterms:W3CDTF">2015-10-13T15:36:44Z</dcterms:modified>
</cp:coreProperties>
</file>