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307" r:id="rId3"/>
    <p:sldId id="304" r:id="rId4"/>
    <p:sldId id="310" r:id="rId5"/>
    <p:sldId id="312" r:id="rId6"/>
    <p:sldId id="311" r:id="rId7"/>
    <p:sldId id="308" r:id="rId8"/>
    <p:sldId id="305" r:id="rId9"/>
    <p:sldId id="313" r:id="rId10"/>
    <p:sldId id="309" r:id="rId11"/>
    <p:sldId id="298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726EC74-EC91-4639-9706-DABB1D01E63E}">
          <p14:sldIdLst>
            <p14:sldId id="256"/>
          </p14:sldIdLst>
        </p14:section>
        <p14:section name="Predatory Publishing" id="{421F63EB-A668-4892-8A33-129AF9ABE34E}">
          <p14:sldIdLst>
            <p14:sldId id="307"/>
            <p14:sldId id="304"/>
            <p14:sldId id="310"/>
            <p14:sldId id="312"/>
            <p14:sldId id="311"/>
            <p14:sldId id="308"/>
            <p14:sldId id="305"/>
            <p14:sldId id="313"/>
            <p14:sldId id="309"/>
            <p14:sldId id="298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9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CAEF-9F4C-48ED-AB5F-4C04B6D1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24" y="875926"/>
            <a:ext cx="9816352" cy="2380036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Publishing: How To and Peer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2017E-2A88-6688-60F2-53FCA53A9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April 2024</a:t>
            </a:r>
          </a:p>
        </p:txBody>
      </p:sp>
    </p:spTree>
    <p:extLst>
      <p:ext uri="{BB962C8B-B14F-4D97-AF65-F5344CB8AC3E}">
        <p14:creationId xmlns:p14="http://schemas.microsoft.com/office/powerpoint/2010/main" val="199241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CFAC-C6A3-4A67-9FCD-8869D704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Who Me?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5152-FF42-40D8-8B8D-08DEE1C5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Receive invitation from editor for a specific article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Usually accompanied by a due date - </a:t>
            </a:r>
            <a:r>
              <a:rPr lang="en-US" b="1" dirty="0"/>
              <a:t>make sure you hit this</a:t>
            </a:r>
            <a:r>
              <a:rPr lang="en-US" dirty="0"/>
              <a:t>! Publishing times are long - do your best to make sure that you do this service in due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Thoughtfully consider article and make recommendation for (1) accept, (2) various on revisions, and (3) reject.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Lots can be said about being a good reviewer - share some resources.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Above all: be quick and be helpful.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Don't ask people to do ridiculous things, don't ask them to do things that aren't necessary. And don't recommend a revision if you don't see a clear path to publication </a:t>
            </a:r>
            <a:r>
              <a:rPr lang="en-US" i="1" dirty="0"/>
              <a:t>in the specific journal for which you are reviewing!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6D2C0-DFF1-49C0-BBF2-57575F737322}"/>
              </a:ext>
            </a:extLst>
          </p:cNvPr>
          <p:cNvSpPr txBox="1"/>
          <p:nvPr/>
        </p:nvSpPr>
        <p:spPr>
          <a:xfrm>
            <a:off x="3816292" y="1229025"/>
            <a:ext cx="385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Peer Review</a:t>
            </a:r>
          </a:p>
        </p:txBody>
      </p:sp>
    </p:spTree>
    <p:extLst>
      <p:ext uri="{BB962C8B-B14F-4D97-AF65-F5344CB8AC3E}">
        <p14:creationId xmlns:p14="http://schemas.microsoft.com/office/powerpoint/2010/main" val="22564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5918-0D3A-4649-9F64-A9F3BFB4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947" y="337465"/>
            <a:ext cx="847114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What?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Predatory journals and conferences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60DFF-4B30-43D7-98EE-12B7BACF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142" y="4632384"/>
            <a:ext cx="7887831" cy="201555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7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Exploitative</a:t>
            </a:r>
            <a:r>
              <a:rPr lang="en-US" sz="7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often open-access academic publishing that involves charging publication fees, without peer-review</a:t>
            </a:r>
          </a:p>
          <a:p>
            <a:pPr>
              <a:lnSpc>
                <a:spcPct val="100000"/>
              </a:lnSpc>
            </a:pPr>
            <a:r>
              <a:rPr lang="en-US" sz="7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People are “tricked” into publishing into them, thinking they are reputable </a:t>
            </a:r>
          </a:p>
          <a:p>
            <a:pPr lvl="1"/>
            <a:endParaRPr lang="en-US" sz="1463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100" name="Picture 4" descr="Image result for predatory jou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52" y="1408839"/>
            <a:ext cx="6778728" cy="283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5918-0D3A-4649-9F64-A9F3BFB4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58" y="337465"/>
            <a:ext cx="84883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Why?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Predatory journals and conferences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60DFF-4B30-43D7-98EE-12B7BACF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4" y="2162863"/>
            <a:ext cx="3989288" cy="5322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Incentives to publish and promote research strong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Prey on lack of knowledge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Researchers seeking more outlets</a:t>
            </a:r>
          </a:p>
          <a:p>
            <a:pPr lvl="1">
              <a:lnSpc>
                <a:spcPct val="100000"/>
              </a:lnSpc>
            </a:pPr>
            <a:r>
              <a:rPr lang="en-US" sz="1463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Reputable journals can publish about predation</a:t>
            </a:r>
          </a:p>
          <a:p>
            <a:pPr lvl="1">
              <a:lnSpc>
                <a:spcPct val="100000"/>
              </a:lnSpc>
            </a:pPr>
            <a:r>
              <a:rPr lang="en-US" sz="1463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Contemporaneous submissions </a:t>
            </a:r>
          </a:p>
          <a:p>
            <a:pPr lvl="1"/>
            <a:endParaRPr lang="en-US" sz="1463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2" y="1613139"/>
            <a:ext cx="5755348" cy="44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8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5918-0D3A-4649-9F64-A9F3BFB4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98" y="158170"/>
            <a:ext cx="848839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How?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Predatory journals and conferences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60DFF-4B30-43D7-98EE-12B7BACF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626973"/>
            <a:ext cx="11435330" cy="472440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journal does not have a formal editorial / review board.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publisher has no policies or practices for digital preservation.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publisher has a “fleet” of journals, and the home page for all appears the same.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publisher doesn’t share information or hides information about fees, offering to publish something … and then sending an invoice.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journal name does not reflect its origin.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journal has a made-up measure of standing, e.g., “view factor” instead of impact factor.</a:t>
            </a:r>
          </a:p>
        </p:txBody>
      </p:sp>
    </p:spTree>
    <p:extLst>
      <p:ext uri="{BB962C8B-B14F-4D97-AF65-F5344CB8AC3E}">
        <p14:creationId xmlns:p14="http://schemas.microsoft.com/office/powerpoint/2010/main" val="38255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696" y="149466"/>
            <a:ext cx="8419380" cy="1325563"/>
          </a:xfrm>
        </p:spPr>
        <p:txBody>
          <a:bodyPr>
            <a:normAutofit fontScale="90000"/>
          </a:bodyPr>
          <a:lstStyle/>
          <a:p>
            <a:r>
              <a:rPr lang="en-US" sz="5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How?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Predatory journals and conferences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5129" y="1362975"/>
            <a:ext cx="5563721" cy="52366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Know it when you see it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Aggressive solicitations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Experience </a:t>
            </a: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1. Do you or your colleagues know the journal? Do you recognize the editorial board?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2. Can you easily contact the publisher?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3. Is the journal clear about their author submission process?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4. Is it clear what fees will be charged?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5. Are they promising a quick (2-3 month publication)?</a:t>
            </a: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368" y="1055025"/>
            <a:ext cx="3642634" cy="5463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491" y="2966443"/>
            <a:ext cx="5641359" cy="37352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75" y="322729"/>
            <a:ext cx="10515600" cy="585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Congratulations! You wrote a paper and want to get it published.</a:t>
            </a:r>
          </a:p>
          <a:p>
            <a:endParaRPr lang="en-US" sz="4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45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Now what?</a:t>
            </a:r>
          </a:p>
        </p:txBody>
      </p:sp>
      <p:pic>
        <p:nvPicPr>
          <p:cNvPr id="4" name="Picture 2" descr="Image result for academic publishing w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45" y="1855695"/>
            <a:ext cx="7511380" cy="43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Where?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551" y="1048871"/>
            <a:ext cx="10515600" cy="4724680"/>
          </a:xfrm>
        </p:spPr>
        <p:txBody>
          <a:bodyPr/>
          <a:lstStyle/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Professional associations: American Agricultural Economics Association  (AAEA)</a:t>
            </a:r>
          </a:p>
          <a:p>
            <a:pPr lvl="1"/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Universities</a:t>
            </a:r>
          </a:p>
          <a:p>
            <a:pPr lvl="1"/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1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lvl="1" indent="0">
              <a:buNone/>
            </a:pP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1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For-profit publishing houses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" y="2664685"/>
            <a:ext cx="7459253" cy="884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31" y="1405443"/>
            <a:ext cx="4150658" cy="5320329"/>
          </a:xfrm>
          <a:prstGeom prst="rect">
            <a:avLst/>
          </a:prstGeom>
        </p:spPr>
      </p:pic>
      <p:pic>
        <p:nvPicPr>
          <p:cNvPr id="1028" name="Picture 4" descr="Image result for elsev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5" y="4039799"/>
            <a:ext cx="190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er publish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7" y="9030636"/>
            <a:ext cx="515373" cy="1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ley publish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667" y="4174822"/>
            <a:ext cx="3608433" cy="7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pringer publish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60" y="5156520"/>
            <a:ext cx="3320840" cy="12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1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8630-874A-4F79-918C-3438A910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When?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80AB-67CD-4E57-AAF7-4AA4AE2C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7654"/>
            <a:ext cx="10896600" cy="469556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Economical Writing</a:t>
            </a:r>
            <a:r>
              <a:rPr lang="en-US" dirty="0"/>
              <a:t>: D. McCloskey</a:t>
            </a:r>
          </a:p>
          <a:p>
            <a:pPr lvl="1"/>
            <a:r>
              <a:rPr lang="en-US" dirty="0"/>
              <a:t>12: “Avoid boiler plate”</a:t>
            </a:r>
          </a:p>
          <a:p>
            <a:pPr lvl="1"/>
            <a:r>
              <a:rPr lang="en-US" dirty="0"/>
              <a:t>14: “A paragraph should have a point”</a:t>
            </a:r>
          </a:p>
          <a:p>
            <a:pPr lvl="1"/>
            <a:r>
              <a:rPr lang="en-US" dirty="0"/>
              <a:t>15: “Make tables, graphs, displayed equations, and labels on images readable by themselves”</a:t>
            </a:r>
          </a:p>
          <a:p>
            <a:endParaRPr lang="en-US" dirty="0"/>
          </a:p>
          <a:p>
            <a:r>
              <a:rPr lang="en-US" dirty="0"/>
              <a:t>Head’s “Introduction formula”</a:t>
            </a:r>
          </a:p>
          <a:p>
            <a:pPr lvl="1"/>
            <a:r>
              <a:rPr lang="en-US" dirty="0"/>
              <a:t>Hook 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Antecedents </a:t>
            </a:r>
          </a:p>
          <a:p>
            <a:pPr lvl="1"/>
            <a:r>
              <a:rPr lang="en-US" dirty="0"/>
              <a:t>Value Added</a:t>
            </a:r>
          </a:p>
          <a:p>
            <a:pPr lvl="1"/>
            <a:r>
              <a:rPr lang="en-US" dirty="0"/>
              <a:t>Road Map </a:t>
            </a:r>
          </a:p>
          <a:p>
            <a:endParaRPr lang="en-US" dirty="0"/>
          </a:p>
          <a:p>
            <a:r>
              <a:rPr lang="en-US" dirty="0"/>
              <a:t>Presentation matters</a:t>
            </a:r>
          </a:p>
          <a:p>
            <a:r>
              <a:rPr lang="en-US" dirty="0"/>
              <a:t>Revise, revise, revise: … and then submit.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8DE9F-7464-4295-9E78-808B248E36B2}"/>
              </a:ext>
            </a:extLst>
          </p:cNvPr>
          <p:cNvSpPr txBox="1"/>
          <p:nvPr/>
        </p:nvSpPr>
        <p:spPr>
          <a:xfrm>
            <a:off x="3673678" y="1229025"/>
            <a:ext cx="385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Preparing for submission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F9144-B541-EDED-D3C0-C39CB435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3429000"/>
            <a:ext cx="5985564" cy="28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C052D-3458-4F9C-9A9A-42517B0A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02" y="0"/>
            <a:ext cx="5970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6803D-94C7-4078-9A4F-9A8FC812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00087"/>
            <a:ext cx="8858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2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CFAC-C6A3-4A67-9FCD-8869D704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How?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5152-FF42-40D8-8B8D-08DEE1C5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an appropriate outlet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aims and scope of the journal - make sure you're familiar with what they're looking for, what they've previously published,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 for standards of journal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things are together - editing, bibliography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 cover letter, if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you're rejected, started again. Might be rejected with comments or receive a ``desk reject'' which comes directly from the editor. If R\&amp;R (revise and resubmit), then carefully address comments - and submit again. Publishing is full of rejection - and that's okay.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6D2C0-DFF1-49C0-BBF2-57575F737322}"/>
              </a:ext>
            </a:extLst>
          </p:cNvPr>
          <p:cNvSpPr txBox="1"/>
          <p:nvPr/>
        </p:nvSpPr>
        <p:spPr>
          <a:xfrm>
            <a:off x="3673678" y="1229025"/>
            <a:ext cx="385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Submitting to a journal</a:t>
            </a:r>
          </a:p>
        </p:txBody>
      </p:sp>
    </p:spTree>
    <p:extLst>
      <p:ext uri="{BB962C8B-B14F-4D97-AF65-F5344CB8AC3E}">
        <p14:creationId xmlns:p14="http://schemas.microsoft.com/office/powerpoint/2010/main" val="17162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How?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877" y="1977744"/>
            <a:ext cx="7661135" cy="4351338"/>
          </a:xfrm>
        </p:spPr>
        <p:txBody>
          <a:bodyPr/>
          <a:lstStyle/>
          <a:p>
            <a:pPr lvl="1"/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Submit your paper</a:t>
            </a:r>
          </a:p>
          <a:p>
            <a:pPr lvl="1"/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Peer reviewed </a:t>
            </a:r>
          </a:p>
          <a:p>
            <a:pPr lvl="2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Single blind</a:t>
            </a:r>
          </a:p>
          <a:p>
            <a:pPr lvl="2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Double blind </a:t>
            </a:r>
          </a:p>
          <a:p>
            <a:pPr lvl="1"/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Response</a:t>
            </a:r>
          </a:p>
          <a:p>
            <a:pPr lvl="2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Reject</a:t>
            </a:r>
          </a:p>
          <a:p>
            <a:pPr lvl="2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Revise and resubmit</a:t>
            </a:r>
          </a:p>
          <a:p>
            <a:pPr lvl="2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Accept </a:t>
            </a:r>
          </a:p>
        </p:txBody>
      </p:sp>
      <p:sp>
        <p:nvSpPr>
          <p:cNvPr id="6" name="AutoShape 2" descr="Journal Publishing Workflow">
            <a:extLst>
              <a:ext uri="{FF2B5EF4-FFF2-40B4-BE49-F238E27FC236}">
                <a16:creationId xmlns:a16="http://schemas.microsoft.com/office/drawing/2014/main" id="{FD36B5B5-0BE3-400F-956A-9F8C745BE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Peer Review Process">
            <a:extLst>
              <a:ext uri="{FF2B5EF4-FFF2-40B4-BE49-F238E27FC236}">
                <a16:creationId xmlns:a16="http://schemas.microsoft.com/office/drawing/2014/main" id="{32E6137D-8DD3-40A0-ACEF-B4D9C1FE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15" y="1700622"/>
            <a:ext cx="6278985" cy="44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647BF7-C331-4C6F-8C0A-358AEA98E576}"/>
              </a:ext>
            </a:extLst>
          </p:cNvPr>
          <p:cNvSpPr/>
          <p:nvPr/>
        </p:nvSpPr>
        <p:spPr>
          <a:xfrm>
            <a:off x="8915399" y="3429000"/>
            <a:ext cx="2303585" cy="51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3634-1AEE-4D36-7B5B-82E85EAF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How?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Publishing Process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E4517-093B-B708-9FBD-BEA94E5D1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275" y="1825625"/>
            <a:ext cx="6577943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A07D-CA43-970E-3C87-67565B8D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0217" y="1825625"/>
            <a:ext cx="4789507" cy="4667248"/>
          </a:xfrm>
        </p:spPr>
        <p:txBody>
          <a:bodyPr>
            <a:normAutofit/>
          </a:bodyPr>
          <a:lstStyle/>
          <a:p>
            <a:r>
              <a:rPr lang="en-US" dirty="0"/>
              <a:t>26 papers</a:t>
            </a:r>
          </a:p>
          <a:p>
            <a:r>
              <a:rPr lang="en-US" dirty="0"/>
              <a:t>Currently in review: 4</a:t>
            </a:r>
          </a:p>
          <a:p>
            <a:r>
              <a:rPr lang="en-US" dirty="0"/>
              <a:t>Largest number of times paper submitted: 9 </a:t>
            </a:r>
          </a:p>
          <a:p>
            <a:r>
              <a:rPr lang="en-US" dirty="0"/>
              <a:t>Fewest number of times paper submitted: 1</a:t>
            </a:r>
          </a:p>
          <a:p>
            <a:r>
              <a:rPr lang="en-US" dirty="0"/>
              <a:t>Longest time with editors: 322 (with 316 shortly behind)</a:t>
            </a:r>
          </a:p>
          <a:p>
            <a:r>
              <a:rPr lang="en-US" dirty="0"/>
              <a:t>Shortest time with editors: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3249</TotalTime>
  <Words>679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Devanagari</vt:lpstr>
      <vt:lpstr>Arial</vt:lpstr>
      <vt:lpstr>Calibri</vt:lpstr>
      <vt:lpstr>Calibri Light</vt:lpstr>
      <vt:lpstr>Office Theme</vt:lpstr>
      <vt:lpstr>Publishing: How To and Peer Review</vt:lpstr>
      <vt:lpstr>PowerPoint Presentation</vt:lpstr>
      <vt:lpstr>Where? Publishing Process</vt:lpstr>
      <vt:lpstr>When? Publishing Process</vt:lpstr>
      <vt:lpstr>PowerPoint Presentation</vt:lpstr>
      <vt:lpstr>PowerPoint Presentation</vt:lpstr>
      <vt:lpstr>How? Publishing Process</vt:lpstr>
      <vt:lpstr>How? Publishing Process</vt:lpstr>
      <vt:lpstr>How? Publishing Process</vt:lpstr>
      <vt:lpstr>Who Me? Publishing Process</vt:lpstr>
      <vt:lpstr>What? Predatory journals and conferences</vt:lpstr>
      <vt:lpstr>Why? Predatory journals and conferences</vt:lpstr>
      <vt:lpstr>How? Predatory journals and conferences</vt:lpstr>
      <vt:lpstr>How? Predatory journals and conferences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Viewpoint: Beasts of the field?  Ethics in agricultural and applied economics</dc:title>
  <dc:creator>Athnos, April Christine Ross</dc:creator>
  <cp:lastModifiedBy>Anna Leigh Josephson</cp:lastModifiedBy>
  <cp:revision>82</cp:revision>
  <dcterms:created xsi:type="dcterms:W3CDTF">2018-09-09T15:51:54Z</dcterms:created>
  <dcterms:modified xsi:type="dcterms:W3CDTF">2024-04-17T23:12:13Z</dcterms:modified>
</cp:coreProperties>
</file>