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8" r:id="rId4"/>
    <p:sldId id="257"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8FB7-E2C6-4CCF-4743-4795FAD73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FCEEA8-E9B4-77C4-0CF2-E313FEFC9B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B83C85-9DFC-D8CC-DB73-D6A311F943DC}"/>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122E42D0-394C-67D9-ECBC-120009A6D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AEF6B-5A41-7E36-B317-F271D0CF568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448777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F349-6082-39F1-E601-0800A5F62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9A5376-BBE7-2AFF-D39E-F459FE4ADD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9E1E5-7390-5954-9410-D968EDC63C0A}"/>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06D6A9DD-9ACB-8071-1BD5-D923638E0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F1FC7-6FC0-834C-1680-8E38AC804AA1}"/>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901776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5B402-7EEC-0C5E-94FE-AD4C924D08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0D324D-D683-0C08-D1DE-2C3BC9FE7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4F395-6D74-72E1-5DFC-35F521BB32D9}"/>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269B46B6-A0B2-2017-3004-D4E0F72A1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B0145-BFAB-CCB1-3CE6-28957A70C6C8}"/>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89067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879F8-BB53-9EB3-3BDE-1A413B6AC4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34C8C-BD0D-BFE7-D364-B08103E11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0A5DA-14EC-C31F-AC4C-32557365E447}"/>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F782CCFC-A524-F749-0FF7-375B22299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A7FFBB-73B8-7B22-3243-3A30EAB24DCB}"/>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107836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36FE-F139-4741-222C-8788FF168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F3EAB5-49DE-1BFA-B725-F62E0F038A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A2FE7-5CF4-3C86-04F3-183F11D0FE50}"/>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E6324E7F-2BC4-249C-0E35-852998CE4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0CD02-5CFE-C300-4D3B-CEA2373DBB3E}"/>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944437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7126-B209-264F-8E20-EC953C4FA1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75189A-0A9E-0D15-1E0E-71CD02F88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875643-AFA3-D3FB-BD56-EAC3E925F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EBAEA3-118D-948E-1108-2D51B33788D7}"/>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15741409-4D1B-270A-F260-E3D784348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961F9-AFFF-A700-E94F-29E8256A7486}"/>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53090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61ED-AEAB-19FC-9131-484F6ED0BB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66219E-8FFE-301C-2AAB-D39709834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1EC630-AEFA-BBAD-9EEC-A549DC70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9805D-49A3-39D8-0E06-437CBD209D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0BB5F2-32D9-7719-D532-359990C635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140D20-A49C-0CAC-4911-CF60E28FA363}"/>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8" name="Footer Placeholder 7">
            <a:extLst>
              <a:ext uri="{FF2B5EF4-FFF2-40B4-BE49-F238E27FC236}">
                <a16:creationId xmlns:a16="http://schemas.microsoft.com/office/drawing/2014/main" id="{8FEAD297-0DEE-F4FB-D16E-B019DC679D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63674-E5FD-0CEA-9BB7-A0C79E7FAED0}"/>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658598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3BF22-0F6D-52E9-89BF-F226938C0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0912A-8BAE-06C1-FB20-2144A2A41016}"/>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4" name="Footer Placeholder 3">
            <a:extLst>
              <a:ext uri="{FF2B5EF4-FFF2-40B4-BE49-F238E27FC236}">
                <a16:creationId xmlns:a16="http://schemas.microsoft.com/office/drawing/2014/main" id="{2EDCBC4D-C61B-85FF-B368-904AF7BC8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BFD8B2-FD48-6E8F-E946-8835FC271BA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428294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11112-52D0-9739-D610-6F9C89BF08E5}"/>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3" name="Footer Placeholder 2">
            <a:extLst>
              <a:ext uri="{FF2B5EF4-FFF2-40B4-BE49-F238E27FC236}">
                <a16:creationId xmlns:a16="http://schemas.microsoft.com/office/drawing/2014/main" id="{DE7E742F-8533-2C3E-AE32-C4620951DC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363869-EBFB-9767-09BF-C23AEB6EB60F}"/>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148928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CC35-09D9-D722-7F32-493ADD204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02E246-8865-9C61-4E5B-D39060B920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670EF2-DCE6-54DA-2861-C26573944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808FE-682A-F5C7-DAD2-40651AC30FAA}"/>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33BB28BC-FFC2-4015-69C3-2BC4A8366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2AAEB-40CC-DFFA-43DF-A172F6A4353A}"/>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331220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2836-C110-C92D-D715-ABAA7A8708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5C3E00-16A5-F32D-A586-E1B417AE7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B4071D-7618-FB59-5ECC-2B919BD9E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0F5399-43EF-D07B-3C35-A456820C68B0}"/>
              </a:ext>
            </a:extLst>
          </p:cNvPr>
          <p:cNvSpPr>
            <a:spLocks noGrp="1"/>
          </p:cNvSpPr>
          <p:nvPr>
            <p:ph type="dt" sz="half" idx="10"/>
          </p:nvPr>
        </p:nvSpPr>
        <p:spPr/>
        <p:txBody>
          <a:bodyPr/>
          <a:lstStyle/>
          <a:p>
            <a:fld id="{FD34EB7B-C506-4979-BFDE-06A3FA6BA8A7}" type="datetimeFigureOut">
              <a:rPr lang="en-US" smtClean="0"/>
              <a:t>19-Jan-24</a:t>
            </a:fld>
            <a:endParaRPr lang="en-US"/>
          </a:p>
        </p:txBody>
      </p:sp>
      <p:sp>
        <p:nvSpPr>
          <p:cNvPr id="6" name="Footer Placeholder 5">
            <a:extLst>
              <a:ext uri="{FF2B5EF4-FFF2-40B4-BE49-F238E27FC236}">
                <a16:creationId xmlns:a16="http://schemas.microsoft.com/office/drawing/2014/main" id="{D77D7C83-BD72-F33B-4F30-DF29F6C736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4BC97-A907-65D2-82D7-A9796D37B839}"/>
              </a:ext>
            </a:extLst>
          </p:cNvPr>
          <p:cNvSpPr>
            <a:spLocks noGrp="1"/>
          </p:cNvSpPr>
          <p:nvPr>
            <p:ph type="sldNum" sz="quarter" idx="12"/>
          </p:nvPr>
        </p:nvSpPr>
        <p:spPr/>
        <p:txBody>
          <a:bodyPr/>
          <a:lstStyle/>
          <a:p>
            <a:fld id="{1E992814-2AD4-4DD6-B4EF-4DB0B84E85BD}" type="slidenum">
              <a:rPr lang="en-US" smtClean="0"/>
              <a:t>‹#›</a:t>
            </a:fld>
            <a:endParaRPr lang="en-US"/>
          </a:p>
        </p:txBody>
      </p:sp>
    </p:spTree>
    <p:extLst>
      <p:ext uri="{BB962C8B-B14F-4D97-AF65-F5344CB8AC3E}">
        <p14:creationId xmlns:p14="http://schemas.microsoft.com/office/powerpoint/2010/main" val="2624051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9839E-5E77-30DF-39D8-79ED0629F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66C310-73D4-1023-CD81-FA421118D9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4F603A-EEE8-5EB6-26C3-3BDBC1B4C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4EB7B-C506-4979-BFDE-06A3FA6BA8A7}" type="datetimeFigureOut">
              <a:rPr lang="en-US" smtClean="0"/>
              <a:t>19-Jan-24</a:t>
            </a:fld>
            <a:endParaRPr lang="en-US"/>
          </a:p>
        </p:txBody>
      </p:sp>
      <p:sp>
        <p:nvSpPr>
          <p:cNvPr id="5" name="Footer Placeholder 4">
            <a:extLst>
              <a:ext uri="{FF2B5EF4-FFF2-40B4-BE49-F238E27FC236}">
                <a16:creationId xmlns:a16="http://schemas.microsoft.com/office/drawing/2014/main" id="{77A2DA07-23B5-4AD0-3503-66280664B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504602-053A-A78E-8398-3A5988084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992814-2AD4-4DD6-B4EF-4DB0B84E85BD}" type="slidenum">
              <a:rPr lang="en-US" smtClean="0"/>
              <a:t>‹#›</a:t>
            </a:fld>
            <a:endParaRPr lang="en-US"/>
          </a:p>
        </p:txBody>
      </p:sp>
    </p:spTree>
    <p:extLst>
      <p:ext uri="{BB962C8B-B14F-4D97-AF65-F5344CB8AC3E}">
        <p14:creationId xmlns:p14="http://schemas.microsoft.com/office/powerpoint/2010/main" val="1940531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eb.stanford.edu/~gentzkow/research/CodeAndData.pdf"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2520-DDC7-7083-2A9F-58A27F3CBC19}"/>
              </a:ext>
            </a:extLst>
          </p:cNvPr>
          <p:cNvSpPr>
            <a:spLocks noGrp="1"/>
          </p:cNvSpPr>
          <p:nvPr>
            <p:ph type="ctrTitle"/>
          </p:nvPr>
        </p:nvSpPr>
        <p:spPr/>
        <p:txBody>
          <a:bodyPr/>
          <a:lstStyle/>
          <a:p>
            <a:r>
              <a:rPr lang="en-US" dirty="0"/>
              <a:t>AREC596: Workflow</a:t>
            </a:r>
          </a:p>
        </p:txBody>
      </p:sp>
      <p:sp>
        <p:nvSpPr>
          <p:cNvPr id="3" name="Subtitle 2">
            <a:extLst>
              <a:ext uri="{FF2B5EF4-FFF2-40B4-BE49-F238E27FC236}">
                <a16:creationId xmlns:a16="http://schemas.microsoft.com/office/drawing/2014/main" id="{0B60D71E-DE12-A1D9-D11B-36D4AEA9DEA4}"/>
              </a:ext>
            </a:extLst>
          </p:cNvPr>
          <p:cNvSpPr>
            <a:spLocks noGrp="1"/>
          </p:cNvSpPr>
          <p:nvPr>
            <p:ph type="subTitle" idx="1"/>
          </p:nvPr>
        </p:nvSpPr>
        <p:spPr/>
        <p:txBody>
          <a:bodyPr/>
          <a:lstStyle/>
          <a:p>
            <a:r>
              <a:rPr lang="en-US" dirty="0"/>
              <a:t>19 January 2024</a:t>
            </a:r>
          </a:p>
          <a:p>
            <a:r>
              <a:rPr lang="en-US" dirty="0"/>
              <a:t>Week 2</a:t>
            </a:r>
          </a:p>
        </p:txBody>
      </p:sp>
    </p:spTree>
    <p:extLst>
      <p:ext uri="{BB962C8B-B14F-4D97-AF65-F5344CB8AC3E}">
        <p14:creationId xmlns:p14="http://schemas.microsoft.com/office/powerpoint/2010/main" val="58449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82CF-6B2C-49EE-E192-A94D2FB34EFA}"/>
              </a:ext>
            </a:extLst>
          </p:cNvPr>
          <p:cNvSpPr>
            <a:spLocks noGrp="1"/>
          </p:cNvSpPr>
          <p:nvPr>
            <p:ph type="title"/>
          </p:nvPr>
        </p:nvSpPr>
        <p:spPr/>
        <p:txBody>
          <a:bodyPr/>
          <a:lstStyle/>
          <a:p>
            <a:r>
              <a:rPr lang="en-US" dirty="0"/>
              <a:t>Recommendations for Good Workflow</a:t>
            </a:r>
          </a:p>
        </p:txBody>
      </p:sp>
      <p:sp>
        <p:nvSpPr>
          <p:cNvPr id="3" name="Content Placeholder 2">
            <a:extLst>
              <a:ext uri="{FF2B5EF4-FFF2-40B4-BE49-F238E27FC236}">
                <a16:creationId xmlns:a16="http://schemas.microsoft.com/office/drawing/2014/main" id="{318DF7E3-AFF2-E66C-A09F-FFF3A6D8EEC4}"/>
              </a:ext>
            </a:extLst>
          </p:cNvPr>
          <p:cNvSpPr>
            <a:spLocks noGrp="1"/>
          </p:cNvSpPr>
          <p:nvPr>
            <p:ph sz="half" idx="1"/>
          </p:nvPr>
        </p:nvSpPr>
        <p:spPr>
          <a:xfrm>
            <a:off x="838200" y="1825625"/>
            <a:ext cx="9047672" cy="3074179"/>
          </a:xfrm>
        </p:spPr>
        <p:txBody>
          <a:bodyPr/>
          <a:lstStyle/>
          <a:p>
            <a:pPr marL="514350" indent="-514350">
              <a:buFont typeface="+mj-lt"/>
              <a:buAutoNum type="arabicPeriod"/>
            </a:pPr>
            <a:r>
              <a:rPr lang="en-US" dirty="0"/>
              <a:t>Create a development environment.</a:t>
            </a:r>
          </a:p>
          <a:p>
            <a:pPr marL="514350" indent="-514350">
              <a:buFont typeface="+mj-lt"/>
              <a:buAutoNum type="arabicPeriod"/>
            </a:pPr>
            <a:r>
              <a:rPr lang="en-US" dirty="0"/>
              <a:t>Streamline your coding script files.     </a:t>
            </a:r>
          </a:p>
          <a:p>
            <a:pPr marL="514350" indent="-514350">
              <a:buFont typeface="+mj-lt"/>
              <a:buAutoNum type="arabicPeriod"/>
            </a:pPr>
            <a:r>
              <a:rPr lang="en-US" dirty="0"/>
              <a:t>Generate a master file.</a:t>
            </a:r>
          </a:p>
          <a:p>
            <a:pPr marL="514350" indent="-514350">
              <a:buFont typeface="+mj-lt"/>
              <a:buAutoNum type="arabicPeriod"/>
            </a:pPr>
            <a:r>
              <a:rPr lang="en-US" dirty="0"/>
              <a:t>Use a consistent style.</a:t>
            </a:r>
          </a:p>
        </p:txBody>
      </p:sp>
    </p:spTree>
    <p:extLst>
      <p:ext uri="{BB962C8B-B14F-4D97-AF65-F5344CB8AC3E}">
        <p14:creationId xmlns:p14="http://schemas.microsoft.com/office/powerpoint/2010/main" val="10852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E93-0995-2001-16AC-8788E142B2F7}"/>
              </a:ext>
            </a:extLst>
          </p:cNvPr>
          <p:cNvSpPr>
            <a:spLocks noGrp="1"/>
          </p:cNvSpPr>
          <p:nvPr>
            <p:ph type="title"/>
          </p:nvPr>
        </p:nvSpPr>
        <p:spPr/>
        <p:txBody>
          <a:bodyPr/>
          <a:lstStyle/>
          <a:p>
            <a:r>
              <a:rPr lang="en-US" dirty="0"/>
              <a:t>Development Environment</a:t>
            </a:r>
          </a:p>
        </p:txBody>
      </p:sp>
      <p:sp>
        <p:nvSpPr>
          <p:cNvPr id="3" name="Content Placeholder 2">
            <a:extLst>
              <a:ext uri="{FF2B5EF4-FFF2-40B4-BE49-F238E27FC236}">
                <a16:creationId xmlns:a16="http://schemas.microsoft.com/office/drawing/2014/main" id="{C615DA61-E732-FE17-42F2-2B07B5B26386}"/>
              </a:ext>
            </a:extLst>
          </p:cNvPr>
          <p:cNvSpPr>
            <a:spLocks noGrp="1"/>
          </p:cNvSpPr>
          <p:nvPr>
            <p:ph sz="half" idx="1"/>
          </p:nvPr>
        </p:nvSpPr>
        <p:spPr>
          <a:xfrm>
            <a:off x="838200" y="1825624"/>
            <a:ext cx="6456680" cy="4768215"/>
          </a:xfrm>
        </p:spPr>
        <p:txBody>
          <a:bodyPr>
            <a:normAutofit fontScale="92500" lnSpcReduction="20000"/>
          </a:bodyPr>
          <a:lstStyle/>
          <a:p>
            <a:r>
              <a:rPr lang="en-US" b="1" dirty="0"/>
              <a:t>Development environment</a:t>
            </a:r>
            <a:r>
              <a:rPr lang="en-US" dirty="0"/>
              <a:t>: the folder structure in which data and code live. </a:t>
            </a:r>
          </a:p>
          <a:p>
            <a:pPr lvl="1"/>
            <a:r>
              <a:rPr lang="en-US" dirty="0"/>
              <a:t>At its best, the code itself will generate the development environment, creating all the necessary folders and placing all the necessary files in those folders, like an installer package for a piece of software. </a:t>
            </a:r>
          </a:p>
          <a:p>
            <a:pPr lvl="1"/>
            <a:r>
              <a:rPr lang="en-US" dirty="0"/>
              <a:t>At a minimum, a development environment should be obvious, easily described, and readily understood. </a:t>
            </a:r>
          </a:p>
          <a:p>
            <a:r>
              <a:rPr lang="en-US" dirty="0"/>
              <a:t>A good development environment: </a:t>
            </a:r>
          </a:p>
          <a:p>
            <a:pPr lvl="1"/>
            <a:r>
              <a:rPr lang="en-US" dirty="0"/>
              <a:t>Has a clear folder structure, effective naming conventions, makes use of relative paths, and includes a comprehensive README.  </a:t>
            </a:r>
          </a:p>
          <a:p>
            <a:pPr lvl="1"/>
            <a:r>
              <a:rPr lang="en-US" dirty="0"/>
              <a:t>Should easily expand to accommodate complexity while still being easy to navigate. </a:t>
            </a:r>
          </a:p>
        </p:txBody>
      </p:sp>
      <p:pic>
        <p:nvPicPr>
          <p:cNvPr id="6" name="Content Placeholder 5" descr="A diagram of a computer folder&#10;&#10;Description automatically generated">
            <a:extLst>
              <a:ext uri="{FF2B5EF4-FFF2-40B4-BE49-F238E27FC236}">
                <a16:creationId xmlns:a16="http://schemas.microsoft.com/office/drawing/2014/main" id="{0A1198E2-3C6E-710F-BBE2-FE72A2A5AB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8774" y="2447918"/>
            <a:ext cx="4638709" cy="1962164"/>
          </a:xfrm>
        </p:spPr>
      </p:pic>
    </p:spTree>
    <p:extLst>
      <p:ext uri="{BB962C8B-B14F-4D97-AF65-F5344CB8AC3E}">
        <p14:creationId xmlns:p14="http://schemas.microsoft.com/office/powerpoint/2010/main" val="919521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1167-31CE-80C9-6605-07F673F6C5B8}"/>
              </a:ext>
            </a:extLst>
          </p:cNvPr>
          <p:cNvSpPr>
            <a:spLocks noGrp="1"/>
          </p:cNvSpPr>
          <p:nvPr>
            <p:ph type="title"/>
          </p:nvPr>
        </p:nvSpPr>
        <p:spPr/>
        <p:txBody>
          <a:bodyPr/>
          <a:lstStyle/>
          <a:p>
            <a:r>
              <a:rPr lang="en-US" dirty="0"/>
              <a:t>Streamlining Code</a:t>
            </a:r>
          </a:p>
        </p:txBody>
      </p:sp>
      <p:sp>
        <p:nvSpPr>
          <p:cNvPr id="3" name="Content Placeholder 2">
            <a:extLst>
              <a:ext uri="{FF2B5EF4-FFF2-40B4-BE49-F238E27FC236}">
                <a16:creationId xmlns:a16="http://schemas.microsoft.com/office/drawing/2014/main" id="{CFA36583-C66F-7B56-674B-05D663273ACB}"/>
              </a:ext>
            </a:extLst>
          </p:cNvPr>
          <p:cNvSpPr>
            <a:spLocks noGrp="1"/>
          </p:cNvSpPr>
          <p:nvPr>
            <p:ph sz="half" idx="1"/>
          </p:nvPr>
        </p:nvSpPr>
        <p:spPr>
          <a:xfrm>
            <a:off x="707366" y="1475117"/>
            <a:ext cx="5312434" cy="5017758"/>
          </a:xfrm>
        </p:spPr>
        <p:txBody>
          <a:bodyPr>
            <a:normAutofit fontScale="70000" lnSpcReduction="20000"/>
          </a:bodyPr>
          <a:lstStyle/>
          <a:p>
            <a:r>
              <a:rPr lang="en-US" dirty="0"/>
              <a:t>Think carefully about the organization of files themselves. </a:t>
            </a:r>
          </a:p>
          <a:p>
            <a:r>
              <a:rPr lang="en-US" dirty="0"/>
              <a:t>Efficient and clear code is an integral part of a workflow. </a:t>
            </a:r>
          </a:p>
          <a:p>
            <a:r>
              <a:rPr lang="en-US" b="1" dirty="0"/>
              <a:t>To this end, code files should do only one thing. </a:t>
            </a:r>
          </a:p>
          <a:p>
            <a:pPr lvl="1"/>
            <a:r>
              <a:rPr lang="en-US" dirty="0"/>
              <a:t>Variables should be cleaned in a single file. </a:t>
            </a:r>
          </a:p>
          <a:p>
            <a:pPr lvl="1"/>
            <a:r>
              <a:rPr lang="en-US" dirty="0"/>
              <a:t>Cleaned data saved in a new folder, such as ``temp.‘’ </a:t>
            </a:r>
          </a:p>
          <a:p>
            <a:pPr lvl="1"/>
            <a:r>
              <a:rPr lang="en-US" dirty="0"/>
              <a:t>A different script file should then merge together the cleaned individual data files. </a:t>
            </a:r>
          </a:p>
          <a:p>
            <a:pPr lvl="1"/>
            <a:r>
              <a:rPr lang="en-US" dirty="0"/>
              <a:t>Another script file should read in the merged data and conduct all of the analysis.</a:t>
            </a:r>
          </a:p>
          <a:p>
            <a:r>
              <a:rPr lang="en-US" dirty="0"/>
              <a:t>Organize your script files into folders that clone the folder structure of the raw data. </a:t>
            </a:r>
          </a:p>
          <a:p>
            <a:pPr lvl="1"/>
            <a:r>
              <a:rPr lang="en-US" dirty="0"/>
              <a:t>Use a single script file to clean each raw data file and give the script file the same name as the raw data file it cleans. </a:t>
            </a:r>
          </a:p>
          <a:p>
            <a:pPr lvl="1"/>
            <a:r>
              <a:rPr lang="en-US" dirty="0"/>
              <a:t>Have decipherable names for the intermediate script files that merge cleaned data together. </a:t>
            </a:r>
          </a:p>
        </p:txBody>
      </p:sp>
      <p:pic>
        <p:nvPicPr>
          <p:cNvPr id="6" name="Picture 5">
            <a:extLst>
              <a:ext uri="{FF2B5EF4-FFF2-40B4-BE49-F238E27FC236}">
                <a16:creationId xmlns:a16="http://schemas.microsoft.com/office/drawing/2014/main" id="{743E2914-40A4-C3DE-89E9-481D8B2138E8}"/>
              </a:ext>
            </a:extLst>
          </p:cNvPr>
          <p:cNvPicPr>
            <a:picLocks noChangeAspect="1"/>
          </p:cNvPicPr>
          <p:nvPr/>
        </p:nvPicPr>
        <p:blipFill>
          <a:blip r:embed="rId2"/>
          <a:stretch>
            <a:fillRect/>
          </a:stretch>
        </p:blipFill>
        <p:spPr>
          <a:xfrm>
            <a:off x="6562415" y="477776"/>
            <a:ext cx="5181866" cy="1212912"/>
          </a:xfrm>
          <a:prstGeom prst="rect">
            <a:avLst/>
          </a:prstGeom>
        </p:spPr>
      </p:pic>
      <p:pic>
        <p:nvPicPr>
          <p:cNvPr id="8" name="Picture 7">
            <a:extLst>
              <a:ext uri="{FF2B5EF4-FFF2-40B4-BE49-F238E27FC236}">
                <a16:creationId xmlns:a16="http://schemas.microsoft.com/office/drawing/2014/main" id="{6DE3676B-5E47-E5C7-DA79-A11F6722A76D}"/>
              </a:ext>
            </a:extLst>
          </p:cNvPr>
          <p:cNvPicPr>
            <a:picLocks noChangeAspect="1"/>
          </p:cNvPicPr>
          <p:nvPr/>
        </p:nvPicPr>
        <p:blipFill>
          <a:blip r:embed="rId3"/>
          <a:stretch>
            <a:fillRect/>
          </a:stretch>
        </p:blipFill>
        <p:spPr>
          <a:xfrm>
            <a:off x="6562415" y="1863780"/>
            <a:ext cx="5105662" cy="1924149"/>
          </a:xfrm>
          <a:prstGeom prst="rect">
            <a:avLst/>
          </a:prstGeom>
        </p:spPr>
      </p:pic>
      <p:pic>
        <p:nvPicPr>
          <p:cNvPr id="10" name="Picture 9">
            <a:extLst>
              <a:ext uri="{FF2B5EF4-FFF2-40B4-BE49-F238E27FC236}">
                <a16:creationId xmlns:a16="http://schemas.microsoft.com/office/drawing/2014/main" id="{6B9ED9CE-D75C-49BF-2732-7A9C5AEEF7FA}"/>
              </a:ext>
            </a:extLst>
          </p:cNvPr>
          <p:cNvPicPr>
            <a:picLocks noChangeAspect="1"/>
          </p:cNvPicPr>
          <p:nvPr/>
        </p:nvPicPr>
        <p:blipFill>
          <a:blip r:embed="rId4"/>
          <a:stretch>
            <a:fillRect/>
          </a:stretch>
        </p:blipFill>
        <p:spPr>
          <a:xfrm>
            <a:off x="6492561" y="4269154"/>
            <a:ext cx="5245370" cy="2419474"/>
          </a:xfrm>
          <a:prstGeom prst="rect">
            <a:avLst/>
          </a:prstGeom>
        </p:spPr>
      </p:pic>
      <p:sp>
        <p:nvSpPr>
          <p:cNvPr id="11" name="Rectangle 10">
            <a:extLst>
              <a:ext uri="{FF2B5EF4-FFF2-40B4-BE49-F238E27FC236}">
                <a16:creationId xmlns:a16="http://schemas.microsoft.com/office/drawing/2014/main" id="{F7E68586-65AD-7FD6-1099-F3EC2DD71E2F}"/>
              </a:ext>
            </a:extLst>
          </p:cNvPr>
          <p:cNvSpPr/>
          <p:nvPr/>
        </p:nvSpPr>
        <p:spPr>
          <a:xfrm>
            <a:off x="6492561" y="365125"/>
            <a:ext cx="5251720" cy="3422804"/>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7A3831-1565-D0D5-B285-F3095184C2FF}"/>
              </a:ext>
            </a:extLst>
          </p:cNvPr>
          <p:cNvSpPr/>
          <p:nvPr/>
        </p:nvSpPr>
        <p:spPr>
          <a:xfrm>
            <a:off x="6489386" y="4063042"/>
            <a:ext cx="5251720" cy="2632270"/>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9BB37DDF-98F9-31D3-6922-E2867C31E93E}"/>
              </a:ext>
            </a:extLst>
          </p:cNvPr>
          <p:cNvCxnSpPr>
            <a:cxnSpLocks/>
          </p:cNvCxnSpPr>
          <p:nvPr/>
        </p:nvCxnSpPr>
        <p:spPr>
          <a:xfrm>
            <a:off x="6096000" y="1751073"/>
            <a:ext cx="600686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137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0C056-4D7B-5615-90E8-60CC0D480A09}"/>
              </a:ext>
            </a:extLst>
          </p:cNvPr>
          <p:cNvSpPr>
            <a:spLocks noGrp="1"/>
          </p:cNvSpPr>
          <p:nvPr>
            <p:ph type="title"/>
          </p:nvPr>
        </p:nvSpPr>
        <p:spPr/>
        <p:txBody>
          <a:bodyPr/>
          <a:lstStyle/>
          <a:p>
            <a:r>
              <a:rPr lang="en-US" dirty="0"/>
              <a:t>Masterfile</a:t>
            </a:r>
          </a:p>
        </p:txBody>
      </p:sp>
      <p:sp>
        <p:nvSpPr>
          <p:cNvPr id="3" name="Content Placeholder 2">
            <a:extLst>
              <a:ext uri="{FF2B5EF4-FFF2-40B4-BE49-F238E27FC236}">
                <a16:creationId xmlns:a16="http://schemas.microsoft.com/office/drawing/2014/main" id="{0364E275-84DC-8F26-BE55-64C93B92ED5D}"/>
              </a:ext>
            </a:extLst>
          </p:cNvPr>
          <p:cNvSpPr>
            <a:spLocks noGrp="1"/>
          </p:cNvSpPr>
          <p:nvPr>
            <p:ph sz="half" idx="1"/>
          </p:nvPr>
        </p:nvSpPr>
        <p:spPr>
          <a:xfrm>
            <a:off x="838200" y="1402080"/>
            <a:ext cx="5704840" cy="5323839"/>
          </a:xfrm>
        </p:spPr>
        <p:txBody>
          <a:bodyPr>
            <a:normAutofit fontScale="70000" lnSpcReduction="20000"/>
          </a:bodyPr>
          <a:lstStyle/>
          <a:p>
            <a:r>
              <a:rPr lang="en-US" dirty="0"/>
              <a:t>Generate a master or overall project script file: it serves a single purpose, which is to </a:t>
            </a:r>
            <a:r>
              <a:rPr lang="en-US" b="1" dirty="0"/>
              <a:t>run all of the subsidiary script files for the project, compiling everything together in its entirety and outputting all of the results. </a:t>
            </a:r>
          </a:p>
          <a:p>
            <a:r>
              <a:rPr lang="en-US" dirty="0"/>
              <a:t>This saves you and other researchers the time of trying to figure out what coding files need to be run. </a:t>
            </a:r>
          </a:p>
          <a:p>
            <a:r>
              <a:rPr lang="en-US" dirty="0"/>
              <a:t>A master script file (</a:t>
            </a:r>
            <a:r>
              <a:rPr lang="en-US" dirty="0" err="1"/>
              <a:t>projectdo</a:t>
            </a:r>
            <a:r>
              <a:rPr lang="en-US" dirty="0"/>
              <a:t>) allows one to achieve the objective of a successful workflow: push button replication. It should: </a:t>
            </a:r>
          </a:p>
          <a:p>
            <a:pPr lvl="1"/>
            <a:r>
              <a:rPr lang="en-US" dirty="0"/>
              <a:t>Define the root directories for each user, so that the code in all of the subsidiary files knows where to look for the data without having to change directory paths in every file. </a:t>
            </a:r>
          </a:p>
          <a:p>
            <a:pPr lvl="1"/>
            <a:r>
              <a:rPr lang="en-US" dirty="0"/>
              <a:t>Create the development environment itself, downloading the data and placing it in the correct folders. </a:t>
            </a:r>
          </a:p>
          <a:p>
            <a:pPr lvl="1"/>
            <a:r>
              <a:rPr lang="en-US" dirty="0"/>
              <a:t>Install any user-written packages so that the code does not break when it tries to use a package that the current user does not have installed on their machine. </a:t>
            </a:r>
          </a:p>
          <a:p>
            <a:pPr lvl="1"/>
            <a:r>
              <a:rPr lang="en-US" dirty="0"/>
              <a:t>Runs all of the code in the proper order. </a:t>
            </a:r>
          </a:p>
        </p:txBody>
      </p:sp>
      <p:pic>
        <p:nvPicPr>
          <p:cNvPr id="6" name="Content Placeholder 5">
            <a:extLst>
              <a:ext uri="{FF2B5EF4-FFF2-40B4-BE49-F238E27FC236}">
                <a16:creationId xmlns:a16="http://schemas.microsoft.com/office/drawing/2014/main" id="{346A5E8B-3275-C93B-4ACD-F6604FE844EF}"/>
              </a:ext>
            </a:extLst>
          </p:cNvPr>
          <p:cNvPicPr>
            <a:picLocks noGrp="1" noChangeAspect="1"/>
          </p:cNvPicPr>
          <p:nvPr>
            <p:ph sz="half" idx="2"/>
          </p:nvPr>
        </p:nvPicPr>
        <p:blipFill>
          <a:blip r:embed="rId2"/>
          <a:stretch>
            <a:fillRect/>
          </a:stretch>
        </p:blipFill>
        <p:spPr>
          <a:xfrm>
            <a:off x="6744419" y="2091767"/>
            <a:ext cx="5181600" cy="3125874"/>
          </a:xfrm>
        </p:spPr>
      </p:pic>
    </p:spTree>
    <p:extLst>
      <p:ext uri="{BB962C8B-B14F-4D97-AF65-F5344CB8AC3E}">
        <p14:creationId xmlns:p14="http://schemas.microsoft.com/office/powerpoint/2010/main" val="88945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DE71-FCA6-A4AB-246A-940E71E9353F}"/>
              </a:ext>
            </a:extLst>
          </p:cNvPr>
          <p:cNvSpPr>
            <a:spLocks noGrp="1"/>
          </p:cNvSpPr>
          <p:nvPr>
            <p:ph type="title"/>
          </p:nvPr>
        </p:nvSpPr>
        <p:spPr/>
        <p:txBody>
          <a:bodyPr/>
          <a:lstStyle/>
          <a:p>
            <a:r>
              <a:rPr lang="en-US" dirty="0"/>
              <a:t>Consistent Style</a:t>
            </a:r>
          </a:p>
        </p:txBody>
      </p:sp>
      <p:sp>
        <p:nvSpPr>
          <p:cNvPr id="3" name="Content Placeholder 2">
            <a:extLst>
              <a:ext uri="{FF2B5EF4-FFF2-40B4-BE49-F238E27FC236}">
                <a16:creationId xmlns:a16="http://schemas.microsoft.com/office/drawing/2014/main" id="{2A7D2108-CA54-7B05-1042-DDD2BB09C943}"/>
              </a:ext>
            </a:extLst>
          </p:cNvPr>
          <p:cNvSpPr>
            <a:spLocks noGrp="1"/>
          </p:cNvSpPr>
          <p:nvPr>
            <p:ph sz="half" idx="1"/>
          </p:nvPr>
        </p:nvSpPr>
        <p:spPr>
          <a:xfrm>
            <a:off x="325120" y="1483360"/>
            <a:ext cx="6461760" cy="5181599"/>
          </a:xfrm>
        </p:spPr>
        <p:txBody>
          <a:bodyPr>
            <a:normAutofit fontScale="77500" lnSpcReduction="20000"/>
          </a:bodyPr>
          <a:lstStyle/>
          <a:p>
            <a:r>
              <a:rPr lang="en-US" dirty="0"/>
              <a:t>Code should include documentation within each script file which describes details about the project and file, what the file does, what it assumes the user has, and what must still be done on the file. </a:t>
            </a:r>
          </a:p>
          <a:p>
            <a:r>
              <a:rPr lang="en-US" b="1" dirty="0"/>
              <a:t>Headings</a:t>
            </a:r>
            <a:r>
              <a:rPr lang="en-US" dirty="0"/>
              <a:t> should label what is being done in a particular section, though following the recommendation above, a single file should not have more than a few sections. </a:t>
            </a:r>
          </a:p>
          <a:p>
            <a:r>
              <a:rPr lang="en-US" b="1" dirty="0"/>
              <a:t>Spaces and tabs </a:t>
            </a:r>
            <a:r>
              <a:rPr lang="en-US" dirty="0"/>
              <a:t>should be used liberally in order to make reading code easier. </a:t>
            </a:r>
          </a:p>
          <a:p>
            <a:r>
              <a:rPr lang="en-US" b="1" dirty="0"/>
              <a:t>Comments</a:t>
            </a:r>
            <a:r>
              <a:rPr lang="en-US" dirty="0"/>
              <a:t> can be helpful for clarifying and sharing what is intended to occur in a code block and clarifying what actually occurred. </a:t>
            </a:r>
          </a:p>
          <a:p>
            <a:r>
              <a:rPr lang="en-US" b="1" dirty="0"/>
              <a:t>Be guided by computational empathy, always remembering that the code is meant to be run by others, who have none of the context that the original author might have.</a:t>
            </a:r>
          </a:p>
        </p:txBody>
      </p:sp>
      <p:pic>
        <p:nvPicPr>
          <p:cNvPr id="8" name="Content Placeholder 9" descr="A screenshot of a computer&#10;&#10;Description automatically generated">
            <a:extLst>
              <a:ext uri="{FF2B5EF4-FFF2-40B4-BE49-F238E27FC236}">
                <a16:creationId xmlns:a16="http://schemas.microsoft.com/office/drawing/2014/main" id="{112288E9-4CBD-5BB2-9758-C87A4C9B8AE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9960" y="125082"/>
            <a:ext cx="5482283" cy="6607835"/>
          </a:xfrm>
          <a:prstGeom prst="rect">
            <a:avLst/>
          </a:prstGeom>
        </p:spPr>
      </p:pic>
    </p:spTree>
    <p:extLst>
      <p:ext uri="{BB962C8B-B14F-4D97-AF65-F5344CB8AC3E}">
        <p14:creationId xmlns:p14="http://schemas.microsoft.com/office/powerpoint/2010/main" val="2010395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4768-B142-1B50-B4C7-BBBCDFA71058}"/>
              </a:ext>
            </a:extLst>
          </p:cNvPr>
          <p:cNvSpPr>
            <a:spLocks noGrp="1"/>
          </p:cNvSpPr>
          <p:nvPr>
            <p:ph type="title"/>
          </p:nvPr>
        </p:nvSpPr>
        <p:spPr/>
        <p:txBody>
          <a:bodyPr/>
          <a:lstStyle/>
          <a:p>
            <a:r>
              <a:rPr lang="en-US" dirty="0"/>
              <a:t>For Next Week</a:t>
            </a:r>
          </a:p>
        </p:txBody>
      </p:sp>
      <p:sp>
        <p:nvSpPr>
          <p:cNvPr id="3" name="Content Placeholder 2">
            <a:extLst>
              <a:ext uri="{FF2B5EF4-FFF2-40B4-BE49-F238E27FC236}">
                <a16:creationId xmlns:a16="http://schemas.microsoft.com/office/drawing/2014/main" id="{C5248FAD-2539-6922-20A9-7AA47D0C1D21}"/>
              </a:ext>
            </a:extLst>
          </p:cNvPr>
          <p:cNvSpPr>
            <a:spLocks noGrp="1"/>
          </p:cNvSpPr>
          <p:nvPr>
            <p:ph sz="half" idx="1"/>
          </p:nvPr>
        </p:nvSpPr>
        <p:spPr>
          <a:xfrm>
            <a:off x="838200" y="1825625"/>
            <a:ext cx="9849928" cy="4351338"/>
          </a:xfrm>
        </p:spPr>
        <p:txBody>
          <a:bodyPr/>
          <a:lstStyle/>
          <a:p>
            <a:r>
              <a:rPr lang="en-US" dirty="0"/>
              <a:t>Download GitHub Desktop</a:t>
            </a:r>
          </a:p>
          <a:p>
            <a:r>
              <a:rPr lang="en-US" dirty="0"/>
              <a:t>Ensure you are connected to the AREC596 Repo</a:t>
            </a:r>
          </a:p>
          <a:p>
            <a:r>
              <a:rPr lang="en-US" dirty="0"/>
              <a:t>Email me about:</a:t>
            </a:r>
          </a:p>
          <a:p>
            <a:pPr lvl="1"/>
            <a:r>
              <a:rPr lang="en-US" dirty="0"/>
              <a:t>Your thesis </a:t>
            </a:r>
          </a:p>
          <a:p>
            <a:pPr lvl="1"/>
            <a:r>
              <a:rPr lang="en-US" dirty="0"/>
              <a:t>If you’d like a sample project </a:t>
            </a:r>
          </a:p>
          <a:p>
            <a:pPr lvl="2"/>
            <a:r>
              <a:rPr lang="en-US" dirty="0"/>
              <a:t>Real data</a:t>
            </a:r>
          </a:p>
          <a:p>
            <a:pPr lvl="2"/>
            <a:r>
              <a:rPr lang="en-US" dirty="0"/>
              <a:t>Example data</a:t>
            </a:r>
          </a:p>
          <a:p>
            <a:r>
              <a:rPr lang="en-US" dirty="0"/>
              <a:t>Read: Gentzkow + Shapiro (2014)</a:t>
            </a:r>
          </a:p>
        </p:txBody>
      </p:sp>
    </p:spTree>
    <p:extLst>
      <p:ext uri="{BB962C8B-B14F-4D97-AF65-F5344CB8AC3E}">
        <p14:creationId xmlns:p14="http://schemas.microsoft.com/office/powerpoint/2010/main" val="3500313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77AB3F-8E87-AFED-9C5B-45F31234B88E}"/>
              </a:ext>
            </a:extLst>
          </p:cNvPr>
          <p:cNvSpPr>
            <a:spLocks noGrp="1"/>
          </p:cNvSpPr>
          <p:nvPr>
            <p:ph type="title"/>
          </p:nvPr>
        </p:nvSpPr>
        <p:spPr/>
        <p:txBody>
          <a:bodyPr/>
          <a:lstStyle/>
          <a:p>
            <a:r>
              <a:rPr lang="en-US" dirty="0"/>
              <a:t>Questions? …And a “quiz”!</a:t>
            </a:r>
          </a:p>
        </p:txBody>
      </p:sp>
      <p:pic>
        <p:nvPicPr>
          <p:cNvPr id="7" name="Content Placeholder 6" descr="A qr code with a white background&#10;&#10;Description automatically generated">
            <a:extLst>
              <a:ext uri="{FF2B5EF4-FFF2-40B4-BE49-F238E27FC236}">
                <a16:creationId xmlns:a16="http://schemas.microsoft.com/office/drawing/2014/main" id="{F680476F-DB86-2986-D196-905539CB56F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20331" y="1825625"/>
            <a:ext cx="4351338" cy="4351338"/>
          </a:xfrm>
          <a:prstGeom prst="rect">
            <a:avLst/>
          </a:prstGeom>
          <a:noFill/>
          <a:ln>
            <a:noFill/>
          </a:ln>
        </p:spPr>
      </p:pic>
    </p:spTree>
    <p:extLst>
      <p:ext uri="{BB962C8B-B14F-4D97-AF65-F5344CB8AC3E}">
        <p14:creationId xmlns:p14="http://schemas.microsoft.com/office/powerpoint/2010/main" val="1995111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C47E-A88E-289B-CD0F-D1F1BDA830BD}"/>
              </a:ext>
            </a:extLst>
          </p:cNvPr>
          <p:cNvSpPr>
            <a:spLocks noGrp="1"/>
          </p:cNvSpPr>
          <p:nvPr>
            <p:ph type="title"/>
          </p:nvPr>
        </p:nvSpPr>
        <p:spPr/>
        <p:txBody>
          <a:bodyPr/>
          <a:lstStyle/>
          <a:p>
            <a:r>
              <a:rPr lang="en-US" dirty="0"/>
              <a:t>Two Syllabus Changes </a:t>
            </a:r>
          </a:p>
        </p:txBody>
      </p:sp>
      <p:sp>
        <p:nvSpPr>
          <p:cNvPr id="3" name="Content Placeholder 2">
            <a:extLst>
              <a:ext uri="{FF2B5EF4-FFF2-40B4-BE49-F238E27FC236}">
                <a16:creationId xmlns:a16="http://schemas.microsoft.com/office/drawing/2014/main" id="{9D644DFF-4E2B-D157-3E86-1E693602C583}"/>
              </a:ext>
            </a:extLst>
          </p:cNvPr>
          <p:cNvSpPr>
            <a:spLocks noGrp="1"/>
          </p:cNvSpPr>
          <p:nvPr>
            <p:ph idx="1"/>
          </p:nvPr>
        </p:nvSpPr>
        <p:spPr/>
        <p:txBody>
          <a:bodyPr/>
          <a:lstStyle/>
          <a:p>
            <a:pPr marL="514350" indent="-514350">
              <a:buFont typeface="+mj-lt"/>
              <a:buAutoNum type="arabicPeriod"/>
            </a:pPr>
            <a:r>
              <a:rPr lang="en-US" b="1" dirty="0"/>
              <a:t>Presentation time:</a:t>
            </a:r>
          </a:p>
          <a:p>
            <a:pPr lvl="1"/>
            <a:r>
              <a:rPr lang="en-US" dirty="0"/>
              <a:t>First years: 15 minutes</a:t>
            </a:r>
          </a:p>
          <a:p>
            <a:pPr lvl="1"/>
            <a:r>
              <a:rPr lang="en-US" dirty="0"/>
              <a:t>Second years: 30 minutes</a:t>
            </a:r>
          </a:p>
          <a:p>
            <a:pPr marL="514350" indent="-514350">
              <a:buFont typeface="+mj-lt"/>
              <a:buAutoNum type="arabicPeriod"/>
            </a:pPr>
            <a:r>
              <a:rPr lang="en-US" b="1" dirty="0"/>
              <a:t>“Grading” weights: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5" name="Picture 4">
            <a:extLst>
              <a:ext uri="{FF2B5EF4-FFF2-40B4-BE49-F238E27FC236}">
                <a16:creationId xmlns:a16="http://schemas.microsoft.com/office/drawing/2014/main" id="{1F26FA72-5973-FFA6-BAC0-6AFA45B6DA83}"/>
              </a:ext>
            </a:extLst>
          </p:cNvPr>
          <p:cNvPicPr>
            <a:picLocks noChangeAspect="1"/>
          </p:cNvPicPr>
          <p:nvPr/>
        </p:nvPicPr>
        <p:blipFill>
          <a:blip r:embed="rId2"/>
          <a:stretch>
            <a:fillRect/>
          </a:stretch>
        </p:blipFill>
        <p:spPr>
          <a:xfrm>
            <a:off x="2027472" y="3726613"/>
            <a:ext cx="8003742" cy="2096218"/>
          </a:xfrm>
          <a:prstGeom prst="rect">
            <a:avLst/>
          </a:prstGeom>
        </p:spPr>
      </p:pic>
    </p:spTree>
    <p:extLst>
      <p:ext uri="{BB962C8B-B14F-4D97-AF65-F5344CB8AC3E}">
        <p14:creationId xmlns:p14="http://schemas.microsoft.com/office/powerpoint/2010/main" val="1392184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E0E1-1F72-CF7F-4CDF-CD3496365802}"/>
              </a:ext>
            </a:extLst>
          </p:cNvPr>
          <p:cNvSpPr>
            <a:spLocks noGrp="1"/>
          </p:cNvSpPr>
          <p:nvPr>
            <p:ph type="title"/>
          </p:nvPr>
        </p:nvSpPr>
        <p:spPr/>
        <p:txBody>
          <a:bodyPr/>
          <a:lstStyle/>
          <a:p>
            <a:r>
              <a:rPr lang="en-US" dirty="0"/>
              <a:t>Workflow</a:t>
            </a:r>
          </a:p>
        </p:txBody>
      </p:sp>
      <p:sp>
        <p:nvSpPr>
          <p:cNvPr id="3" name="Content Placeholder 2">
            <a:extLst>
              <a:ext uri="{FF2B5EF4-FFF2-40B4-BE49-F238E27FC236}">
                <a16:creationId xmlns:a16="http://schemas.microsoft.com/office/drawing/2014/main" id="{27B6CFDD-30A3-ADAB-F8B6-D43FBB3BF007}"/>
              </a:ext>
            </a:extLst>
          </p:cNvPr>
          <p:cNvSpPr>
            <a:spLocks noGrp="1"/>
          </p:cNvSpPr>
          <p:nvPr>
            <p:ph idx="1"/>
          </p:nvPr>
        </p:nvSpPr>
        <p:spPr/>
        <p:txBody>
          <a:bodyPr>
            <a:normAutofit/>
          </a:bodyPr>
          <a:lstStyle/>
          <a:p>
            <a:r>
              <a:rPr lang="en-US" b="1" dirty="0"/>
              <a:t>Workflow</a:t>
            </a:r>
            <a:r>
              <a:rPr lang="en-US" dirty="0"/>
              <a:t>: a repeatable series of actions necessary for completing a task. </a:t>
            </a:r>
          </a:p>
          <a:p>
            <a:r>
              <a:rPr lang="en-US" dirty="0"/>
              <a:t>It is jargon in manufacturing, management, and software development, but the concept is extremely useful for applied economics research.</a:t>
            </a:r>
          </a:p>
          <a:p>
            <a:r>
              <a:rPr lang="en-US" dirty="0"/>
              <a:t>Establishing a workflow should be undertaken as a first step. </a:t>
            </a:r>
          </a:p>
          <a:p>
            <a:r>
              <a:rPr lang="en-US" dirty="0"/>
              <a:t>The sign of a good workflow management system is that when a project is opened, one is immediately able to figure out where all the files are, what the files do, and the order in which they must be run. </a:t>
            </a:r>
          </a:p>
        </p:txBody>
      </p:sp>
    </p:spTree>
    <p:extLst>
      <p:ext uri="{BB962C8B-B14F-4D97-AF65-F5344CB8AC3E}">
        <p14:creationId xmlns:p14="http://schemas.microsoft.com/office/powerpoint/2010/main" val="343560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FAED6F-B98F-061A-A0CB-0CF36E2D1085}"/>
              </a:ext>
            </a:extLst>
          </p:cNvPr>
          <p:cNvSpPr>
            <a:spLocks noGrp="1"/>
          </p:cNvSpPr>
          <p:nvPr>
            <p:ph type="title"/>
          </p:nvPr>
        </p:nvSpPr>
        <p:spPr/>
        <p:txBody>
          <a:bodyPr/>
          <a:lstStyle/>
          <a:p>
            <a:r>
              <a:rPr lang="en-US" dirty="0"/>
              <a:t>Motivation: Transparency and Replicability</a:t>
            </a:r>
          </a:p>
        </p:txBody>
      </p:sp>
      <p:sp>
        <p:nvSpPr>
          <p:cNvPr id="3" name="Content Placeholder 2">
            <a:extLst>
              <a:ext uri="{FF2B5EF4-FFF2-40B4-BE49-F238E27FC236}">
                <a16:creationId xmlns:a16="http://schemas.microsoft.com/office/drawing/2014/main" id="{136CCEAA-50D5-71D0-7B69-09B40ED9C5C4}"/>
              </a:ext>
            </a:extLst>
          </p:cNvPr>
          <p:cNvSpPr>
            <a:spLocks noGrp="1"/>
          </p:cNvSpPr>
          <p:nvPr>
            <p:ph sz="half" idx="1"/>
          </p:nvPr>
        </p:nvSpPr>
        <p:spPr>
          <a:xfrm>
            <a:off x="639910" y="2837403"/>
            <a:ext cx="7480997" cy="2786698"/>
          </a:xfrm>
        </p:spPr>
        <p:txBody>
          <a:bodyPr>
            <a:normAutofit fontScale="92500" lnSpcReduction="10000"/>
          </a:bodyPr>
          <a:lstStyle/>
          <a:p>
            <a:pPr marL="0" indent="0" algn="just">
              <a:buNone/>
            </a:pPr>
            <a:r>
              <a:rPr lang="en-US" i="1" dirty="0"/>
              <a:t>Despite its mathematical base, statistics is as much an art as it is a science. </a:t>
            </a:r>
            <a:r>
              <a:rPr lang="en-US" b="1" i="1" dirty="0"/>
              <a:t>A great many manipulations and even distortions are possible within the bounds of propriety. </a:t>
            </a:r>
            <a:r>
              <a:rPr lang="en-US" i="1" dirty="0"/>
              <a:t>Often the statistician must choose among methods, a subjective process, and find the one that he will use to represent the facts. </a:t>
            </a:r>
          </a:p>
          <a:p>
            <a:pPr marL="0" indent="0" algn="r">
              <a:buNone/>
            </a:pPr>
            <a:r>
              <a:rPr lang="en-US" dirty="0"/>
              <a:t>-Daryl Huff</a:t>
            </a:r>
          </a:p>
        </p:txBody>
      </p:sp>
      <p:pic>
        <p:nvPicPr>
          <p:cNvPr id="7" name="Content Placeholder 6">
            <a:extLst>
              <a:ext uri="{FF2B5EF4-FFF2-40B4-BE49-F238E27FC236}">
                <a16:creationId xmlns:a16="http://schemas.microsoft.com/office/drawing/2014/main" id="{A7E98273-6CAA-5FA1-44D1-6F4349D0D1D0}"/>
              </a:ext>
            </a:extLst>
          </p:cNvPr>
          <p:cNvPicPr>
            <a:picLocks noGrp="1" noChangeAspect="1"/>
          </p:cNvPicPr>
          <p:nvPr>
            <p:ph sz="half" idx="2"/>
          </p:nvPr>
        </p:nvPicPr>
        <p:blipFill>
          <a:blip r:embed="rId2"/>
          <a:stretch>
            <a:fillRect/>
          </a:stretch>
        </p:blipFill>
        <p:spPr>
          <a:xfrm>
            <a:off x="8382001" y="1968629"/>
            <a:ext cx="3051236" cy="4524246"/>
          </a:xfrm>
        </p:spPr>
      </p:pic>
    </p:spTree>
    <p:extLst>
      <p:ext uri="{BB962C8B-B14F-4D97-AF65-F5344CB8AC3E}">
        <p14:creationId xmlns:p14="http://schemas.microsoft.com/office/powerpoint/2010/main" val="374660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F514-D598-5B83-B74A-0A632204F37A}"/>
              </a:ext>
            </a:extLst>
          </p:cNvPr>
          <p:cNvSpPr>
            <a:spLocks noGrp="1"/>
          </p:cNvSpPr>
          <p:nvPr>
            <p:ph type="title"/>
          </p:nvPr>
        </p:nvSpPr>
        <p:spPr/>
        <p:txBody>
          <a:bodyPr/>
          <a:lstStyle/>
          <a:p>
            <a:r>
              <a:rPr lang="en-US" dirty="0"/>
              <a:t>Motivation: Make Your Life Easier</a:t>
            </a:r>
          </a:p>
        </p:txBody>
      </p:sp>
      <p:sp>
        <p:nvSpPr>
          <p:cNvPr id="3" name="Content Placeholder 2">
            <a:extLst>
              <a:ext uri="{FF2B5EF4-FFF2-40B4-BE49-F238E27FC236}">
                <a16:creationId xmlns:a16="http://schemas.microsoft.com/office/drawing/2014/main" id="{9884B175-C9C3-9A4A-5679-8DB847DD1D52}"/>
              </a:ext>
            </a:extLst>
          </p:cNvPr>
          <p:cNvSpPr>
            <a:spLocks noGrp="1"/>
          </p:cNvSpPr>
          <p:nvPr>
            <p:ph sz="half" idx="1"/>
          </p:nvPr>
        </p:nvSpPr>
        <p:spPr>
          <a:xfrm>
            <a:off x="838200" y="2216626"/>
            <a:ext cx="5928360" cy="3569335"/>
          </a:xfrm>
        </p:spPr>
        <p:txBody>
          <a:bodyPr/>
          <a:lstStyle/>
          <a:p>
            <a:r>
              <a:rPr lang="en-US" dirty="0"/>
              <a:t>Bus Factor: measurement of risk resulting from information (and capacities) held by only one individual. </a:t>
            </a:r>
          </a:p>
          <a:p>
            <a:pPr lvl="1"/>
            <a:r>
              <a:rPr lang="en-US" dirty="0"/>
              <a:t>Essentially: what is lost if this person gets hit by a bus?</a:t>
            </a:r>
          </a:p>
          <a:p>
            <a:r>
              <a:rPr lang="en-US" dirty="0"/>
              <a:t>Clear workflow makes it easier to return to a project later.</a:t>
            </a:r>
          </a:p>
        </p:txBody>
      </p:sp>
      <p:pic>
        <p:nvPicPr>
          <p:cNvPr id="8" name="Content Placeholder 7">
            <a:extLst>
              <a:ext uri="{FF2B5EF4-FFF2-40B4-BE49-F238E27FC236}">
                <a16:creationId xmlns:a16="http://schemas.microsoft.com/office/drawing/2014/main" id="{ED78C0E4-0E55-4446-AF3D-E075BFD3A177}"/>
              </a:ext>
            </a:extLst>
          </p:cNvPr>
          <p:cNvPicPr>
            <a:picLocks noGrp="1" noChangeAspect="1"/>
          </p:cNvPicPr>
          <p:nvPr>
            <p:ph sz="half" idx="2"/>
          </p:nvPr>
        </p:nvPicPr>
        <p:blipFill>
          <a:blip r:embed="rId2"/>
          <a:stretch>
            <a:fillRect/>
          </a:stretch>
        </p:blipFill>
        <p:spPr>
          <a:xfrm>
            <a:off x="6990864" y="1825625"/>
            <a:ext cx="4478991" cy="4351338"/>
          </a:xfrm>
        </p:spPr>
      </p:pic>
    </p:spTree>
    <p:extLst>
      <p:ext uri="{BB962C8B-B14F-4D97-AF65-F5344CB8AC3E}">
        <p14:creationId xmlns:p14="http://schemas.microsoft.com/office/powerpoint/2010/main" val="33524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F9CF6A-AE45-71C6-0D69-3FF086B2A40B}"/>
              </a:ext>
            </a:extLst>
          </p:cNvPr>
          <p:cNvSpPr>
            <a:spLocks noGrp="1"/>
          </p:cNvSpPr>
          <p:nvPr>
            <p:ph type="title"/>
          </p:nvPr>
        </p:nvSpPr>
        <p:spPr/>
        <p:txBody>
          <a:bodyPr/>
          <a:lstStyle/>
          <a:p>
            <a:r>
              <a:rPr lang="en-US" dirty="0"/>
              <a:t>Objectives and Goals</a:t>
            </a:r>
          </a:p>
        </p:txBody>
      </p:sp>
      <p:sp>
        <p:nvSpPr>
          <p:cNvPr id="6" name="Content Placeholder 5">
            <a:extLst>
              <a:ext uri="{FF2B5EF4-FFF2-40B4-BE49-F238E27FC236}">
                <a16:creationId xmlns:a16="http://schemas.microsoft.com/office/drawing/2014/main" id="{3C385AD5-8A3F-301B-4A90-583CFEA7BD2A}"/>
              </a:ext>
            </a:extLst>
          </p:cNvPr>
          <p:cNvSpPr>
            <a:spLocks noGrp="1"/>
          </p:cNvSpPr>
          <p:nvPr>
            <p:ph idx="1"/>
          </p:nvPr>
        </p:nvSpPr>
        <p:spPr/>
        <p:txBody>
          <a:bodyPr>
            <a:normAutofit fontScale="92500" lnSpcReduction="10000"/>
          </a:bodyPr>
          <a:lstStyle/>
          <a:p>
            <a:r>
              <a:rPr lang="en-US" dirty="0"/>
              <a:t>The objectives of a workflow should be to create </a:t>
            </a:r>
            <a:r>
              <a:rPr lang="en-US" b="1" dirty="0"/>
              <a:t>accurate</a:t>
            </a:r>
            <a:r>
              <a:rPr lang="en-US" dirty="0"/>
              <a:t>, </a:t>
            </a:r>
            <a:r>
              <a:rPr lang="en-US" b="1" dirty="0"/>
              <a:t>efficient</a:t>
            </a:r>
            <a:r>
              <a:rPr lang="en-US" dirty="0"/>
              <a:t>, </a:t>
            </a:r>
            <a:r>
              <a:rPr lang="en-US" b="1" dirty="0"/>
              <a:t>simple</a:t>
            </a:r>
            <a:r>
              <a:rPr lang="en-US" dirty="0"/>
              <a:t>, </a:t>
            </a:r>
            <a:r>
              <a:rPr lang="en-US" b="1" dirty="0"/>
              <a:t>standardized</a:t>
            </a:r>
            <a:r>
              <a:rPr lang="en-US" dirty="0"/>
              <a:t>, </a:t>
            </a:r>
            <a:r>
              <a:rPr lang="en-US" b="1" dirty="0"/>
              <a:t>automated</a:t>
            </a:r>
            <a:r>
              <a:rPr lang="en-US" dirty="0"/>
              <a:t>, </a:t>
            </a:r>
            <a:r>
              <a:rPr lang="en-US" b="1" dirty="0"/>
              <a:t>usable</a:t>
            </a:r>
            <a:r>
              <a:rPr lang="en-US" dirty="0"/>
              <a:t>, </a:t>
            </a:r>
            <a:r>
              <a:rPr lang="en-US" b="1" dirty="0" err="1"/>
              <a:t>scaleable</a:t>
            </a:r>
            <a:r>
              <a:rPr lang="en-US" dirty="0"/>
              <a:t>, </a:t>
            </a:r>
            <a:r>
              <a:rPr lang="en-US" b="1" dirty="0"/>
              <a:t>interchangeable</a:t>
            </a:r>
            <a:r>
              <a:rPr lang="en-US" dirty="0"/>
              <a:t>, and </a:t>
            </a:r>
            <a:r>
              <a:rPr lang="en-US" b="1" dirty="0"/>
              <a:t>portable</a:t>
            </a:r>
            <a:r>
              <a:rPr lang="en-US" dirty="0"/>
              <a:t> results. </a:t>
            </a:r>
          </a:p>
          <a:p>
            <a:r>
              <a:rPr lang="en-US" dirty="0"/>
              <a:t>The final goal is to be able to replicate a paper or other piece of research with a single push of a button. </a:t>
            </a:r>
          </a:p>
          <a:p>
            <a:pPr lvl="1"/>
            <a:r>
              <a:rPr lang="en-US" b="1" dirty="0">
                <a:solidFill>
                  <a:srgbClr val="FF0000"/>
                </a:solidFill>
              </a:rPr>
              <a:t>Push button replication </a:t>
            </a:r>
          </a:p>
          <a:p>
            <a:r>
              <a:rPr lang="en-US" dirty="0"/>
              <a:t>Successful workflow takes all the steps which go into the process of creating a final research project and consolidates them into a single stream of work. This makes it easier to complete your work and share that work with peers and colleagues. </a:t>
            </a:r>
          </a:p>
          <a:p>
            <a:r>
              <a:rPr lang="en-US" dirty="0"/>
              <a:t>Having established a workflow for a single project, the structure of that workflow can be adapted, with minimal cost, to new projects.</a:t>
            </a:r>
          </a:p>
        </p:txBody>
      </p:sp>
    </p:spTree>
    <p:extLst>
      <p:ext uri="{BB962C8B-B14F-4D97-AF65-F5344CB8AC3E}">
        <p14:creationId xmlns:p14="http://schemas.microsoft.com/office/powerpoint/2010/main" val="415324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5157787" cy="4315937"/>
          </a:xfrm>
        </p:spPr>
        <p:txBody>
          <a:bodyPr>
            <a:normAutofit fontScale="92500" lnSpcReduction="20000"/>
          </a:bodyPr>
          <a:lstStyle/>
          <a:p>
            <a:r>
              <a:rPr lang="en-US" dirty="0"/>
              <a:t>Data should be treated as immutable. </a:t>
            </a:r>
          </a:p>
          <a:p>
            <a:pPr lvl="1"/>
            <a:r>
              <a:rPr lang="en-US" sz="3600" b="1" dirty="0"/>
              <a:t>Do not ever edit your raw data.</a:t>
            </a:r>
          </a:p>
          <a:p>
            <a:r>
              <a:rPr lang="en-US" dirty="0"/>
              <a:t>Also: </a:t>
            </a:r>
          </a:p>
          <a:p>
            <a:pPr lvl="1"/>
            <a:r>
              <a:rPr lang="en-US" sz="2600" dirty="0"/>
              <a:t>Do not edit your raw data manually. </a:t>
            </a:r>
          </a:p>
          <a:p>
            <a:pPr lvl="1"/>
            <a:r>
              <a:rPr lang="en-US" sz="2600" dirty="0"/>
              <a:t>Do not edit your raw data in Excel. </a:t>
            </a:r>
          </a:p>
          <a:p>
            <a:pPr lvl="1"/>
            <a:r>
              <a:rPr lang="en-US" sz="2600" dirty="0"/>
              <a:t>Do not overwrite your raw data. </a:t>
            </a:r>
          </a:p>
          <a:p>
            <a:pPr lvl="1"/>
            <a:r>
              <a:rPr lang="en-US" sz="2600" dirty="0"/>
              <a:t>Do not save multiple versions of the raw data. </a:t>
            </a:r>
          </a:p>
        </p:txBody>
      </p:sp>
      <p:sp>
        <p:nvSpPr>
          <p:cNvPr id="6" name="Text Placeholder 5">
            <a:extLst>
              <a:ext uri="{FF2B5EF4-FFF2-40B4-BE49-F238E27FC236}">
                <a16:creationId xmlns:a16="http://schemas.microsoft.com/office/drawing/2014/main" id="{D7141161-1AF8-0B64-B402-D42A31465891}"/>
              </a:ext>
            </a:extLst>
          </p:cNvPr>
          <p:cNvSpPr>
            <a:spLocks noGrp="1"/>
          </p:cNvSpPr>
          <p:nvPr>
            <p:ph type="body" sz="quarter" idx="3"/>
          </p:nvPr>
        </p:nvSpPr>
        <p:spPr>
          <a:xfrm>
            <a:off x="6096000" y="1437323"/>
            <a:ext cx="5183188" cy="823912"/>
          </a:xfrm>
        </p:spPr>
        <p:txBody>
          <a:bodyPr/>
          <a:lstStyle/>
          <a:p>
            <a:r>
              <a:rPr lang="en-US" dirty="0"/>
              <a:t>Practice</a:t>
            </a:r>
          </a:p>
        </p:txBody>
      </p:sp>
      <p:sp>
        <p:nvSpPr>
          <p:cNvPr id="4" name="Content Placeholder 3">
            <a:extLst>
              <a:ext uri="{FF2B5EF4-FFF2-40B4-BE49-F238E27FC236}">
                <a16:creationId xmlns:a16="http://schemas.microsoft.com/office/drawing/2014/main" id="{160C3D08-C05B-7901-EF14-4DB0FB462B6F}"/>
              </a:ext>
            </a:extLst>
          </p:cNvPr>
          <p:cNvSpPr>
            <a:spLocks noGrp="1"/>
          </p:cNvSpPr>
          <p:nvPr>
            <p:ph sz="quarter" idx="4"/>
          </p:nvPr>
        </p:nvSpPr>
        <p:spPr/>
        <p:txBody>
          <a:bodyPr>
            <a:normAutofit fontScale="92500" lnSpcReduction="20000"/>
          </a:bodyPr>
          <a:lstStyle/>
          <a:p>
            <a:r>
              <a:rPr lang="en-US" dirty="0"/>
              <a:t>Code in a workflow should move the raw data through a pipeline from cleaning to final analysis. </a:t>
            </a:r>
          </a:p>
          <a:p>
            <a:pPr lvl="1"/>
            <a:r>
              <a:rPr lang="en-US" dirty="0"/>
              <a:t>So you need to start with raw data. </a:t>
            </a:r>
          </a:p>
          <a:p>
            <a:r>
              <a:rPr lang="en-US" dirty="0"/>
              <a:t>Data should be stored separate from code or other files that manipulate data or otherwise analyze data.</a:t>
            </a:r>
          </a:p>
          <a:p>
            <a:pPr lvl="1"/>
            <a:r>
              <a:rPr lang="en-US" dirty="0"/>
              <a:t>Code on GitHub</a:t>
            </a:r>
          </a:p>
          <a:p>
            <a:pPr lvl="1"/>
            <a:r>
              <a:rPr lang="en-US" dirty="0"/>
              <a:t>Data in OneDrive / </a:t>
            </a:r>
            <a:r>
              <a:rPr lang="en-US" dirty="0" err="1"/>
              <a:t>GoogleDrive</a:t>
            </a:r>
            <a:r>
              <a:rPr lang="en-US" dirty="0"/>
              <a:t> / Dropbox … </a:t>
            </a:r>
          </a:p>
          <a:p>
            <a:endParaRPr lang="en-US" dirty="0"/>
          </a:p>
        </p:txBody>
      </p:sp>
    </p:spTree>
    <p:extLst>
      <p:ext uri="{BB962C8B-B14F-4D97-AF65-F5344CB8AC3E}">
        <p14:creationId xmlns:p14="http://schemas.microsoft.com/office/powerpoint/2010/main" val="571086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9070-4F3B-1A8E-95D0-15AB631C0577}"/>
              </a:ext>
            </a:extLst>
          </p:cNvPr>
          <p:cNvSpPr>
            <a:spLocks noGrp="1"/>
          </p:cNvSpPr>
          <p:nvPr>
            <p:ph type="title"/>
          </p:nvPr>
        </p:nvSpPr>
        <p:spPr/>
        <p:txBody>
          <a:bodyPr/>
          <a:lstStyle/>
          <a:p>
            <a:r>
              <a:rPr lang="en-US" dirty="0"/>
              <a:t>Workflow Principles</a:t>
            </a:r>
          </a:p>
        </p:txBody>
      </p:sp>
      <p:sp>
        <p:nvSpPr>
          <p:cNvPr id="5" name="Text Placeholder 4">
            <a:extLst>
              <a:ext uri="{FF2B5EF4-FFF2-40B4-BE49-F238E27FC236}">
                <a16:creationId xmlns:a16="http://schemas.microsoft.com/office/drawing/2014/main" id="{87912F00-FB23-F13F-DB38-B80D5F44EA06}"/>
              </a:ext>
            </a:extLst>
          </p:cNvPr>
          <p:cNvSpPr>
            <a:spLocks noGrp="1"/>
          </p:cNvSpPr>
          <p:nvPr>
            <p:ph type="body" idx="1"/>
          </p:nvPr>
        </p:nvSpPr>
        <p:spPr>
          <a:xfrm>
            <a:off x="836612" y="1303180"/>
            <a:ext cx="5157787" cy="570547"/>
          </a:xfrm>
        </p:spPr>
        <p:txBody>
          <a:bodyPr/>
          <a:lstStyle/>
          <a:p>
            <a:r>
              <a:rPr lang="en-US" dirty="0"/>
              <a:t>Principle and Practice</a:t>
            </a:r>
          </a:p>
        </p:txBody>
      </p:sp>
      <p:sp>
        <p:nvSpPr>
          <p:cNvPr id="3" name="Content Placeholder 2">
            <a:extLst>
              <a:ext uri="{FF2B5EF4-FFF2-40B4-BE49-F238E27FC236}">
                <a16:creationId xmlns:a16="http://schemas.microsoft.com/office/drawing/2014/main" id="{1A18F5AC-C3E5-5E7D-4C41-38EDA3222629}"/>
              </a:ext>
            </a:extLst>
          </p:cNvPr>
          <p:cNvSpPr>
            <a:spLocks noGrp="1"/>
          </p:cNvSpPr>
          <p:nvPr>
            <p:ph sz="half" idx="2"/>
          </p:nvPr>
        </p:nvSpPr>
        <p:spPr>
          <a:xfrm>
            <a:off x="912812" y="2005806"/>
            <a:ext cx="6238486" cy="4671039"/>
          </a:xfrm>
        </p:spPr>
        <p:txBody>
          <a:bodyPr>
            <a:normAutofit/>
          </a:bodyPr>
          <a:lstStyle/>
          <a:p>
            <a:r>
              <a:rPr lang="en-US" dirty="0"/>
              <a:t>Use version control: </a:t>
            </a:r>
            <a:r>
              <a:rPr lang="en-US" b="1" dirty="0"/>
              <a:t>GitHub</a:t>
            </a:r>
          </a:p>
          <a:p>
            <a:pPr lvl="1"/>
            <a:r>
              <a:rPr lang="en-US" dirty="0"/>
              <a:t>Version control is a system that that records every time changes are made to a file so that you can examine any specific version of the file later.</a:t>
            </a:r>
          </a:p>
          <a:p>
            <a:pPr lvl="1"/>
            <a:r>
              <a:rPr lang="en-US" dirty="0"/>
              <a:t>Version control systems track and save changes to the code in the background in a single file, allowing you to go back in time and examine any version and compare what changed between version (and between editors). </a:t>
            </a:r>
          </a:p>
          <a:p>
            <a:pPr lvl="1"/>
            <a:r>
              <a:rPr lang="en-US" dirty="0"/>
              <a:t>There is no need to save multiple versions of the same file. </a:t>
            </a:r>
          </a:p>
        </p:txBody>
      </p:sp>
      <p:pic>
        <p:nvPicPr>
          <p:cNvPr id="10" name="Content Placeholder 9" descr="A screenshot of a computer&#10;&#10;Description automatically generated">
            <a:extLst>
              <a:ext uri="{FF2B5EF4-FFF2-40B4-BE49-F238E27FC236}">
                <a16:creationId xmlns:a16="http://schemas.microsoft.com/office/drawing/2014/main" id="{5DAC54EF-02A5-8586-2349-5C7156871CBA}"/>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532635" y="276155"/>
            <a:ext cx="5157787" cy="6216720"/>
          </a:xfrm>
        </p:spPr>
      </p:pic>
    </p:spTree>
    <p:extLst>
      <p:ext uri="{BB962C8B-B14F-4D97-AF65-F5344CB8AC3E}">
        <p14:creationId xmlns:p14="http://schemas.microsoft.com/office/powerpoint/2010/main" val="203096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DF0FF3-A7AC-841C-14B2-2BB85B8CA3FB}"/>
              </a:ext>
            </a:extLst>
          </p:cNvPr>
          <p:cNvSpPr>
            <a:spLocks noGrp="1"/>
          </p:cNvSpPr>
          <p:nvPr>
            <p:ph type="title"/>
          </p:nvPr>
        </p:nvSpPr>
        <p:spPr/>
        <p:txBody>
          <a:bodyPr/>
          <a:lstStyle/>
          <a:p>
            <a:r>
              <a:rPr lang="en-US" dirty="0"/>
              <a:t>Specifics Will Vary</a:t>
            </a:r>
          </a:p>
        </p:txBody>
      </p:sp>
      <p:sp>
        <p:nvSpPr>
          <p:cNvPr id="8" name="Content Placeholder 7">
            <a:extLst>
              <a:ext uri="{FF2B5EF4-FFF2-40B4-BE49-F238E27FC236}">
                <a16:creationId xmlns:a16="http://schemas.microsoft.com/office/drawing/2014/main" id="{30DD7DFC-2B73-CF82-4EBA-BC8872011518}"/>
              </a:ext>
            </a:extLst>
          </p:cNvPr>
          <p:cNvSpPr>
            <a:spLocks noGrp="1"/>
          </p:cNvSpPr>
          <p:nvPr>
            <p:ph sz="half" idx="1"/>
          </p:nvPr>
        </p:nvSpPr>
        <p:spPr>
          <a:xfrm>
            <a:off x="838200" y="2179533"/>
            <a:ext cx="6183702" cy="3643522"/>
          </a:xfrm>
        </p:spPr>
        <p:txBody>
          <a:bodyPr>
            <a:normAutofit/>
          </a:bodyPr>
          <a:lstStyle/>
          <a:p>
            <a:r>
              <a:rPr lang="en-US" dirty="0"/>
              <a:t>Specifics of a workflow will vary but:</a:t>
            </a:r>
          </a:p>
          <a:p>
            <a:pPr lvl="1"/>
            <a:r>
              <a:rPr lang="en-US" dirty="0"/>
              <a:t>Your raw data are immutable. </a:t>
            </a:r>
          </a:p>
          <a:p>
            <a:pPr lvl="1"/>
            <a:r>
              <a:rPr lang="en-US" dirty="0"/>
              <a:t>You will use a version control system.</a:t>
            </a:r>
          </a:p>
          <a:p>
            <a:r>
              <a:rPr lang="en-US" dirty="0"/>
              <a:t>For next week: read Gentzkow + Shapiro (2014): </a:t>
            </a:r>
          </a:p>
          <a:p>
            <a:pPr lvl="1"/>
            <a:r>
              <a:rPr lang="en-US" dirty="0">
                <a:hlinkClick r:id="rId2"/>
              </a:rPr>
              <a:t>https://web.stanford.edu/~gentzkow/research/CodeAndData.pdf</a:t>
            </a:r>
            <a:r>
              <a:rPr lang="en-US" dirty="0"/>
              <a:t> </a:t>
            </a:r>
          </a:p>
          <a:p>
            <a:pPr lvl="1"/>
            <a:r>
              <a:rPr lang="en-US" dirty="0"/>
              <a:t>I’ll send via email</a:t>
            </a:r>
          </a:p>
        </p:txBody>
      </p:sp>
      <p:pic>
        <p:nvPicPr>
          <p:cNvPr id="11" name="Content Placeholder 10">
            <a:extLst>
              <a:ext uri="{FF2B5EF4-FFF2-40B4-BE49-F238E27FC236}">
                <a16:creationId xmlns:a16="http://schemas.microsoft.com/office/drawing/2014/main" id="{0E371A95-09F2-702B-6416-0D37FD1BEE12}"/>
              </a:ext>
            </a:extLst>
          </p:cNvPr>
          <p:cNvPicPr>
            <a:picLocks noGrp="1" noChangeAspect="1"/>
          </p:cNvPicPr>
          <p:nvPr>
            <p:ph sz="half" idx="2"/>
          </p:nvPr>
        </p:nvPicPr>
        <p:blipFill>
          <a:blip r:embed="rId3"/>
          <a:stretch>
            <a:fillRect/>
          </a:stretch>
        </p:blipFill>
        <p:spPr>
          <a:xfrm>
            <a:off x="7021902" y="2085700"/>
            <a:ext cx="4975458" cy="3831188"/>
          </a:xfrm>
        </p:spPr>
      </p:pic>
    </p:spTree>
    <p:extLst>
      <p:ext uri="{BB962C8B-B14F-4D97-AF65-F5344CB8AC3E}">
        <p14:creationId xmlns:p14="http://schemas.microsoft.com/office/powerpoint/2010/main" val="2824555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1272</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AREC596: Workflow</vt:lpstr>
      <vt:lpstr>Two Syllabus Changes </vt:lpstr>
      <vt:lpstr>Workflow</vt:lpstr>
      <vt:lpstr>Motivation: Transparency and Replicability</vt:lpstr>
      <vt:lpstr>Motivation: Make Your Life Easier</vt:lpstr>
      <vt:lpstr>Objectives and Goals</vt:lpstr>
      <vt:lpstr>Workflow Principles</vt:lpstr>
      <vt:lpstr>Workflow Principles</vt:lpstr>
      <vt:lpstr>Specifics Will Vary</vt:lpstr>
      <vt:lpstr>Recommendations for Good Workflow</vt:lpstr>
      <vt:lpstr>Development Environment</vt:lpstr>
      <vt:lpstr>Streamlining Code</vt:lpstr>
      <vt:lpstr>Masterfile</vt:lpstr>
      <vt:lpstr>Consistent Style</vt:lpstr>
      <vt:lpstr>For Next Week</vt:lpstr>
      <vt:lpstr>Questions? …And a “quiz”!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AREC596: Workflow</dc:title>
  <dc:creator>Anna Leigh Josephson</dc:creator>
  <cp:lastModifiedBy>Anna Leigh Josephson</cp:lastModifiedBy>
  <cp:revision>5</cp:revision>
  <dcterms:created xsi:type="dcterms:W3CDTF">2024-01-19T11:30:53Z</dcterms:created>
  <dcterms:modified xsi:type="dcterms:W3CDTF">2024-01-19T18:24:08Z</dcterms:modified>
</cp:coreProperties>
</file>