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3"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8FB7-E2C6-4CCF-4743-4795FAD738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FCEEA8-E9B4-77C4-0CF2-E313FEFC9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B83C85-9DFC-D8CC-DB73-D6A311F943DC}"/>
              </a:ext>
            </a:extLst>
          </p:cNvPr>
          <p:cNvSpPr>
            <a:spLocks noGrp="1"/>
          </p:cNvSpPr>
          <p:nvPr>
            <p:ph type="dt" sz="half" idx="10"/>
          </p:nvPr>
        </p:nvSpPr>
        <p:spPr/>
        <p:txBody>
          <a:bodyPr/>
          <a:lstStyle/>
          <a:p>
            <a:fld id="{FD34EB7B-C506-4979-BFDE-06A3FA6BA8A7}" type="datetimeFigureOut">
              <a:rPr lang="en-US" smtClean="0"/>
              <a:t>25-Jan-24</a:t>
            </a:fld>
            <a:endParaRPr lang="en-US"/>
          </a:p>
        </p:txBody>
      </p:sp>
      <p:sp>
        <p:nvSpPr>
          <p:cNvPr id="5" name="Footer Placeholder 4">
            <a:extLst>
              <a:ext uri="{FF2B5EF4-FFF2-40B4-BE49-F238E27FC236}">
                <a16:creationId xmlns:a16="http://schemas.microsoft.com/office/drawing/2014/main" id="{122E42D0-394C-67D9-ECBC-120009A6D6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AEF6B-5A41-7E36-B317-F271D0CF568E}"/>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3448777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F349-6082-39F1-E601-0800A5F626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9A5376-BBE7-2AFF-D39E-F459FE4ADD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9E1E5-7390-5954-9410-D968EDC63C0A}"/>
              </a:ext>
            </a:extLst>
          </p:cNvPr>
          <p:cNvSpPr>
            <a:spLocks noGrp="1"/>
          </p:cNvSpPr>
          <p:nvPr>
            <p:ph type="dt" sz="half" idx="10"/>
          </p:nvPr>
        </p:nvSpPr>
        <p:spPr/>
        <p:txBody>
          <a:bodyPr/>
          <a:lstStyle/>
          <a:p>
            <a:fld id="{FD34EB7B-C506-4979-BFDE-06A3FA6BA8A7}" type="datetimeFigureOut">
              <a:rPr lang="en-US" smtClean="0"/>
              <a:t>25-Jan-24</a:t>
            </a:fld>
            <a:endParaRPr lang="en-US"/>
          </a:p>
        </p:txBody>
      </p:sp>
      <p:sp>
        <p:nvSpPr>
          <p:cNvPr id="5" name="Footer Placeholder 4">
            <a:extLst>
              <a:ext uri="{FF2B5EF4-FFF2-40B4-BE49-F238E27FC236}">
                <a16:creationId xmlns:a16="http://schemas.microsoft.com/office/drawing/2014/main" id="{06D6A9DD-9ACB-8071-1BD5-D923638E0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F1FC7-6FC0-834C-1680-8E38AC804AA1}"/>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1901776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A5B402-7EEC-0C5E-94FE-AD4C924D08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0D324D-D683-0C08-D1DE-2C3BC9FE75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4F395-6D74-72E1-5DFC-35F521BB32D9}"/>
              </a:ext>
            </a:extLst>
          </p:cNvPr>
          <p:cNvSpPr>
            <a:spLocks noGrp="1"/>
          </p:cNvSpPr>
          <p:nvPr>
            <p:ph type="dt" sz="half" idx="10"/>
          </p:nvPr>
        </p:nvSpPr>
        <p:spPr/>
        <p:txBody>
          <a:bodyPr/>
          <a:lstStyle/>
          <a:p>
            <a:fld id="{FD34EB7B-C506-4979-BFDE-06A3FA6BA8A7}" type="datetimeFigureOut">
              <a:rPr lang="en-US" smtClean="0"/>
              <a:t>25-Jan-24</a:t>
            </a:fld>
            <a:endParaRPr lang="en-US"/>
          </a:p>
        </p:txBody>
      </p:sp>
      <p:sp>
        <p:nvSpPr>
          <p:cNvPr id="5" name="Footer Placeholder 4">
            <a:extLst>
              <a:ext uri="{FF2B5EF4-FFF2-40B4-BE49-F238E27FC236}">
                <a16:creationId xmlns:a16="http://schemas.microsoft.com/office/drawing/2014/main" id="{269B46B6-A0B2-2017-3004-D4E0F72A10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B0145-BFAB-CCB1-3CE6-28957A70C6C8}"/>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189067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79F8-BB53-9EB3-3BDE-1A413B6AC4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34C8C-BD0D-BFE7-D364-B08103E114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0A5DA-14EC-C31F-AC4C-32557365E447}"/>
              </a:ext>
            </a:extLst>
          </p:cNvPr>
          <p:cNvSpPr>
            <a:spLocks noGrp="1"/>
          </p:cNvSpPr>
          <p:nvPr>
            <p:ph type="dt" sz="half" idx="10"/>
          </p:nvPr>
        </p:nvSpPr>
        <p:spPr/>
        <p:txBody>
          <a:bodyPr/>
          <a:lstStyle/>
          <a:p>
            <a:fld id="{FD34EB7B-C506-4979-BFDE-06A3FA6BA8A7}" type="datetimeFigureOut">
              <a:rPr lang="en-US" smtClean="0"/>
              <a:t>25-Jan-24</a:t>
            </a:fld>
            <a:endParaRPr lang="en-US"/>
          </a:p>
        </p:txBody>
      </p:sp>
      <p:sp>
        <p:nvSpPr>
          <p:cNvPr id="5" name="Footer Placeholder 4">
            <a:extLst>
              <a:ext uri="{FF2B5EF4-FFF2-40B4-BE49-F238E27FC236}">
                <a16:creationId xmlns:a16="http://schemas.microsoft.com/office/drawing/2014/main" id="{F782CCFC-A524-F749-0FF7-375B22299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A7FFBB-73B8-7B22-3243-3A30EAB24DCB}"/>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410783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36FE-F139-4741-222C-8788FF1684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F3EAB5-49DE-1BFA-B725-F62E0F038A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3A2FE7-5CF4-3C86-04F3-183F11D0FE50}"/>
              </a:ext>
            </a:extLst>
          </p:cNvPr>
          <p:cNvSpPr>
            <a:spLocks noGrp="1"/>
          </p:cNvSpPr>
          <p:nvPr>
            <p:ph type="dt" sz="half" idx="10"/>
          </p:nvPr>
        </p:nvSpPr>
        <p:spPr/>
        <p:txBody>
          <a:bodyPr/>
          <a:lstStyle/>
          <a:p>
            <a:fld id="{FD34EB7B-C506-4979-BFDE-06A3FA6BA8A7}" type="datetimeFigureOut">
              <a:rPr lang="en-US" smtClean="0"/>
              <a:t>25-Jan-24</a:t>
            </a:fld>
            <a:endParaRPr lang="en-US"/>
          </a:p>
        </p:txBody>
      </p:sp>
      <p:sp>
        <p:nvSpPr>
          <p:cNvPr id="5" name="Footer Placeholder 4">
            <a:extLst>
              <a:ext uri="{FF2B5EF4-FFF2-40B4-BE49-F238E27FC236}">
                <a16:creationId xmlns:a16="http://schemas.microsoft.com/office/drawing/2014/main" id="{E6324E7F-2BC4-249C-0E35-852998CE4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0CD02-5CFE-C300-4D3B-CEA2373DBB3E}"/>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944437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7126-B209-264F-8E20-EC953C4FA1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75189A-0A9E-0D15-1E0E-71CD02F885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875643-AFA3-D3FB-BD56-EAC3E925F2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EBAEA3-118D-948E-1108-2D51B33788D7}"/>
              </a:ext>
            </a:extLst>
          </p:cNvPr>
          <p:cNvSpPr>
            <a:spLocks noGrp="1"/>
          </p:cNvSpPr>
          <p:nvPr>
            <p:ph type="dt" sz="half" idx="10"/>
          </p:nvPr>
        </p:nvSpPr>
        <p:spPr/>
        <p:txBody>
          <a:bodyPr/>
          <a:lstStyle/>
          <a:p>
            <a:fld id="{FD34EB7B-C506-4979-BFDE-06A3FA6BA8A7}" type="datetimeFigureOut">
              <a:rPr lang="en-US" smtClean="0"/>
              <a:t>25-Jan-24</a:t>
            </a:fld>
            <a:endParaRPr lang="en-US"/>
          </a:p>
        </p:txBody>
      </p:sp>
      <p:sp>
        <p:nvSpPr>
          <p:cNvPr id="6" name="Footer Placeholder 5">
            <a:extLst>
              <a:ext uri="{FF2B5EF4-FFF2-40B4-BE49-F238E27FC236}">
                <a16:creationId xmlns:a16="http://schemas.microsoft.com/office/drawing/2014/main" id="{15741409-4D1B-270A-F260-E3D784348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961F9-AFFF-A700-E94F-29E8256A7486}"/>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253090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61ED-AEAB-19FC-9131-484F6ED0BB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66219E-8FFE-301C-2AAB-D39709834C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1EC630-AEFA-BBAD-9EEC-A549DC7028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9805D-49A3-39D8-0E06-437CBD209D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0BB5F2-32D9-7719-D532-359990C635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140D20-A49C-0CAC-4911-CF60E28FA363}"/>
              </a:ext>
            </a:extLst>
          </p:cNvPr>
          <p:cNvSpPr>
            <a:spLocks noGrp="1"/>
          </p:cNvSpPr>
          <p:nvPr>
            <p:ph type="dt" sz="half" idx="10"/>
          </p:nvPr>
        </p:nvSpPr>
        <p:spPr/>
        <p:txBody>
          <a:bodyPr/>
          <a:lstStyle/>
          <a:p>
            <a:fld id="{FD34EB7B-C506-4979-BFDE-06A3FA6BA8A7}" type="datetimeFigureOut">
              <a:rPr lang="en-US" smtClean="0"/>
              <a:t>25-Jan-24</a:t>
            </a:fld>
            <a:endParaRPr lang="en-US"/>
          </a:p>
        </p:txBody>
      </p:sp>
      <p:sp>
        <p:nvSpPr>
          <p:cNvPr id="8" name="Footer Placeholder 7">
            <a:extLst>
              <a:ext uri="{FF2B5EF4-FFF2-40B4-BE49-F238E27FC236}">
                <a16:creationId xmlns:a16="http://schemas.microsoft.com/office/drawing/2014/main" id="{8FEAD297-0DEE-F4FB-D16E-B019DC679D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263674-E5FD-0CEA-9BB7-A0C79E7FAED0}"/>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165859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3BF22-0F6D-52E9-89BF-F226938C03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E0912A-8BAE-06C1-FB20-2144A2A41016}"/>
              </a:ext>
            </a:extLst>
          </p:cNvPr>
          <p:cNvSpPr>
            <a:spLocks noGrp="1"/>
          </p:cNvSpPr>
          <p:nvPr>
            <p:ph type="dt" sz="half" idx="10"/>
          </p:nvPr>
        </p:nvSpPr>
        <p:spPr/>
        <p:txBody>
          <a:bodyPr/>
          <a:lstStyle/>
          <a:p>
            <a:fld id="{FD34EB7B-C506-4979-BFDE-06A3FA6BA8A7}" type="datetimeFigureOut">
              <a:rPr lang="en-US" smtClean="0"/>
              <a:t>25-Jan-24</a:t>
            </a:fld>
            <a:endParaRPr lang="en-US"/>
          </a:p>
        </p:txBody>
      </p:sp>
      <p:sp>
        <p:nvSpPr>
          <p:cNvPr id="4" name="Footer Placeholder 3">
            <a:extLst>
              <a:ext uri="{FF2B5EF4-FFF2-40B4-BE49-F238E27FC236}">
                <a16:creationId xmlns:a16="http://schemas.microsoft.com/office/drawing/2014/main" id="{2EDCBC4D-C61B-85FF-B368-904AF7BC89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BFD8B2-FD48-6E8F-E946-8835FC271BAF}"/>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4282947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11112-52D0-9739-D610-6F9C89BF08E5}"/>
              </a:ext>
            </a:extLst>
          </p:cNvPr>
          <p:cNvSpPr>
            <a:spLocks noGrp="1"/>
          </p:cNvSpPr>
          <p:nvPr>
            <p:ph type="dt" sz="half" idx="10"/>
          </p:nvPr>
        </p:nvSpPr>
        <p:spPr/>
        <p:txBody>
          <a:bodyPr/>
          <a:lstStyle/>
          <a:p>
            <a:fld id="{FD34EB7B-C506-4979-BFDE-06A3FA6BA8A7}" type="datetimeFigureOut">
              <a:rPr lang="en-US" smtClean="0"/>
              <a:t>25-Jan-24</a:t>
            </a:fld>
            <a:endParaRPr lang="en-US"/>
          </a:p>
        </p:txBody>
      </p:sp>
      <p:sp>
        <p:nvSpPr>
          <p:cNvPr id="3" name="Footer Placeholder 2">
            <a:extLst>
              <a:ext uri="{FF2B5EF4-FFF2-40B4-BE49-F238E27FC236}">
                <a16:creationId xmlns:a16="http://schemas.microsoft.com/office/drawing/2014/main" id="{DE7E742F-8533-2C3E-AE32-C4620951DC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363869-EBFB-9767-09BF-C23AEB6EB60F}"/>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148928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CC35-09D9-D722-7F32-493ADD204F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02E246-8865-9C61-4E5B-D39060B920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670EF2-DCE6-54DA-2861-C26573944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808FE-682A-F5C7-DAD2-40651AC30FAA}"/>
              </a:ext>
            </a:extLst>
          </p:cNvPr>
          <p:cNvSpPr>
            <a:spLocks noGrp="1"/>
          </p:cNvSpPr>
          <p:nvPr>
            <p:ph type="dt" sz="half" idx="10"/>
          </p:nvPr>
        </p:nvSpPr>
        <p:spPr/>
        <p:txBody>
          <a:bodyPr/>
          <a:lstStyle/>
          <a:p>
            <a:fld id="{FD34EB7B-C506-4979-BFDE-06A3FA6BA8A7}" type="datetimeFigureOut">
              <a:rPr lang="en-US" smtClean="0"/>
              <a:t>25-Jan-24</a:t>
            </a:fld>
            <a:endParaRPr lang="en-US"/>
          </a:p>
        </p:txBody>
      </p:sp>
      <p:sp>
        <p:nvSpPr>
          <p:cNvPr id="6" name="Footer Placeholder 5">
            <a:extLst>
              <a:ext uri="{FF2B5EF4-FFF2-40B4-BE49-F238E27FC236}">
                <a16:creationId xmlns:a16="http://schemas.microsoft.com/office/drawing/2014/main" id="{33BB28BC-FFC2-4015-69C3-2BC4A8366D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A2AAEB-40CC-DFFA-43DF-A172F6A4353A}"/>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3312208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2836-C110-C92D-D715-ABAA7A870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5C3E00-16A5-F32D-A586-E1B417AE73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B4071D-7618-FB59-5ECC-2B919BD9E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F5399-43EF-D07B-3C35-A456820C68B0}"/>
              </a:ext>
            </a:extLst>
          </p:cNvPr>
          <p:cNvSpPr>
            <a:spLocks noGrp="1"/>
          </p:cNvSpPr>
          <p:nvPr>
            <p:ph type="dt" sz="half" idx="10"/>
          </p:nvPr>
        </p:nvSpPr>
        <p:spPr/>
        <p:txBody>
          <a:bodyPr/>
          <a:lstStyle/>
          <a:p>
            <a:fld id="{FD34EB7B-C506-4979-BFDE-06A3FA6BA8A7}" type="datetimeFigureOut">
              <a:rPr lang="en-US" smtClean="0"/>
              <a:t>25-Jan-24</a:t>
            </a:fld>
            <a:endParaRPr lang="en-US"/>
          </a:p>
        </p:txBody>
      </p:sp>
      <p:sp>
        <p:nvSpPr>
          <p:cNvPr id="6" name="Footer Placeholder 5">
            <a:extLst>
              <a:ext uri="{FF2B5EF4-FFF2-40B4-BE49-F238E27FC236}">
                <a16:creationId xmlns:a16="http://schemas.microsoft.com/office/drawing/2014/main" id="{D77D7C83-BD72-F33B-4F30-DF29F6C736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14BC97-A907-65D2-82D7-A9796D37B839}"/>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2624051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89839E-5E77-30DF-39D8-79ED0629F9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66C310-73D4-1023-CD81-FA421118D9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F603A-EEE8-5EB6-26C3-3BDBC1B4C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34EB7B-C506-4979-BFDE-06A3FA6BA8A7}" type="datetimeFigureOut">
              <a:rPr lang="en-US" smtClean="0"/>
              <a:t>25-Jan-24</a:t>
            </a:fld>
            <a:endParaRPr lang="en-US"/>
          </a:p>
        </p:txBody>
      </p:sp>
      <p:sp>
        <p:nvSpPr>
          <p:cNvPr id="5" name="Footer Placeholder 4">
            <a:extLst>
              <a:ext uri="{FF2B5EF4-FFF2-40B4-BE49-F238E27FC236}">
                <a16:creationId xmlns:a16="http://schemas.microsoft.com/office/drawing/2014/main" id="{77A2DA07-23B5-4AD0-3503-66280664B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8504602-053A-A78E-8398-3A59880841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E992814-2AD4-4DD6-B4EF-4DB0B84E85BD}" type="slidenum">
              <a:rPr lang="en-US" smtClean="0"/>
              <a:t>‹#›</a:t>
            </a:fld>
            <a:endParaRPr lang="en-US"/>
          </a:p>
        </p:txBody>
      </p:sp>
    </p:spTree>
    <p:extLst>
      <p:ext uri="{BB962C8B-B14F-4D97-AF65-F5344CB8AC3E}">
        <p14:creationId xmlns:p14="http://schemas.microsoft.com/office/powerpoint/2010/main" val="194053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cs.swarthmore.edu/~newhall/unixhelp/git_create.ph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linode.com/docs/guides/how-to-install-git-and-clone-a-github-repository/"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kills/introduction-to-github"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2520-DDC7-7083-2A9F-58A27F3CBC19}"/>
              </a:ext>
            </a:extLst>
          </p:cNvPr>
          <p:cNvSpPr>
            <a:spLocks noGrp="1"/>
          </p:cNvSpPr>
          <p:nvPr>
            <p:ph type="ctrTitle"/>
          </p:nvPr>
        </p:nvSpPr>
        <p:spPr/>
        <p:txBody>
          <a:bodyPr/>
          <a:lstStyle/>
          <a:p>
            <a:r>
              <a:rPr lang="en-US" dirty="0"/>
              <a:t>AREC596: GitHub</a:t>
            </a:r>
          </a:p>
        </p:txBody>
      </p:sp>
      <p:sp>
        <p:nvSpPr>
          <p:cNvPr id="3" name="Subtitle 2">
            <a:extLst>
              <a:ext uri="{FF2B5EF4-FFF2-40B4-BE49-F238E27FC236}">
                <a16:creationId xmlns:a16="http://schemas.microsoft.com/office/drawing/2014/main" id="{0B60D71E-DE12-A1D9-D11B-36D4AEA9DEA4}"/>
              </a:ext>
            </a:extLst>
          </p:cNvPr>
          <p:cNvSpPr>
            <a:spLocks noGrp="1"/>
          </p:cNvSpPr>
          <p:nvPr>
            <p:ph type="subTitle" idx="1"/>
          </p:nvPr>
        </p:nvSpPr>
        <p:spPr/>
        <p:txBody>
          <a:bodyPr/>
          <a:lstStyle/>
          <a:p>
            <a:r>
              <a:rPr lang="en-US" dirty="0"/>
              <a:t>26 January 2024</a:t>
            </a:r>
          </a:p>
          <a:p>
            <a:r>
              <a:rPr lang="en-US" dirty="0"/>
              <a:t>Week 3</a:t>
            </a:r>
          </a:p>
        </p:txBody>
      </p:sp>
    </p:spTree>
    <p:extLst>
      <p:ext uri="{BB962C8B-B14F-4D97-AF65-F5344CB8AC3E}">
        <p14:creationId xmlns:p14="http://schemas.microsoft.com/office/powerpoint/2010/main" val="584494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28E9-F9DC-E7CC-F9F3-B4939C8D4005}"/>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13C72475-05A4-4B07-39BB-6CDE2029C86E}"/>
              </a:ext>
            </a:extLst>
          </p:cNvPr>
          <p:cNvSpPr>
            <a:spLocks noGrp="1"/>
          </p:cNvSpPr>
          <p:nvPr>
            <p:ph idx="1"/>
          </p:nvPr>
        </p:nvSpPr>
        <p:spPr>
          <a:xfrm>
            <a:off x="838200" y="2049911"/>
            <a:ext cx="10515600" cy="4351338"/>
          </a:xfrm>
        </p:spPr>
        <p:txBody>
          <a:bodyPr>
            <a:normAutofit/>
          </a:bodyPr>
          <a:lstStyle/>
          <a:p>
            <a:pPr algn="l"/>
            <a:r>
              <a:rPr lang="en-US" b="0" i="0" dirty="0">
                <a:solidFill>
                  <a:srgbClr val="131313"/>
                </a:solidFill>
                <a:effectLst/>
                <a:latin typeface="+mj-lt"/>
              </a:rPr>
              <a:t>Takes a “snapshot” of what an entire folder of files looks like (a "</a:t>
            </a:r>
            <a:r>
              <a:rPr lang="en-US" b="0" i="1" dirty="0">
                <a:solidFill>
                  <a:srgbClr val="131313"/>
                </a:solidFill>
                <a:effectLst/>
                <a:latin typeface="+mj-lt"/>
              </a:rPr>
              <a:t>commit</a:t>
            </a:r>
            <a:r>
              <a:rPr lang="en-US" b="0" i="0" dirty="0">
                <a:solidFill>
                  <a:srgbClr val="131313"/>
                </a:solidFill>
                <a:effectLst/>
                <a:latin typeface="+mj-lt"/>
              </a:rPr>
              <a:t>") and save that snapshot to a timeline (the "</a:t>
            </a:r>
            <a:r>
              <a:rPr lang="en-US" b="0" i="1" dirty="0">
                <a:solidFill>
                  <a:srgbClr val="131313"/>
                </a:solidFill>
                <a:effectLst/>
                <a:latin typeface="+mj-lt"/>
              </a:rPr>
              <a:t>history</a:t>
            </a:r>
            <a:r>
              <a:rPr lang="en-US" b="0" i="0" dirty="0">
                <a:solidFill>
                  <a:srgbClr val="131313"/>
                </a:solidFill>
                <a:effectLst/>
                <a:latin typeface="+mj-lt"/>
              </a:rPr>
              <a:t>"). </a:t>
            </a:r>
          </a:p>
          <a:p>
            <a:pPr lvl="1"/>
            <a:r>
              <a:rPr lang="en-US" b="0" i="0" dirty="0">
                <a:solidFill>
                  <a:srgbClr val="131313"/>
                </a:solidFill>
                <a:effectLst/>
                <a:latin typeface="+mj-lt"/>
              </a:rPr>
              <a:t>You can then jump to any part of the history to roll back that entire folder to what it looked like at the time of the snapshot (you can "checkout" any commit in the history). </a:t>
            </a:r>
          </a:p>
          <a:p>
            <a:r>
              <a:rPr lang="en-US" b="0" i="0" dirty="0">
                <a:solidFill>
                  <a:srgbClr val="131313"/>
                </a:solidFill>
                <a:effectLst/>
                <a:latin typeface="+mj-lt"/>
              </a:rPr>
              <a:t>Syncs commit history with other people. You could download ("</a:t>
            </a:r>
            <a:r>
              <a:rPr lang="en-US" b="0" i="1" dirty="0">
                <a:solidFill>
                  <a:srgbClr val="131313"/>
                </a:solidFill>
                <a:effectLst/>
                <a:latin typeface="+mj-lt"/>
              </a:rPr>
              <a:t>pull</a:t>
            </a:r>
            <a:r>
              <a:rPr lang="en-US" b="0" i="0" dirty="0">
                <a:solidFill>
                  <a:srgbClr val="131313"/>
                </a:solidFill>
                <a:effectLst/>
                <a:latin typeface="+mj-lt"/>
              </a:rPr>
              <a:t>") all of the commits made in the history to somewhere on your computer (a "</a:t>
            </a:r>
            <a:r>
              <a:rPr lang="en-US" b="0" i="1" dirty="0">
                <a:solidFill>
                  <a:srgbClr val="131313"/>
                </a:solidFill>
                <a:effectLst/>
                <a:latin typeface="+mj-lt"/>
              </a:rPr>
              <a:t>repository</a:t>
            </a:r>
            <a:r>
              <a:rPr lang="en-US" b="0" i="0" dirty="0">
                <a:solidFill>
                  <a:srgbClr val="131313"/>
                </a:solidFill>
                <a:effectLst/>
                <a:latin typeface="+mj-lt"/>
              </a:rPr>
              <a:t>") and have access to all changes. </a:t>
            </a:r>
          </a:p>
        </p:txBody>
      </p:sp>
      <p:pic>
        <p:nvPicPr>
          <p:cNvPr id="5" name="Picture 4">
            <a:extLst>
              <a:ext uri="{FF2B5EF4-FFF2-40B4-BE49-F238E27FC236}">
                <a16:creationId xmlns:a16="http://schemas.microsoft.com/office/drawing/2014/main" id="{AC1D3DF8-8D5F-A378-2340-067EB7149C3A}"/>
              </a:ext>
            </a:extLst>
          </p:cNvPr>
          <p:cNvPicPr>
            <a:picLocks noChangeAspect="1"/>
          </p:cNvPicPr>
          <p:nvPr/>
        </p:nvPicPr>
        <p:blipFill>
          <a:blip r:embed="rId2"/>
          <a:stretch>
            <a:fillRect/>
          </a:stretch>
        </p:blipFill>
        <p:spPr>
          <a:xfrm>
            <a:off x="519224" y="289565"/>
            <a:ext cx="3086617" cy="1468591"/>
          </a:xfrm>
          <a:prstGeom prst="rect">
            <a:avLst/>
          </a:prstGeom>
        </p:spPr>
      </p:pic>
    </p:spTree>
    <p:extLst>
      <p:ext uri="{BB962C8B-B14F-4D97-AF65-F5344CB8AC3E}">
        <p14:creationId xmlns:p14="http://schemas.microsoft.com/office/powerpoint/2010/main" val="211394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28E9-F9DC-E7CC-F9F3-B4939C8D4005}"/>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13C72475-05A4-4B07-39BB-6CDE2029C86E}"/>
              </a:ext>
            </a:extLst>
          </p:cNvPr>
          <p:cNvSpPr>
            <a:spLocks noGrp="1"/>
          </p:cNvSpPr>
          <p:nvPr>
            <p:ph idx="1"/>
          </p:nvPr>
        </p:nvSpPr>
        <p:spPr>
          <a:xfrm>
            <a:off x="838200" y="2049911"/>
            <a:ext cx="4329023" cy="4351338"/>
          </a:xfrm>
        </p:spPr>
        <p:txBody>
          <a:bodyPr>
            <a:normAutofit/>
          </a:bodyPr>
          <a:lstStyle/>
          <a:p>
            <a:pPr algn="l"/>
            <a:r>
              <a:rPr lang="en-US" b="0" i="0" dirty="0">
                <a:solidFill>
                  <a:srgbClr val="131313"/>
                </a:solidFill>
                <a:effectLst/>
                <a:latin typeface="+mj-lt"/>
              </a:rPr>
              <a:t>Have one repository that acts as a "</a:t>
            </a:r>
            <a:r>
              <a:rPr lang="en-US" b="0" i="1" dirty="0">
                <a:solidFill>
                  <a:srgbClr val="131313"/>
                </a:solidFill>
                <a:effectLst/>
                <a:latin typeface="+mj-lt"/>
              </a:rPr>
              <a:t>main</a:t>
            </a:r>
            <a:r>
              <a:rPr lang="en-US" b="0" i="0" dirty="0">
                <a:solidFill>
                  <a:srgbClr val="131313"/>
                </a:solidFill>
                <a:effectLst/>
                <a:latin typeface="+mj-lt"/>
              </a:rPr>
              <a:t>" copy of the history (a "</a:t>
            </a:r>
            <a:r>
              <a:rPr lang="en-US" b="0" i="1" dirty="0">
                <a:solidFill>
                  <a:srgbClr val="131313"/>
                </a:solidFill>
                <a:effectLst/>
                <a:latin typeface="+mj-lt"/>
              </a:rPr>
              <a:t>central repository</a:t>
            </a:r>
            <a:r>
              <a:rPr lang="en-US" b="0" i="0" dirty="0">
                <a:solidFill>
                  <a:srgbClr val="131313"/>
                </a:solidFill>
                <a:effectLst/>
                <a:latin typeface="+mj-lt"/>
              </a:rPr>
              <a:t>"). </a:t>
            </a:r>
          </a:p>
          <a:p>
            <a:pPr algn="l"/>
            <a:r>
              <a:rPr lang="en-US" b="0" i="0" dirty="0">
                <a:solidFill>
                  <a:srgbClr val="131313"/>
                </a:solidFill>
                <a:effectLst/>
                <a:latin typeface="+mj-lt"/>
              </a:rPr>
              <a:t>All collaborators upload ("</a:t>
            </a:r>
            <a:r>
              <a:rPr lang="en-US" b="0" i="1" dirty="0">
                <a:solidFill>
                  <a:srgbClr val="131313"/>
                </a:solidFill>
                <a:effectLst/>
                <a:latin typeface="+mj-lt"/>
              </a:rPr>
              <a:t>push</a:t>
            </a:r>
            <a:r>
              <a:rPr lang="en-US" b="0" i="0" dirty="0">
                <a:solidFill>
                  <a:srgbClr val="131313"/>
                </a:solidFill>
                <a:effectLst/>
                <a:latin typeface="+mj-lt"/>
              </a:rPr>
              <a:t>") their changes to it, and they can then pull all changes from their teammates from a single unified location. </a:t>
            </a:r>
          </a:p>
        </p:txBody>
      </p:sp>
      <p:pic>
        <p:nvPicPr>
          <p:cNvPr id="5" name="Picture 4">
            <a:extLst>
              <a:ext uri="{FF2B5EF4-FFF2-40B4-BE49-F238E27FC236}">
                <a16:creationId xmlns:a16="http://schemas.microsoft.com/office/drawing/2014/main" id="{AC1D3DF8-8D5F-A378-2340-067EB7149C3A}"/>
              </a:ext>
            </a:extLst>
          </p:cNvPr>
          <p:cNvPicPr>
            <a:picLocks noChangeAspect="1"/>
          </p:cNvPicPr>
          <p:nvPr/>
        </p:nvPicPr>
        <p:blipFill>
          <a:blip r:embed="rId2"/>
          <a:stretch>
            <a:fillRect/>
          </a:stretch>
        </p:blipFill>
        <p:spPr>
          <a:xfrm>
            <a:off x="519224" y="289565"/>
            <a:ext cx="3086617" cy="1468591"/>
          </a:xfrm>
          <a:prstGeom prst="rect">
            <a:avLst/>
          </a:prstGeom>
        </p:spPr>
      </p:pic>
      <p:pic>
        <p:nvPicPr>
          <p:cNvPr id="6" name="Picture 5">
            <a:extLst>
              <a:ext uri="{FF2B5EF4-FFF2-40B4-BE49-F238E27FC236}">
                <a16:creationId xmlns:a16="http://schemas.microsoft.com/office/drawing/2014/main" id="{7FA2170F-3671-9DC6-1119-BE2A15196057}"/>
              </a:ext>
            </a:extLst>
          </p:cNvPr>
          <p:cNvPicPr>
            <a:picLocks noChangeAspect="1"/>
          </p:cNvPicPr>
          <p:nvPr/>
        </p:nvPicPr>
        <p:blipFill>
          <a:blip r:embed="rId3"/>
          <a:stretch>
            <a:fillRect/>
          </a:stretch>
        </p:blipFill>
        <p:spPr>
          <a:xfrm>
            <a:off x="5098212" y="1872237"/>
            <a:ext cx="6768717" cy="3754909"/>
          </a:xfrm>
          <a:prstGeom prst="rect">
            <a:avLst/>
          </a:prstGeom>
        </p:spPr>
      </p:pic>
      <p:sp>
        <p:nvSpPr>
          <p:cNvPr id="7" name="TextBox 6">
            <a:extLst>
              <a:ext uri="{FF2B5EF4-FFF2-40B4-BE49-F238E27FC236}">
                <a16:creationId xmlns:a16="http://schemas.microsoft.com/office/drawing/2014/main" id="{3CDF2B61-4BF8-F6A9-008B-873DE31B83ED}"/>
              </a:ext>
            </a:extLst>
          </p:cNvPr>
          <p:cNvSpPr txBox="1"/>
          <p:nvPr/>
        </p:nvSpPr>
        <p:spPr>
          <a:xfrm>
            <a:off x="8220974" y="5524011"/>
            <a:ext cx="5253487" cy="246221"/>
          </a:xfrm>
          <a:prstGeom prst="rect">
            <a:avLst/>
          </a:prstGeom>
          <a:noFill/>
        </p:spPr>
        <p:txBody>
          <a:bodyPr wrap="square" rtlCol="0">
            <a:spAutoFit/>
          </a:bodyPr>
          <a:lstStyle/>
          <a:p>
            <a:r>
              <a:rPr lang="en-US" sz="1000" dirty="0">
                <a:hlinkClick r:id="rId4"/>
              </a:rPr>
              <a:t>https://www.cs.swarthmore.edu/~newhall/unixhelp/git_create.php</a:t>
            </a:r>
            <a:r>
              <a:rPr lang="en-US" sz="1000" dirty="0"/>
              <a:t> </a:t>
            </a:r>
          </a:p>
        </p:txBody>
      </p:sp>
    </p:spTree>
    <p:extLst>
      <p:ext uri="{BB962C8B-B14F-4D97-AF65-F5344CB8AC3E}">
        <p14:creationId xmlns:p14="http://schemas.microsoft.com/office/powerpoint/2010/main" val="1719264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E28A7-C210-C1C5-945D-ADBBFFA80D5B}"/>
              </a:ext>
            </a:extLst>
          </p:cNvPr>
          <p:cNvSpPr>
            <a:spLocks noGrp="1"/>
          </p:cNvSpPr>
          <p:nvPr>
            <p:ph type="title"/>
          </p:nvPr>
        </p:nvSpPr>
        <p:spPr/>
        <p:txBody>
          <a:bodyPr/>
          <a:lstStyle/>
          <a:p>
            <a:r>
              <a:rPr lang="en-US" dirty="0"/>
              <a:t>GitHub</a:t>
            </a:r>
          </a:p>
        </p:txBody>
      </p:sp>
      <p:sp>
        <p:nvSpPr>
          <p:cNvPr id="3" name="Content Placeholder 2">
            <a:extLst>
              <a:ext uri="{FF2B5EF4-FFF2-40B4-BE49-F238E27FC236}">
                <a16:creationId xmlns:a16="http://schemas.microsoft.com/office/drawing/2014/main" id="{4EB84C06-E838-94ED-DB79-37F49EE7C644}"/>
              </a:ext>
            </a:extLst>
          </p:cNvPr>
          <p:cNvSpPr>
            <a:spLocks noGrp="1"/>
          </p:cNvSpPr>
          <p:nvPr>
            <p:ph idx="1"/>
          </p:nvPr>
        </p:nvSpPr>
        <p:spPr>
          <a:xfrm>
            <a:off x="838200" y="2172716"/>
            <a:ext cx="10515600" cy="4351338"/>
          </a:xfrm>
        </p:spPr>
        <p:txBody>
          <a:bodyPr/>
          <a:lstStyle/>
          <a:p>
            <a:endParaRPr lang="en-US" dirty="0"/>
          </a:p>
          <a:p>
            <a:endParaRPr lang="en-US" dirty="0"/>
          </a:p>
        </p:txBody>
      </p:sp>
      <p:pic>
        <p:nvPicPr>
          <p:cNvPr id="5" name="Picture 4">
            <a:extLst>
              <a:ext uri="{FF2B5EF4-FFF2-40B4-BE49-F238E27FC236}">
                <a16:creationId xmlns:a16="http://schemas.microsoft.com/office/drawing/2014/main" id="{E0059ACA-8C36-AAC0-101C-53BBE246A6B8}"/>
              </a:ext>
            </a:extLst>
          </p:cNvPr>
          <p:cNvPicPr>
            <a:picLocks noChangeAspect="1"/>
          </p:cNvPicPr>
          <p:nvPr/>
        </p:nvPicPr>
        <p:blipFill>
          <a:blip r:embed="rId2"/>
          <a:stretch>
            <a:fillRect/>
          </a:stretch>
        </p:blipFill>
        <p:spPr>
          <a:xfrm>
            <a:off x="603179" y="248252"/>
            <a:ext cx="2260791" cy="1807591"/>
          </a:xfrm>
          <a:prstGeom prst="rect">
            <a:avLst/>
          </a:prstGeom>
        </p:spPr>
      </p:pic>
      <p:sp>
        <p:nvSpPr>
          <p:cNvPr id="9" name="Content Placeholder 2">
            <a:extLst>
              <a:ext uri="{FF2B5EF4-FFF2-40B4-BE49-F238E27FC236}">
                <a16:creationId xmlns:a16="http://schemas.microsoft.com/office/drawing/2014/main" id="{8208E04B-A00A-C7BF-4C33-F4827027451E}"/>
              </a:ext>
            </a:extLst>
          </p:cNvPr>
          <p:cNvSpPr txBox="1">
            <a:spLocks/>
          </p:cNvSpPr>
          <p:nvPr/>
        </p:nvSpPr>
        <p:spPr>
          <a:xfrm>
            <a:off x="244415" y="2375853"/>
            <a:ext cx="31371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131313"/>
                </a:solidFill>
                <a:latin typeface="+mj-lt"/>
              </a:rPr>
              <a:t>Runs Git under the hood, gives you a nice UI to explore the repository contents and act through the website. </a:t>
            </a:r>
          </a:p>
          <a:p>
            <a:pPr lvl="1"/>
            <a:r>
              <a:rPr lang="en-US" dirty="0">
                <a:solidFill>
                  <a:srgbClr val="131313"/>
                </a:solidFill>
                <a:latin typeface="+mj-lt"/>
              </a:rPr>
              <a:t>Effectively: GitHub serves as the central repository. </a:t>
            </a:r>
          </a:p>
        </p:txBody>
      </p:sp>
      <p:pic>
        <p:nvPicPr>
          <p:cNvPr id="11" name="Picture 10">
            <a:extLst>
              <a:ext uri="{FF2B5EF4-FFF2-40B4-BE49-F238E27FC236}">
                <a16:creationId xmlns:a16="http://schemas.microsoft.com/office/drawing/2014/main" id="{A68BC71E-7599-4F09-ED93-2BFF425C3C94}"/>
              </a:ext>
            </a:extLst>
          </p:cNvPr>
          <p:cNvPicPr>
            <a:picLocks noChangeAspect="1"/>
          </p:cNvPicPr>
          <p:nvPr/>
        </p:nvPicPr>
        <p:blipFill>
          <a:blip r:embed="rId3"/>
          <a:stretch>
            <a:fillRect/>
          </a:stretch>
        </p:blipFill>
        <p:spPr>
          <a:xfrm>
            <a:off x="3483011" y="1365760"/>
            <a:ext cx="8464574" cy="4126480"/>
          </a:xfrm>
          <a:prstGeom prst="rect">
            <a:avLst/>
          </a:prstGeom>
        </p:spPr>
      </p:pic>
      <p:sp>
        <p:nvSpPr>
          <p:cNvPr id="12" name="TextBox 11">
            <a:extLst>
              <a:ext uri="{FF2B5EF4-FFF2-40B4-BE49-F238E27FC236}">
                <a16:creationId xmlns:a16="http://schemas.microsoft.com/office/drawing/2014/main" id="{A020AC58-8508-C2CC-B12F-8969B8D5F22E}"/>
              </a:ext>
            </a:extLst>
          </p:cNvPr>
          <p:cNvSpPr txBox="1"/>
          <p:nvPr/>
        </p:nvSpPr>
        <p:spPr>
          <a:xfrm>
            <a:off x="6961517" y="5609113"/>
            <a:ext cx="5115464" cy="246221"/>
          </a:xfrm>
          <a:prstGeom prst="rect">
            <a:avLst/>
          </a:prstGeom>
          <a:noFill/>
        </p:spPr>
        <p:txBody>
          <a:bodyPr wrap="square" rtlCol="0">
            <a:spAutoFit/>
          </a:bodyPr>
          <a:lstStyle/>
          <a:p>
            <a:r>
              <a:rPr lang="en-US" sz="1000" dirty="0">
                <a:hlinkClick r:id="rId4"/>
              </a:rPr>
              <a:t>https://www.linode.com/docs/guides/how-to-install-git-and-clone-a-github-repository/</a:t>
            </a:r>
            <a:r>
              <a:rPr lang="en-US" sz="1000" dirty="0"/>
              <a:t> </a:t>
            </a:r>
          </a:p>
        </p:txBody>
      </p:sp>
    </p:spTree>
    <p:extLst>
      <p:ext uri="{BB962C8B-B14F-4D97-AF65-F5344CB8AC3E}">
        <p14:creationId xmlns:p14="http://schemas.microsoft.com/office/powerpoint/2010/main" val="573257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04768-B142-1B50-B4C7-BBBCDFA71058}"/>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C5248FAD-2539-6922-20A9-7AA47D0C1D21}"/>
              </a:ext>
            </a:extLst>
          </p:cNvPr>
          <p:cNvSpPr>
            <a:spLocks noGrp="1"/>
          </p:cNvSpPr>
          <p:nvPr>
            <p:ph sz="half" idx="1"/>
          </p:nvPr>
        </p:nvSpPr>
        <p:spPr>
          <a:xfrm>
            <a:off x="838200" y="1825625"/>
            <a:ext cx="9849928" cy="4351338"/>
          </a:xfrm>
        </p:spPr>
        <p:txBody>
          <a:bodyPr/>
          <a:lstStyle/>
          <a:p>
            <a:r>
              <a:rPr lang="en-US" dirty="0"/>
              <a:t>Email me about:</a:t>
            </a:r>
          </a:p>
          <a:p>
            <a:pPr lvl="1"/>
            <a:r>
              <a:rPr lang="en-US" dirty="0"/>
              <a:t>Your thesis </a:t>
            </a:r>
          </a:p>
          <a:p>
            <a:pPr lvl="1"/>
            <a:r>
              <a:rPr lang="en-US" dirty="0"/>
              <a:t>If you’d like a sample project </a:t>
            </a:r>
          </a:p>
          <a:p>
            <a:pPr lvl="2"/>
            <a:r>
              <a:rPr lang="en-US" dirty="0"/>
              <a:t>Real data</a:t>
            </a:r>
          </a:p>
          <a:p>
            <a:pPr lvl="2"/>
            <a:r>
              <a:rPr lang="en-US" dirty="0"/>
              <a:t>Example data</a:t>
            </a:r>
          </a:p>
          <a:p>
            <a:r>
              <a:rPr lang="en-US" dirty="0"/>
              <a:t>Do: GitHub Skills – Introduction to GitHub</a:t>
            </a:r>
          </a:p>
          <a:p>
            <a:pPr lvl="1"/>
            <a:r>
              <a:rPr lang="en-US" dirty="0">
                <a:hlinkClick r:id="rId2"/>
              </a:rPr>
              <a:t>https://github.com/skills/introduction-to-github</a:t>
            </a:r>
            <a:r>
              <a:rPr lang="en-US" dirty="0"/>
              <a:t> </a:t>
            </a:r>
          </a:p>
        </p:txBody>
      </p:sp>
    </p:spTree>
    <p:extLst>
      <p:ext uri="{BB962C8B-B14F-4D97-AF65-F5344CB8AC3E}">
        <p14:creationId xmlns:p14="http://schemas.microsoft.com/office/powerpoint/2010/main" val="3500313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77AB3F-8E87-AFED-9C5B-45F31234B88E}"/>
              </a:ext>
            </a:extLst>
          </p:cNvPr>
          <p:cNvSpPr>
            <a:spLocks noGrp="1"/>
          </p:cNvSpPr>
          <p:nvPr>
            <p:ph type="title"/>
          </p:nvPr>
        </p:nvSpPr>
        <p:spPr/>
        <p:txBody>
          <a:bodyPr/>
          <a:lstStyle/>
          <a:p>
            <a:r>
              <a:rPr lang="en-US" dirty="0"/>
              <a:t>Questions? …And another “quiz”!</a:t>
            </a:r>
          </a:p>
        </p:txBody>
      </p:sp>
      <p:pic>
        <p:nvPicPr>
          <p:cNvPr id="6" name="Content Placeholder 5" descr="A qr code on a white background&#10;&#10;Description automatically generated">
            <a:extLst>
              <a:ext uri="{FF2B5EF4-FFF2-40B4-BE49-F238E27FC236}">
                <a16:creationId xmlns:a16="http://schemas.microsoft.com/office/drawing/2014/main" id="{91871D3B-9105-2C76-52A3-6722DC31D6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1995111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188</TotalTime>
  <Words>274</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AREC596: GitHub</vt:lpstr>
      <vt:lpstr>Git</vt:lpstr>
      <vt:lpstr>Git</vt:lpstr>
      <vt:lpstr>GitHub</vt:lpstr>
      <vt:lpstr>For Next Week</vt:lpstr>
      <vt:lpstr>Questions? …And another “quiz”!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AREC596: Workflow</dc:title>
  <dc:creator>Anna Leigh Josephson</dc:creator>
  <cp:lastModifiedBy>Anna Leigh Josephson</cp:lastModifiedBy>
  <cp:revision>7</cp:revision>
  <dcterms:created xsi:type="dcterms:W3CDTF">2024-01-19T11:30:53Z</dcterms:created>
  <dcterms:modified xsi:type="dcterms:W3CDTF">2024-01-25T13:14:57Z</dcterms:modified>
</cp:coreProperties>
</file>