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17"/>
  </p:notesMasterIdLst>
  <p:handoutMasterIdLst>
    <p:handoutMasterId r:id="rId18"/>
  </p:handoutMasterIdLst>
  <p:sldIdLst>
    <p:sldId id="256" r:id="rId4"/>
    <p:sldId id="257" r:id="rId5"/>
    <p:sldId id="280" r:id="rId6"/>
    <p:sldId id="260" r:id="rId7"/>
    <p:sldId id="279" r:id="rId8"/>
    <p:sldId id="278" r:id="rId9"/>
    <p:sldId id="281" r:id="rId10"/>
    <p:sldId id="283" r:id="rId11"/>
    <p:sldId id="284" r:id="rId12"/>
    <p:sldId id="282" r:id="rId13"/>
    <p:sldId id="259" r:id="rId14"/>
    <p:sldId id="272" r:id="rId15"/>
    <p:sldId id="285" r:id="rId1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hail Shyshkouski" initials="MS" lastIdx="1" clrIdx="0">
    <p:extLst>
      <p:ext uri="{19B8F6BF-5375-455C-9EA6-DF929625EA0E}">
        <p15:presenceInfo xmlns:p15="http://schemas.microsoft.com/office/powerpoint/2012/main" userId="S::Mikhail_Shyshkouski@epam.com::2c5167b9-eb5f-461d-8a37-a6b01585b4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7160" autoAdjust="0"/>
  </p:normalViewPr>
  <p:slideViewPr>
    <p:cSldViewPr snapToGrid="0">
      <p:cViewPr varScale="1">
        <p:scale>
          <a:sx n="69" d="100"/>
          <a:sy n="69" d="100"/>
        </p:scale>
        <p:origin x="1843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34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i="0" dirty="0">
              <a:solidFill>
                <a:srgbClr val="181A2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46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50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6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14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45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50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7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181A2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58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endParaRPr lang="en-US" b="0" i="0" dirty="0">
              <a:solidFill>
                <a:srgbClr val="181A2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en-US" b="0" i="0" dirty="0">
              <a:solidFill>
                <a:srgbClr val="181A2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1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kshops.aws/categories/Infrastructure%20as%20Code" TargetMode="External"/><Relationship Id="rId2" Type="http://schemas.openxmlformats.org/officeDocument/2006/relationships/hyperlink" Target="https://www.freecodecamp.org/news/what-is-infrastructure-as-code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cloudskillsboost.google/course_templates/443" TargetMode="External"/><Relationship Id="rId4" Type="http://schemas.openxmlformats.org/officeDocument/2006/relationships/hyperlink" Target="https://azuredevcollege.com/iac-basics-workshop/#azure-resource-manage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6934" y="1319815"/>
            <a:ext cx="4315968" cy="1421928"/>
          </a:xfrm>
        </p:spPr>
        <p:txBody>
          <a:bodyPr/>
          <a:lstStyle/>
          <a:p>
            <a:r>
              <a:rPr lang="fr-FR" sz="3200" dirty="0"/>
              <a:t>Infrastructure as Code &amp; Configuration Management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1D6C2A-8DD3-4603-BE01-1082BE8C56A7}"/>
              </a:ext>
            </a:extLst>
          </p:cNvPr>
          <p:cNvSpPr txBox="1"/>
          <p:nvPr/>
        </p:nvSpPr>
        <p:spPr>
          <a:xfrm>
            <a:off x="210278" y="3242936"/>
            <a:ext cx="354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Emil Garipov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06EAD-AD21-4FDA-9D29-237E6E7194F2}"/>
              </a:ext>
            </a:extLst>
          </p:cNvPr>
          <p:cNvSpPr txBox="1"/>
          <p:nvPr/>
        </p:nvSpPr>
        <p:spPr>
          <a:xfrm>
            <a:off x="276934" y="4202326"/>
            <a:ext cx="25713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+mj-lt"/>
              </a:rPr>
              <a:t>July 2023</a:t>
            </a:r>
          </a:p>
        </p:txBody>
      </p:sp>
      <p:pic>
        <p:nvPicPr>
          <p:cNvPr id="10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9B5D16E-14D0-4963-82C7-5AA4272B8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460" y="926576"/>
            <a:ext cx="2511135" cy="251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vert="horz" wrap="none" lIns="0" tIns="45720" rIns="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0" i="0" dirty="0">
                <a:effectLst/>
                <a:latin typeface="Open Sans" panose="020B0606030504020204" pitchFamily="34" charset="0"/>
              </a:rPr>
              <a:t>Best practices for implementing Infrastructure as Code</a:t>
            </a:r>
            <a:endParaRPr lang="en-US" sz="2400" b="1" i="0" kern="1200" cap="none" spc="100" baseline="0" dirty="0"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19" name="Picture 18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D7234369-9FEF-5F8E-82A8-8D9D939D2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3" y="1396362"/>
            <a:ext cx="5044485" cy="2799688"/>
          </a:xfrm>
          <a:prstGeom prst="rect">
            <a:avLst/>
          </a:prstGeom>
          <a:noFill/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FD35C8-8E25-3850-0DC3-B75467FCE9B2}"/>
              </a:ext>
            </a:extLst>
          </p:cNvPr>
          <p:cNvSpPr txBox="1">
            <a:spLocks/>
          </p:cNvSpPr>
          <p:nvPr/>
        </p:nvSpPr>
        <p:spPr>
          <a:xfrm>
            <a:off x="5670395" y="1396362"/>
            <a:ext cx="3005254" cy="32648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  <a:p>
            <a:pPr>
              <a:lnSpc>
                <a:spcPct val="100000"/>
              </a:lnSpc>
            </a:pPr>
            <a:r>
              <a:rPr lang="en-US" sz="2000" b="1" dirty="0"/>
              <a:t>Reusable code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Version control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Using modules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Infrastructure Testing</a:t>
            </a:r>
          </a:p>
          <a:p>
            <a:pPr>
              <a:lnSpc>
                <a:spcPct val="100000"/>
              </a:lnSpc>
            </a:pPr>
            <a:r>
              <a:rPr lang="en-US" sz="2100" b="1" dirty="0"/>
              <a:t>Continuous Integration and Deployment</a:t>
            </a:r>
          </a:p>
          <a:p>
            <a:pPr>
              <a:lnSpc>
                <a:spcPct val="100000"/>
              </a:lnSpc>
            </a:pPr>
            <a:r>
              <a:rPr lang="en-US" sz="2100" b="1" dirty="0"/>
              <a:t>Store state file remotely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vert="horz" wrap="none" lIns="91440" tIns="45720" rIns="0" bIns="82296" rtlCol="0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81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Useful</a:t>
            </a:r>
            <a:r>
              <a:rPr lang="en-US" dirty="0"/>
              <a:t> </a:t>
            </a:r>
            <a:r>
              <a:rPr lang="en-US" sz="2400" b="1" dirty="0"/>
              <a:t>Resources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AAD8BF-63D5-4887-BE01-151C053391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746250"/>
            <a:ext cx="8429625" cy="339725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200" b="1" i="0" dirty="0">
                <a:solidFill>
                  <a:srgbClr val="0A0A23"/>
                </a:solidFill>
                <a:effectLst/>
                <a:latin typeface="Lato" panose="020B0604020202020204" pitchFamily="34" charset="0"/>
              </a:rPr>
              <a:t>What is Infrastructure as Code? (Tutorial) -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https://www.freecodecamp.org/news/what-is-infrastructure-as-code/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200" b="1" i="0" dirty="0">
              <a:solidFill>
                <a:srgbClr val="0A0A23"/>
              </a:solidFill>
              <a:effectLst/>
              <a:latin typeface="Lato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rgbClr val="0A0A23"/>
                </a:solidFill>
                <a:latin typeface="Lato" panose="020B0604020202020204" pitchFamily="34" charset="0"/>
              </a:rPr>
              <a:t> AWS Infrastructure as Code Workshops - </a:t>
            </a:r>
            <a:r>
              <a:rPr lang="en-US" sz="1200" b="1" dirty="0">
                <a:solidFill>
                  <a:srgbClr val="0A0A23"/>
                </a:solidFill>
                <a:latin typeface="Lato" panose="020B0604020202020204" pitchFamily="34" charset="0"/>
                <a:hlinkClick r:id="rId3"/>
              </a:rPr>
              <a:t>https://www.workshops.aws/categories/Infrastructure%20as%20Code</a:t>
            </a:r>
            <a:r>
              <a:rPr lang="en-US" sz="1200" b="1" dirty="0">
                <a:solidFill>
                  <a:srgbClr val="0A0A23"/>
                </a:solidFill>
                <a:latin typeface="Lato" panose="020B0604020202020204" pitchFamily="34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rgbClr val="0A0A23"/>
                </a:solidFill>
                <a:latin typeface="Lato" panose="020B0604020202020204" pitchFamily="34" charset="0"/>
              </a:rPr>
              <a:t>Azure Infrastructure as Code Workshop - </a:t>
            </a:r>
            <a:r>
              <a:rPr lang="en-US" sz="1200" b="1" dirty="0">
                <a:solidFill>
                  <a:srgbClr val="0A0A23"/>
                </a:solidFill>
                <a:latin typeface="Lato" panose="020B0604020202020204" pitchFamily="34" charset="0"/>
                <a:hlinkClick r:id="rId4"/>
              </a:rPr>
              <a:t>https://azuredevcollege.com/iac-basics-workshop/#azure-resource-manager</a:t>
            </a:r>
            <a:r>
              <a:rPr lang="en-US" sz="1200" b="1" dirty="0">
                <a:solidFill>
                  <a:srgbClr val="0A0A23"/>
                </a:solidFill>
                <a:latin typeface="Lato" panose="020B0604020202020204" pitchFamily="34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rgbClr val="0A0A23"/>
                </a:solidFill>
                <a:latin typeface="Lato" panose="020B0604020202020204" pitchFamily="34" charset="0"/>
              </a:rPr>
              <a:t>Getting Started with Terraform for Google Cloud - </a:t>
            </a:r>
            <a:r>
              <a:rPr lang="en-US" sz="1200" b="1" dirty="0">
                <a:solidFill>
                  <a:srgbClr val="0A0A23"/>
                </a:solidFill>
                <a:latin typeface="Lato" panose="020B0604020202020204" pitchFamily="34" charset="0"/>
                <a:hlinkClick r:id="rId5"/>
              </a:rPr>
              <a:t>https://www.cloudskillsboost.google/course_templates/443</a:t>
            </a:r>
            <a:r>
              <a:rPr lang="en-US" sz="1200" b="1" dirty="0">
                <a:solidFill>
                  <a:srgbClr val="0A0A23"/>
                </a:solidFill>
                <a:latin typeface="Lato" panose="020B0604020202020204" pitchFamily="34" charset="0"/>
              </a:rPr>
              <a:t> </a:t>
            </a:r>
          </a:p>
          <a:p>
            <a:endParaRPr lang="en-US" sz="1200" b="1" dirty="0">
              <a:solidFill>
                <a:srgbClr val="0A0A23"/>
              </a:solidFill>
              <a:latin typeface="Lato" panose="020B0604020202020204" pitchFamily="34" charset="0"/>
            </a:endParaRPr>
          </a:p>
          <a:p>
            <a:endParaRPr 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000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6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i="0" dirty="0">
                <a:effectLst/>
              </a:rPr>
              <a:t>Introduction to Infrastructure as Code</a:t>
            </a:r>
          </a:p>
        </p:txBody>
      </p:sp>
      <p:pic>
        <p:nvPicPr>
          <p:cNvPr id="9" name="Picture 8" descr="A diagram of a computer network&#10;&#10;Description automatically generated with low confidence">
            <a:extLst>
              <a:ext uri="{FF2B5EF4-FFF2-40B4-BE49-F238E27FC236}">
                <a16:creationId xmlns:a16="http://schemas.microsoft.com/office/drawing/2014/main" id="{A412FD16-EACD-D2B0-854C-FB9A0F015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9" y="1953022"/>
            <a:ext cx="3986211" cy="1993105"/>
          </a:xfrm>
          <a:prstGeom prst="rect">
            <a:avLst/>
          </a:prstGeo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1C711B9-AAA4-AF50-BB11-C1E7D868F2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189" y="1079500"/>
            <a:ext cx="3986212" cy="342900"/>
          </a:xfrm>
        </p:spPr>
        <p:txBody>
          <a:bodyPr/>
          <a:lstStyle/>
          <a:p>
            <a:r>
              <a:rPr lang="en-US" dirty="0"/>
              <a:t>Write a code to manage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672361" y="1422400"/>
            <a:ext cx="4121595" cy="3171902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sz="2000" b="0" i="0" dirty="0">
                <a:effectLst/>
              </a:rPr>
              <a:t>Infrastructure as Code (</a:t>
            </a:r>
            <a:r>
              <a:rPr lang="en-US" sz="2000" b="0" i="0" dirty="0" err="1">
                <a:effectLst/>
              </a:rPr>
              <a:t>IaC</a:t>
            </a:r>
            <a:r>
              <a:rPr lang="en-US" sz="2000" b="0" i="0" dirty="0">
                <a:effectLst/>
              </a:rPr>
              <a:t>) is a </a:t>
            </a:r>
            <a:r>
              <a:rPr lang="en-US" sz="2000" dirty="0"/>
              <a:t>technology</a:t>
            </a:r>
            <a:r>
              <a:rPr lang="en-US" sz="2000" b="0" i="0" dirty="0">
                <a:effectLst/>
              </a:rPr>
              <a:t> that allows you to manage and provision infrastructure resources using code. </a:t>
            </a:r>
          </a:p>
          <a:p>
            <a:pPr algn="just">
              <a:lnSpc>
                <a:spcPct val="110000"/>
              </a:lnSpc>
            </a:pPr>
            <a:r>
              <a:rPr lang="en-US" sz="2000" b="0" i="0" dirty="0">
                <a:effectLst/>
              </a:rPr>
              <a:t>This means that instead of manually configuring servers, networks, and other infrastructure components, you can use code to automate the process.</a:t>
            </a:r>
          </a:p>
          <a:p>
            <a:pPr algn="just">
              <a:lnSpc>
                <a:spcPct val="110000"/>
              </a:lnSpc>
            </a:pPr>
            <a:r>
              <a:rPr lang="en-US" sz="2000" b="0" i="0" dirty="0">
                <a:effectLst/>
              </a:rPr>
              <a:t>This code can be version-controlled, tested, and deployed just like any other software code.</a:t>
            </a:r>
            <a:endParaRPr lang="en-US" sz="2000" b="1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E4BD98E3-4771-1E2A-D714-AA9E3BEC77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00597" y="1079500"/>
            <a:ext cx="3993359" cy="342900"/>
          </a:xfrm>
        </p:spPr>
        <p:txBody>
          <a:bodyPr/>
          <a:lstStyle/>
          <a:p>
            <a:pPr algn="ctr"/>
            <a:r>
              <a:rPr lang="en-US" dirty="0" err="1"/>
              <a:t>IaC</a:t>
            </a:r>
            <a:r>
              <a:rPr lang="en-US" dirty="0"/>
              <a:t> </a:t>
            </a:r>
            <a:r>
              <a:rPr lang="en-US" dirty="0" err="1"/>
              <a:t>defenition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2CBD-7975-49B2-810C-75BFA6E26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i="0" dirty="0">
                <a:effectLst/>
              </a:rPr>
              <a:t>Key Concepts of Infrastructure as Code</a:t>
            </a:r>
          </a:p>
        </p:txBody>
      </p:sp>
      <p:pic>
        <p:nvPicPr>
          <p:cNvPr id="10" name="Picture 9" descr="A crumpled paper ball in the shape of a light bulb&#10;&#10;Description automatically generated with low confidence">
            <a:extLst>
              <a:ext uri="{FF2B5EF4-FFF2-40B4-BE49-F238E27FC236}">
                <a16:creationId xmlns:a16="http://schemas.microsoft.com/office/drawing/2014/main" id="{52D4E8EF-DEB1-82AB-5FE7-82CD772732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2" r="18557" b="1"/>
          <a:stretch/>
        </p:blipFill>
        <p:spPr>
          <a:xfrm>
            <a:off x="4302345" y="873124"/>
            <a:ext cx="4383946" cy="3736219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0645E0-1468-7D36-51BF-020AD139568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708" y="1509053"/>
            <a:ext cx="3844637" cy="28733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</a:rPr>
              <a:t>Declarative Configuration</a:t>
            </a:r>
            <a:endParaRPr lang="en-US" sz="2200" b="0" i="0" dirty="0">
              <a:effectLst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Desired State Configuration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Idempotency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Immutability</a:t>
            </a:r>
          </a:p>
          <a:p>
            <a:pPr>
              <a:lnSpc>
                <a:spcPct val="150000"/>
              </a:lnSpc>
            </a:pP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Configuration Management</a:t>
            </a:r>
            <a:endParaRPr lang="en-US" sz="22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1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1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2CBD-7975-49B2-810C-75BFA6E26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i="0" dirty="0">
                <a:effectLst/>
              </a:rPr>
              <a:t>Benefits of Infrastructure as Code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A5C6D3-DB9F-4B8F-972A-1A647F2E3F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69674" y="1137765"/>
            <a:ext cx="2737623" cy="357987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Consistency</a:t>
            </a:r>
            <a:endParaRPr lang="en-US" sz="20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Reproducibility</a:t>
            </a:r>
            <a:endParaRPr lang="en-US" sz="20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Scalability</a:t>
            </a:r>
            <a:endParaRPr lang="en-US" sz="20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Version control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Collaboration</a:t>
            </a:r>
            <a:endParaRPr lang="en-US" sz="2000" b="0" i="0" dirty="0">
              <a:effectLst/>
            </a:endParaRPr>
          </a:p>
          <a:p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9" name="Picture 8" descr="A picture containing text, screenshot, software, operating system&#10;&#10;Description automatically generated">
            <a:extLst>
              <a:ext uri="{FF2B5EF4-FFF2-40B4-BE49-F238E27FC236}">
                <a16:creationId xmlns:a16="http://schemas.microsoft.com/office/drawing/2014/main" id="{66E538AA-BC3C-7E4F-BD70-563CA578DB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5" y="608801"/>
            <a:ext cx="3925898" cy="392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2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i="0" dirty="0">
                <a:effectLst/>
              </a:rPr>
              <a:t>What can infrastructure be used for as code?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A5C6D3-DB9F-4B8F-972A-1A647F2E3F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422400"/>
            <a:ext cx="3986212" cy="30543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Virtual machines</a:t>
            </a:r>
            <a:endParaRPr lang="en-US" sz="2000" b="0" i="0" dirty="0">
              <a:effectLst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Containers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Network infrastructure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Databases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Security</a:t>
            </a:r>
            <a:endParaRPr lang="en-US" sz="2000" dirty="0"/>
          </a:p>
          <a:p>
            <a:endParaRPr lang="en-US" b="1" dirty="0"/>
          </a:p>
        </p:txBody>
      </p:sp>
      <p:pic>
        <p:nvPicPr>
          <p:cNvPr id="7" name="Picture 6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0D4ED6B-2FA7-97BB-CCF0-D9C7F1D77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55" y="942975"/>
            <a:ext cx="4206145" cy="3238732"/>
          </a:xfrm>
          <a:prstGeom prst="rect">
            <a:avLst/>
          </a:prstGeom>
          <a:noFill/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DDFD3F2-038A-BA6B-95CD-767C7E884D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189" y="1079500"/>
            <a:ext cx="3986212" cy="342900"/>
          </a:xfrm>
        </p:spPr>
        <p:txBody>
          <a:bodyPr/>
          <a:lstStyle/>
          <a:p>
            <a:r>
              <a:rPr lang="en-US" sz="2000" b="0" i="0" dirty="0">
                <a:solidFill>
                  <a:srgbClr val="181A20"/>
                </a:solidFill>
                <a:effectLst/>
                <a:latin typeface="Open Sans" panose="020B0606030504020204" pitchFamily="34" charset="0"/>
              </a:rPr>
              <a:t>infrastructure components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5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vert="horz" wrap="none" lIns="0" tIns="45720" rIns="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i="0" kern="1200" cap="none" spc="100" baseline="0" dirty="0">
                <a:effectLst/>
                <a:latin typeface="+mj-lt"/>
                <a:ea typeface="+mj-ea"/>
                <a:cs typeface="+mj-cs"/>
              </a:rPr>
              <a:t>Some popular Infrastructure as Code Tools</a:t>
            </a:r>
          </a:p>
        </p:txBody>
      </p:sp>
      <p:pic>
        <p:nvPicPr>
          <p:cNvPr id="19" name="Picture 18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D7234369-9FEF-5F8E-82A8-8D9D939D2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3" y="1396362"/>
            <a:ext cx="5044485" cy="2799688"/>
          </a:xfrm>
          <a:prstGeom prst="rect">
            <a:avLst/>
          </a:prstGeom>
          <a:noFill/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FD35C8-8E25-3850-0DC3-B75467FCE9B2}"/>
              </a:ext>
            </a:extLst>
          </p:cNvPr>
          <p:cNvSpPr txBox="1">
            <a:spLocks/>
          </p:cNvSpPr>
          <p:nvPr/>
        </p:nvSpPr>
        <p:spPr>
          <a:xfrm>
            <a:off x="5636942" y="1396362"/>
            <a:ext cx="3005254" cy="32648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  <a:p>
            <a:pPr>
              <a:lnSpc>
                <a:spcPct val="100000"/>
              </a:lnSpc>
            </a:pPr>
            <a:r>
              <a:rPr lang="en-US" sz="2000" b="1" dirty="0"/>
              <a:t>Terraform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Ansible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Chef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Puppet</a:t>
            </a:r>
          </a:p>
          <a:p>
            <a:pPr>
              <a:lnSpc>
                <a:spcPct val="100000"/>
              </a:lnSpc>
            </a:pPr>
            <a:r>
              <a:rPr lang="en-US" sz="2000" b="1" dirty="0" err="1"/>
              <a:t>Saltstack</a:t>
            </a:r>
            <a:endParaRPr lang="en-US" sz="2000" b="1" dirty="0"/>
          </a:p>
          <a:p>
            <a:pPr>
              <a:lnSpc>
                <a:spcPct val="100000"/>
              </a:lnSpc>
            </a:pPr>
            <a:r>
              <a:rPr lang="en-US" sz="2000" b="1" dirty="0"/>
              <a:t>AWS CloudFormation</a:t>
            </a:r>
          </a:p>
          <a:p>
            <a:pPr>
              <a:lnSpc>
                <a:spcPts val="1480"/>
              </a:lnSpc>
            </a:pPr>
            <a:endParaRPr lang="en-US" sz="9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vert="horz" wrap="none" lIns="91440" tIns="45720" rIns="0" bIns="82296" rtlCol="0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1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vert="horz" wrap="none" lIns="0" tIns="45720" rIns="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i="0" kern="1200" cap="none" spc="100" baseline="0" dirty="0">
                <a:effectLst/>
                <a:latin typeface="+mj-lt"/>
                <a:ea typeface="+mj-ea"/>
                <a:cs typeface="+mj-cs"/>
              </a:rPr>
              <a:t>What are the benefits of using Terraform?</a:t>
            </a:r>
          </a:p>
        </p:txBody>
      </p:sp>
      <p:pic>
        <p:nvPicPr>
          <p:cNvPr id="7" name="Picture 6" descr="A picture containing text, screenshot, graphics, graphic design&#10;&#10;Description automatically generated">
            <a:extLst>
              <a:ext uri="{FF2B5EF4-FFF2-40B4-BE49-F238E27FC236}">
                <a16:creationId xmlns:a16="http://schemas.microsoft.com/office/drawing/2014/main" id="{E016504D-1695-03C9-5105-73D514738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9" y="1079500"/>
            <a:ext cx="5251559" cy="2901486"/>
          </a:xfrm>
          <a:prstGeom prst="rect">
            <a:avLst/>
          </a:prstGeom>
          <a:noFill/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FD35C8-8E25-3850-0DC3-B75467FCE9B2}"/>
              </a:ext>
            </a:extLst>
          </p:cNvPr>
          <p:cNvSpPr txBox="1">
            <a:spLocks/>
          </p:cNvSpPr>
          <p:nvPr/>
        </p:nvSpPr>
        <p:spPr>
          <a:xfrm>
            <a:off x="5581186" y="762637"/>
            <a:ext cx="3986213" cy="33972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181A20"/>
                </a:solidFill>
                <a:effectLst/>
                <a:latin typeface="Open Sans" panose="020B0606030504020204" pitchFamily="34" charset="0"/>
              </a:rPr>
              <a:t>Infrastructure as Code</a:t>
            </a:r>
            <a:endParaRPr lang="en-US" sz="2000" b="0" i="0" dirty="0">
              <a:solidFill>
                <a:srgbClr val="181A20"/>
              </a:solidFill>
              <a:effectLst/>
              <a:latin typeface="Open Sans" panose="020B0606030504020204" pitchFamily="34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181A20"/>
                </a:solidFill>
                <a:effectLst/>
                <a:latin typeface="Open Sans" panose="020B0606030504020204" pitchFamily="34" charset="0"/>
              </a:rPr>
              <a:t>Multi-Cloud Support</a:t>
            </a:r>
            <a:endParaRPr lang="en-US" sz="2000" b="0" i="0" dirty="0">
              <a:solidFill>
                <a:srgbClr val="181A20"/>
              </a:solidFill>
              <a:effectLst/>
              <a:latin typeface="Open Sans" panose="020B0606030504020204" pitchFamily="34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181A20"/>
                </a:solidFill>
                <a:effectLst/>
                <a:latin typeface="Open Sans" panose="020B0606030504020204" pitchFamily="34" charset="0"/>
              </a:rPr>
              <a:t>Declarative Syntax</a:t>
            </a:r>
            <a:endParaRPr lang="en-US" sz="2000" b="0" i="0" dirty="0">
              <a:solidFill>
                <a:srgbClr val="181A20"/>
              </a:solidFill>
              <a:effectLst/>
              <a:latin typeface="Open Sans" panose="020B0606030504020204" pitchFamily="34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181A20"/>
                </a:solidFill>
                <a:effectLst/>
                <a:latin typeface="Open Sans" panose="020B0606030504020204" pitchFamily="34" charset="0"/>
              </a:rPr>
              <a:t>Modular Architecture</a:t>
            </a:r>
            <a:r>
              <a:rPr lang="en-US" sz="2000" b="0" i="0" dirty="0">
                <a:solidFill>
                  <a:srgbClr val="181A20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181A20"/>
                </a:solidFill>
                <a:effectLst/>
                <a:latin typeface="Open Sans" panose="020B0606030504020204" pitchFamily="34" charset="0"/>
              </a:rPr>
              <a:t>Plan and Apply</a:t>
            </a:r>
            <a:endParaRPr lang="en-US" sz="2000" b="0" i="0" dirty="0">
              <a:solidFill>
                <a:srgbClr val="181A20"/>
              </a:solidFill>
              <a:effectLst/>
              <a:latin typeface="Open Sans" panose="020B0606030504020204" pitchFamily="34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181A20"/>
                </a:solidFill>
                <a:effectLst/>
                <a:latin typeface="Open Sans" panose="020B0606030504020204" pitchFamily="34" charset="0"/>
              </a:rPr>
              <a:t>State Management</a:t>
            </a:r>
            <a:endParaRPr lang="en-US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vert="horz" wrap="none" lIns="91440" tIns="45720" rIns="0" bIns="82296" rtlCol="0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8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vert="horz" wrap="none" lIns="0" tIns="45720" rIns="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How Terraform works</a:t>
            </a:r>
            <a:endParaRPr lang="en-US" sz="2400" b="1" i="0" kern="1200" cap="none" spc="100" baseline="0" dirty="0"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picture containing text, screenshot, graphics, graphic design&#10;&#10;Description automatically generated">
            <a:extLst>
              <a:ext uri="{FF2B5EF4-FFF2-40B4-BE49-F238E27FC236}">
                <a16:creationId xmlns:a16="http://schemas.microsoft.com/office/drawing/2014/main" id="{E016504D-1695-03C9-5105-73D514738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9" y="1079500"/>
            <a:ext cx="5251559" cy="2901486"/>
          </a:xfrm>
          <a:prstGeom prst="rect">
            <a:avLst/>
          </a:prstGeom>
          <a:noFill/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FD35C8-8E25-3850-0DC3-B75467FCE9B2}"/>
              </a:ext>
            </a:extLst>
          </p:cNvPr>
          <p:cNvSpPr txBox="1">
            <a:spLocks/>
          </p:cNvSpPr>
          <p:nvPr/>
        </p:nvSpPr>
        <p:spPr>
          <a:xfrm>
            <a:off x="5581186" y="762637"/>
            <a:ext cx="3986213" cy="33972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181A20"/>
                </a:solidFill>
                <a:effectLst/>
                <a:latin typeface="Open Sans" panose="020B0606030504020204" pitchFamily="34" charset="0"/>
              </a:rPr>
              <a:t>Infrastructure as Code</a:t>
            </a:r>
            <a:endParaRPr lang="en-US" sz="2000" b="0" i="0" dirty="0">
              <a:solidFill>
                <a:srgbClr val="181A20"/>
              </a:solidFill>
              <a:effectLst/>
              <a:latin typeface="Open Sans" panose="020B0606030504020204" pitchFamily="34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181A20"/>
                </a:solidFill>
                <a:effectLst/>
                <a:latin typeface="Open Sans" panose="020B0606030504020204" pitchFamily="34" charset="0"/>
              </a:rPr>
              <a:t>Multi-Cloud Support</a:t>
            </a:r>
            <a:endParaRPr lang="en-US" sz="2000" b="0" i="0" dirty="0">
              <a:solidFill>
                <a:srgbClr val="181A20"/>
              </a:solidFill>
              <a:effectLst/>
              <a:latin typeface="Open Sans" panose="020B0606030504020204" pitchFamily="34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181A20"/>
                </a:solidFill>
                <a:effectLst/>
                <a:latin typeface="Open Sans" panose="020B0606030504020204" pitchFamily="34" charset="0"/>
              </a:rPr>
              <a:t>Declarative Syntax</a:t>
            </a:r>
            <a:endParaRPr lang="en-US" sz="2000" b="0" i="0" dirty="0">
              <a:solidFill>
                <a:srgbClr val="181A20"/>
              </a:solidFill>
              <a:effectLst/>
              <a:latin typeface="Open Sans" panose="020B0606030504020204" pitchFamily="34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181A20"/>
                </a:solidFill>
                <a:effectLst/>
                <a:latin typeface="Open Sans" panose="020B0606030504020204" pitchFamily="34" charset="0"/>
              </a:rPr>
              <a:t>Modular Architecture</a:t>
            </a:r>
            <a:r>
              <a:rPr lang="en-US" sz="2000" b="0" i="0" dirty="0">
                <a:solidFill>
                  <a:srgbClr val="181A20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181A20"/>
                </a:solidFill>
                <a:effectLst/>
                <a:latin typeface="Open Sans" panose="020B0606030504020204" pitchFamily="34" charset="0"/>
              </a:rPr>
              <a:t>Plan and Apply</a:t>
            </a:r>
            <a:endParaRPr lang="en-US" sz="2000" b="0" i="0" dirty="0">
              <a:solidFill>
                <a:srgbClr val="181A20"/>
              </a:solidFill>
              <a:effectLst/>
              <a:latin typeface="Open Sans" panose="020B0606030504020204" pitchFamily="34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181A20"/>
                </a:solidFill>
                <a:effectLst/>
                <a:latin typeface="Open Sans" panose="020B0606030504020204" pitchFamily="34" charset="0"/>
              </a:rPr>
              <a:t>State Management</a:t>
            </a:r>
            <a:endParaRPr lang="en-US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vert="horz" wrap="none" lIns="91440" tIns="45720" rIns="0" bIns="82296" rtlCol="0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8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vert="horz" wrap="none" lIns="0" tIns="45720" rIns="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i="0" kern="1200" cap="none" spc="100" baseline="0" dirty="0">
                <a:effectLst/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FD35C8-8E25-3850-0DC3-B75467FCE9B2}"/>
              </a:ext>
            </a:extLst>
          </p:cNvPr>
          <p:cNvSpPr txBox="1">
            <a:spLocks/>
          </p:cNvSpPr>
          <p:nvPr/>
        </p:nvSpPr>
        <p:spPr>
          <a:xfrm>
            <a:off x="267629" y="1326995"/>
            <a:ext cx="8207298" cy="30665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lnSpc>
                <a:spcPct val="1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1F2328"/>
                </a:solidFill>
                <a:effectLst/>
                <a:latin typeface="-apple-system"/>
              </a:rPr>
              <a:t>Create EC2 Instance t2.micro:</a:t>
            </a:r>
          </a:p>
          <a:p>
            <a:pPr marL="971550" lvl="2" indent="-514350">
              <a:lnSpc>
                <a:spcPct val="100000"/>
              </a:lnSpc>
              <a:spcBef>
                <a:spcPts val="264"/>
              </a:spcBef>
              <a:spcAft>
                <a:spcPts val="300"/>
              </a:spcAft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Ubuntu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EC2 Ubuntu there must be incoming access: to the TCP/22 and any outgoing access.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vert="horz" wrap="none" lIns="91440" tIns="45720" rIns="0" bIns="82296" rtlCol="0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82EBB1CE-424C-E81A-DFEF-0667FDE6341C}"/>
              </a:ext>
            </a:extLst>
          </p:cNvPr>
          <p:cNvSpPr txBox="1">
            <a:spLocks/>
          </p:cNvSpPr>
          <p:nvPr/>
        </p:nvSpPr>
        <p:spPr>
          <a:xfrm>
            <a:off x="360364" y="95959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2400" b="1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183131767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5154</TotalTime>
  <Words>352</Words>
  <Application>Microsoft Office PowerPoint</Application>
  <PresentationFormat>On-screen Show (16:9)</PresentationFormat>
  <Paragraphs>97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Lato</vt:lpstr>
      <vt:lpstr>Open Sans</vt:lpstr>
      <vt:lpstr>Söhne</vt:lpstr>
      <vt:lpstr>Covers</vt:lpstr>
      <vt:lpstr>General</vt:lpstr>
      <vt:lpstr>Breakers</vt:lpstr>
      <vt:lpstr>Infrastructure as Code &amp; Configuration Management</vt:lpstr>
      <vt:lpstr>Introduction to Infrastructure as Code</vt:lpstr>
      <vt:lpstr>Key Concepts of Infrastructure as Code</vt:lpstr>
      <vt:lpstr>Benefits of Infrastructure as Code</vt:lpstr>
      <vt:lpstr>What can infrastructure be used for as code?</vt:lpstr>
      <vt:lpstr>Some popular Infrastructure as Code Tools</vt:lpstr>
      <vt:lpstr>What are the benefits of using Terraform?</vt:lpstr>
      <vt:lpstr>How Terraform works</vt:lpstr>
      <vt:lpstr>Demo</vt:lpstr>
      <vt:lpstr>Best practices for implementing Infrastructure as Code</vt:lpstr>
      <vt:lpstr>Useful Resources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Эмиль Гарипов</cp:lastModifiedBy>
  <cp:revision>83</cp:revision>
  <dcterms:created xsi:type="dcterms:W3CDTF">2018-01-26T19:23:30Z</dcterms:created>
  <dcterms:modified xsi:type="dcterms:W3CDTF">2023-07-06T17:10:40Z</dcterms:modified>
</cp:coreProperties>
</file>