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ven\Documents\10000%20Cinem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ven\Documents\10000%20Cinem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ven\Documents\10000%20Cinem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ven\Documents\10000%20Cinem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uven\Documents\10000%20Cinem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[10000 Cinema Analysis.xlsx]Pivot!PivotTable1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00808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sz="2400" dirty="0">
                <a:solidFill>
                  <a:srgbClr val="008080"/>
                </a:solidFill>
                <a:latin typeface="Book Antiqua" panose="02040602050305030304" pitchFamily="18" charset="0"/>
              </a:rPr>
              <a:t>Top 10 Highest Budget Cinema</a:t>
            </a:r>
          </a:p>
        </c:rich>
      </c:tx>
      <c:layout>
        <c:manualLayout>
          <c:xMode val="edge"/>
          <c:yMode val="edge"/>
          <c:x val="0.27936948557600866"/>
          <c:y val="1.97083185783763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00808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8162814539332377"/>
          <c:y val="0.11410776118723255"/>
          <c:w val="0.50844272225312903"/>
          <c:h val="0.852050627244701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Pivot!$A$2:$A$11</c:f>
              <c:strCache>
                <c:ptCount val="10"/>
                <c:pt idx="0">
                  <c:v>Fast X</c:v>
                </c:pt>
                <c:pt idx="1">
                  <c:v>Indiana Jones and the Dial of Destiny</c:v>
                </c:pt>
                <c:pt idx="2">
                  <c:v>Mission: Impossible - Dead Reckoning Part One</c:v>
                </c:pt>
                <c:pt idx="3">
                  <c:v>Guardians of the Galaxy Volume 3</c:v>
                </c:pt>
                <c:pt idx="4">
                  <c:v>The Flash</c:v>
                </c:pt>
                <c:pt idx="5">
                  <c:v>Transformers: Rise of the Beasts</c:v>
                </c:pt>
                <c:pt idx="6">
                  <c:v>Ant-Man and the Wasp: Quantumania</c:v>
                </c:pt>
                <c:pt idx="7">
                  <c:v>Killers of the Flower Moon</c:v>
                </c:pt>
                <c:pt idx="8">
                  <c:v>Gangs of Lagos</c:v>
                </c:pt>
                <c:pt idx="9">
                  <c:v>Dungeons &amp; Dragons: Honor Among Thieves</c:v>
                </c:pt>
              </c:strCache>
            </c:strRef>
          </c:cat>
          <c:val>
            <c:numRef>
              <c:f>Pivot!$B$2:$B$11</c:f>
              <c:numCache>
                <c:formatCode>[&lt;999950]0.0," K";[&lt;999950000]0.0,," M";0.0,,," B"</c:formatCode>
                <c:ptCount val="10"/>
                <c:pt idx="0">
                  <c:v>340000000</c:v>
                </c:pt>
                <c:pt idx="1">
                  <c:v>294700000</c:v>
                </c:pt>
                <c:pt idx="2">
                  <c:v>290000000</c:v>
                </c:pt>
                <c:pt idx="3">
                  <c:v>250000000</c:v>
                </c:pt>
                <c:pt idx="4">
                  <c:v>220000000</c:v>
                </c:pt>
                <c:pt idx="5">
                  <c:v>200000000</c:v>
                </c:pt>
                <c:pt idx="6">
                  <c:v>200000000</c:v>
                </c:pt>
                <c:pt idx="7">
                  <c:v>200000000</c:v>
                </c:pt>
                <c:pt idx="8">
                  <c:v>160000000</c:v>
                </c:pt>
                <c:pt idx="9">
                  <c:v>151000000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4FA0-923E-B64E291CDF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5"/>
        <c:axId val="459445568"/>
        <c:axId val="459445928"/>
      </c:barChart>
      <c:catAx>
        <c:axId val="45944556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45928"/>
        <c:crosses val="autoZero"/>
        <c:auto val="1"/>
        <c:lblAlgn val="ctr"/>
        <c:lblOffset val="100"/>
        <c:noMultiLvlLbl val="0"/>
      </c:catAx>
      <c:valAx>
        <c:axId val="459445928"/>
        <c:scaling>
          <c:orientation val="minMax"/>
          <c:max val="4000000000"/>
        </c:scaling>
        <c:delete val="1"/>
        <c:axPos val="t"/>
        <c:numFmt formatCode="[&lt;999950]0.0,&quot; K&quot;;[&lt;999950000]0.0,,&quot; M&quot;;0.0,,,&quot; B&quot;" sourceLinked="1"/>
        <c:majorTickMark val="out"/>
        <c:minorTickMark val="none"/>
        <c:tickLblPos val="nextTo"/>
        <c:crossAx val="45944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[10000 Cinema Analysis.xlsx]Pivot!PivotTable2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00808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sz="2400" dirty="0">
                <a:solidFill>
                  <a:srgbClr val="008080"/>
                </a:solidFill>
                <a:latin typeface="Book Antiqua" panose="02040602050305030304" pitchFamily="18" charset="0"/>
              </a:rPr>
              <a:t>Top</a:t>
            </a:r>
            <a:r>
              <a:rPr lang="en-US" sz="2400" baseline="0" dirty="0">
                <a:solidFill>
                  <a:srgbClr val="008080"/>
                </a:solidFill>
                <a:latin typeface="Book Antiqua" panose="02040602050305030304" pitchFamily="18" charset="0"/>
              </a:rPr>
              <a:t> 10 Revenue</a:t>
            </a:r>
            <a:endParaRPr lang="en-US" sz="2400" dirty="0">
              <a:solidFill>
                <a:srgbClr val="008080"/>
              </a:solidFill>
              <a:latin typeface="Book Antiqua" panose="0204060205030503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00808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Pivot!$B$18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Pivot!$A$19:$A$28</c:f>
              <c:strCache>
                <c:ptCount val="10"/>
                <c:pt idx="0">
                  <c:v>The Super Mario Bros. Movie</c:v>
                </c:pt>
                <c:pt idx="1">
                  <c:v>Full River Red</c:v>
                </c:pt>
                <c:pt idx="2">
                  <c:v>The Wandering Earth II</c:v>
                </c:pt>
                <c:pt idx="3">
                  <c:v>Ant-Man and the Wasp: Quantumania</c:v>
                </c:pt>
                <c:pt idx="4">
                  <c:v>John Wick: Chapter 4</c:v>
                </c:pt>
                <c:pt idx="5">
                  <c:v>Guardians of the Galaxy Volume 3</c:v>
                </c:pt>
                <c:pt idx="6">
                  <c:v>Creed III</c:v>
                </c:pt>
                <c:pt idx="7">
                  <c:v>Dungeons &amp; Dragons: Honor Among Thieves</c:v>
                </c:pt>
                <c:pt idx="8">
                  <c:v>Scream VI</c:v>
                </c:pt>
                <c:pt idx="9">
                  <c:v>Shazam! Fury of the Gods</c:v>
                </c:pt>
              </c:strCache>
            </c:strRef>
          </c:cat>
          <c:val>
            <c:numRef>
              <c:f>Pivot!$B$19:$B$28</c:f>
              <c:numCache>
                <c:formatCode>[&lt;999950]0.0," K";[&lt;999950000]0.0,," M";0.0,,," B"</c:formatCode>
                <c:ptCount val="10"/>
                <c:pt idx="0">
                  <c:v>1121048165</c:v>
                </c:pt>
                <c:pt idx="1">
                  <c:v>673556758</c:v>
                </c:pt>
                <c:pt idx="2">
                  <c:v>604380922</c:v>
                </c:pt>
                <c:pt idx="3">
                  <c:v>464566092</c:v>
                </c:pt>
                <c:pt idx="4">
                  <c:v>406056266</c:v>
                </c:pt>
                <c:pt idx="5">
                  <c:v>289312702</c:v>
                </c:pt>
                <c:pt idx="6">
                  <c:v>269000000</c:v>
                </c:pt>
                <c:pt idx="7">
                  <c:v>202484920</c:v>
                </c:pt>
                <c:pt idx="8">
                  <c:v>168541093</c:v>
                </c:pt>
                <c:pt idx="9">
                  <c:v>133437105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9-4098-A8EF-59AC86331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459444128"/>
        <c:axId val="459444848"/>
      </c:barChart>
      <c:catAx>
        <c:axId val="459444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444848"/>
        <c:crosses val="autoZero"/>
        <c:auto val="1"/>
        <c:lblAlgn val="ctr"/>
        <c:lblOffset val="100"/>
        <c:noMultiLvlLbl val="0"/>
      </c:catAx>
      <c:valAx>
        <c:axId val="459444848"/>
        <c:scaling>
          <c:orientation val="minMax"/>
        </c:scaling>
        <c:delete val="1"/>
        <c:axPos val="t"/>
        <c:numFmt formatCode="[&lt;999950]0.0,&quot; K&quot;;[&lt;999950000]0.0,,&quot; M&quot;;0.0,,,&quot; B&quot;" sourceLinked="1"/>
        <c:majorTickMark val="out"/>
        <c:minorTickMark val="none"/>
        <c:tickLblPos val="nextTo"/>
        <c:crossAx val="45944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[10000 Cinema Analysis.xlsx]Pivot!PivotTable5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00808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sz="2400">
                <a:solidFill>
                  <a:srgbClr val="008080"/>
                </a:solidFill>
                <a:latin typeface="Book Antiqua" panose="02040602050305030304" pitchFamily="18" charset="0"/>
              </a:rPr>
              <a:t>Top 10 Highest Budget vs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00808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Pivot!$B$34</c:f>
              <c:strCache>
                <c:ptCount val="1"/>
                <c:pt idx="0">
                  <c:v>Max of budget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Pivot!$A$35:$A$44</c:f>
              <c:strCache>
                <c:ptCount val="10"/>
                <c:pt idx="0">
                  <c:v>The Super Mario Bros. Movie</c:v>
                </c:pt>
                <c:pt idx="1">
                  <c:v>Full River Red</c:v>
                </c:pt>
                <c:pt idx="2">
                  <c:v>The Wandering Earth II</c:v>
                </c:pt>
                <c:pt idx="3">
                  <c:v>Ant-Man and the Wasp: Quantumania</c:v>
                </c:pt>
                <c:pt idx="4">
                  <c:v>John Wick: Chapter 4</c:v>
                </c:pt>
                <c:pt idx="5">
                  <c:v>Guardians of the Galaxy Volume 3</c:v>
                </c:pt>
                <c:pt idx="6">
                  <c:v>Creed III</c:v>
                </c:pt>
                <c:pt idx="7">
                  <c:v>Dungeons &amp; Dragons: Honor Among Thieves</c:v>
                </c:pt>
                <c:pt idx="8">
                  <c:v>Scream VI</c:v>
                </c:pt>
                <c:pt idx="9">
                  <c:v>Shazam! Fury of the Gods</c:v>
                </c:pt>
              </c:strCache>
            </c:strRef>
          </c:cat>
          <c:val>
            <c:numRef>
              <c:f>Pivot!$B$35:$B$44</c:f>
              <c:numCache>
                <c:formatCode>[&lt;999950]0.0," K";[&lt;999950000]0.0,," M";0.0,,," B"</c:formatCode>
                <c:ptCount val="10"/>
                <c:pt idx="0">
                  <c:v>100000000</c:v>
                </c:pt>
                <c:pt idx="1">
                  <c:v>0</c:v>
                </c:pt>
                <c:pt idx="2">
                  <c:v>73801827</c:v>
                </c:pt>
                <c:pt idx="3">
                  <c:v>200000000</c:v>
                </c:pt>
                <c:pt idx="4">
                  <c:v>90000000</c:v>
                </c:pt>
                <c:pt idx="5">
                  <c:v>250000000</c:v>
                </c:pt>
                <c:pt idx="6">
                  <c:v>75000000</c:v>
                </c:pt>
                <c:pt idx="7">
                  <c:v>151000000</c:v>
                </c:pt>
                <c:pt idx="8">
                  <c:v>35000000</c:v>
                </c:pt>
                <c:pt idx="9">
                  <c:v>125000000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8AF-41FE-B7D1-1F5822A7D264}"/>
            </c:ext>
          </c:extLst>
        </c:ser>
        <c:ser>
          <c:idx val="1"/>
          <c:order val="1"/>
          <c:tx>
            <c:strRef>
              <c:f>Pivot!$C$34</c:f>
              <c:strCache>
                <c:ptCount val="1"/>
                <c:pt idx="0">
                  <c:v>Max of 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Pivot!$A$35:$A$44</c:f>
              <c:strCache>
                <c:ptCount val="10"/>
                <c:pt idx="0">
                  <c:v>The Super Mario Bros. Movie</c:v>
                </c:pt>
                <c:pt idx="1">
                  <c:v>Full River Red</c:v>
                </c:pt>
                <c:pt idx="2">
                  <c:v>The Wandering Earth II</c:v>
                </c:pt>
                <c:pt idx="3">
                  <c:v>Ant-Man and the Wasp: Quantumania</c:v>
                </c:pt>
                <c:pt idx="4">
                  <c:v>John Wick: Chapter 4</c:v>
                </c:pt>
                <c:pt idx="5">
                  <c:v>Guardians of the Galaxy Volume 3</c:v>
                </c:pt>
                <c:pt idx="6">
                  <c:v>Creed III</c:v>
                </c:pt>
                <c:pt idx="7">
                  <c:v>Dungeons &amp; Dragons: Honor Among Thieves</c:v>
                </c:pt>
                <c:pt idx="8">
                  <c:v>Scream VI</c:v>
                </c:pt>
                <c:pt idx="9">
                  <c:v>Shazam! Fury of the Gods</c:v>
                </c:pt>
              </c:strCache>
            </c:strRef>
          </c:cat>
          <c:val>
            <c:numRef>
              <c:f>Pivot!$C$35:$C$44</c:f>
              <c:numCache>
                <c:formatCode>[&lt;999950]0.0," K";[&lt;999950000]0.0,," M";0.0,,," B"</c:formatCode>
                <c:ptCount val="10"/>
                <c:pt idx="0">
                  <c:v>1121048165</c:v>
                </c:pt>
                <c:pt idx="1">
                  <c:v>673556758</c:v>
                </c:pt>
                <c:pt idx="2">
                  <c:v>604380922</c:v>
                </c:pt>
                <c:pt idx="3">
                  <c:v>464566092</c:v>
                </c:pt>
                <c:pt idx="4">
                  <c:v>406056266</c:v>
                </c:pt>
                <c:pt idx="5">
                  <c:v>289312702</c:v>
                </c:pt>
                <c:pt idx="6">
                  <c:v>269000000</c:v>
                </c:pt>
                <c:pt idx="7">
                  <c:v>202484920</c:v>
                </c:pt>
                <c:pt idx="8">
                  <c:v>168541093</c:v>
                </c:pt>
                <c:pt idx="9">
                  <c:v>133437105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8AF-41FE-B7D1-1F5822A7D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8158632"/>
        <c:axId val="548157912"/>
      </c:lineChart>
      <c:catAx>
        <c:axId val="548158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57912"/>
        <c:crosses val="autoZero"/>
        <c:auto val="1"/>
        <c:lblAlgn val="ctr"/>
        <c:lblOffset val="100"/>
        <c:noMultiLvlLbl val="0"/>
      </c:catAx>
      <c:valAx>
        <c:axId val="54815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lt;999950]0.0,&quot; K&quot;;[&lt;999950000]0.0,,&quot; M&quot;;0.0,,,&quot; B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58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90746907243044"/>
          <c:y val="0.72700172338726143"/>
          <c:w val="0.1112279366501763"/>
          <c:h val="8.5566087699310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[10000 Cinema Analysis.xlsx]Pivot!PivotTable4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00808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sz="2400" b="0" i="0" u="none" strike="noStrike" kern="1200" spc="0" baseline="0" dirty="0">
                <a:solidFill>
                  <a:srgbClr val="008080"/>
                </a:solidFill>
                <a:latin typeface="Book Antiqua" panose="02040602050305030304" pitchFamily="18" charset="0"/>
              </a:rPr>
              <a:t>Audience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00808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Pivot!$A$69:$A$78</c:f>
              <c:strCache>
                <c:ptCount val="10"/>
                <c:pt idx="0">
                  <c:v>The Pope's Exorcist</c:v>
                </c:pt>
                <c:pt idx="1">
                  <c:v>Ant-Man and the Wasp: Quantumania</c:v>
                </c:pt>
                <c:pt idx="2">
                  <c:v>The Super Mario Bros. Movie</c:v>
                </c:pt>
                <c:pt idx="3">
                  <c:v>Ghosted</c:v>
                </c:pt>
                <c:pt idx="4">
                  <c:v>Shazam! Fury of the Gods</c:v>
                </c:pt>
                <c:pt idx="5">
                  <c:v>Guardians of the Galaxy Volume 3</c:v>
                </c:pt>
                <c:pt idx="6">
                  <c:v>Creed III</c:v>
                </c:pt>
                <c:pt idx="7">
                  <c:v>Scream VI</c:v>
                </c:pt>
                <c:pt idx="8">
                  <c:v>Dungeons &amp; Dragons: Honor Among Thieves</c:v>
                </c:pt>
                <c:pt idx="9">
                  <c:v>The Last Kingdom: Seven Kings Must Die</c:v>
                </c:pt>
              </c:strCache>
            </c:strRef>
          </c:cat>
          <c:val>
            <c:numRef>
              <c:f>Pivot!$B$69:$B$78</c:f>
              <c:numCache>
                <c:formatCode>0</c:formatCode>
                <c:ptCount val="10"/>
                <c:pt idx="0">
                  <c:v>5089.9690000000001</c:v>
                </c:pt>
                <c:pt idx="1">
                  <c:v>4665.4380000000001</c:v>
                </c:pt>
                <c:pt idx="2">
                  <c:v>3935.55</c:v>
                </c:pt>
                <c:pt idx="3">
                  <c:v>2791.5320000000002</c:v>
                </c:pt>
                <c:pt idx="4">
                  <c:v>2702.5929999999998</c:v>
                </c:pt>
                <c:pt idx="5">
                  <c:v>2520.308</c:v>
                </c:pt>
                <c:pt idx="6">
                  <c:v>1894.0440000000001</c:v>
                </c:pt>
                <c:pt idx="7">
                  <c:v>1862.2829999999999</c:v>
                </c:pt>
                <c:pt idx="8">
                  <c:v>1655.0519999999999</c:v>
                </c:pt>
                <c:pt idx="9">
                  <c:v>1436.7249999999999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2A-4783-80F4-3EE1A6DDB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532918240"/>
        <c:axId val="532918600"/>
      </c:barChart>
      <c:catAx>
        <c:axId val="532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2918600"/>
        <c:crosses val="autoZero"/>
        <c:auto val="1"/>
        <c:lblAlgn val="ctr"/>
        <c:lblOffset val="100"/>
        <c:noMultiLvlLbl val="0"/>
      </c:catAx>
      <c:valAx>
        <c:axId val="532918600"/>
        <c:scaling>
          <c:orientation val="minMax"/>
        </c:scaling>
        <c:delete val="1"/>
        <c:axPos val="t"/>
        <c:numFmt formatCode="0" sourceLinked="1"/>
        <c:majorTickMark val="none"/>
        <c:minorTickMark val="none"/>
        <c:tickLblPos val="nextTo"/>
        <c:crossAx val="532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[10000 Cinema Analysis.xlsx]Pivot!PivotTable6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rgbClr val="008080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sz="2400">
                <a:solidFill>
                  <a:srgbClr val="008080"/>
                </a:solidFill>
                <a:latin typeface="Book Antiqua" panose="02040602050305030304" pitchFamily="18" charset="0"/>
              </a:rPr>
              <a:t>Average Budget</a:t>
            </a:r>
            <a:r>
              <a:rPr lang="en-US" sz="2400" baseline="0">
                <a:solidFill>
                  <a:srgbClr val="008080"/>
                </a:solidFill>
                <a:latin typeface="Book Antiqua" panose="02040602050305030304" pitchFamily="18" charset="0"/>
              </a:rPr>
              <a:t> vs Revenue</a:t>
            </a:r>
            <a:endParaRPr lang="en-US" sz="2400">
              <a:solidFill>
                <a:srgbClr val="008080"/>
              </a:solidFill>
              <a:latin typeface="Book Antiqua" panose="0204060205030503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rgbClr val="008080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Pivot!$B$84</c:f>
              <c:strCache>
                <c:ptCount val="1"/>
                <c:pt idx="0">
                  <c:v>Average of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Pivot!$A$85:$A$157</c:f>
              <c:strCache>
                <c:ptCount val="7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  <c:pt idx="25">
                  <c:v>1998</c:v>
                </c:pt>
                <c:pt idx="26">
                  <c:v>1997</c:v>
                </c:pt>
                <c:pt idx="27">
                  <c:v>1996</c:v>
                </c:pt>
                <c:pt idx="28">
                  <c:v>1995</c:v>
                </c:pt>
                <c:pt idx="29">
                  <c:v>1994</c:v>
                </c:pt>
                <c:pt idx="30">
                  <c:v>1993</c:v>
                </c:pt>
                <c:pt idx="31">
                  <c:v>1992</c:v>
                </c:pt>
                <c:pt idx="32">
                  <c:v>1991</c:v>
                </c:pt>
                <c:pt idx="33">
                  <c:v>1990</c:v>
                </c:pt>
                <c:pt idx="34">
                  <c:v>1989</c:v>
                </c:pt>
                <c:pt idx="35">
                  <c:v>1988</c:v>
                </c:pt>
                <c:pt idx="36">
                  <c:v>1987</c:v>
                </c:pt>
                <c:pt idx="37">
                  <c:v>1986</c:v>
                </c:pt>
                <c:pt idx="38">
                  <c:v>1985</c:v>
                </c:pt>
                <c:pt idx="39">
                  <c:v>1984</c:v>
                </c:pt>
                <c:pt idx="40">
                  <c:v>1983</c:v>
                </c:pt>
                <c:pt idx="41">
                  <c:v>1982</c:v>
                </c:pt>
                <c:pt idx="42">
                  <c:v>1981</c:v>
                </c:pt>
                <c:pt idx="43">
                  <c:v>1980</c:v>
                </c:pt>
                <c:pt idx="44">
                  <c:v>1979</c:v>
                </c:pt>
                <c:pt idx="45">
                  <c:v>1978</c:v>
                </c:pt>
                <c:pt idx="46">
                  <c:v>1977</c:v>
                </c:pt>
                <c:pt idx="47">
                  <c:v>1976</c:v>
                </c:pt>
                <c:pt idx="48">
                  <c:v>1975</c:v>
                </c:pt>
                <c:pt idx="49">
                  <c:v>1974</c:v>
                </c:pt>
                <c:pt idx="50">
                  <c:v>1973</c:v>
                </c:pt>
                <c:pt idx="51">
                  <c:v>1972</c:v>
                </c:pt>
                <c:pt idx="52">
                  <c:v>1971</c:v>
                </c:pt>
                <c:pt idx="53">
                  <c:v>1970</c:v>
                </c:pt>
                <c:pt idx="54">
                  <c:v>1969</c:v>
                </c:pt>
                <c:pt idx="55">
                  <c:v>1968</c:v>
                </c:pt>
                <c:pt idx="56">
                  <c:v>1967</c:v>
                </c:pt>
                <c:pt idx="57">
                  <c:v>1966</c:v>
                </c:pt>
                <c:pt idx="58">
                  <c:v>1965</c:v>
                </c:pt>
                <c:pt idx="59">
                  <c:v>1964</c:v>
                </c:pt>
                <c:pt idx="60">
                  <c:v>1963</c:v>
                </c:pt>
                <c:pt idx="61">
                  <c:v>1962</c:v>
                </c:pt>
                <c:pt idx="62">
                  <c:v>1961</c:v>
                </c:pt>
                <c:pt idx="63">
                  <c:v>1960</c:v>
                </c:pt>
                <c:pt idx="64">
                  <c:v>1959</c:v>
                </c:pt>
                <c:pt idx="65">
                  <c:v>1958</c:v>
                </c:pt>
                <c:pt idx="66">
                  <c:v>1957</c:v>
                </c:pt>
                <c:pt idx="67">
                  <c:v>1956</c:v>
                </c:pt>
                <c:pt idx="68">
                  <c:v>1955</c:v>
                </c:pt>
                <c:pt idx="69">
                  <c:v>1954</c:v>
                </c:pt>
                <c:pt idx="70">
                  <c:v>1953</c:v>
                </c:pt>
                <c:pt idx="71">
                  <c:v>1952</c:v>
                </c:pt>
                <c:pt idx="72">
                  <c:v>1951</c:v>
                </c:pt>
              </c:strCache>
            </c:strRef>
          </c:cat>
          <c:val>
            <c:numRef>
              <c:f>Pivot!$B$85:$B$157</c:f>
              <c:numCache>
                <c:formatCode>[&lt;999950]0.0," K";[&lt;999950000]0.0,," M";0.0,,," B"</c:formatCode>
                <c:ptCount val="73"/>
                <c:pt idx="0">
                  <c:v>12279743.209459459</c:v>
                </c:pt>
                <c:pt idx="1">
                  <c:v>19595900.89640592</c:v>
                </c:pt>
                <c:pt idx="2">
                  <c:v>20922069.254746836</c:v>
                </c:pt>
                <c:pt idx="3">
                  <c:v>10849915.845986985</c:v>
                </c:pt>
                <c:pt idx="4">
                  <c:v>61042751.719665274</c:v>
                </c:pt>
                <c:pt idx="5">
                  <c:v>63474513.835886218</c:v>
                </c:pt>
                <c:pt idx="6">
                  <c:v>70311508.781395346</c:v>
                </c:pt>
                <c:pt idx="7">
                  <c:v>78893125.573333338</c:v>
                </c:pt>
                <c:pt idx="8">
                  <c:v>84215719.578787878</c:v>
                </c:pt>
                <c:pt idx="9">
                  <c:v>85962201.504792333</c:v>
                </c:pt>
                <c:pt idx="10">
                  <c:v>90713209.494773522</c:v>
                </c:pt>
                <c:pt idx="11">
                  <c:v>96529971.208835348</c:v>
                </c:pt>
                <c:pt idx="12">
                  <c:v>91415354.474509805</c:v>
                </c:pt>
                <c:pt idx="13">
                  <c:v>94515381.504166663</c:v>
                </c:pt>
                <c:pt idx="14">
                  <c:v>90698967.154150203</c:v>
                </c:pt>
                <c:pt idx="15">
                  <c:v>96328459.101941749</c:v>
                </c:pt>
                <c:pt idx="16">
                  <c:v>89842202.954337895</c:v>
                </c:pt>
                <c:pt idx="17">
                  <c:v>81169231.297169805</c:v>
                </c:pt>
                <c:pt idx="18">
                  <c:v>87416944.274193555</c:v>
                </c:pt>
                <c:pt idx="19">
                  <c:v>94679609.618784532</c:v>
                </c:pt>
                <c:pt idx="20">
                  <c:v>100727692.95424837</c:v>
                </c:pt>
                <c:pt idx="21">
                  <c:v>97149663.568493158</c:v>
                </c:pt>
                <c:pt idx="22">
                  <c:v>95618397.219696969</c:v>
                </c:pt>
                <c:pt idx="23">
                  <c:v>88343719.1953125</c:v>
                </c:pt>
                <c:pt idx="24">
                  <c:v>100598623.28695652</c:v>
                </c:pt>
                <c:pt idx="25">
                  <c:v>73816302.420289859</c:v>
                </c:pt>
                <c:pt idx="26">
                  <c:v>104612872.3611111</c:v>
                </c:pt>
                <c:pt idx="27">
                  <c:v>83271862.637362644</c:v>
                </c:pt>
                <c:pt idx="28">
                  <c:v>71331307.097345129</c:v>
                </c:pt>
                <c:pt idx="29">
                  <c:v>72246302.71875</c:v>
                </c:pt>
                <c:pt idx="30">
                  <c:v>59418637.261261262</c:v>
                </c:pt>
                <c:pt idx="31">
                  <c:v>61096249.70526316</c:v>
                </c:pt>
                <c:pt idx="32">
                  <c:v>52766393.582278483</c:v>
                </c:pt>
                <c:pt idx="33">
                  <c:v>67452203.67605634</c:v>
                </c:pt>
                <c:pt idx="34">
                  <c:v>71779899.514705881</c:v>
                </c:pt>
                <c:pt idx="35">
                  <c:v>48747013.012500003</c:v>
                </c:pt>
                <c:pt idx="36">
                  <c:v>39250685.75675676</c:v>
                </c:pt>
                <c:pt idx="37">
                  <c:v>35202681.716216214</c:v>
                </c:pt>
                <c:pt idx="38">
                  <c:v>32331593.583333332</c:v>
                </c:pt>
                <c:pt idx="39">
                  <c:v>45058587.309090912</c:v>
                </c:pt>
                <c:pt idx="40">
                  <c:v>49329906.297872342</c:v>
                </c:pt>
                <c:pt idx="41">
                  <c:v>56201916.813953489</c:v>
                </c:pt>
                <c:pt idx="42">
                  <c:v>32852028.039999999</c:v>
                </c:pt>
                <c:pt idx="43">
                  <c:v>44637718.048780486</c:v>
                </c:pt>
                <c:pt idx="44">
                  <c:v>35154807.823529415</c:v>
                </c:pt>
                <c:pt idx="45">
                  <c:v>42824719.266666666</c:v>
                </c:pt>
                <c:pt idx="46">
                  <c:v>47108567.142857142</c:v>
                </c:pt>
                <c:pt idx="47">
                  <c:v>23251963.730769232</c:v>
                </c:pt>
                <c:pt idx="48">
                  <c:v>28046655.642857142</c:v>
                </c:pt>
                <c:pt idx="49">
                  <c:v>26937480.90625</c:v>
                </c:pt>
                <c:pt idx="50">
                  <c:v>25677229.399999999</c:v>
                </c:pt>
                <c:pt idx="51">
                  <c:v>19201143.392857142</c:v>
                </c:pt>
                <c:pt idx="52">
                  <c:v>16550050.304347826</c:v>
                </c:pt>
                <c:pt idx="53">
                  <c:v>33147757.875</c:v>
                </c:pt>
                <c:pt idx="54">
                  <c:v>27926537.166666668</c:v>
                </c:pt>
                <c:pt idx="55">
                  <c:v>16509684.800000001</c:v>
                </c:pt>
                <c:pt idx="56">
                  <c:v>38223916</c:v>
                </c:pt>
                <c:pt idx="57">
                  <c:v>5215323.5333333332</c:v>
                </c:pt>
                <c:pt idx="58">
                  <c:v>41489974.285714284</c:v>
                </c:pt>
                <c:pt idx="59">
                  <c:v>19978601.647058822</c:v>
                </c:pt>
                <c:pt idx="60">
                  <c:v>19054995.6875</c:v>
                </c:pt>
                <c:pt idx="61">
                  <c:v>23957298.9375</c:v>
                </c:pt>
                <c:pt idx="62">
                  <c:v>15949244.153846154</c:v>
                </c:pt>
                <c:pt idx="63">
                  <c:v>12986925.5</c:v>
                </c:pt>
                <c:pt idx="64">
                  <c:v>19778333.333333332</c:v>
                </c:pt>
                <c:pt idx="65">
                  <c:v>2513573.8333333335</c:v>
                </c:pt>
                <c:pt idx="66">
                  <c:v>7406444.444444444</c:v>
                </c:pt>
                <c:pt idx="67">
                  <c:v>18925484.833333332</c:v>
                </c:pt>
                <c:pt idx="68">
                  <c:v>8418608.833333334</c:v>
                </c:pt>
                <c:pt idx="69">
                  <c:v>7644234.5</c:v>
                </c:pt>
                <c:pt idx="70">
                  <c:v>17828150.09090909</c:v>
                </c:pt>
                <c:pt idx="71">
                  <c:v>5961048</c:v>
                </c:pt>
                <c:pt idx="72">
                  <c:v>18647400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6F-4A66-8FD6-C6FF7375F9D2}"/>
            </c:ext>
          </c:extLst>
        </c:ser>
        <c:ser>
          <c:idx val="1"/>
          <c:order val="1"/>
          <c:tx>
            <c:strRef>
              <c:f>Pivot!$C$84</c:f>
              <c:strCache>
                <c:ptCount val="1"/>
                <c:pt idx="0">
                  <c:v>Average of budget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Pivot!$A$85:$A$157</c:f>
              <c:strCache>
                <c:ptCount val="73"/>
                <c:pt idx="0">
                  <c:v>2023</c:v>
                </c:pt>
                <c:pt idx="1">
                  <c:v>2022</c:v>
                </c:pt>
                <c:pt idx="2">
                  <c:v>2021</c:v>
                </c:pt>
                <c:pt idx="3">
                  <c:v>2020</c:v>
                </c:pt>
                <c:pt idx="4">
                  <c:v>2019</c:v>
                </c:pt>
                <c:pt idx="5">
                  <c:v>2018</c:v>
                </c:pt>
                <c:pt idx="6">
                  <c:v>2017</c:v>
                </c:pt>
                <c:pt idx="7">
                  <c:v>2016</c:v>
                </c:pt>
                <c:pt idx="8">
                  <c:v>2015</c:v>
                </c:pt>
                <c:pt idx="9">
                  <c:v>2014</c:v>
                </c:pt>
                <c:pt idx="10">
                  <c:v>2013</c:v>
                </c:pt>
                <c:pt idx="11">
                  <c:v>2012</c:v>
                </c:pt>
                <c:pt idx="12">
                  <c:v>2011</c:v>
                </c:pt>
                <c:pt idx="13">
                  <c:v>2010</c:v>
                </c:pt>
                <c:pt idx="14">
                  <c:v>2009</c:v>
                </c:pt>
                <c:pt idx="15">
                  <c:v>2008</c:v>
                </c:pt>
                <c:pt idx="16">
                  <c:v>2007</c:v>
                </c:pt>
                <c:pt idx="17">
                  <c:v>2006</c:v>
                </c:pt>
                <c:pt idx="18">
                  <c:v>2005</c:v>
                </c:pt>
                <c:pt idx="19">
                  <c:v>2004</c:v>
                </c:pt>
                <c:pt idx="20">
                  <c:v>2003</c:v>
                </c:pt>
                <c:pt idx="21">
                  <c:v>2002</c:v>
                </c:pt>
                <c:pt idx="22">
                  <c:v>2001</c:v>
                </c:pt>
                <c:pt idx="23">
                  <c:v>2000</c:v>
                </c:pt>
                <c:pt idx="24">
                  <c:v>1999</c:v>
                </c:pt>
                <c:pt idx="25">
                  <c:v>1998</c:v>
                </c:pt>
                <c:pt idx="26">
                  <c:v>1997</c:v>
                </c:pt>
                <c:pt idx="27">
                  <c:v>1996</c:v>
                </c:pt>
                <c:pt idx="28">
                  <c:v>1995</c:v>
                </c:pt>
                <c:pt idx="29">
                  <c:v>1994</c:v>
                </c:pt>
                <c:pt idx="30">
                  <c:v>1993</c:v>
                </c:pt>
                <c:pt idx="31">
                  <c:v>1992</c:v>
                </c:pt>
                <c:pt idx="32">
                  <c:v>1991</c:v>
                </c:pt>
                <c:pt idx="33">
                  <c:v>1990</c:v>
                </c:pt>
                <c:pt idx="34">
                  <c:v>1989</c:v>
                </c:pt>
                <c:pt idx="35">
                  <c:v>1988</c:v>
                </c:pt>
                <c:pt idx="36">
                  <c:v>1987</c:v>
                </c:pt>
                <c:pt idx="37">
                  <c:v>1986</c:v>
                </c:pt>
                <c:pt idx="38">
                  <c:v>1985</c:v>
                </c:pt>
                <c:pt idx="39">
                  <c:v>1984</c:v>
                </c:pt>
                <c:pt idx="40">
                  <c:v>1983</c:v>
                </c:pt>
                <c:pt idx="41">
                  <c:v>1982</c:v>
                </c:pt>
                <c:pt idx="42">
                  <c:v>1981</c:v>
                </c:pt>
                <c:pt idx="43">
                  <c:v>1980</c:v>
                </c:pt>
                <c:pt idx="44">
                  <c:v>1979</c:v>
                </c:pt>
                <c:pt idx="45">
                  <c:v>1978</c:v>
                </c:pt>
                <c:pt idx="46">
                  <c:v>1977</c:v>
                </c:pt>
                <c:pt idx="47">
                  <c:v>1976</c:v>
                </c:pt>
                <c:pt idx="48">
                  <c:v>1975</c:v>
                </c:pt>
                <c:pt idx="49">
                  <c:v>1974</c:v>
                </c:pt>
                <c:pt idx="50">
                  <c:v>1973</c:v>
                </c:pt>
                <c:pt idx="51">
                  <c:v>1972</c:v>
                </c:pt>
                <c:pt idx="52">
                  <c:v>1971</c:v>
                </c:pt>
                <c:pt idx="53">
                  <c:v>1970</c:v>
                </c:pt>
                <c:pt idx="54">
                  <c:v>1969</c:v>
                </c:pt>
                <c:pt idx="55">
                  <c:v>1968</c:v>
                </c:pt>
                <c:pt idx="56">
                  <c:v>1967</c:v>
                </c:pt>
                <c:pt idx="57">
                  <c:v>1966</c:v>
                </c:pt>
                <c:pt idx="58">
                  <c:v>1965</c:v>
                </c:pt>
                <c:pt idx="59">
                  <c:v>1964</c:v>
                </c:pt>
                <c:pt idx="60">
                  <c:v>1963</c:v>
                </c:pt>
                <c:pt idx="61">
                  <c:v>1962</c:v>
                </c:pt>
                <c:pt idx="62">
                  <c:v>1961</c:v>
                </c:pt>
                <c:pt idx="63">
                  <c:v>1960</c:v>
                </c:pt>
                <c:pt idx="64">
                  <c:v>1959</c:v>
                </c:pt>
                <c:pt idx="65">
                  <c:v>1958</c:v>
                </c:pt>
                <c:pt idx="66">
                  <c:v>1957</c:v>
                </c:pt>
                <c:pt idx="67">
                  <c:v>1956</c:v>
                </c:pt>
                <c:pt idx="68">
                  <c:v>1955</c:v>
                </c:pt>
                <c:pt idx="69">
                  <c:v>1954</c:v>
                </c:pt>
                <c:pt idx="70">
                  <c:v>1953</c:v>
                </c:pt>
                <c:pt idx="71">
                  <c:v>1952</c:v>
                </c:pt>
                <c:pt idx="72">
                  <c:v>1951</c:v>
                </c:pt>
              </c:strCache>
            </c:strRef>
          </c:cat>
          <c:val>
            <c:numRef>
              <c:f>Pivot!$C$85:$C$157</c:f>
              <c:numCache>
                <c:formatCode>[&lt;999950]0.0," K";[&lt;999950000]0.0,," M";0.0,,," B"</c:formatCode>
                <c:ptCount val="73"/>
                <c:pt idx="0">
                  <c:v>9937920.3310810812</c:v>
                </c:pt>
                <c:pt idx="1">
                  <c:v>7863399.4249471463</c:v>
                </c:pt>
                <c:pt idx="2">
                  <c:v>10496997.931962024</c:v>
                </c:pt>
                <c:pt idx="3">
                  <c:v>7385156.924078091</c:v>
                </c:pt>
                <c:pt idx="4">
                  <c:v>17127363.248953976</c:v>
                </c:pt>
                <c:pt idx="5">
                  <c:v>17535089.424507659</c:v>
                </c:pt>
                <c:pt idx="6">
                  <c:v>19182499.290697675</c:v>
                </c:pt>
                <c:pt idx="7">
                  <c:v>24832312.848000001</c:v>
                </c:pt>
                <c:pt idx="8">
                  <c:v>24023166.706060607</c:v>
                </c:pt>
                <c:pt idx="9">
                  <c:v>25802253.194888178</c:v>
                </c:pt>
                <c:pt idx="10">
                  <c:v>29120561.940766551</c:v>
                </c:pt>
                <c:pt idx="11">
                  <c:v>30897254.995983936</c:v>
                </c:pt>
                <c:pt idx="12">
                  <c:v>30926269.219607845</c:v>
                </c:pt>
                <c:pt idx="13">
                  <c:v>33629241.991666667</c:v>
                </c:pt>
                <c:pt idx="14">
                  <c:v>28906053.225296441</c:v>
                </c:pt>
                <c:pt idx="15">
                  <c:v>32883273.961165048</c:v>
                </c:pt>
                <c:pt idx="16">
                  <c:v>31212525.95890411</c:v>
                </c:pt>
                <c:pt idx="17">
                  <c:v>31186321.306603774</c:v>
                </c:pt>
                <c:pt idx="18">
                  <c:v>33602347.354838707</c:v>
                </c:pt>
                <c:pt idx="19">
                  <c:v>33958218.85082873</c:v>
                </c:pt>
                <c:pt idx="20">
                  <c:v>35170243.431372546</c:v>
                </c:pt>
                <c:pt idx="21">
                  <c:v>31310788.760273974</c:v>
                </c:pt>
                <c:pt idx="22">
                  <c:v>32414552.689393938</c:v>
                </c:pt>
                <c:pt idx="23">
                  <c:v>34700507.8125</c:v>
                </c:pt>
                <c:pt idx="24">
                  <c:v>36682173.913043477</c:v>
                </c:pt>
                <c:pt idx="25">
                  <c:v>30261471.014492754</c:v>
                </c:pt>
                <c:pt idx="26">
                  <c:v>35135203.268518515</c:v>
                </c:pt>
                <c:pt idx="27">
                  <c:v>25834780.219780222</c:v>
                </c:pt>
                <c:pt idx="28">
                  <c:v>22173893.805309735</c:v>
                </c:pt>
                <c:pt idx="29">
                  <c:v>18605078.90625</c:v>
                </c:pt>
                <c:pt idx="30">
                  <c:v>17280180.963963963</c:v>
                </c:pt>
                <c:pt idx="31">
                  <c:v>13892690.242105262</c:v>
                </c:pt>
                <c:pt idx="32">
                  <c:v>14177215.189873418</c:v>
                </c:pt>
                <c:pt idx="33">
                  <c:v>13958535.253521128</c:v>
                </c:pt>
                <c:pt idx="34">
                  <c:v>14144782.05882353</c:v>
                </c:pt>
                <c:pt idx="35">
                  <c:v>11494387.612500001</c:v>
                </c:pt>
                <c:pt idx="36">
                  <c:v>9904729.7297297306</c:v>
                </c:pt>
                <c:pt idx="37">
                  <c:v>7595945.9459459456</c:v>
                </c:pt>
                <c:pt idx="38">
                  <c:v>7839978.6190476194</c:v>
                </c:pt>
                <c:pt idx="39">
                  <c:v>9873581.163636364</c:v>
                </c:pt>
                <c:pt idx="40">
                  <c:v>9383021.2765957452</c:v>
                </c:pt>
                <c:pt idx="41">
                  <c:v>8256878.7441860465</c:v>
                </c:pt>
                <c:pt idx="42">
                  <c:v>5449736.0199999996</c:v>
                </c:pt>
                <c:pt idx="43">
                  <c:v>8896341.4634146336</c:v>
                </c:pt>
                <c:pt idx="44">
                  <c:v>6056756.1176470593</c:v>
                </c:pt>
                <c:pt idx="45">
                  <c:v>4851833.333333333</c:v>
                </c:pt>
                <c:pt idx="46">
                  <c:v>3934047.6190476189</c:v>
                </c:pt>
                <c:pt idx="47">
                  <c:v>3163461.5384615385</c:v>
                </c:pt>
                <c:pt idx="48">
                  <c:v>926191.78571428568</c:v>
                </c:pt>
                <c:pt idx="49">
                  <c:v>2292343.75</c:v>
                </c:pt>
                <c:pt idx="50">
                  <c:v>1688128.5111111111</c:v>
                </c:pt>
                <c:pt idx="51">
                  <c:v>1330509.107142857</c:v>
                </c:pt>
                <c:pt idx="52">
                  <c:v>2415217.3913043477</c:v>
                </c:pt>
                <c:pt idx="53">
                  <c:v>4168125</c:v>
                </c:pt>
                <c:pt idx="54">
                  <c:v>4353673.916666667</c:v>
                </c:pt>
                <c:pt idx="55">
                  <c:v>4349350</c:v>
                </c:pt>
                <c:pt idx="56">
                  <c:v>3843789.4736842103</c:v>
                </c:pt>
                <c:pt idx="57">
                  <c:v>2203053.3333333335</c:v>
                </c:pt>
                <c:pt idx="58">
                  <c:v>4188210.5714285714</c:v>
                </c:pt>
                <c:pt idx="59">
                  <c:v>2860882.7647058824</c:v>
                </c:pt>
                <c:pt idx="60">
                  <c:v>4728125</c:v>
                </c:pt>
                <c:pt idx="61">
                  <c:v>5400875</c:v>
                </c:pt>
                <c:pt idx="62">
                  <c:v>2830538.4615384615</c:v>
                </c:pt>
                <c:pt idx="63">
                  <c:v>3207639.0714285714</c:v>
                </c:pt>
                <c:pt idx="64">
                  <c:v>2768256.5333333332</c:v>
                </c:pt>
                <c:pt idx="65">
                  <c:v>1372313.3333333333</c:v>
                </c:pt>
                <c:pt idx="66">
                  <c:v>809444.4444444445</c:v>
                </c:pt>
                <c:pt idx="67">
                  <c:v>3030166.6666666665</c:v>
                </c:pt>
                <c:pt idx="68">
                  <c:v>1482500</c:v>
                </c:pt>
                <c:pt idx="69">
                  <c:v>3037416.6666666665</c:v>
                </c:pt>
                <c:pt idx="70">
                  <c:v>1859545.4545454546</c:v>
                </c:pt>
                <c:pt idx="71">
                  <c:v>1204160</c:v>
                </c:pt>
                <c:pt idx="72">
                  <c:v>2724600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6F-4A66-8FD6-C6FF7375F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753720"/>
        <c:axId val="447754080"/>
      </c:lineChart>
      <c:catAx>
        <c:axId val="44775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54080"/>
        <c:crosses val="autoZero"/>
        <c:auto val="1"/>
        <c:lblAlgn val="ctr"/>
        <c:lblOffset val="100"/>
        <c:noMultiLvlLbl val="0"/>
      </c:catAx>
      <c:valAx>
        <c:axId val="44775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lt;999950]0.0,&quot; K&quot;;[&lt;999950000]0.0,,&quot; M&quot;;0.0,,,&quot; B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775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C161-3CF6-CE98-F507-C2642EEED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9779-3DFC-7973-5896-B1C2041B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0D9F-D91C-C370-D480-358815C3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56A8-F54C-E79A-94FA-F73A8354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C711E-FAE9-3D03-A933-9AE242B5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2745-0C2A-1291-A5D7-7C12FABB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3BDEB-A833-0272-1B47-7BF29E33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FDFA-B09D-9EFF-36DF-5C61165C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0A7D-B460-785F-166B-E5C78696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0125-596B-9CF2-692A-1882A009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0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06014-7064-726E-07C4-684B8CF9D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530F1-BA16-610E-9168-4206A9F9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D638-D08D-DB7E-A770-E474C689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7839-D732-8758-2287-3222C517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1FA44-E2B3-662D-CE3B-9758191B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B9D5-798F-8549-2D41-F8C206D1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08AC-30D2-E3DA-D55D-E8DF398F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A9E6-8E06-CC14-9107-948F4DDD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99DA-D20F-EB13-3374-6D7FA09C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BB27-7F41-7DB3-74B0-CE391D14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DA5D-AD9C-B804-5518-7FB4A289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12228-C29C-F4A6-8DC6-E77C381E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7201-1F8C-8A36-0267-DF611B33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874DC-79CF-D6F4-6234-B9874691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F944F-9171-7336-53DA-D441CF9D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AB4F-12A6-2713-F980-8A543B4B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CEE8-F005-64D6-B41F-465DE5D91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A1BC-7360-EF6E-3A41-D9314E511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AF73-8660-6056-47AD-E3627774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C7DE-FCE3-4C11-656A-A68536FA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0B67-20BA-DFB8-0B1A-8E347A48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6933-B5AB-7E9C-CE8C-B528E538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62EC-4204-F528-5C07-B66BD298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D73FF-8E06-9F54-6A4E-2680F2A0A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B033C-23D5-B14A-419A-A299385B7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A6A91-077B-AA16-D0EC-27CA50455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D25DD-1BB9-5004-AD6F-A4D78C1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C8B8B-CFE4-B579-6F3B-E7846436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0EED0-A716-1F05-631A-DD0811FA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E2BA-3DCE-887D-C0BC-49244F7A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11A28-6F39-B495-25A7-BC11FD40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A72D8-DBBB-15EC-00BE-F284AABD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6EDD-EBB9-DB7E-4474-129D6976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28CFF-5BD3-05E9-F682-D7548ABD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EEBB0-10CB-05CC-2C64-1AB6BD30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9912-DCA3-5C09-B5BB-5D7821A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7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729B-5D54-6DCE-59FD-BA01373A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0F1E-AB86-A496-102E-AF449C35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0723-E405-2A04-BF08-BEC96A866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4A07C-FB3D-1542-77A7-569E6EF8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BFCF-1868-19E6-338D-A4595F3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1E05F-AEFE-5BD4-70DE-C895000E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8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EF58-257B-3216-4703-E887C99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9F0CF-A64D-46EE-F72E-207048245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F96E-1BB9-96B2-6146-F27ECF20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15EAE-1022-93D0-35BB-6188B17F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BF34-462F-6356-77A1-76F72D67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ED46C-B187-7813-4989-A76078D3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3C3A8-14A1-49AC-B479-B9EAD0D3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31F1C-B20E-2E53-F721-3BD5D0D0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88A7B-922E-D300-B7C9-E10C8E1F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19693-DDA4-4D9F-BEB7-3040DDC7F61B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F9805-250E-8036-0271-AF36AD7F9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BE82-C29D-8ACE-C09C-360255660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70103-D810-4401-AC24-CDCF0188B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4998CE-BF70-463C-967B-8A774EA4AD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051149"/>
              </p:ext>
            </p:extLst>
          </p:nvPr>
        </p:nvGraphicFramePr>
        <p:xfrm>
          <a:off x="3861402" y="1252424"/>
          <a:ext cx="8953451" cy="4724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ardrop 13">
            <a:extLst>
              <a:ext uri="{FF2B5EF4-FFF2-40B4-BE49-F238E27FC236}">
                <a16:creationId xmlns:a16="http://schemas.microsoft.com/office/drawing/2014/main" id="{E152ADA3-B108-6F7C-A8E7-AB5CA50F5AF9}"/>
              </a:ext>
            </a:extLst>
          </p:cNvPr>
          <p:cNvSpPr/>
          <p:nvPr/>
        </p:nvSpPr>
        <p:spPr>
          <a:xfrm>
            <a:off x="821634" y="1908314"/>
            <a:ext cx="2809461" cy="3412623"/>
          </a:xfrm>
          <a:prstGeom prst="teardrop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ok Antiqua" panose="02040602050305030304" pitchFamily="18" charset="0"/>
              </a:rPr>
              <a:t>In 2023, Fast X, Indiana Jones &amp; Mission Impossible had the highest spending, but did not rank in the top 10 for earnings.</a:t>
            </a:r>
          </a:p>
          <a:p>
            <a:pPr algn="ctr"/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8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43DAD8C-437B-4170-82CE-55F6AD0C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262201"/>
              </p:ext>
            </p:extLst>
          </p:nvPr>
        </p:nvGraphicFramePr>
        <p:xfrm>
          <a:off x="2623930" y="1242391"/>
          <a:ext cx="9289773" cy="437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ardrop 4">
            <a:extLst>
              <a:ext uri="{FF2B5EF4-FFF2-40B4-BE49-F238E27FC236}">
                <a16:creationId xmlns:a16="http://schemas.microsoft.com/office/drawing/2014/main" id="{30B97A0A-1C30-7780-DB97-ED67E68C828B}"/>
              </a:ext>
            </a:extLst>
          </p:cNvPr>
          <p:cNvSpPr/>
          <p:nvPr/>
        </p:nvSpPr>
        <p:spPr>
          <a:xfrm>
            <a:off x="132523" y="2153478"/>
            <a:ext cx="2610680" cy="3171166"/>
          </a:xfrm>
          <a:prstGeom prst="teardrop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The Super Mario Bros. achieved over a billion dollars in earnings with a budget of just 100M</a:t>
            </a:r>
          </a:p>
        </p:txBody>
      </p:sp>
    </p:spTree>
    <p:extLst>
      <p:ext uri="{BB962C8B-B14F-4D97-AF65-F5344CB8AC3E}">
        <p14:creationId xmlns:p14="http://schemas.microsoft.com/office/powerpoint/2010/main" val="23029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09F828-7524-45AB-A206-FAC164840C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3928653"/>
              </p:ext>
            </p:extLst>
          </p:nvPr>
        </p:nvGraphicFramePr>
        <p:xfrm>
          <a:off x="2193235" y="924339"/>
          <a:ext cx="9998765" cy="500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ardrop 4">
            <a:extLst>
              <a:ext uri="{FF2B5EF4-FFF2-40B4-BE49-F238E27FC236}">
                <a16:creationId xmlns:a16="http://schemas.microsoft.com/office/drawing/2014/main" id="{EB57FE1A-5E5D-A33B-4DE6-F0B1A8E1FF5F}"/>
              </a:ext>
            </a:extLst>
          </p:cNvPr>
          <p:cNvSpPr/>
          <p:nvPr/>
        </p:nvSpPr>
        <p:spPr>
          <a:xfrm>
            <a:off x="132521" y="828259"/>
            <a:ext cx="2398643" cy="4419601"/>
          </a:xfrm>
          <a:prstGeom prst="teardrop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The Super Mario Bros. emerged as the most successful film of 2023 in terms of both budget efficiency and earnings</a:t>
            </a:r>
          </a:p>
        </p:txBody>
      </p:sp>
    </p:spTree>
    <p:extLst>
      <p:ext uri="{BB962C8B-B14F-4D97-AF65-F5344CB8AC3E}">
        <p14:creationId xmlns:p14="http://schemas.microsoft.com/office/powerpoint/2010/main" val="52089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DAF576-B4FA-4921-A7BD-0642FC2F6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194100"/>
              </p:ext>
            </p:extLst>
          </p:nvPr>
        </p:nvGraphicFramePr>
        <p:xfrm>
          <a:off x="2564295" y="1012134"/>
          <a:ext cx="9627705" cy="483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ardrop 4">
            <a:extLst>
              <a:ext uri="{FF2B5EF4-FFF2-40B4-BE49-F238E27FC236}">
                <a16:creationId xmlns:a16="http://schemas.microsoft.com/office/drawing/2014/main" id="{A8F2A27D-BF7F-C012-E8BA-784CF740957C}"/>
              </a:ext>
            </a:extLst>
          </p:cNvPr>
          <p:cNvSpPr/>
          <p:nvPr/>
        </p:nvSpPr>
        <p:spPr>
          <a:xfrm>
            <a:off x="0" y="1012134"/>
            <a:ext cx="3140766" cy="4419601"/>
          </a:xfrm>
          <a:prstGeom prst="teardrop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The Pope's Exorcist, Ant-Man and the Wasp: Quantamania, and The Super Mario Bros. were the top 3 most popular films of 2023 based on audience popularity</a:t>
            </a:r>
          </a:p>
        </p:txBody>
      </p:sp>
    </p:spTree>
    <p:extLst>
      <p:ext uri="{BB962C8B-B14F-4D97-AF65-F5344CB8AC3E}">
        <p14:creationId xmlns:p14="http://schemas.microsoft.com/office/powerpoint/2010/main" val="31813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3D517D-7B2C-4645-B359-62501752C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916079"/>
              </p:ext>
            </p:extLst>
          </p:nvPr>
        </p:nvGraphicFramePr>
        <p:xfrm>
          <a:off x="732803" y="1404731"/>
          <a:ext cx="10650814" cy="433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70E852-9507-63BD-CB27-DB965EFD190E}"/>
              </a:ext>
            </a:extLst>
          </p:cNvPr>
          <p:cNvSpPr txBox="1"/>
          <p:nvPr/>
        </p:nvSpPr>
        <p:spPr>
          <a:xfrm>
            <a:off x="987287" y="227257"/>
            <a:ext cx="10650814" cy="89255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The cinema industry experienced a significant decrease in average revenue starting from 2020, with the declining trend beginning in 2014</a:t>
            </a:r>
          </a:p>
        </p:txBody>
      </p:sp>
    </p:spTree>
    <p:extLst>
      <p:ext uri="{BB962C8B-B14F-4D97-AF65-F5344CB8AC3E}">
        <p14:creationId xmlns:p14="http://schemas.microsoft.com/office/powerpoint/2010/main" val="14406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A Jubaer</dc:creator>
  <cp:lastModifiedBy>A A Jubaer</cp:lastModifiedBy>
  <cp:revision>3</cp:revision>
  <dcterms:created xsi:type="dcterms:W3CDTF">2024-03-28T07:46:44Z</dcterms:created>
  <dcterms:modified xsi:type="dcterms:W3CDTF">2024-03-28T08:24:15Z</dcterms:modified>
</cp:coreProperties>
</file>