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Pseudocode: For example, loop statements</a:t>
            </a:r>
          </a:p>
          <a:p>
            <a:pPr lvl="0" rtl="0">
              <a:spcBef>
                <a:spcPts val="0"/>
              </a:spcBef>
              <a:buNone/>
            </a:pPr>
            <a:r>
              <a:t/>
            </a:r>
            <a:endParaRPr/>
          </a:p>
          <a:p>
            <a:pPr lvl="0">
              <a:spcBef>
                <a:spcPts val="0"/>
              </a:spcBef>
              <a:buNone/>
            </a:pPr>
            <a:r>
              <a:rPr lang="en"/>
              <a:t>Alice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Frankie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Vanessa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 and Alice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youtu.be/u2N0OwPxcz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rtl="0">
              <a:spcBef>
                <a:spcPts val="0"/>
              </a:spcBef>
              <a:buNone/>
            </a:pPr>
            <a:r>
              <a:rPr b="0" lang="en" sz="7200">
                <a:solidFill>
                  <a:srgbClr val="000000"/>
                </a:solidFill>
              </a:rPr>
              <a:t> </a:t>
            </a:r>
            <a:r>
              <a:rPr lang="en" sz="9600">
                <a:solidFill>
                  <a:srgbClr val="000000"/>
                </a:solidFill>
              </a:rPr>
              <a:t>EK4</a:t>
            </a:r>
          </a:p>
          <a:p>
            <a:pPr lvl="0">
              <a:spcBef>
                <a:spcPts val="0"/>
              </a:spcBef>
              <a:buNone/>
            </a:pPr>
            <a:r>
              <a:rPr b="0" lang="en" sz="4800">
                <a:solidFill>
                  <a:srgbClr val="000000"/>
                </a:solidFill>
              </a:rPr>
              <a:t> (</a:t>
            </a:r>
            <a:r>
              <a:rPr b="0" i="1" lang="en" sz="4800">
                <a:solidFill>
                  <a:srgbClr val="000000"/>
                </a:solidFill>
              </a:rPr>
              <a:t>Extraterrestrial Kidnapping of the 4th Kind</a:t>
            </a:r>
            <a:r>
              <a:rPr b="0" lang="en" sz="4800">
                <a:solidFill>
                  <a:srgbClr val="000000"/>
                </a:solidFill>
              </a:rPr>
              <a:t>)</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rtl="0">
              <a:spcBef>
                <a:spcPts val="0"/>
              </a:spcBef>
              <a:buNone/>
            </a:pPr>
            <a:r>
              <a:rPr lang="en"/>
              <a:t>Deekshita Chigullapally, Vanessa Hurtado,</a:t>
            </a:r>
          </a:p>
          <a:p>
            <a:pPr lvl="0">
              <a:spcBef>
                <a:spcPts val="0"/>
              </a:spcBef>
              <a:buNone/>
            </a:pPr>
            <a:r>
              <a:rPr lang="en"/>
              <a:t>Francisco Rocha, Alice Yu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329887" y="97800"/>
            <a:ext cx="6483021" cy="3451800"/>
          </a:xfrm>
          <a:prstGeom prst="rect">
            <a:avLst/>
          </a:prstGeom>
          <a:noFill/>
          <a:ln>
            <a:noFill/>
          </a:ln>
        </p:spPr>
      </p:pic>
      <p:sp>
        <p:nvSpPr>
          <p:cNvPr id="63" name="Shape 63"/>
          <p:cNvSpPr txBox="1"/>
          <p:nvPr/>
        </p:nvSpPr>
        <p:spPr>
          <a:xfrm>
            <a:off x="97800" y="3549600"/>
            <a:ext cx="8947200" cy="14964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Our game begins with the player in their house when a beam of light appears in their backyard. Throughout the game, the player decides what to do as they journey into the extraterrestrial unknown. Each time they commit an action, their health decreases, creating the need to find the quickest route back home.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Java vs. Haskell</a:t>
            </a:r>
          </a:p>
        </p:txBody>
      </p:sp>
      <p:sp>
        <p:nvSpPr>
          <p:cNvPr id="69" name="Shape 69"/>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Haskell has only immutable objects while Java has both immutable and mutable objects</a:t>
            </a:r>
          </a:p>
          <a:p>
            <a:pPr indent="-228600" lvl="0" marL="457200" rtl="0">
              <a:spcBef>
                <a:spcPts val="0"/>
              </a:spcBef>
              <a:buChar char="❖"/>
            </a:pPr>
            <a:r>
              <a:rPr lang="en"/>
              <a:t>Haskell does not allow for branching or loops</a:t>
            </a:r>
          </a:p>
          <a:p>
            <a:pPr indent="-228600" lvl="0" marL="457200" rtl="0">
              <a:spcBef>
                <a:spcPts val="0"/>
              </a:spcBef>
              <a:buChar char="❖"/>
            </a:pPr>
            <a:r>
              <a:rPr lang="en"/>
              <a:t>Java has a more extensive library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Java review</a:t>
            </a:r>
          </a:p>
        </p:txBody>
      </p:sp>
      <p:sp>
        <p:nvSpPr>
          <p:cNvPr id="75" name="Shape 75"/>
          <p:cNvSpPr txBox="1"/>
          <p:nvPr>
            <p:ph idx="1" type="body"/>
          </p:nvPr>
        </p:nvSpPr>
        <p:spPr>
          <a:xfrm>
            <a:off x="311700" y="1238450"/>
            <a:ext cx="3630600" cy="3340200"/>
          </a:xfrm>
          <a:prstGeom prst="rect">
            <a:avLst/>
          </a:prstGeom>
        </p:spPr>
        <p:txBody>
          <a:bodyPr anchorCtr="0" anchor="t" bIns="91425" lIns="91425" rIns="91425" tIns="91425">
            <a:noAutofit/>
          </a:bodyPr>
          <a:lstStyle/>
          <a:p>
            <a:pPr indent="-228600" lvl="0" marL="457200" rtl="0">
              <a:spcBef>
                <a:spcPts val="0"/>
              </a:spcBef>
              <a:buChar char="❖"/>
            </a:pPr>
            <a:r>
              <a:rPr lang="en"/>
              <a:t>Simple, but lengthy</a:t>
            </a:r>
          </a:p>
          <a:p>
            <a:pPr indent="-228600" lvl="0" marL="457200" rtl="0">
              <a:spcBef>
                <a:spcPts val="0"/>
              </a:spcBef>
              <a:buChar char="❖"/>
            </a:pPr>
            <a:r>
              <a:rPr lang="en"/>
              <a:t>Similar to pseudocode</a:t>
            </a:r>
          </a:p>
          <a:p>
            <a:pPr indent="-228600" lvl="0" marL="457200" rtl="0">
              <a:spcBef>
                <a:spcPts val="0"/>
              </a:spcBef>
              <a:buChar char="❖"/>
            </a:pPr>
            <a:r>
              <a:rPr lang="en"/>
              <a:t>Numerous libraries</a:t>
            </a:r>
          </a:p>
        </p:txBody>
      </p:sp>
      <p:pic>
        <p:nvPicPr>
          <p:cNvPr id="76" name="Shape 76"/>
          <p:cNvPicPr preferRelativeResize="0"/>
          <p:nvPr/>
        </p:nvPicPr>
        <p:blipFill>
          <a:blip r:embed="rId3">
            <a:alphaModFix/>
          </a:blip>
          <a:stretch>
            <a:fillRect/>
          </a:stretch>
        </p:blipFill>
        <p:spPr>
          <a:xfrm>
            <a:off x="4523150" y="239675"/>
            <a:ext cx="3798275" cy="45219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Haskell review</a:t>
            </a:r>
          </a:p>
        </p:txBody>
      </p:sp>
      <p:sp>
        <p:nvSpPr>
          <p:cNvPr id="82" name="Shape 82"/>
          <p:cNvSpPr txBox="1"/>
          <p:nvPr>
            <p:ph idx="1" type="body"/>
          </p:nvPr>
        </p:nvSpPr>
        <p:spPr>
          <a:xfrm>
            <a:off x="311700" y="1228675"/>
            <a:ext cx="3912000" cy="3340200"/>
          </a:xfrm>
          <a:prstGeom prst="rect">
            <a:avLst/>
          </a:prstGeom>
        </p:spPr>
        <p:txBody>
          <a:bodyPr anchorCtr="0" anchor="t" bIns="91425" lIns="91425" rIns="91425" tIns="91425">
            <a:noAutofit/>
          </a:bodyPr>
          <a:lstStyle/>
          <a:p>
            <a:pPr indent="-228600" lvl="0" marL="457200" rtl="0">
              <a:spcBef>
                <a:spcPts val="0"/>
              </a:spcBef>
              <a:buChar char="❖"/>
            </a:pPr>
            <a:r>
              <a:rPr lang="en"/>
              <a:t>Few examples </a:t>
            </a:r>
          </a:p>
          <a:p>
            <a:pPr indent="-228600" lvl="0" marL="457200" rtl="0">
              <a:spcBef>
                <a:spcPts val="0"/>
              </a:spcBef>
              <a:buChar char="❖"/>
            </a:pPr>
            <a:r>
              <a:rPr lang="en"/>
              <a:t>Harder to implement</a:t>
            </a:r>
          </a:p>
          <a:p>
            <a:pPr indent="-228600" lvl="0" marL="457200" rtl="0">
              <a:spcBef>
                <a:spcPts val="0"/>
              </a:spcBef>
              <a:buChar char="❖"/>
            </a:pPr>
            <a:r>
              <a:rPr lang="en"/>
              <a:t>Many limitations</a:t>
            </a:r>
          </a:p>
          <a:p>
            <a:pPr indent="-228600" lvl="0" marL="457200">
              <a:spcBef>
                <a:spcPts val="0"/>
              </a:spcBef>
              <a:buChar char="❖"/>
            </a:pPr>
            <a:r>
              <a:rPr lang="en"/>
              <a:t>Everything has to be written in terms of functions</a:t>
            </a:r>
          </a:p>
        </p:txBody>
      </p:sp>
      <p:pic>
        <p:nvPicPr>
          <p:cNvPr id="83" name="Shape 83"/>
          <p:cNvPicPr preferRelativeResize="0"/>
          <p:nvPr/>
        </p:nvPicPr>
        <p:blipFill>
          <a:blip r:embed="rId3">
            <a:alphaModFix/>
          </a:blip>
          <a:stretch>
            <a:fillRect/>
          </a:stretch>
        </p:blipFill>
        <p:spPr>
          <a:xfrm>
            <a:off x="4046850" y="996925"/>
            <a:ext cx="4785449" cy="29008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Current Progress</a:t>
            </a:r>
          </a:p>
        </p:txBody>
      </p:sp>
      <p:sp>
        <p:nvSpPr>
          <p:cNvPr id="89" name="Shape 89"/>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Storyline is completed</a:t>
            </a:r>
          </a:p>
          <a:p>
            <a:pPr indent="-228600" lvl="0" marL="457200" rtl="0">
              <a:spcBef>
                <a:spcPts val="0"/>
              </a:spcBef>
              <a:buChar char="❖"/>
            </a:pPr>
            <a:r>
              <a:rPr lang="en"/>
              <a:t>Implementation in Java is completed</a:t>
            </a:r>
          </a:p>
          <a:p>
            <a:pPr indent="-228600" lvl="0" marL="457200" rtl="0">
              <a:spcBef>
                <a:spcPts val="0"/>
              </a:spcBef>
              <a:buChar char="❖"/>
            </a:pPr>
            <a:r>
              <a:rPr lang="en"/>
              <a:t>Implementation in Haskell is in progress</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Challenges</a:t>
            </a:r>
          </a:p>
        </p:txBody>
      </p:sp>
      <p:sp>
        <p:nvSpPr>
          <p:cNvPr id="95" name="Shape 95"/>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Coming up with an original storyline was harder than expected</a:t>
            </a:r>
          </a:p>
          <a:p>
            <a:pPr indent="-228600" lvl="0" marL="457200" rtl="0">
              <a:spcBef>
                <a:spcPts val="0"/>
              </a:spcBef>
              <a:buChar char="❖"/>
            </a:pPr>
            <a:r>
              <a:rPr lang="en"/>
              <a:t>Less experience with functional programming logic</a:t>
            </a:r>
          </a:p>
          <a:p>
            <a:pPr indent="-228600" lvl="0" marL="457200" rtl="0">
              <a:spcBef>
                <a:spcPts val="0"/>
              </a:spcBef>
              <a:buChar char="❖"/>
            </a:pPr>
            <a:r>
              <a:rPr lang="en"/>
              <a:t>Coding in Haskell was extremely hard</a:t>
            </a:r>
          </a:p>
          <a:p>
            <a:pPr indent="-228600" lvl="1" marL="914400" rtl="0">
              <a:spcBef>
                <a:spcPts val="0"/>
              </a:spcBef>
              <a:buChar char="➢"/>
            </a:pPr>
            <a:r>
              <a:rPr lang="en"/>
              <a:t>Immutable objects</a:t>
            </a:r>
          </a:p>
          <a:p>
            <a:pPr indent="-228600" lvl="1" marL="914400" rtl="0">
              <a:spcBef>
                <a:spcPts val="0"/>
              </a:spcBef>
              <a:buChar char="➢"/>
            </a:pPr>
            <a:r>
              <a:rPr lang="en"/>
              <a:t>No loops or branching statements</a:t>
            </a:r>
          </a:p>
          <a:p>
            <a:pPr indent="-228600" lvl="1" marL="914400" rtl="0">
              <a:spcBef>
                <a:spcPts val="0"/>
              </a:spcBef>
              <a:buChar char="➢"/>
            </a:pPr>
            <a:r>
              <a:rPr lang="en"/>
              <a:t>Error checking and debugging</a:t>
            </a:r>
          </a:p>
          <a:p>
            <a:pPr indent="-228600" lvl="1" marL="914400" rtl="0">
              <a:spcBef>
                <a:spcPts val="0"/>
              </a:spcBef>
              <a:buChar char="➢"/>
            </a:pPr>
            <a:r>
              <a:rPr lang="en"/>
              <a:t>IO Monads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Demo</a:t>
            </a:r>
          </a:p>
        </p:txBody>
      </p:sp>
      <p:sp>
        <p:nvSpPr>
          <p:cNvPr id="101" name="Shape 101"/>
          <p:cNvSpPr txBox="1"/>
          <p:nvPr>
            <p:ph idx="1" type="body"/>
          </p:nvPr>
        </p:nvSpPr>
        <p:spPr>
          <a:xfrm>
            <a:off x="311700" y="1193375"/>
            <a:ext cx="8520600" cy="3340200"/>
          </a:xfrm>
          <a:prstGeom prst="rect">
            <a:avLst/>
          </a:prstGeom>
        </p:spPr>
        <p:txBody>
          <a:bodyPr anchorCtr="0" anchor="t" bIns="91425" lIns="91425" rIns="91425" tIns="91425">
            <a:noAutofit/>
          </a:bodyPr>
          <a:lstStyle/>
          <a:p>
            <a:pPr lvl="0">
              <a:spcBef>
                <a:spcPts val="0"/>
              </a:spcBef>
              <a:buNone/>
            </a:pPr>
            <a:r>
              <a:rPr lang="en"/>
              <a:t>Demo Video: </a:t>
            </a:r>
            <a:r>
              <a:rPr lang="en" u="sng">
                <a:solidFill>
                  <a:schemeClr val="hlink"/>
                </a:solidFill>
                <a:hlinkClick r:id="rId3"/>
              </a:rPr>
              <a:t>https://youtu.be/u2N0OwPxczI</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