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6" d="100"/>
          <a:sy n="106" d="100"/>
        </p:scale>
        <p:origin x="-488"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77637117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Deekshita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Deekshita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Alice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Pseudocode: For example, loop statements</a:t>
            </a:r>
          </a:p>
          <a:p>
            <a:pPr lvl="0" rtl="0">
              <a:spcBef>
                <a:spcPts val="0"/>
              </a:spcBef>
              <a:buNone/>
            </a:pPr>
            <a:endParaRPr/>
          </a:p>
          <a:p>
            <a:pPr lvl="0">
              <a:spcBef>
                <a:spcPts val="0"/>
              </a:spcBef>
              <a:buNone/>
            </a:pPr>
            <a:r>
              <a:rPr lang="en"/>
              <a:t>Alice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Frankie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Vanessa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Deekshita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Deekshita and Alice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311700" y="392150"/>
            <a:ext cx="8520600" cy="2690400"/>
          </a:xfrm>
          <a:prstGeom prst="rect">
            <a:avLst/>
          </a:prstGeom>
        </p:spPr>
        <p:txBody>
          <a:bodyPr lIns="91425" tIns="91425" rIns="91425" bIns="91425" anchor="ctr" anchorCtr="0"/>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a:endParaRPr/>
          </a:p>
        </p:txBody>
      </p:sp>
      <p:sp>
        <p:nvSpPr>
          <p:cNvPr id="12" name="Shape 12"/>
          <p:cNvSpPr txBox="1">
            <a:spLocks noGrp="1"/>
          </p:cNvSpPr>
          <p:nvPr>
            <p:ph type="subTitle" idx="1"/>
          </p:nvPr>
        </p:nvSpPr>
        <p:spPr>
          <a:xfrm>
            <a:off x="311700" y="3890400"/>
            <a:ext cx="8520600" cy="706200"/>
          </a:xfrm>
          <a:prstGeom prst="rect">
            <a:avLst/>
          </a:prstGeom>
        </p:spPr>
        <p:txBody>
          <a:bodyPr lIns="91425" tIns="91425" rIns="91425" bIns="91425" anchor="ctr" anchorCtr="0"/>
          <a:lstStyle>
            <a:lvl1pPr lvl="0" algn="ctr">
              <a:lnSpc>
                <a:spcPct val="100000"/>
              </a:lnSpc>
              <a:spcBef>
                <a:spcPts val="0"/>
              </a:spcBef>
              <a:spcAft>
                <a:spcPts val="0"/>
              </a:spcAft>
              <a:buClr>
                <a:schemeClr val="accent1"/>
              </a:buClr>
              <a:buSzPct val="100000"/>
              <a:buNone/>
              <a:defRPr sz="2100" b="1">
                <a:solidFill>
                  <a:schemeClr val="accent1"/>
                </a:solidFill>
              </a:defRPr>
            </a:lvl1pPr>
            <a:lvl2pPr lvl="1" algn="ctr">
              <a:lnSpc>
                <a:spcPct val="100000"/>
              </a:lnSpc>
              <a:spcBef>
                <a:spcPts val="0"/>
              </a:spcBef>
              <a:spcAft>
                <a:spcPts val="0"/>
              </a:spcAft>
              <a:buClr>
                <a:schemeClr val="accent1"/>
              </a:buClr>
              <a:buSzPct val="100000"/>
              <a:buNone/>
              <a:defRPr sz="2100" b="1">
                <a:solidFill>
                  <a:schemeClr val="accent1"/>
                </a:solidFill>
              </a:defRPr>
            </a:lvl2pPr>
            <a:lvl3pPr lvl="2" algn="ctr">
              <a:lnSpc>
                <a:spcPct val="100000"/>
              </a:lnSpc>
              <a:spcBef>
                <a:spcPts val="0"/>
              </a:spcBef>
              <a:spcAft>
                <a:spcPts val="0"/>
              </a:spcAft>
              <a:buClr>
                <a:schemeClr val="accent1"/>
              </a:buClr>
              <a:buSzPct val="100000"/>
              <a:buNone/>
              <a:defRPr sz="2100" b="1">
                <a:solidFill>
                  <a:schemeClr val="accent1"/>
                </a:solidFill>
              </a:defRPr>
            </a:lvl3pPr>
            <a:lvl4pPr lvl="3" algn="ctr">
              <a:lnSpc>
                <a:spcPct val="100000"/>
              </a:lnSpc>
              <a:spcBef>
                <a:spcPts val="0"/>
              </a:spcBef>
              <a:spcAft>
                <a:spcPts val="0"/>
              </a:spcAft>
              <a:buClr>
                <a:schemeClr val="accent1"/>
              </a:buClr>
              <a:buSzPct val="100000"/>
              <a:buNone/>
              <a:defRPr sz="2100" b="1">
                <a:solidFill>
                  <a:schemeClr val="accent1"/>
                </a:solidFill>
              </a:defRPr>
            </a:lvl4pPr>
            <a:lvl5pPr lvl="4" algn="ctr">
              <a:lnSpc>
                <a:spcPct val="100000"/>
              </a:lnSpc>
              <a:spcBef>
                <a:spcPts val="0"/>
              </a:spcBef>
              <a:spcAft>
                <a:spcPts val="0"/>
              </a:spcAft>
              <a:buClr>
                <a:schemeClr val="accent1"/>
              </a:buClr>
              <a:buSzPct val="100000"/>
              <a:buNone/>
              <a:defRPr sz="2100" b="1">
                <a:solidFill>
                  <a:schemeClr val="accent1"/>
                </a:solidFill>
              </a:defRPr>
            </a:lvl5pPr>
            <a:lvl6pPr lvl="5" algn="ctr">
              <a:lnSpc>
                <a:spcPct val="100000"/>
              </a:lnSpc>
              <a:spcBef>
                <a:spcPts val="0"/>
              </a:spcBef>
              <a:spcAft>
                <a:spcPts val="0"/>
              </a:spcAft>
              <a:buClr>
                <a:schemeClr val="accent1"/>
              </a:buClr>
              <a:buSzPct val="100000"/>
              <a:buNone/>
              <a:defRPr sz="2100" b="1">
                <a:solidFill>
                  <a:schemeClr val="accent1"/>
                </a:solidFill>
              </a:defRPr>
            </a:lvl6pPr>
            <a:lvl7pPr lvl="6" algn="ctr">
              <a:lnSpc>
                <a:spcPct val="100000"/>
              </a:lnSpc>
              <a:spcBef>
                <a:spcPts val="0"/>
              </a:spcBef>
              <a:spcAft>
                <a:spcPts val="0"/>
              </a:spcAft>
              <a:buClr>
                <a:schemeClr val="accent1"/>
              </a:buClr>
              <a:buSzPct val="100000"/>
              <a:buNone/>
              <a:defRPr sz="2100" b="1">
                <a:solidFill>
                  <a:schemeClr val="accent1"/>
                </a:solidFill>
              </a:defRPr>
            </a:lvl7pPr>
            <a:lvl8pPr lvl="7" algn="ctr">
              <a:lnSpc>
                <a:spcPct val="100000"/>
              </a:lnSpc>
              <a:spcBef>
                <a:spcPts val="0"/>
              </a:spcBef>
              <a:spcAft>
                <a:spcPts val="0"/>
              </a:spcAft>
              <a:buClr>
                <a:schemeClr val="accent1"/>
              </a:buClr>
              <a:buSzPct val="100000"/>
              <a:buNone/>
              <a:defRPr sz="2100" b="1">
                <a:solidFill>
                  <a:schemeClr val="accent1"/>
                </a:solidFill>
              </a:defRPr>
            </a:lvl8pPr>
            <a:lvl9pPr lvl="8" algn="ctr">
              <a:lnSpc>
                <a:spcPct val="100000"/>
              </a:lnSpc>
              <a:spcBef>
                <a:spcPts val="0"/>
              </a:spcBef>
              <a:spcAft>
                <a:spcPts val="0"/>
              </a:spcAft>
              <a:buClr>
                <a:schemeClr val="accent1"/>
              </a:buClr>
              <a:buSzPct val="100000"/>
              <a:buNone/>
              <a:defRPr sz="2100" b="1">
                <a:solidFill>
                  <a:schemeClr val="accent1"/>
                </a:solidFill>
              </a:defRPr>
            </a:lvl9pPr>
          </a:lstStyle>
          <a:p>
            <a:endParaRPr/>
          </a:p>
        </p:txBody>
      </p:sp>
      <p:sp>
        <p:nvSpPr>
          <p:cNvPr id="13" name="Shape 1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240275"/>
            <a:ext cx="8520600" cy="19818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48" name="Shape 48"/>
          <p:cNvSpPr txBox="1">
            <a:spLocks noGrp="1"/>
          </p:cNvSpPr>
          <p:nvPr>
            <p:ph type="body" idx="1"/>
          </p:nvPr>
        </p:nvSpPr>
        <p:spPr>
          <a:xfrm>
            <a:off x="311700" y="3304625"/>
            <a:ext cx="8520600" cy="1300800"/>
          </a:xfrm>
          <a:prstGeom prst="rect">
            <a:avLst/>
          </a:prstGeom>
        </p:spPr>
        <p:txBody>
          <a:bodyPr lIns="91425" tIns="91425" rIns="91425" bIns="91425" anchor="t" anchorCtr="0"/>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a:endParaRPr/>
          </a:p>
        </p:txBody>
      </p:sp>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2802750" y="802500"/>
            <a:ext cx="3538500" cy="3538500"/>
          </a:xfrm>
          <a:prstGeom prst="rect">
            <a:avLst/>
          </a:prstGeom>
          <a:solidFill>
            <a:srgbClr val="FFFFFF"/>
          </a:solidFill>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6" name="Shape 1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228675"/>
            <a:ext cx="3999900" cy="3340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body" idx="2"/>
          </p:nvPr>
        </p:nvSpPr>
        <p:spPr>
          <a:xfrm>
            <a:off x="4832400" y="1228675"/>
            <a:ext cx="3999900" cy="3340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5" name="Shape 2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04800" y="309350"/>
            <a:ext cx="8537700" cy="748200"/>
          </a:xfrm>
          <a:prstGeom prst="rect">
            <a:avLst/>
          </a:prstGeom>
        </p:spPr>
        <p:txBody>
          <a:bodyPr lIns="91425" tIns="91425" rIns="91425" bIns="91425" anchor="t" anchorCtr="0"/>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a:endParaRPr/>
          </a:p>
        </p:txBody>
      </p:sp>
      <p:sp>
        <p:nvSpPr>
          <p:cNvPr id="28" name="Shape 2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31" name="Shape 31"/>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2" name="Shape 3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a:endParaRPr/>
          </a:p>
        </p:txBody>
      </p:sp>
      <p:sp>
        <p:nvSpPr>
          <p:cNvPr id="35" name="Shape 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38" name="Shape 38"/>
          <p:cNvCxnSpPr/>
          <p:nvPr/>
        </p:nvCxnSpPr>
        <p:spPr>
          <a:xfrm>
            <a:off x="5029675" y="4495500"/>
            <a:ext cx="468300" cy="0"/>
          </a:xfrm>
          <a:prstGeom prst="straightConnector1">
            <a:avLst/>
          </a:prstGeom>
          <a:noFill/>
          <a:ln w="28575" cap="flat" cmpd="sng">
            <a:solidFill>
              <a:schemeClr val="lt1"/>
            </a:solidFill>
            <a:prstDash val="solid"/>
            <a:round/>
            <a:headEnd type="none" w="med" len="med"/>
            <a:tailEnd type="none" w="med" len="med"/>
          </a:ln>
        </p:spPr>
      </p:cxnSp>
      <p:sp>
        <p:nvSpPr>
          <p:cNvPr id="39" name="Shape 39"/>
          <p:cNvSpPr txBox="1">
            <a:spLocks noGrp="1"/>
          </p:cNvSpPr>
          <p:nvPr>
            <p:ph type="title"/>
          </p:nvPr>
        </p:nvSpPr>
        <p:spPr>
          <a:xfrm>
            <a:off x="265500" y="1081400"/>
            <a:ext cx="4045200" cy="17103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40" name="Shape 40"/>
          <p:cNvSpPr txBox="1">
            <a:spLocks noGrp="1"/>
          </p:cNvSpPr>
          <p:nvPr>
            <p:ph type="subTitle" idx="1"/>
          </p:nvPr>
        </p:nvSpPr>
        <p:spPr>
          <a:xfrm>
            <a:off x="265500" y="2845222"/>
            <a:ext cx="4045200" cy="1345500"/>
          </a:xfrm>
          <a:prstGeom prst="rect">
            <a:avLst/>
          </a:prstGeom>
        </p:spPr>
        <p:txBody>
          <a:bodyPr lIns="91425" tIns="91425" rIns="91425" bIns="91425" anchor="t" anchorCtr="0"/>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a:endParaRPr/>
          </a:p>
        </p:txBody>
      </p:sp>
      <p:sp>
        <p:nvSpPr>
          <p:cNvPr id="41" name="Shape 4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a:endParaRPr/>
          </a:p>
        </p:txBody>
      </p:sp>
      <p:sp>
        <p:nvSpPr>
          <p:cNvPr id="42" name="Shape 4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Clr>
                <a:schemeClr val="accent1"/>
              </a:buClr>
              <a:buSzPct val="100000"/>
              <a:buFont typeface="Amatic SC"/>
              <a:buNone/>
              <a:defRPr sz="2400" b="1">
                <a:solidFill>
                  <a:schemeClr val="accent1"/>
                </a:solidFill>
                <a:latin typeface="Amatic SC"/>
                <a:ea typeface="Amatic SC"/>
                <a:cs typeface="Amatic SC"/>
                <a:sym typeface="Amatic SC"/>
              </a:defRPr>
            </a:lvl1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292850"/>
            <a:ext cx="8520600" cy="801000"/>
          </a:xfrm>
          <a:prstGeom prst="rect">
            <a:avLst/>
          </a:prstGeom>
          <a:noFill/>
          <a:ln>
            <a:noFill/>
          </a:ln>
        </p:spPr>
        <p:txBody>
          <a:bodyPr lIns="91425" tIns="91425" rIns="91425" bIns="91425" anchor="t" anchorCtr="0"/>
          <a:lstStyle>
            <a:lvl1pPr lvl="0">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9pPr>
          </a:lstStyle>
          <a:p>
            <a:endParaRPr/>
          </a:p>
        </p:txBody>
      </p:sp>
      <p:sp>
        <p:nvSpPr>
          <p:cNvPr id="7" name="Shape 7"/>
          <p:cNvSpPr txBox="1">
            <a:spLocks noGrp="1"/>
          </p:cNvSpPr>
          <p:nvPr>
            <p:ph type="body" idx="1"/>
          </p:nvPr>
        </p:nvSpPr>
        <p:spPr>
          <a:xfrm>
            <a:off x="311700" y="1228675"/>
            <a:ext cx="8520600" cy="334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youtu.be/u2N0OwPxcz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11700" y="392150"/>
            <a:ext cx="8520600" cy="2690400"/>
          </a:xfrm>
          <a:prstGeom prst="rect">
            <a:avLst/>
          </a:prstGeom>
        </p:spPr>
        <p:txBody>
          <a:bodyPr lIns="91425" tIns="91425" rIns="91425" bIns="91425" anchor="ctr" anchorCtr="0">
            <a:noAutofit/>
          </a:bodyPr>
          <a:lstStyle/>
          <a:p>
            <a:pPr lvl="0" rtl="0">
              <a:spcBef>
                <a:spcPts val="0"/>
              </a:spcBef>
              <a:buNone/>
            </a:pPr>
            <a:r>
              <a:rPr lang="en" sz="7200" b="0">
                <a:solidFill>
                  <a:srgbClr val="000000"/>
                </a:solidFill>
              </a:rPr>
              <a:t> </a:t>
            </a:r>
            <a:r>
              <a:rPr lang="en" sz="9600">
                <a:solidFill>
                  <a:srgbClr val="000000"/>
                </a:solidFill>
              </a:rPr>
              <a:t>EK4</a:t>
            </a:r>
          </a:p>
          <a:p>
            <a:pPr lvl="0">
              <a:spcBef>
                <a:spcPts val="0"/>
              </a:spcBef>
              <a:buNone/>
            </a:pPr>
            <a:r>
              <a:rPr lang="en" sz="4800" b="0">
                <a:solidFill>
                  <a:srgbClr val="000000"/>
                </a:solidFill>
              </a:rPr>
              <a:t> (</a:t>
            </a:r>
            <a:r>
              <a:rPr lang="en" sz="4800" b="0" i="1">
                <a:solidFill>
                  <a:srgbClr val="000000"/>
                </a:solidFill>
              </a:rPr>
              <a:t>Extraterrestrial Kidnapping of the 4th Kind</a:t>
            </a:r>
            <a:r>
              <a:rPr lang="en" sz="4800" b="0">
                <a:solidFill>
                  <a:srgbClr val="000000"/>
                </a:solidFill>
              </a:rPr>
              <a:t>)</a:t>
            </a:r>
          </a:p>
        </p:txBody>
      </p:sp>
      <p:sp>
        <p:nvSpPr>
          <p:cNvPr id="57" name="Shape 57"/>
          <p:cNvSpPr txBox="1">
            <a:spLocks noGrp="1"/>
          </p:cNvSpPr>
          <p:nvPr>
            <p:ph type="subTitle" idx="1"/>
          </p:nvPr>
        </p:nvSpPr>
        <p:spPr>
          <a:xfrm>
            <a:off x="311700" y="3890400"/>
            <a:ext cx="8520600" cy="706200"/>
          </a:xfrm>
          <a:prstGeom prst="rect">
            <a:avLst/>
          </a:prstGeom>
        </p:spPr>
        <p:txBody>
          <a:bodyPr lIns="91425" tIns="91425" rIns="91425" bIns="91425" anchor="ctr" anchorCtr="0">
            <a:noAutofit/>
          </a:bodyPr>
          <a:lstStyle/>
          <a:p>
            <a:pPr lvl="0" rtl="0">
              <a:spcBef>
                <a:spcPts val="0"/>
              </a:spcBef>
              <a:buNone/>
            </a:pPr>
            <a:r>
              <a:rPr lang="en"/>
              <a:t>Deekshita Chigullapally, Vanessa Hurtado,</a:t>
            </a:r>
          </a:p>
          <a:p>
            <a:pPr lvl="0">
              <a:spcBef>
                <a:spcPts val="0"/>
              </a:spcBef>
              <a:buNone/>
            </a:pPr>
            <a:r>
              <a:rPr lang="en"/>
              <a:t>Francisco Rocha, Alice Yu</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Shape 62"/>
          <p:cNvPicPr preferRelativeResize="0"/>
          <p:nvPr/>
        </p:nvPicPr>
        <p:blipFill>
          <a:blip r:embed="rId3">
            <a:alphaModFix/>
          </a:blip>
          <a:stretch>
            <a:fillRect/>
          </a:stretch>
        </p:blipFill>
        <p:spPr>
          <a:xfrm>
            <a:off x="1329887" y="97800"/>
            <a:ext cx="6483021" cy="3451800"/>
          </a:xfrm>
          <a:prstGeom prst="rect">
            <a:avLst/>
          </a:prstGeom>
          <a:noFill/>
          <a:ln>
            <a:noFill/>
          </a:ln>
        </p:spPr>
      </p:pic>
      <p:sp>
        <p:nvSpPr>
          <p:cNvPr id="63" name="Shape 63"/>
          <p:cNvSpPr txBox="1"/>
          <p:nvPr/>
        </p:nvSpPr>
        <p:spPr>
          <a:xfrm>
            <a:off x="97800" y="3549600"/>
            <a:ext cx="8947200" cy="1496400"/>
          </a:xfrm>
          <a:prstGeom prst="rect">
            <a:avLst/>
          </a:prstGeom>
          <a:noFill/>
          <a:ln>
            <a:noFill/>
          </a:ln>
        </p:spPr>
        <p:txBody>
          <a:bodyPr lIns="91425" tIns="91425" rIns="91425" bIns="91425" anchor="t" anchorCtr="0">
            <a:noAutofit/>
          </a:bodyPr>
          <a:lstStyle/>
          <a:p>
            <a:pPr lvl="0" rtl="0">
              <a:spcBef>
                <a:spcPts val="0"/>
              </a:spcBef>
              <a:buNone/>
            </a:pPr>
            <a:r>
              <a:rPr lang="en">
                <a:latin typeface="Source Code Pro"/>
                <a:ea typeface="Source Code Pro"/>
                <a:cs typeface="Source Code Pro"/>
                <a:sym typeface="Source Code Pro"/>
              </a:rPr>
              <a:t>Our game begins with the player in their house when a beam of light appears in their backyard. Throughout the game, the player decides what to do as they journey into the extraterrestrial unknown. Each time they commit an action, their health decreases, creating the need to find the quickest route back home. </a:t>
            </a: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dirty="0" smtClean="0"/>
              <a:t>J</a:t>
            </a:r>
            <a:r>
              <a:rPr lang="en-US" dirty="0" smtClean="0"/>
              <a:t>a</a:t>
            </a:r>
            <a:r>
              <a:rPr lang="en" dirty="0" smtClean="0"/>
              <a:t>va </a:t>
            </a:r>
            <a:r>
              <a:rPr lang="en" dirty="0"/>
              <a:t>vs. </a:t>
            </a:r>
            <a:r>
              <a:rPr lang="en" dirty="0" smtClean="0"/>
              <a:t>H</a:t>
            </a:r>
            <a:r>
              <a:rPr lang="en-US" dirty="0" smtClean="0"/>
              <a:t>a</a:t>
            </a:r>
            <a:r>
              <a:rPr lang="en" dirty="0" smtClean="0"/>
              <a:t>skell</a:t>
            </a:r>
            <a:endParaRPr lang="en" dirty="0"/>
          </a:p>
        </p:txBody>
      </p:sp>
      <p:sp>
        <p:nvSpPr>
          <p:cNvPr id="69" name="Shape 69"/>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marL="457200" lvl="0" indent="-228600" rtl="0">
              <a:spcBef>
                <a:spcPts val="0"/>
              </a:spcBef>
              <a:buChar char="❖"/>
            </a:pPr>
            <a:r>
              <a:rPr lang="en"/>
              <a:t>Haskell has only immutable objects while Java has both immutable and mutable objects</a:t>
            </a:r>
          </a:p>
          <a:p>
            <a:pPr marL="457200" lvl="0" indent="-228600" rtl="0">
              <a:spcBef>
                <a:spcPts val="0"/>
              </a:spcBef>
              <a:buChar char="❖"/>
            </a:pPr>
            <a:r>
              <a:rPr lang="en"/>
              <a:t>Haskell does not allow for branching or loops</a:t>
            </a:r>
          </a:p>
          <a:p>
            <a:pPr marL="457200" lvl="0" indent="-228600" rtl="0">
              <a:spcBef>
                <a:spcPts val="0"/>
              </a:spcBef>
              <a:buChar char="❖"/>
            </a:pPr>
            <a:r>
              <a:rPr lang="en"/>
              <a:t>Java has a more extensive library</a:t>
            </a: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dirty="0" smtClean="0"/>
              <a:t>J</a:t>
            </a:r>
            <a:r>
              <a:rPr lang="en-US" dirty="0" smtClean="0"/>
              <a:t>a</a:t>
            </a:r>
            <a:r>
              <a:rPr lang="en" dirty="0" smtClean="0"/>
              <a:t>va </a:t>
            </a:r>
            <a:r>
              <a:rPr lang="en" dirty="0"/>
              <a:t>review</a:t>
            </a:r>
          </a:p>
        </p:txBody>
      </p:sp>
      <p:sp>
        <p:nvSpPr>
          <p:cNvPr id="75" name="Shape 75"/>
          <p:cNvSpPr txBox="1">
            <a:spLocks noGrp="1"/>
          </p:cNvSpPr>
          <p:nvPr>
            <p:ph type="body" idx="1"/>
          </p:nvPr>
        </p:nvSpPr>
        <p:spPr>
          <a:xfrm>
            <a:off x="311700" y="1238450"/>
            <a:ext cx="3630600" cy="3340200"/>
          </a:xfrm>
          <a:prstGeom prst="rect">
            <a:avLst/>
          </a:prstGeom>
        </p:spPr>
        <p:txBody>
          <a:bodyPr lIns="91425" tIns="91425" rIns="91425" bIns="91425" anchor="t" anchorCtr="0">
            <a:noAutofit/>
          </a:bodyPr>
          <a:lstStyle/>
          <a:p>
            <a:pPr marL="457200" lvl="0" indent="-228600" rtl="0">
              <a:spcBef>
                <a:spcPts val="0"/>
              </a:spcBef>
              <a:buChar char="❖"/>
            </a:pPr>
            <a:r>
              <a:rPr lang="en"/>
              <a:t>Simple, but lengthy</a:t>
            </a:r>
          </a:p>
          <a:p>
            <a:pPr marL="457200" lvl="0" indent="-228600" rtl="0">
              <a:spcBef>
                <a:spcPts val="0"/>
              </a:spcBef>
              <a:buChar char="❖"/>
            </a:pPr>
            <a:r>
              <a:rPr lang="en"/>
              <a:t>Similar to pseudocode</a:t>
            </a:r>
          </a:p>
          <a:p>
            <a:pPr marL="457200" lvl="0" indent="-228600" rtl="0">
              <a:spcBef>
                <a:spcPts val="0"/>
              </a:spcBef>
              <a:buChar char="❖"/>
            </a:pPr>
            <a:r>
              <a:rPr lang="en"/>
              <a:t>Numerous libraries</a:t>
            </a:r>
          </a:p>
        </p:txBody>
      </p:sp>
      <p:pic>
        <p:nvPicPr>
          <p:cNvPr id="76" name="Shape 76"/>
          <p:cNvPicPr preferRelativeResize="0"/>
          <p:nvPr/>
        </p:nvPicPr>
        <p:blipFill>
          <a:blip r:embed="rId3">
            <a:alphaModFix/>
          </a:blip>
          <a:stretch>
            <a:fillRect/>
          </a:stretch>
        </p:blipFill>
        <p:spPr>
          <a:xfrm>
            <a:off x="4523150" y="239675"/>
            <a:ext cx="3798275" cy="4521999"/>
          </a:xfrm>
          <a:prstGeom prst="rect">
            <a:avLst/>
          </a:prstGeom>
          <a:noFill/>
          <a:ln>
            <a:noFill/>
          </a:ln>
        </p:spPr>
      </p:pic>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dirty="0" smtClean="0"/>
              <a:t>H</a:t>
            </a:r>
            <a:r>
              <a:rPr lang="en-US" dirty="0" smtClean="0"/>
              <a:t>a</a:t>
            </a:r>
            <a:r>
              <a:rPr lang="en" dirty="0" smtClean="0"/>
              <a:t>skell </a:t>
            </a:r>
            <a:r>
              <a:rPr lang="en" dirty="0"/>
              <a:t>review</a:t>
            </a:r>
          </a:p>
        </p:txBody>
      </p:sp>
      <p:sp>
        <p:nvSpPr>
          <p:cNvPr id="82" name="Shape 82"/>
          <p:cNvSpPr txBox="1">
            <a:spLocks noGrp="1"/>
          </p:cNvSpPr>
          <p:nvPr>
            <p:ph type="body" idx="1"/>
          </p:nvPr>
        </p:nvSpPr>
        <p:spPr>
          <a:xfrm>
            <a:off x="311700" y="1228675"/>
            <a:ext cx="3912000" cy="3340200"/>
          </a:xfrm>
          <a:prstGeom prst="rect">
            <a:avLst/>
          </a:prstGeom>
        </p:spPr>
        <p:txBody>
          <a:bodyPr lIns="91425" tIns="91425" rIns="91425" bIns="91425" anchor="t" anchorCtr="0">
            <a:noAutofit/>
          </a:bodyPr>
          <a:lstStyle/>
          <a:p>
            <a:pPr marL="457200" lvl="0" indent="-228600" rtl="0">
              <a:spcBef>
                <a:spcPts val="0"/>
              </a:spcBef>
              <a:buChar char="❖"/>
            </a:pPr>
            <a:r>
              <a:rPr lang="en"/>
              <a:t>Few examples </a:t>
            </a:r>
          </a:p>
          <a:p>
            <a:pPr marL="457200" lvl="0" indent="-228600" rtl="0">
              <a:spcBef>
                <a:spcPts val="0"/>
              </a:spcBef>
              <a:buChar char="❖"/>
            </a:pPr>
            <a:r>
              <a:rPr lang="en"/>
              <a:t>Harder to learn</a:t>
            </a:r>
          </a:p>
          <a:p>
            <a:pPr marL="457200" lvl="0" indent="-228600" rtl="0">
              <a:spcBef>
                <a:spcPts val="0"/>
              </a:spcBef>
              <a:buChar char="❖"/>
            </a:pPr>
            <a:r>
              <a:rPr lang="en"/>
              <a:t>Many limitations</a:t>
            </a:r>
          </a:p>
          <a:p>
            <a:pPr marL="457200" lvl="0" indent="-228600">
              <a:spcBef>
                <a:spcPts val="0"/>
              </a:spcBef>
              <a:buChar char="❖"/>
            </a:pPr>
            <a:r>
              <a:rPr lang="en"/>
              <a:t>Everything has to be written in terms of functions</a:t>
            </a:r>
          </a:p>
        </p:txBody>
      </p:sp>
      <p:pic>
        <p:nvPicPr>
          <p:cNvPr id="83" name="Shape 83"/>
          <p:cNvPicPr preferRelativeResize="0"/>
          <p:nvPr/>
        </p:nvPicPr>
        <p:blipFill>
          <a:blip r:embed="rId3">
            <a:alphaModFix/>
          </a:blip>
          <a:stretch>
            <a:fillRect/>
          </a:stretch>
        </p:blipFill>
        <p:spPr>
          <a:xfrm>
            <a:off x="4046850" y="996925"/>
            <a:ext cx="4785449" cy="2900825"/>
          </a:xfrm>
          <a:prstGeom prst="rect">
            <a:avLst/>
          </a:prstGeom>
          <a:noFill/>
          <a:ln>
            <a:noFill/>
          </a:ln>
        </p:spPr>
      </p:pic>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Current progress</a:t>
            </a:r>
          </a:p>
        </p:txBody>
      </p:sp>
      <p:sp>
        <p:nvSpPr>
          <p:cNvPr id="89" name="Shape 89"/>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marL="457200" lvl="0" indent="-228600" rtl="0">
              <a:spcBef>
                <a:spcPts val="0"/>
              </a:spcBef>
              <a:buChar char="❖"/>
            </a:pPr>
            <a:r>
              <a:rPr lang="en"/>
              <a:t>Storyline is completed</a:t>
            </a:r>
          </a:p>
          <a:p>
            <a:pPr marL="457200" lvl="0" indent="-228600" rtl="0">
              <a:spcBef>
                <a:spcPts val="0"/>
              </a:spcBef>
              <a:buChar char="❖"/>
            </a:pPr>
            <a:r>
              <a:rPr lang="en"/>
              <a:t>Implementation in Java is completed</a:t>
            </a:r>
          </a:p>
          <a:p>
            <a:pPr marL="457200" lvl="0" indent="-228600" rtl="0">
              <a:spcBef>
                <a:spcPts val="0"/>
              </a:spcBef>
              <a:buChar char="❖"/>
            </a:pPr>
            <a:r>
              <a:rPr lang="en"/>
              <a:t>Implementation in Haskell is in progress</a:t>
            </a:r>
          </a:p>
          <a:p>
            <a:pPr lvl="0">
              <a:spcBef>
                <a:spcPts val="0"/>
              </a:spcBef>
              <a:buNone/>
            </a:pPr>
            <a:endParaRP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Challenges</a:t>
            </a:r>
          </a:p>
        </p:txBody>
      </p:sp>
      <p:sp>
        <p:nvSpPr>
          <p:cNvPr id="95" name="Shape 95"/>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marL="457200" lvl="0" indent="-228600" rtl="0">
              <a:spcBef>
                <a:spcPts val="0"/>
              </a:spcBef>
              <a:buChar char="❖"/>
            </a:pPr>
            <a:r>
              <a:rPr lang="en"/>
              <a:t>Coming up with an original storyline was harder than expected</a:t>
            </a:r>
          </a:p>
          <a:p>
            <a:pPr marL="457200" lvl="0" indent="-228600" rtl="0">
              <a:spcBef>
                <a:spcPts val="0"/>
              </a:spcBef>
              <a:buChar char="❖"/>
            </a:pPr>
            <a:r>
              <a:rPr lang="en"/>
              <a:t>Coding in Haskell was extremely hard</a:t>
            </a:r>
          </a:p>
          <a:p>
            <a:pPr marL="914400" lvl="1" indent="-228600" rtl="0">
              <a:spcBef>
                <a:spcPts val="0"/>
              </a:spcBef>
              <a:buChar char="➢"/>
            </a:pPr>
            <a:r>
              <a:rPr lang="en"/>
              <a:t>Immutable objects</a:t>
            </a:r>
          </a:p>
          <a:p>
            <a:pPr marL="914400" lvl="1" indent="-228600" rtl="0">
              <a:spcBef>
                <a:spcPts val="0"/>
              </a:spcBef>
              <a:buChar char="➢"/>
            </a:pPr>
            <a:r>
              <a:rPr lang="en"/>
              <a:t>No loops or branching statements</a:t>
            </a:r>
          </a:p>
          <a:p>
            <a:pPr marL="457200" lvl="0" indent="-228600" rtl="0">
              <a:spcBef>
                <a:spcPts val="0"/>
              </a:spcBef>
              <a:buChar char="❖"/>
            </a:pPr>
            <a:r>
              <a:rPr lang="en"/>
              <a:t>Less experience with functional programming logic</a:t>
            </a: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dirty="0" smtClean="0"/>
              <a:t>D</a:t>
            </a:r>
            <a:r>
              <a:rPr lang="en-US" dirty="0" smtClean="0"/>
              <a:t>e</a:t>
            </a:r>
            <a:r>
              <a:rPr lang="en" dirty="0" smtClean="0"/>
              <a:t>mo</a:t>
            </a:r>
            <a:endParaRPr lang="en" dirty="0"/>
          </a:p>
        </p:txBody>
      </p:sp>
      <p:sp>
        <p:nvSpPr>
          <p:cNvPr id="101" name="Shape 101"/>
          <p:cNvSpPr txBox="1">
            <a:spLocks noGrp="1"/>
          </p:cNvSpPr>
          <p:nvPr>
            <p:ph type="body" idx="1"/>
          </p:nvPr>
        </p:nvSpPr>
        <p:spPr>
          <a:xfrm>
            <a:off x="311700" y="1193375"/>
            <a:ext cx="8520600" cy="3340200"/>
          </a:xfrm>
          <a:prstGeom prst="rect">
            <a:avLst/>
          </a:prstGeom>
        </p:spPr>
        <p:txBody>
          <a:bodyPr lIns="91425" tIns="91425" rIns="91425" bIns="91425" anchor="t" anchorCtr="0">
            <a:noAutofit/>
          </a:bodyPr>
          <a:lstStyle/>
          <a:p>
            <a:pPr lvl="0">
              <a:spcBef>
                <a:spcPts val="0"/>
              </a:spcBef>
              <a:buNone/>
            </a:pPr>
            <a:r>
              <a:rPr lang="en"/>
              <a:t>Demo Video: </a:t>
            </a:r>
            <a:r>
              <a:rPr lang="en" u="sng">
                <a:solidFill>
                  <a:schemeClr val="hlink"/>
                </a:solidFill>
                <a:hlinkClick r:id="rId3"/>
              </a:rPr>
              <a:t>https://youtu.be/u2N0OwPxczI</a:t>
            </a: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216</Words>
  <Application>Microsoft Macintosh PowerPoint</Application>
  <PresentationFormat>On-screen Show (16:9)</PresentationFormat>
  <Paragraphs>40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Amatic SC</vt:lpstr>
      <vt:lpstr>Source Code Pro</vt:lpstr>
      <vt:lpstr>beach-day</vt:lpstr>
      <vt:lpstr> EK4  (Extraterrestrial Kidnapping of the 4th Kind)</vt:lpstr>
      <vt:lpstr>PowerPoint Presentation</vt:lpstr>
      <vt:lpstr>Java vs. Haskell</vt:lpstr>
      <vt:lpstr>Java review</vt:lpstr>
      <vt:lpstr>Haskell review</vt:lpstr>
      <vt:lpstr>Current progress</vt:lpstr>
      <vt:lpstr>Challenges</vt:lpstr>
      <vt:lpstr>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EK4  (Extraterrestrial Kidnapping of the 4th Kind)</dc:title>
  <cp:lastModifiedBy>Deekshita Chigullapally</cp:lastModifiedBy>
  <cp:revision>1</cp:revision>
  <dcterms:modified xsi:type="dcterms:W3CDTF">2016-03-01T04:01:12Z</dcterms:modified>
</cp:coreProperties>
</file>