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13C5-2CE4-CE1B-7DAE-C5BD6EDAE2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EFBDAA-9CCB-2068-11C0-ED627BF58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FF12C3-DFC0-ED25-E395-47FD8736F57E}"/>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5" name="Footer Placeholder 4">
            <a:extLst>
              <a:ext uri="{FF2B5EF4-FFF2-40B4-BE49-F238E27FC236}">
                <a16:creationId xmlns:a16="http://schemas.microsoft.com/office/drawing/2014/main" id="{28BEA585-52EE-0EA3-2615-FCEC32531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D617A-E9E8-E763-0C36-FB00D5090133}"/>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334434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95E7-A13C-C41C-C8BB-60DDFD2E75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30FA9B-3DE8-5EC5-DD9F-41552B634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4B64D-C652-7881-BED7-AB11EF4987F9}"/>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5" name="Footer Placeholder 4">
            <a:extLst>
              <a:ext uri="{FF2B5EF4-FFF2-40B4-BE49-F238E27FC236}">
                <a16:creationId xmlns:a16="http://schemas.microsoft.com/office/drawing/2014/main" id="{3CA25B81-10B6-061B-28F8-84472D24B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209EF-6402-A362-D92B-5ADC38E477E8}"/>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256991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B0F19-3A3E-6705-F487-4B2245FC68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FE4862-C2BB-8205-C153-C204483F5F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F60B37-F631-6BF7-025E-E307B05A93FF}"/>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5" name="Footer Placeholder 4">
            <a:extLst>
              <a:ext uri="{FF2B5EF4-FFF2-40B4-BE49-F238E27FC236}">
                <a16:creationId xmlns:a16="http://schemas.microsoft.com/office/drawing/2014/main" id="{5FE2D7C2-8F37-B873-4D12-FDB60CD46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46B7A2-C1DB-189F-F43F-E54098928D8C}"/>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265572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93DC-CA6B-259D-16AD-C6FA2A4F02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E68A9A-B6ED-26E2-2B72-1C00A21A4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775FC-0188-449F-A28E-88653C6D52A3}"/>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5" name="Footer Placeholder 4">
            <a:extLst>
              <a:ext uri="{FF2B5EF4-FFF2-40B4-BE49-F238E27FC236}">
                <a16:creationId xmlns:a16="http://schemas.microsoft.com/office/drawing/2014/main" id="{4B2974AE-4FDC-0526-A60A-337381EFAB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273FD-8AF0-5109-230C-D89053B9437E}"/>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315778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EE63-2F9C-9E4D-7EDD-D212870B8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E1F404-FC85-C65E-4E63-E714186B7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71B75-9805-95A4-53C8-1FE473CD84FA}"/>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5" name="Footer Placeholder 4">
            <a:extLst>
              <a:ext uri="{FF2B5EF4-FFF2-40B4-BE49-F238E27FC236}">
                <a16:creationId xmlns:a16="http://schemas.microsoft.com/office/drawing/2014/main" id="{F0696163-0203-7B49-6797-035A13D9D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12509-12F8-B71B-66D0-DCBDC81875A4}"/>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213688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F92C-4FCF-0F14-9570-58BD8899AB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AA1D67-4F87-F26E-DA81-F0EE863235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648AEB-C8E6-B42F-411B-0E79BC981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A5C8D9-A2C3-8C4F-2EB9-5A87AA1FBFDA}"/>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6" name="Footer Placeholder 5">
            <a:extLst>
              <a:ext uri="{FF2B5EF4-FFF2-40B4-BE49-F238E27FC236}">
                <a16:creationId xmlns:a16="http://schemas.microsoft.com/office/drawing/2014/main" id="{87D63C25-C400-2D25-08B4-E908C15DB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AC9B7D-DC7F-00E8-38A7-3D20EB1FC5D4}"/>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303468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3C04-66CB-BE07-3F21-93C4706319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0FFB31-4CF7-D83A-2E63-3AA3284D86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EA975-D6D9-5267-586B-64CDC4642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036712-14A8-E786-9BF6-7BBA25FEA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AB21E-B058-1E12-BE7C-F80394C13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6D5920-2C25-B9C6-4761-362F149A3C2C}"/>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8" name="Footer Placeholder 7">
            <a:extLst>
              <a:ext uri="{FF2B5EF4-FFF2-40B4-BE49-F238E27FC236}">
                <a16:creationId xmlns:a16="http://schemas.microsoft.com/office/drawing/2014/main" id="{B5A1E1AC-4BB0-FE0B-F49D-58256A8CBF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57690D-B596-6682-0B27-B1202C3984AC}"/>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221679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27EB-1CFB-A3E6-233B-DC875C8BC9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7BC7FB-34B2-1DB7-52BF-C78C8B67CA04}"/>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4" name="Footer Placeholder 3">
            <a:extLst>
              <a:ext uri="{FF2B5EF4-FFF2-40B4-BE49-F238E27FC236}">
                <a16:creationId xmlns:a16="http://schemas.microsoft.com/office/drawing/2014/main" id="{CF777682-123E-9D5D-D074-132CBB8AB4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130799-A7F8-5B41-702C-04BA344B9841}"/>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184722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0F254-7AA8-A6CE-E637-1A8686D49ADE}"/>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3" name="Footer Placeholder 2">
            <a:extLst>
              <a:ext uri="{FF2B5EF4-FFF2-40B4-BE49-F238E27FC236}">
                <a16:creationId xmlns:a16="http://schemas.microsoft.com/office/drawing/2014/main" id="{2B29E544-ABE1-B658-7258-4B87521724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1E53C7-4A47-B318-42B0-EA750C96168E}"/>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219980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24EE-1DCA-6DDE-0A0D-91E4A9730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226855-B96C-6AD4-1343-DC5FAD3C5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7067FA-B1AD-F3B8-C88E-415E95B8B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EE0F8-36B8-5377-C7FF-99110DCBD526}"/>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6" name="Footer Placeholder 5">
            <a:extLst>
              <a:ext uri="{FF2B5EF4-FFF2-40B4-BE49-F238E27FC236}">
                <a16:creationId xmlns:a16="http://schemas.microsoft.com/office/drawing/2014/main" id="{E7C2B696-D466-4BD4-DF7F-3E1E8F92F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21093-6586-FD46-3CB6-2A6D79FFB641}"/>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403977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FF1D-51F7-5A58-BB2F-D1CB8EBE2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AB782B-1600-0997-4BD0-E646DC33A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4711B6-918E-48F9-7462-1EBE6C4A9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E087F-01AE-6506-BEC4-AABEF15AB0D1}"/>
              </a:ext>
            </a:extLst>
          </p:cNvPr>
          <p:cNvSpPr>
            <a:spLocks noGrp="1"/>
          </p:cNvSpPr>
          <p:nvPr>
            <p:ph type="dt" sz="half" idx="10"/>
          </p:nvPr>
        </p:nvSpPr>
        <p:spPr/>
        <p:txBody>
          <a:bodyPr/>
          <a:lstStyle/>
          <a:p>
            <a:fld id="{B40F20FA-7BF7-448F-AC66-56C1CE3F9307}" type="datetimeFigureOut">
              <a:rPr lang="en-IN" smtClean="0"/>
              <a:t>06-08-2023</a:t>
            </a:fld>
            <a:endParaRPr lang="en-IN"/>
          </a:p>
        </p:txBody>
      </p:sp>
      <p:sp>
        <p:nvSpPr>
          <p:cNvPr id="6" name="Footer Placeholder 5">
            <a:extLst>
              <a:ext uri="{FF2B5EF4-FFF2-40B4-BE49-F238E27FC236}">
                <a16:creationId xmlns:a16="http://schemas.microsoft.com/office/drawing/2014/main" id="{952A90FC-7F2C-67BE-4BE0-5DF4AB5B0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CBE3F-2355-2B60-9904-7779923E4894}"/>
              </a:ext>
            </a:extLst>
          </p:cNvPr>
          <p:cNvSpPr>
            <a:spLocks noGrp="1"/>
          </p:cNvSpPr>
          <p:nvPr>
            <p:ph type="sldNum" sz="quarter" idx="12"/>
          </p:nvPr>
        </p:nvSpPr>
        <p:spPr/>
        <p:txBody>
          <a:bodyPr/>
          <a:lstStyle/>
          <a:p>
            <a:fld id="{581EB609-87F4-4F15-9E3A-1D02D2A0D51E}" type="slidenum">
              <a:rPr lang="en-IN" smtClean="0"/>
              <a:t>‹#›</a:t>
            </a:fld>
            <a:endParaRPr lang="en-IN"/>
          </a:p>
        </p:txBody>
      </p:sp>
    </p:spTree>
    <p:extLst>
      <p:ext uri="{BB962C8B-B14F-4D97-AF65-F5344CB8AC3E}">
        <p14:creationId xmlns:p14="http://schemas.microsoft.com/office/powerpoint/2010/main" val="34186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0E33E-8528-BFC6-5E67-E178A1659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22041B-8D35-B984-0FE0-ADF611573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DC9ED-0541-A44D-699B-37E3950A5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F20FA-7BF7-448F-AC66-56C1CE3F9307}" type="datetimeFigureOut">
              <a:rPr lang="en-IN" smtClean="0"/>
              <a:t>06-08-2023</a:t>
            </a:fld>
            <a:endParaRPr lang="en-IN"/>
          </a:p>
        </p:txBody>
      </p:sp>
      <p:sp>
        <p:nvSpPr>
          <p:cNvPr id="5" name="Footer Placeholder 4">
            <a:extLst>
              <a:ext uri="{FF2B5EF4-FFF2-40B4-BE49-F238E27FC236}">
                <a16:creationId xmlns:a16="http://schemas.microsoft.com/office/drawing/2014/main" id="{2A295D15-7FA9-4B2D-E32B-C9F661F5A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AFDD4C-B25A-8550-13BE-2B76860B4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EB609-87F4-4F15-9E3A-1D02D2A0D51E}" type="slidenum">
              <a:rPr lang="en-IN" smtClean="0"/>
              <a:t>‹#›</a:t>
            </a:fld>
            <a:endParaRPr lang="en-IN"/>
          </a:p>
        </p:txBody>
      </p:sp>
    </p:spTree>
    <p:extLst>
      <p:ext uri="{BB962C8B-B14F-4D97-AF65-F5344CB8AC3E}">
        <p14:creationId xmlns:p14="http://schemas.microsoft.com/office/powerpoint/2010/main" val="3661441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DCE038-B607-3C19-2464-C21B7846B99B}"/>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AF66465D-35CC-150D-B389-161CBC2A7E2D}"/>
              </a:ext>
            </a:extLst>
          </p:cNvPr>
          <p:cNvSpPr>
            <a:spLocks noGrp="1"/>
          </p:cNvSpPr>
          <p:nvPr>
            <p:ph type="ctrTitle"/>
          </p:nvPr>
        </p:nvSpPr>
        <p:spPr>
          <a:xfrm>
            <a:off x="1524000" y="317241"/>
            <a:ext cx="9144000" cy="5122506"/>
          </a:xfrm>
        </p:spPr>
        <p:txBody>
          <a:bodyPr>
            <a:normAutofit/>
          </a:bodyPr>
          <a:lstStyle/>
          <a:p>
            <a:r>
              <a:rPr lang="en-US" sz="8800" dirty="0">
                <a:solidFill>
                  <a:schemeClr val="tx1">
                    <a:lumMod val="85000"/>
                    <a:lumOff val="15000"/>
                  </a:schemeClr>
                </a:solidFill>
                <a:latin typeface="Algerian" panose="04020705040A02060702" pitchFamily="82" charset="0"/>
              </a:rPr>
              <a:t>Security and Privacy concerns</a:t>
            </a:r>
            <a:endParaRPr lang="en-IN" sz="8800" dirty="0">
              <a:solidFill>
                <a:schemeClr val="tx1">
                  <a:lumMod val="85000"/>
                  <a:lumOff val="15000"/>
                </a:schemeClr>
              </a:solidFill>
              <a:latin typeface="Algerian" panose="04020705040A02060702" pitchFamily="82" charset="0"/>
            </a:endParaRPr>
          </a:p>
        </p:txBody>
      </p:sp>
    </p:spTree>
    <p:extLst>
      <p:ext uri="{BB962C8B-B14F-4D97-AF65-F5344CB8AC3E}">
        <p14:creationId xmlns:p14="http://schemas.microsoft.com/office/powerpoint/2010/main" val="1839968525"/>
      </p:ext>
    </p:extLst>
  </p:cSld>
  <p:clrMapOvr>
    <a:masterClrMapping/>
  </p:clrMapOvr>
  <mc:AlternateContent xmlns:mc="http://schemas.openxmlformats.org/markup-compatibility/2006" xmlns:p14="http://schemas.microsoft.com/office/powerpoint/2010/main">
    <mc:Choice Requires="p14">
      <p:transition spd="slow" p14:dur="2000" advTm="3866"/>
    </mc:Choice>
    <mc:Fallback xmlns="">
      <p:transition spd="slow" advTm="38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6548F5-8FCE-B502-09F3-C655A6C932B8}"/>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A37917-7AF1-4793-1F79-F5FC5AB16BCC}"/>
              </a:ext>
            </a:extLst>
          </p:cNvPr>
          <p:cNvSpPr>
            <a:spLocks noGrp="1"/>
          </p:cNvSpPr>
          <p:nvPr>
            <p:ph type="title"/>
          </p:nvPr>
        </p:nvSpPr>
        <p:spPr>
          <a:xfrm>
            <a:off x="838200" y="279918"/>
            <a:ext cx="10515600" cy="1959429"/>
          </a:xfrm>
        </p:spPr>
        <p:txBody>
          <a:bodyPr>
            <a:normAutofit fontScale="90000"/>
          </a:bodyPr>
          <a:lstStyle/>
          <a:p>
            <a:r>
              <a:rPr lang="en-US" sz="4400" kern="100" dirty="0">
                <a:effectLst/>
                <a:latin typeface="Arial Rounded MT Bold" panose="020F0704030504030204" pitchFamily="34" charset="0"/>
                <a:ea typeface="Calibri" panose="020F0502020204030204" pitchFamily="34" charset="0"/>
                <a:cs typeface="Times New Roman" panose="02020603050405020304" pitchFamily="18" charset="0"/>
              </a:rPr>
              <a:t>Address security and privacy challenges associated with healthcare </a:t>
            </a:r>
            <a:r>
              <a:rPr lang="en-US" sz="4400" kern="100" dirty="0">
                <a:latin typeface="Arial Rounded MT Bold" panose="020F0704030504030204" pitchFamily="34" charset="0"/>
                <a:ea typeface="Calibri" panose="020F0502020204030204" pitchFamily="34" charset="0"/>
                <a:cs typeface="Times New Roman" panose="02020603050405020304" pitchFamily="18" charset="0"/>
              </a:rPr>
              <a:t>I</a:t>
            </a:r>
            <a:r>
              <a:rPr lang="en-US" sz="4400" kern="100" dirty="0">
                <a:effectLst/>
                <a:latin typeface="Arial Rounded MT Bold" panose="020F0704030504030204" pitchFamily="34" charset="0"/>
                <a:ea typeface="Calibri" panose="020F0502020204030204" pitchFamily="34" charset="0"/>
                <a:cs typeface="Times New Roman" panose="02020603050405020304" pitchFamily="18" charset="0"/>
              </a:rPr>
              <a:t>oT</a:t>
            </a:r>
            <a:br>
              <a:rPr lang="en-IN" sz="3200" kern="100" dirty="0">
                <a:effectLst/>
                <a:latin typeface="Arial Rounded MT Bold" panose="020F0704030504030204" pitchFamily="34" charset="0"/>
                <a:ea typeface="Calibri" panose="020F0502020204030204" pitchFamily="34" charset="0"/>
                <a:cs typeface="Times New Roman" panose="02020603050405020304" pitchFamily="18" charset="0"/>
              </a:rPr>
            </a:b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4EDA4A1-DD09-017D-9330-04D084641F44}"/>
              </a:ext>
            </a:extLst>
          </p:cNvPr>
          <p:cNvSpPr>
            <a:spLocks noGrp="1"/>
          </p:cNvSpPr>
          <p:nvPr>
            <p:ph idx="1"/>
          </p:nvPr>
        </p:nvSpPr>
        <p:spPr>
          <a:xfrm>
            <a:off x="550505" y="1940766"/>
            <a:ext cx="11047445" cy="4030825"/>
          </a:xfrm>
        </p:spPr>
        <p:txBody>
          <a:bodyPr>
            <a:normAutofit lnSpcReduction="10000"/>
          </a:bodyPr>
          <a:lstStyle/>
          <a:p>
            <a:pPr marL="0" indent="0">
              <a:lnSpc>
                <a:spcPct val="107000"/>
              </a:lnSpc>
              <a:spcAft>
                <a:spcPts val="800"/>
              </a:spcAft>
              <a:buNone/>
            </a:pPr>
            <a:r>
              <a:rPr lang="en-IN" sz="2400" b="1" i="1" kern="0" dirty="0">
                <a:solidFill>
                  <a:schemeClr val="tx1">
                    <a:lumMod val="85000"/>
                    <a:lumOff val="15000"/>
                  </a:schemeClr>
                </a:solidFill>
                <a:ea typeface="Times New Roman" panose="02020603050405020304" pitchFamily="18" charset="0"/>
                <a:cs typeface="Times New Roman" panose="02020603050405020304" pitchFamily="18" charset="0"/>
              </a:rPr>
              <a:t>1.</a:t>
            </a:r>
            <a:r>
              <a:rPr lang="en-IN" sz="2400" b="1" i="1" kern="0" dirty="0">
                <a:solidFill>
                  <a:schemeClr val="tx1">
                    <a:lumMod val="85000"/>
                    <a:lumOff val="15000"/>
                  </a:schemeClr>
                </a:solidFill>
                <a:effectLst/>
                <a:latin typeface="Constantia" panose="02030602050306030303" pitchFamily="18" charset="0"/>
                <a:ea typeface="Times New Roman" panose="02020603050405020304" pitchFamily="18" charset="0"/>
                <a:cs typeface="Times New Roman" panose="02020603050405020304" pitchFamily="18" charset="0"/>
              </a:rPr>
              <a:t>Strong Authentication and Access Control:</a:t>
            </a:r>
            <a:endParaRPr lang="en-IN" sz="2400" i="1" kern="100" dirty="0">
              <a:solidFill>
                <a:schemeClr val="tx1">
                  <a:lumMod val="85000"/>
                  <a:lumOff val="1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Implement multi-factor authentication (MFA) for accessing IoT devices and systems.</a:t>
            </a:r>
            <a:endParaRPr lang="en-IN" sz="20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Utilize role-based access controls to ensure that only authorized personnel can access and manage devices.</a:t>
            </a:r>
            <a:endParaRPr lang="en-IN" sz="20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b="1" i="1" kern="0" dirty="0">
                <a:solidFill>
                  <a:schemeClr val="tx1">
                    <a:lumMod val="95000"/>
                    <a:lumOff val="5000"/>
                  </a:schemeClr>
                </a:solidFill>
                <a:ea typeface="Times New Roman" panose="02020603050405020304" pitchFamily="18" charset="0"/>
                <a:cs typeface="Times New Roman" panose="02020603050405020304" pitchFamily="18" charset="0"/>
              </a:rPr>
              <a:t>2.</a:t>
            </a:r>
            <a:r>
              <a:rPr lang="en-IN" sz="2400" b="1"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Robust Encryption:</a:t>
            </a:r>
            <a:endParaRPr lang="en-IN" sz="24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Ensure end-to-end encryption of data transmitted between IoT devices, gateways, and backend systems.</a:t>
            </a:r>
            <a:endParaRPr lang="en-IN" sz="20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Use strong encryption protocols (e.g., TLS) to protect data both at rest and in transit.</a:t>
            </a:r>
            <a:endParaRPr lang="en-IN" sz="20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31103253"/>
      </p:ext>
    </p:extLst>
  </p:cSld>
  <p:clrMapOvr>
    <a:masterClrMapping/>
  </p:clrMapOvr>
  <mc:AlternateContent xmlns:mc="http://schemas.openxmlformats.org/markup-compatibility/2006" xmlns:p14="http://schemas.microsoft.com/office/powerpoint/2010/main">
    <mc:Choice Requires="p14">
      <p:transition spd="slow" p14:dur="2000" advTm="4914"/>
    </mc:Choice>
    <mc:Fallback xmlns="">
      <p:transition spd="slow" advTm="49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6548F5-8FCE-B502-09F3-C655A6C932B8}"/>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A37917-7AF1-4793-1F79-F5FC5AB16BCC}"/>
              </a:ext>
            </a:extLst>
          </p:cNvPr>
          <p:cNvSpPr>
            <a:spLocks noGrp="1"/>
          </p:cNvSpPr>
          <p:nvPr>
            <p:ph type="title"/>
          </p:nvPr>
        </p:nvSpPr>
        <p:spPr>
          <a:xfrm>
            <a:off x="933060" y="681036"/>
            <a:ext cx="10420739" cy="541273"/>
          </a:xfrm>
        </p:spPr>
        <p:txBody>
          <a:bodyPr>
            <a:noAutofit/>
          </a:bodyPr>
          <a:lstStyle/>
          <a:p>
            <a:r>
              <a:rPr lang="en-US" sz="3200" kern="100" dirty="0">
                <a:effectLst/>
                <a:latin typeface="Arial Rounded MT Bold" panose="020F0704030504030204" pitchFamily="34" charset="0"/>
                <a:ea typeface="Calibri" panose="020F0502020204030204" pitchFamily="34" charset="0"/>
                <a:cs typeface="Times New Roman" panose="02020603050405020304" pitchFamily="18" charset="0"/>
              </a:rPr>
              <a:t>Discuss the measure taken to ensure data protection</a:t>
            </a:r>
            <a:br>
              <a:rPr lang="en-IN" sz="3200" kern="100" dirty="0">
                <a:effectLst/>
                <a:latin typeface="Arial Rounded MT Bold" panose="020F0704030504030204" pitchFamily="34" charset="0"/>
                <a:ea typeface="Calibri" panose="020F0502020204030204" pitchFamily="34" charset="0"/>
                <a:cs typeface="Times New Roman" panose="02020603050405020304" pitchFamily="18" charset="0"/>
              </a:rPr>
            </a:br>
            <a:endParaRPr lang="en-IN" sz="32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4EDA4A1-DD09-017D-9330-04D084641F44}"/>
              </a:ext>
            </a:extLst>
          </p:cNvPr>
          <p:cNvSpPr>
            <a:spLocks noGrp="1"/>
          </p:cNvSpPr>
          <p:nvPr>
            <p:ph idx="1"/>
          </p:nvPr>
        </p:nvSpPr>
        <p:spPr>
          <a:xfrm>
            <a:off x="838200" y="1399592"/>
            <a:ext cx="10515600" cy="4777371"/>
          </a:xfrm>
        </p:spPr>
        <p:txBody>
          <a:bodyPr/>
          <a:lstStyle/>
          <a:p>
            <a:pPr marL="0" indent="0">
              <a:buNone/>
            </a:pPr>
            <a:r>
              <a:rPr lang="en-IN" sz="2000" i="1" kern="0" dirty="0">
                <a:effectLst/>
                <a:latin typeface="Constantia" panose="02030602050306030303" pitchFamily="18" charset="0"/>
                <a:ea typeface="Times New Roman" panose="02020603050405020304" pitchFamily="18" charset="0"/>
                <a:cs typeface="Times New Roman" panose="02020603050405020304" pitchFamily="18" charset="0"/>
              </a:rPr>
              <a:t>Ensuring data protection in the context of healthcare IoT is paramount to safeguard patient privacy, maintain trust, and comply with regulatory requirements. Here are several measures that can be taken to enhance data protection in healthcare IoT:</a:t>
            </a:r>
            <a:endParaRPr lang="en-IN" sz="20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400" b="1"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Data Encryption:</a:t>
            </a:r>
            <a:endParaRPr lang="en-IN" sz="24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i="1" kern="0" dirty="0">
                <a:effectLst/>
                <a:latin typeface="Constantia" panose="02030602050306030303" pitchFamily="18" charset="0"/>
                <a:ea typeface="Times New Roman" panose="02020603050405020304" pitchFamily="18" charset="0"/>
                <a:cs typeface="Times New Roman" panose="02020603050405020304" pitchFamily="18" charset="0"/>
              </a:rPr>
              <a:t>Utilize strong encryption protocols, such as TLS (Transport Layer Security), to secure data transmission between IoT devices, gateways, and backend systems.</a:t>
            </a:r>
            <a:r>
              <a:rPr lang="en-IN" sz="1800" i="1" kern="0" dirty="0">
                <a:effectLst/>
                <a:latin typeface="Constantia" panose="02030602050306030303" pitchFamily="18" charset="0"/>
                <a:ea typeface="Times New Roman" panose="02020603050405020304" pitchFamily="18" charset="0"/>
              </a:rPr>
              <a:t>           </a:t>
            </a:r>
            <a:endParaRPr lang="en-IN" sz="1800" i="1" dirty="0">
              <a:effectLst/>
              <a:latin typeface="Constantia" panose="02030602050306030303"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i="1" kern="0" dirty="0">
                <a:effectLst/>
                <a:latin typeface="Constantia" panose="02030602050306030303" pitchFamily="18" charset="0"/>
                <a:ea typeface="Times New Roman" panose="02020603050405020304" pitchFamily="18" charset="0"/>
                <a:cs typeface="Times New Roman" panose="02020603050405020304" pitchFamily="18" charset="0"/>
              </a:rPr>
              <a:t>Implement end-to-end encryption to ensure that data remains encrypted even if intercepted during transmission.</a:t>
            </a:r>
            <a:endParaRPr lang="en-IN" sz="18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400" b="1" i="1" kern="0" dirty="0">
                <a:effectLst/>
                <a:latin typeface="Constantia" panose="02030602050306030303" pitchFamily="18" charset="0"/>
                <a:ea typeface="Times New Roman" panose="02020603050405020304" pitchFamily="18" charset="0"/>
                <a:cs typeface="Times New Roman" panose="02020603050405020304" pitchFamily="18" charset="0"/>
              </a:rPr>
              <a:t>Data Minimization:</a:t>
            </a:r>
            <a:endParaRPr lang="en-IN" sz="24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Collect and store only the minimum amount of data required for the intended purpose.</a:t>
            </a:r>
            <a:endParaRPr lang="en-IN" sz="18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i="1" kern="0" dirty="0">
                <a:solidFill>
                  <a:schemeClr val="tx1">
                    <a:lumMod val="95000"/>
                    <a:lumOff val="5000"/>
                  </a:schemeClr>
                </a:solidFill>
                <a:effectLst/>
                <a:latin typeface="Constantia" panose="02030602050306030303" pitchFamily="18" charset="0"/>
                <a:ea typeface="Times New Roman" panose="02020603050405020304" pitchFamily="18" charset="0"/>
                <a:cs typeface="Times New Roman" panose="02020603050405020304" pitchFamily="18" charset="0"/>
              </a:rPr>
              <a:t>Avoid unnecessary or sensitive data collection to reduce the potential impact of a breach.</a:t>
            </a:r>
            <a:endParaRPr lang="en-IN" sz="1800" i="1" kern="100" dirty="0">
              <a:solidFill>
                <a:schemeClr val="tx1">
                  <a:lumMod val="95000"/>
                  <a:lumOff val="5000"/>
                </a:schemeClr>
              </a:solidFill>
              <a:effectLst/>
              <a:latin typeface="Constantia" panose="0203060205030603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52697888"/>
      </p:ext>
    </p:extLst>
  </p:cSld>
  <p:clrMapOvr>
    <a:masterClrMapping/>
  </p:clrMapOvr>
  <mc:AlternateContent xmlns:mc="http://schemas.openxmlformats.org/markup-compatibility/2006" xmlns:p14="http://schemas.microsoft.com/office/powerpoint/2010/main">
    <mc:Choice Requires="p14">
      <p:transition spd="slow" p14:dur="2000" advTm="2031"/>
    </mc:Choice>
    <mc:Fallback xmlns="">
      <p:transition spd="slow" advTm="20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16082A-D91F-C9D1-ECDA-0CE6EF77FED2}"/>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7D7F48-563A-0BDE-D7AE-20CA822DB387}"/>
              </a:ext>
            </a:extLst>
          </p:cNvPr>
          <p:cNvSpPr>
            <a:spLocks noGrp="1"/>
          </p:cNvSpPr>
          <p:nvPr>
            <p:ph type="title"/>
          </p:nvPr>
        </p:nvSpPr>
        <p:spPr>
          <a:xfrm>
            <a:off x="838200" y="365124"/>
            <a:ext cx="10515600" cy="1584973"/>
          </a:xfrm>
        </p:spPr>
        <p:txBody>
          <a:bodyPr/>
          <a:lstStyle/>
          <a:p>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Compliance with regulations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E2ED656-F341-99E9-F204-3102E4ED8F70}"/>
              </a:ext>
            </a:extLst>
          </p:cNvPr>
          <p:cNvSpPr>
            <a:spLocks noGrp="1"/>
          </p:cNvSpPr>
          <p:nvPr>
            <p:ph idx="1"/>
          </p:nvPr>
        </p:nvSpPr>
        <p:spPr>
          <a:xfrm>
            <a:off x="838200" y="1539551"/>
            <a:ext cx="10515600" cy="4637412"/>
          </a:xfrm>
        </p:spPr>
        <p:txBody>
          <a:bodyPr>
            <a:normAutofit fontScale="92500" lnSpcReduction="10000"/>
          </a:bodyPr>
          <a:lstStyle/>
          <a:p>
            <a:pPr marL="0" indent="0">
              <a:buNone/>
            </a:pPr>
            <a:r>
              <a:rPr lang="en-IN" sz="2000" i="1" kern="100" dirty="0">
                <a:effectLst/>
                <a:latin typeface="Constantia" panose="02030602050306030303" pitchFamily="18" charset="0"/>
                <a:ea typeface="Calibri" panose="020F0502020204030204" pitchFamily="34" charset="0"/>
                <a:cs typeface="Times New Roman" panose="02020603050405020304" pitchFamily="18" charset="0"/>
              </a:rPr>
              <a:t>Compliance with regulations such as GDPR (General Data Protection Regulation) and HIPAA (Health Insurance Portability and Accountability Act) is crucial for healthcare organizations using IoT devices to ensure the protection of patient data and maintain legal and ethical standards.</a:t>
            </a:r>
          </a:p>
          <a:p>
            <a:pPr marL="0" indent="0">
              <a:spcBef>
                <a:spcPts val="1500"/>
              </a:spcBef>
              <a:spcAft>
                <a:spcPts val="1500"/>
              </a:spcAft>
              <a:buNone/>
            </a:pPr>
            <a:r>
              <a:rPr lang="en-IN" sz="2400" b="1" i="1" dirty="0">
                <a:effectLst/>
                <a:latin typeface="Constantia" panose="02030602050306030303" pitchFamily="18" charset="0"/>
                <a:ea typeface="Times New Roman" panose="02020603050405020304" pitchFamily="18" charset="0"/>
              </a:rPr>
              <a:t>GDPR Compliance:</a:t>
            </a:r>
            <a:endParaRPr lang="en-IN" sz="2400" i="1" dirty="0">
              <a:effectLst/>
              <a:latin typeface="Constantia" panose="02030602050306030303" pitchFamily="18" charset="0"/>
              <a:ea typeface="Times New Roman" panose="02020603050405020304" pitchFamily="18" charset="0"/>
            </a:endParaRPr>
          </a:p>
          <a:p>
            <a:pPr marL="342900" lvl="0" indent="-342900">
              <a:tabLst>
                <a:tab pos="457200" algn="l"/>
              </a:tabLst>
            </a:pPr>
            <a:r>
              <a:rPr lang="en-IN" sz="1800" b="1" i="1" dirty="0">
                <a:effectLst/>
                <a:latin typeface="Constantia" panose="02030602050306030303" pitchFamily="18" charset="0"/>
                <a:ea typeface="Times New Roman" panose="02020603050405020304" pitchFamily="18" charset="0"/>
              </a:rPr>
              <a:t>Data Protection Officer (DPO):</a:t>
            </a:r>
            <a:r>
              <a:rPr lang="en-IN" sz="1800" i="1" dirty="0">
                <a:effectLst/>
                <a:latin typeface="Constantia" panose="02030602050306030303" pitchFamily="18" charset="0"/>
                <a:ea typeface="Times New Roman" panose="02020603050405020304" pitchFamily="18" charset="0"/>
              </a:rPr>
              <a:t> </a:t>
            </a:r>
            <a:r>
              <a:rPr lang="en-IN" sz="1900" i="1" dirty="0">
                <a:effectLst/>
                <a:latin typeface="Constantia" panose="02030602050306030303" pitchFamily="18" charset="0"/>
                <a:ea typeface="Times New Roman" panose="02020603050405020304" pitchFamily="18" charset="0"/>
              </a:rPr>
              <a:t>Designate a Data Protection Officer if required by GDPR to oversee data protection activities.</a:t>
            </a:r>
          </a:p>
          <a:p>
            <a:pPr marL="342900" lvl="0" indent="-342900">
              <a:tabLst>
                <a:tab pos="457200" algn="l"/>
              </a:tabLst>
            </a:pPr>
            <a:r>
              <a:rPr lang="en-IN" sz="1800" b="1" i="1" dirty="0">
                <a:effectLst/>
                <a:latin typeface="Constantia" panose="02030602050306030303" pitchFamily="18" charset="0"/>
                <a:ea typeface="Times New Roman" panose="02020603050405020304" pitchFamily="18" charset="0"/>
              </a:rPr>
              <a:t>Lawful Basis:</a:t>
            </a:r>
            <a:r>
              <a:rPr lang="en-IN" sz="1800" i="1" dirty="0">
                <a:effectLst/>
                <a:latin typeface="Segoe UI" panose="020B0502040204020203" pitchFamily="34" charset="0"/>
                <a:ea typeface="Times New Roman" panose="02020603050405020304" pitchFamily="18" charset="0"/>
              </a:rPr>
              <a:t> </a:t>
            </a:r>
            <a:r>
              <a:rPr lang="en-IN" sz="1900" i="1" dirty="0">
                <a:effectLst/>
                <a:latin typeface="Constantia" panose="02030602050306030303" pitchFamily="18" charset="0"/>
                <a:ea typeface="Times New Roman" panose="02020603050405020304" pitchFamily="18" charset="0"/>
              </a:rPr>
              <a:t>Clearly define the lawful basis for processing patient data collected through IoT devices and ensure it aligns with GDPR requirements</a:t>
            </a:r>
            <a:r>
              <a:rPr lang="en-IN" sz="1900" i="1" dirty="0">
                <a:effectLst/>
                <a:latin typeface="Segoe UI" panose="020B0502040204020203" pitchFamily="34" charset="0"/>
                <a:ea typeface="Times New Roman" panose="02020603050405020304" pitchFamily="18" charset="0"/>
              </a:rPr>
              <a:t>.</a:t>
            </a:r>
            <a:endParaRPr lang="en-IN" sz="1900" i="1" dirty="0">
              <a:effectLst/>
              <a:latin typeface="Times New Roman" panose="02020603050405020304" pitchFamily="18" charset="0"/>
              <a:ea typeface="Times New Roman" panose="02020603050405020304" pitchFamily="18" charset="0"/>
            </a:endParaRPr>
          </a:p>
          <a:p>
            <a:pPr marL="0" indent="0">
              <a:spcBef>
                <a:spcPts val="1500"/>
              </a:spcBef>
              <a:spcAft>
                <a:spcPts val="1500"/>
              </a:spcAft>
              <a:buNone/>
            </a:pPr>
            <a:r>
              <a:rPr lang="en-IN" sz="2400" b="1" i="1" dirty="0">
                <a:effectLst/>
                <a:latin typeface="Constantia" panose="02030602050306030303" pitchFamily="18" charset="0"/>
                <a:ea typeface="Times New Roman" panose="02020603050405020304" pitchFamily="18" charset="0"/>
              </a:rPr>
              <a:t>HIPAA Compliance:</a:t>
            </a:r>
            <a:endParaRPr lang="en-IN" sz="2400" i="1" dirty="0">
              <a:effectLst/>
              <a:latin typeface="Constantia" panose="02030602050306030303" pitchFamily="18" charset="0"/>
              <a:ea typeface="Times New Roman" panose="02020603050405020304" pitchFamily="18" charset="0"/>
            </a:endParaRPr>
          </a:p>
          <a:p>
            <a:pPr marL="342900" lvl="0" indent="-342900">
              <a:tabLst>
                <a:tab pos="457200" algn="l"/>
              </a:tabLst>
            </a:pPr>
            <a:r>
              <a:rPr lang="en-IN" sz="1800" b="1" i="1" dirty="0">
                <a:effectLst/>
                <a:latin typeface="Constantia" panose="02030602050306030303" pitchFamily="18" charset="0"/>
                <a:ea typeface="Times New Roman" panose="02020603050405020304" pitchFamily="18" charset="0"/>
              </a:rPr>
              <a:t>Privacy Officer</a:t>
            </a:r>
            <a:r>
              <a:rPr lang="en-IN" sz="1800" b="1" i="1" dirty="0">
                <a:solidFill>
                  <a:srgbClr val="374151"/>
                </a:solidFill>
                <a:effectLst/>
                <a:latin typeface="Constantia" panose="02030602050306030303" pitchFamily="18" charset="0"/>
                <a:ea typeface="Times New Roman" panose="02020603050405020304" pitchFamily="18" charset="0"/>
              </a:rPr>
              <a:t>:</a:t>
            </a:r>
            <a:r>
              <a:rPr lang="en-IN" sz="1800" dirty="0">
                <a:solidFill>
                  <a:srgbClr val="374151"/>
                </a:solidFill>
                <a:effectLst/>
                <a:latin typeface="Segoe UI" panose="020B0502040204020203" pitchFamily="34" charset="0"/>
                <a:ea typeface="Times New Roman" panose="02020603050405020304" pitchFamily="18" charset="0"/>
              </a:rPr>
              <a:t> </a:t>
            </a:r>
            <a:r>
              <a:rPr lang="en-IN" sz="1900" i="1" dirty="0">
                <a:effectLst/>
                <a:latin typeface="Constantia" panose="02030602050306030303" pitchFamily="18" charset="0"/>
                <a:ea typeface="Times New Roman" panose="02020603050405020304" pitchFamily="18" charset="0"/>
              </a:rPr>
              <a:t>Designate a Privacy Officer responsible for overseeing HIPAA compliance and patient data protection.</a:t>
            </a:r>
          </a:p>
          <a:p>
            <a:pPr marL="342900" lvl="0" indent="-342900">
              <a:tabLst>
                <a:tab pos="457200" algn="l"/>
              </a:tabLst>
            </a:pPr>
            <a:r>
              <a:rPr lang="en-IN" sz="1800" b="1" i="1" dirty="0">
                <a:effectLst/>
                <a:latin typeface="Constantia" panose="02030602050306030303" pitchFamily="18" charset="0"/>
                <a:ea typeface="Times New Roman" panose="02020603050405020304" pitchFamily="18" charset="0"/>
              </a:rPr>
              <a:t>Protected Health Information (PHI):</a:t>
            </a:r>
            <a:r>
              <a:rPr lang="en-IN" sz="1800" i="1" dirty="0">
                <a:effectLst/>
                <a:latin typeface="Constantia" panose="02030602050306030303" pitchFamily="18" charset="0"/>
                <a:ea typeface="Times New Roman" panose="02020603050405020304" pitchFamily="18" charset="0"/>
              </a:rPr>
              <a:t> </a:t>
            </a:r>
            <a:r>
              <a:rPr lang="en-IN" sz="1900" i="1" dirty="0">
                <a:effectLst/>
                <a:latin typeface="Constantia" panose="02030602050306030303" pitchFamily="18" charset="0"/>
                <a:ea typeface="Times New Roman" panose="02020603050405020304" pitchFamily="18" charset="0"/>
              </a:rPr>
              <a:t>Identify and classify patient data collected through IoT devices as PHI, and ensure proper safeguards are in place</a:t>
            </a:r>
            <a:r>
              <a:rPr lang="en-IN" sz="1800" i="1" dirty="0">
                <a:effectLst/>
                <a:latin typeface="Constantia" panose="02030602050306030303" pitchFamily="18" charset="0"/>
                <a:ea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704102184"/>
      </p:ext>
    </p:extLst>
  </p:cSld>
  <p:clrMapOvr>
    <a:masterClrMapping/>
  </p:clrMapOvr>
  <mc:AlternateContent xmlns:mc="http://schemas.openxmlformats.org/markup-compatibility/2006" xmlns:p14="http://schemas.microsoft.com/office/powerpoint/2010/main">
    <mc:Choice Requires="p14">
      <p:transition spd="slow" p14:dur="2000" advTm="601"/>
    </mc:Choice>
    <mc:Fallback xmlns="">
      <p:transition spd="slow" advTm="60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603AF-FDC0-0A04-7BEB-A39A0F2CCE1F}"/>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5874831-F5FD-165F-BB66-F09D9E787FB8}"/>
              </a:ext>
            </a:extLst>
          </p:cNvPr>
          <p:cNvSpPr>
            <a:spLocks noGrp="1"/>
          </p:cNvSpPr>
          <p:nvPr>
            <p:ph type="title"/>
          </p:nvPr>
        </p:nvSpPr>
        <p:spPr>
          <a:xfrm>
            <a:off x="838200" y="503853"/>
            <a:ext cx="10515600" cy="1129004"/>
          </a:xfrm>
        </p:spPr>
        <p:txBody>
          <a:bodyPr>
            <a:normAutofit fontScale="90000"/>
          </a:bodyPr>
          <a:lstStyle/>
          <a:p>
            <a:r>
              <a:rPr lang="en-US" sz="3600" kern="100" dirty="0">
                <a:effectLst/>
                <a:latin typeface="Arial Rounded MT Bold" panose="020F0704030504030204" pitchFamily="34" charset="0"/>
                <a:ea typeface="Calibri" panose="020F0502020204030204" pitchFamily="34" charset="0"/>
                <a:cs typeface="Times New Roman" panose="02020603050405020304" pitchFamily="18" charset="0"/>
              </a:rPr>
              <a:t>Data encryption and secure communication protocols</a:t>
            </a:r>
            <a:br>
              <a:rPr lang="en-IN" sz="1800" kern="100" dirty="0">
                <a:effectLst/>
                <a:latin typeface="Arial Rounded MT Bold" panose="020F0704030504030204" pitchFamily="34" charset="0"/>
                <a:ea typeface="Calibri" panose="020F0502020204030204" pitchFamily="34" charset="0"/>
                <a:cs typeface="Times New Roman" panose="02020603050405020304" pitchFamily="18" charset="0"/>
              </a:rPr>
            </a:b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86E5F23-D71B-0C8F-8BC8-FB977D99B048}"/>
              </a:ext>
            </a:extLst>
          </p:cNvPr>
          <p:cNvSpPr>
            <a:spLocks noGrp="1"/>
          </p:cNvSpPr>
          <p:nvPr>
            <p:ph idx="1"/>
          </p:nvPr>
        </p:nvSpPr>
        <p:spPr>
          <a:xfrm>
            <a:off x="838200" y="1632857"/>
            <a:ext cx="10515600" cy="4544106"/>
          </a:xfrm>
        </p:spPr>
        <p:txBody>
          <a:bodyPr/>
          <a:lstStyle/>
          <a:p>
            <a:pPr marL="0" indent="0">
              <a:buNone/>
            </a:pPr>
            <a:r>
              <a:rPr lang="en-IN" sz="1800" i="1" kern="100" dirty="0">
                <a:effectLst/>
                <a:latin typeface="Constantia" panose="02030602050306030303" pitchFamily="18" charset="0"/>
                <a:ea typeface="Calibri" panose="020F0502020204030204" pitchFamily="34" charset="0"/>
                <a:cs typeface="Times New Roman" panose="02020603050405020304" pitchFamily="18" charset="0"/>
              </a:rPr>
              <a:t>Data encryption and secure communication protocols are crucial components of safeguarding sensitive healthcare information when using IoT devices. These measures ensure that patient data remains confidential and protected from unauthorized access.</a:t>
            </a:r>
          </a:p>
          <a:p>
            <a:pPr>
              <a:lnSpc>
                <a:spcPct val="107000"/>
              </a:lnSpc>
              <a:spcAft>
                <a:spcPts val="800"/>
              </a:spcAft>
            </a:pPr>
            <a:r>
              <a:rPr lang="en-IN" sz="1800" b="1" i="1" kern="100" dirty="0">
                <a:effectLst/>
                <a:latin typeface="Constantia" panose="02030602050306030303" pitchFamily="18" charset="0"/>
                <a:ea typeface="Calibri" panose="020F0502020204030204" pitchFamily="34" charset="0"/>
                <a:cs typeface="Times New Roman" panose="02020603050405020304" pitchFamily="18" charset="0"/>
              </a:rPr>
              <a:t>End-to-End Encryption: </a:t>
            </a:r>
            <a:r>
              <a:rPr lang="en-IN" sz="1800" i="1" kern="100" dirty="0">
                <a:effectLst/>
                <a:latin typeface="Constantia" panose="02030602050306030303" pitchFamily="18" charset="0"/>
                <a:ea typeface="Calibri" panose="020F0502020204030204" pitchFamily="34" charset="0"/>
                <a:cs typeface="Times New Roman" panose="02020603050405020304" pitchFamily="18" charset="0"/>
              </a:rPr>
              <a:t>Implement end-to-end encryption to ensure that data is encrypted on the sender's side, transmitted in encrypted form, and decrypted only on the recipient's side. This prevents unauthorized access at various stages of data transmission.</a:t>
            </a:r>
          </a:p>
          <a:p>
            <a:pPr>
              <a:lnSpc>
                <a:spcPct val="107000"/>
              </a:lnSpc>
              <a:spcAft>
                <a:spcPts val="800"/>
              </a:spcAft>
            </a:pPr>
            <a:r>
              <a:rPr lang="en-IN" sz="1800" b="1" i="1" kern="100" dirty="0">
                <a:solidFill>
                  <a:srgbClr val="000000"/>
                </a:solidFill>
                <a:effectLst/>
                <a:latin typeface="Constantia" panose="02030602050306030303" pitchFamily="18" charset="0"/>
                <a:ea typeface="Calibri" panose="020F0502020204030204" pitchFamily="34" charset="0"/>
                <a:cs typeface="Times New Roman" panose="02020603050405020304" pitchFamily="18" charset="0"/>
              </a:rPr>
              <a:t>Data-at-Rest Encryption:</a:t>
            </a:r>
            <a:r>
              <a:rPr lang="en-IN" sz="1800" b="1" i="1" kern="100" dirty="0">
                <a:solidFill>
                  <a:srgbClr val="374151"/>
                </a:solidFill>
                <a:effectLst/>
                <a:latin typeface="Constantia" panose="02030602050306030303" pitchFamily="18" charset="0"/>
                <a:ea typeface="Calibri" panose="020F0502020204030204" pitchFamily="34" charset="0"/>
                <a:cs typeface="Times New Roman" panose="02020603050405020304" pitchFamily="18" charset="0"/>
              </a:rPr>
              <a:t> </a:t>
            </a:r>
            <a:r>
              <a:rPr lang="en-IN" sz="1800" i="1" kern="100" dirty="0">
                <a:effectLst/>
                <a:latin typeface="Constantia" panose="02030602050306030303" pitchFamily="18" charset="0"/>
                <a:ea typeface="Calibri" panose="020F0502020204030204" pitchFamily="34" charset="0"/>
                <a:cs typeface="Times New Roman" panose="02020603050405020304" pitchFamily="18" charset="0"/>
              </a:rPr>
              <a:t>Encrypt patient data stored on IoT devices, gateways, and servers to prevent unauthorized access in case of physical theft or unauthorized access to storage media.</a:t>
            </a:r>
          </a:p>
          <a:p>
            <a:endParaRPr lang="en-IN" dirty="0"/>
          </a:p>
        </p:txBody>
      </p:sp>
    </p:spTree>
    <p:extLst>
      <p:ext uri="{BB962C8B-B14F-4D97-AF65-F5344CB8AC3E}">
        <p14:creationId xmlns:p14="http://schemas.microsoft.com/office/powerpoint/2010/main" val="127751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0F0E7D-A55F-4267-0DC6-B3910CDEB75B}"/>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5" name="Content Placeholder 2">
            <a:extLst>
              <a:ext uri="{FF2B5EF4-FFF2-40B4-BE49-F238E27FC236}">
                <a16:creationId xmlns:a16="http://schemas.microsoft.com/office/drawing/2014/main" id="{5EEACDA0-6BD5-257C-3C7A-045D302834DB}"/>
              </a:ext>
            </a:extLst>
          </p:cNvPr>
          <p:cNvSpPr>
            <a:spLocks noGrp="1"/>
          </p:cNvSpPr>
          <p:nvPr>
            <p:ph type="title"/>
          </p:nvPr>
        </p:nvSpPr>
        <p:spPr>
          <a:xfrm>
            <a:off x="2761860" y="365125"/>
            <a:ext cx="8591939" cy="5550483"/>
          </a:xfrm>
        </p:spPr>
        <p:txBody>
          <a:bodyPr/>
          <a:lstStyle/>
          <a:p>
            <a:r>
              <a:rPr lang="en-IN" sz="5400" b="1" kern="100" dirty="0">
                <a:solidFill>
                  <a:schemeClr val="tx1">
                    <a:lumMod val="95000"/>
                    <a:lumOff val="5000"/>
                  </a:schemeClr>
                </a:solidFill>
                <a:effectLst/>
                <a:latin typeface="Algerian" panose="04020705040A02060702" pitchFamily="82" charset="0"/>
                <a:ea typeface="Calibri" panose="020F0502020204030204" pitchFamily="34" charset="0"/>
                <a:cs typeface="Times New Roman" panose="02020603050405020304" pitchFamily="18" charset="0"/>
              </a:rPr>
              <a:t>Future trends in healthcare in iot</a:t>
            </a:r>
            <a:br>
              <a:rPr lang="en-IN" sz="1800" kern="100" dirty="0">
                <a:solidFill>
                  <a:schemeClr val="tx1">
                    <a:lumMod val="95000"/>
                    <a:lumOff val="5000"/>
                  </a:schemeClr>
                </a:solidFill>
                <a:effectLst/>
                <a:latin typeface="Algerian" panose="04020705040A02060702" pitchFamily="82" charset="0"/>
                <a:ea typeface="Calibri" panose="020F0502020204030204" pitchFamily="34" charset="0"/>
                <a:cs typeface="Times New Roman" panose="02020603050405020304" pitchFamily="18" charset="0"/>
              </a:rPr>
            </a:br>
            <a:endParaRPr lang="en-IN"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18012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D1FF77-20D2-2059-E499-893CF60501BF}"/>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7A9F8-B6E0-66EB-FECA-87E68D4CFE5C}"/>
              </a:ext>
            </a:extLst>
          </p:cNvPr>
          <p:cNvSpPr>
            <a:spLocks noGrp="1"/>
          </p:cNvSpPr>
          <p:nvPr>
            <p:ph type="title"/>
          </p:nvPr>
        </p:nvSpPr>
        <p:spPr>
          <a:xfrm>
            <a:off x="838200" y="365124"/>
            <a:ext cx="10515600" cy="1556981"/>
          </a:xfrm>
        </p:spPr>
        <p:txBody>
          <a:bodyPr>
            <a:noAutofit/>
          </a:bodyPr>
          <a:lstStyle/>
          <a:p>
            <a:r>
              <a:rPr lang="en-IN" sz="3200" b="1" kern="100" dirty="0">
                <a:effectLst/>
                <a:latin typeface="Arial Rounded MT Bold" panose="020F0704030504030204" pitchFamily="34" charset="0"/>
                <a:ea typeface="Calibri" panose="020F0502020204030204" pitchFamily="34" charset="0"/>
                <a:cs typeface="Times New Roman" panose="02020603050405020304" pitchFamily="18" charset="0"/>
              </a:rPr>
              <a:t>Explore the potential future developments in healthcare iot</a:t>
            </a:r>
            <a:br>
              <a:rPr lang="en-IN" sz="3200" b="1" kern="100" dirty="0">
                <a:effectLst/>
                <a:latin typeface="Arial Rounded MT Bold" panose="020F0704030504030204" pitchFamily="34" charset="0"/>
                <a:ea typeface="Calibri" panose="020F0502020204030204" pitchFamily="34" charset="0"/>
                <a:cs typeface="Times New Roman" panose="02020603050405020304" pitchFamily="18" charset="0"/>
              </a:rPr>
            </a:br>
            <a:endParaRPr lang="en-IN" sz="32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8CF0036-B02E-1D74-B94A-B49A88E35F37}"/>
              </a:ext>
            </a:extLst>
          </p:cNvPr>
          <p:cNvSpPr>
            <a:spLocks noGrp="1"/>
          </p:cNvSpPr>
          <p:nvPr>
            <p:ph idx="1"/>
          </p:nvPr>
        </p:nvSpPr>
        <p:spPr>
          <a:xfrm>
            <a:off x="838200" y="1539550"/>
            <a:ext cx="10515600" cy="5159829"/>
          </a:xfrm>
        </p:spPr>
        <p:txBody>
          <a:bodyPr>
            <a:normAutofit fontScale="62500" lnSpcReduction="20000"/>
          </a:bodyPr>
          <a:lstStyle/>
          <a:p>
            <a:pPr marL="0" indent="0">
              <a:buNone/>
            </a:pPr>
            <a:r>
              <a:rPr lang="en-IN" sz="2900" i="1" kern="100" dirty="0">
                <a:effectLst/>
                <a:latin typeface="Constantia" panose="02030602050306030303" pitchFamily="18" charset="0"/>
                <a:ea typeface="Calibri" panose="020F0502020204030204" pitchFamily="34" charset="0"/>
                <a:cs typeface="Times New Roman" panose="02020603050405020304" pitchFamily="18" charset="0"/>
              </a:rPr>
              <a:t>The future of healthcare IoT holds exciting possibilities as technology continues to advance and shape the healthcare industry. Here are some potential developments that we could see in healthcare IoT:</a:t>
            </a:r>
          </a:p>
          <a:p>
            <a:pPr marL="0" indent="0">
              <a:lnSpc>
                <a:spcPct val="107000"/>
              </a:lnSpc>
              <a:spcAft>
                <a:spcPts val="800"/>
              </a:spcAft>
              <a:buNone/>
            </a:pPr>
            <a:r>
              <a:rPr lang="en-IN" sz="2900" b="1" i="1" kern="100" dirty="0">
                <a:latin typeface="Constantia" panose="02030602050306030303" pitchFamily="18" charset="0"/>
                <a:ea typeface="Calibri" panose="020F0502020204030204" pitchFamily="34" charset="0"/>
                <a:cs typeface="Times New Roman" panose="02020603050405020304" pitchFamily="18" charset="0"/>
              </a:rPr>
              <a:t>1.</a:t>
            </a:r>
            <a:r>
              <a:rPr lang="en-IN" sz="2900" b="1" i="1" kern="100" dirty="0">
                <a:effectLst/>
                <a:latin typeface="Constantia" panose="02030602050306030303" pitchFamily="18" charset="0"/>
                <a:ea typeface="Calibri" panose="020F0502020204030204" pitchFamily="34" charset="0"/>
                <a:cs typeface="Times New Roman" panose="02020603050405020304" pitchFamily="18" charset="0"/>
              </a:rPr>
              <a:t>Remote Patient Monitoring:</a:t>
            </a:r>
            <a:r>
              <a:rPr lang="en-IN" sz="2900" i="1" kern="100" dirty="0">
                <a:effectLst/>
                <a:latin typeface="Constantia" panose="02030602050306030303" pitchFamily="18" charset="0"/>
                <a:ea typeface="Calibri" panose="020F0502020204030204" pitchFamily="34" charset="0"/>
                <a:cs typeface="Times New Roman" panose="02020603050405020304" pitchFamily="18" charset="0"/>
              </a:rPr>
              <a:t> IoT-enabled remote patient monitoring could become more prevalent, allowing healthcare providers to monitor patients' health conditions in real time and make informed decisions about treatment plans without requiring frequent in-person visits.</a:t>
            </a:r>
          </a:p>
          <a:p>
            <a:pPr marL="0" indent="0">
              <a:lnSpc>
                <a:spcPct val="107000"/>
              </a:lnSpc>
              <a:spcAft>
                <a:spcPts val="800"/>
              </a:spcAft>
              <a:buNone/>
            </a:pPr>
            <a:r>
              <a:rPr lang="en-IN" sz="2900" b="1" i="1" kern="100" dirty="0">
                <a:solidFill>
                  <a:srgbClr val="000000"/>
                </a:solidFill>
                <a:effectLst/>
                <a:ea typeface="Calibri" panose="020F0502020204030204" pitchFamily="34" charset="0"/>
                <a:cs typeface="Times New Roman" panose="02020603050405020304" pitchFamily="18" charset="0"/>
              </a:rPr>
              <a:t>2.</a:t>
            </a:r>
            <a:r>
              <a:rPr lang="en-IN" sz="2900" b="1" i="1" kern="100" dirty="0">
                <a:solidFill>
                  <a:srgbClr val="000000"/>
                </a:solidFill>
                <a:effectLst/>
                <a:latin typeface="Constantia" panose="02030602050306030303" pitchFamily="18" charset="0"/>
                <a:ea typeface="Calibri" panose="020F0502020204030204" pitchFamily="34" charset="0"/>
                <a:cs typeface="Times New Roman" panose="02020603050405020304" pitchFamily="18" charset="0"/>
              </a:rPr>
              <a:t>Surgical and Procedural Assistance</a:t>
            </a:r>
            <a:r>
              <a:rPr lang="en-IN" sz="2900" b="1" i="1" kern="100" dirty="0">
                <a:effectLst/>
                <a:latin typeface="Constantia" panose="02030602050306030303" pitchFamily="18" charset="0"/>
                <a:ea typeface="Calibri" panose="020F0502020204030204" pitchFamily="34" charset="0"/>
                <a:cs typeface="Times New Roman" panose="02020603050405020304" pitchFamily="18" charset="0"/>
              </a:rPr>
              <a:t>:</a:t>
            </a:r>
            <a:r>
              <a:rPr lang="en-IN" sz="2900" i="1" kern="100" dirty="0">
                <a:effectLst/>
                <a:latin typeface="Constantia" panose="02030602050306030303" pitchFamily="18" charset="0"/>
                <a:ea typeface="Calibri" panose="020F0502020204030204" pitchFamily="34" charset="0"/>
                <a:cs typeface="Times New Roman" panose="02020603050405020304" pitchFamily="18" charset="0"/>
              </a:rPr>
              <a:t> IoT could aid surgeons by providing real-time data and imaging during procedures, enhancing precision and reducing risks.</a:t>
            </a:r>
          </a:p>
          <a:p>
            <a:pPr>
              <a:lnSpc>
                <a:spcPct val="107000"/>
              </a:lnSpc>
              <a:spcBef>
                <a:spcPts val="0"/>
              </a:spcBef>
              <a:spcAft>
                <a:spcPts val="800"/>
              </a:spcAft>
            </a:pPr>
            <a:r>
              <a:rPr lang="en-IN" sz="2900" i="1" kern="100" dirty="0">
                <a:effectLst/>
                <a:latin typeface="Constantia" panose="02030602050306030303" pitchFamily="18" charset="0"/>
                <a:ea typeface="Calibri" panose="020F0502020204030204" pitchFamily="34" charset="0"/>
                <a:cs typeface="Times New Roman" panose="02020603050405020304" pitchFamily="18" charset="0"/>
              </a:rPr>
              <a:t>Integration of AI and machine learning for more sophisticated analytics</a:t>
            </a:r>
          </a:p>
          <a:p>
            <a:pPr>
              <a:lnSpc>
                <a:spcPct val="107000"/>
              </a:lnSpc>
              <a:spcBef>
                <a:spcPts val="0"/>
              </a:spcBef>
              <a:spcAft>
                <a:spcPts val="800"/>
              </a:spcAft>
            </a:pPr>
            <a:r>
              <a:rPr lang="en-IN" sz="2900" i="1" kern="100" dirty="0">
                <a:effectLst/>
                <a:latin typeface="Constantia" panose="02030602050306030303" pitchFamily="18" charset="0"/>
                <a:ea typeface="Calibri" panose="020F0502020204030204" pitchFamily="34" charset="0"/>
                <a:cs typeface="Times New Roman" panose="02020603050405020304" pitchFamily="18" charset="0"/>
              </a:rPr>
              <a:t>The integration of AI (Artificial Intelligence) and machine learning with healthcare IoT can lead to more sophisticated and insightful analytics, revolutionizing patient care, disease management, and healthcare operations.</a:t>
            </a:r>
          </a:p>
          <a:p>
            <a:pPr marL="0" indent="0">
              <a:lnSpc>
                <a:spcPct val="107000"/>
              </a:lnSpc>
              <a:spcAft>
                <a:spcPts val="800"/>
              </a:spcAft>
              <a:buNone/>
            </a:pPr>
            <a:r>
              <a:rPr lang="en-IN" sz="2900" b="1" i="1" kern="100" dirty="0">
                <a:solidFill>
                  <a:srgbClr val="000000"/>
                </a:solidFill>
                <a:effectLst/>
                <a:ea typeface="Calibri" panose="020F0502020204030204" pitchFamily="34" charset="0"/>
                <a:cs typeface="Times New Roman" panose="02020603050405020304" pitchFamily="18" charset="0"/>
              </a:rPr>
              <a:t>3.</a:t>
            </a:r>
            <a:r>
              <a:rPr lang="en-IN" sz="2900" b="1" i="1" kern="100" dirty="0">
                <a:solidFill>
                  <a:srgbClr val="000000"/>
                </a:solidFill>
                <a:effectLst/>
                <a:latin typeface="Constantia" panose="02030602050306030303" pitchFamily="18" charset="0"/>
                <a:ea typeface="Calibri" panose="020F0502020204030204" pitchFamily="34" charset="0"/>
                <a:cs typeface="Times New Roman" panose="02020603050405020304" pitchFamily="18" charset="0"/>
              </a:rPr>
              <a:t>Real-Time Monitoring:</a:t>
            </a:r>
            <a:r>
              <a:rPr lang="en-IN" sz="2900" kern="100" dirty="0">
                <a:solidFill>
                  <a:srgbClr val="374151"/>
                </a:solidFill>
                <a:effectLst/>
                <a:latin typeface="Constantia" panose="02030602050306030303" pitchFamily="18" charset="0"/>
                <a:ea typeface="Calibri" panose="020F0502020204030204" pitchFamily="34" charset="0"/>
                <a:cs typeface="Times New Roman" panose="02020603050405020304" pitchFamily="18" charset="0"/>
              </a:rPr>
              <a:t> </a:t>
            </a:r>
            <a:r>
              <a:rPr lang="en-IN" sz="2900" i="1" kern="100" dirty="0">
                <a:effectLst/>
                <a:latin typeface="Constantia" panose="02030602050306030303" pitchFamily="18" charset="0"/>
                <a:ea typeface="Calibri" panose="020F0502020204030204" pitchFamily="34" charset="0"/>
                <a:cs typeface="Times New Roman" panose="02020603050405020304" pitchFamily="18" charset="0"/>
              </a:rPr>
              <a:t>AI can process real-time data from IoT devices to monitor patient vitals, medication adherence, and other health metrics, providing timely alerts to healthcare providers when interventions are needed.</a:t>
            </a:r>
          </a:p>
          <a:p>
            <a:pPr marL="0" indent="0">
              <a:lnSpc>
                <a:spcPct val="107000"/>
              </a:lnSpc>
              <a:spcAft>
                <a:spcPts val="800"/>
              </a:spcAft>
              <a:buNone/>
            </a:pPr>
            <a:r>
              <a:rPr lang="en-IN" sz="2900" b="1" i="1" kern="100" dirty="0">
                <a:solidFill>
                  <a:srgbClr val="000000"/>
                </a:solidFill>
                <a:effectLst/>
                <a:ea typeface="Calibri" panose="020F0502020204030204" pitchFamily="34" charset="0"/>
                <a:cs typeface="Times New Roman" panose="02020603050405020304" pitchFamily="18" charset="0"/>
              </a:rPr>
              <a:t>4.</a:t>
            </a:r>
            <a:r>
              <a:rPr lang="en-IN" sz="2900" b="1" i="1" kern="100" dirty="0">
                <a:solidFill>
                  <a:srgbClr val="000000"/>
                </a:solidFill>
                <a:effectLst/>
                <a:latin typeface="Constantia" panose="02030602050306030303" pitchFamily="18" charset="0"/>
                <a:ea typeface="Calibri" panose="020F0502020204030204" pitchFamily="34" charset="0"/>
                <a:cs typeface="Times New Roman" panose="02020603050405020304" pitchFamily="18" charset="0"/>
              </a:rPr>
              <a:t>Clinical Trial Optimization:</a:t>
            </a:r>
            <a:r>
              <a:rPr lang="en-IN" sz="2900" i="1" kern="100" dirty="0">
                <a:solidFill>
                  <a:srgbClr val="374151"/>
                </a:solidFill>
                <a:effectLst/>
                <a:latin typeface="Constantia" panose="02030602050306030303" pitchFamily="18" charset="0"/>
                <a:ea typeface="Calibri" panose="020F0502020204030204" pitchFamily="34" charset="0"/>
                <a:cs typeface="Times New Roman" panose="02020603050405020304" pitchFamily="18" charset="0"/>
              </a:rPr>
              <a:t> </a:t>
            </a:r>
            <a:r>
              <a:rPr lang="en-IN" sz="2900" i="1" kern="100" dirty="0">
                <a:effectLst/>
                <a:latin typeface="Constantia" panose="02030602050306030303" pitchFamily="18" charset="0"/>
                <a:ea typeface="Calibri" panose="020F0502020204030204" pitchFamily="34" charset="0"/>
                <a:cs typeface="Times New Roman" panose="02020603050405020304" pitchFamily="18" charset="0"/>
              </a:rPr>
              <a:t>AI can analyze data from IoT devices to identify suitable candidates for clinical trials and optimize trial designs</a:t>
            </a:r>
            <a:r>
              <a:rPr lang="en-IN" sz="2900" i="1" kern="100" dirty="0">
                <a:effectLst/>
                <a:latin typeface="Segoe UI" panose="020B0502040204020203" pitchFamily="34" charset="0"/>
                <a:ea typeface="Calibri" panose="020F0502020204030204" pitchFamily="34" charset="0"/>
                <a:cs typeface="Times New Roman" panose="02020603050405020304" pitchFamily="18" charset="0"/>
              </a:rPr>
              <a:t>.</a:t>
            </a:r>
            <a:endParaRPr lang="en-IN" sz="2900" i="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46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48501-9D2E-318B-3FDD-CA3EB10B4CE3}"/>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7A9F8-B6E0-66EB-FECA-87E68D4CFE5C}"/>
              </a:ext>
            </a:extLst>
          </p:cNvPr>
          <p:cNvSpPr>
            <a:spLocks noGrp="1"/>
          </p:cNvSpPr>
          <p:nvPr>
            <p:ph type="title"/>
          </p:nvPr>
        </p:nvSpPr>
        <p:spPr>
          <a:xfrm>
            <a:off x="838200" y="365125"/>
            <a:ext cx="10515600" cy="1460500"/>
          </a:xfrm>
        </p:spPr>
        <p:txBody>
          <a:bodyPr>
            <a:normAutofit fontScale="90000"/>
          </a:bodyPr>
          <a:lstStyle/>
          <a:p>
            <a:r>
              <a:rPr lang="en-IN" sz="3600" b="1" kern="100" dirty="0">
                <a:effectLst/>
                <a:latin typeface="Arial Rounded MT Bold" panose="020F0704030504030204" pitchFamily="34" charset="0"/>
                <a:ea typeface="Calibri" panose="020F0502020204030204" pitchFamily="34" charset="0"/>
                <a:cs typeface="Times New Roman" panose="02020603050405020304" pitchFamily="18" charset="0"/>
              </a:rPr>
              <a:t>Expansion of wearable and implantable medical devices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8CF0036-B02E-1D74-B94A-B49A88E35F37}"/>
              </a:ext>
            </a:extLst>
          </p:cNvPr>
          <p:cNvSpPr>
            <a:spLocks noGrp="1"/>
          </p:cNvSpPr>
          <p:nvPr>
            <p:ph idx="1"/>
          </p:nvPr>
        </p:nvSpPr>
        <p:spPr>
          <a:xfrm>
            <a:off x="838200" y="1604865"/>
            <a:ext cx="10515600" cy="4572098"/>
          </a:xfrm>
        </p:spPr>
        <p:txBody>
          <a:bodyPr>
            <a:normAutofit lnSpcReduction="10000"/>
          </a:bodyPr>
          <a:lstStyle/>
          <a:p>
            <a:pPr marL="0" indent="0">
              <a:lnSpc>
                <a:spcPct val="107000"/>
              </a:lnSpc>
              <a:spcAft>
                <a:spcPts val="800"/>
              </a:spcAft>
              <a:buNone/>
            </a:pPr>
            <a:r>
              <a:rPr lang="en-IN" sz="1800" i="1" kern="100" dirty="0">
                <a:effectLst/>
                <a:latin typeface="Constantia" panose="02030602050306030303" pitchFamily="18" charset="0"/>
                <a:ea typeface="Calibri" panose="020F0502020204030204" pitchFamily="34" charset="0"/>
                <a:cs typeface="Times New Roman" panose="02020603050405020304" pitchFamily="18" charset="0"/>
              </a:rPr>
              <a:t>The expansion of wearable and implantable medical devices is driving significant advancements in healthcare. These devices are playing a crucial role in remote monitoring, personalized medicine, disease management, and improving overall patient outcomes.</a:t>
            </a:r>
          </a:p>
          <a:p>
            <a:pPr marL="0" indent="0">
              <a:lnSpc>
                <a:spcPct val="107000"/>
              </a:lnSpc>
              <a:spcBef>
                <a:spcPts val="1500"/>
              </a:spcBef>
              <a:spcAft>
                <a:spcPts val="1500"/>
              </a:spcAft>
              <a:buNone/>
            </a:pPr>
            <a:r>
              <a:rPr lang="en-IN" sz="1800" b="1" kern="0" dirty="0">
                <a:solidFill>
                  <a:srgbClr val="374151"/>
                </a:solidFill>
                <a:effectLst/>
                <a:latin typeface="Constantia" panose="02030602050306030303" pitchFamily="18" charset="0"/>
                <a:ea typeface="Times New Roman" panose="02020603050405020304" pitchFamily="18" charset="0"/>
                <a:cs typeface="Times New Roman" panose="02020603050405020304" pitchFamily="18" charset="0"/>
              </a:rPr>
              <a:t>1. </a:t>
            </a:r>
            <a:r>
              <a:rPr lang="en-IN" sz="1800" b="1" i="1" kern="0" dirty="0">
                <a:effectLst/>
                <a:latin typeface="Constantia" panose="02030602050306030303" pitchFamily="18" charset="0"/>
                <a:ea typeface="Times New Roman" panose="02020603050405020304" pitchFamily="18" charset="0"/>
                <a:cs typeface="Times New Roman" panose="02020603050405020304" pitchFamily="18" charset="0"/>
              </a:rPr>
              <a:t>Remote Patient Monitoring (RPM):</a:t>
            </a:r>
            <a:endParaRPr lang="en-IN" sz="18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kern="0" dirty="0">
                <a:effectLst/>
                <a:latin typeface="Constantia" panose="02030602050306030303" pitchFamily="18" charset="0"/>
                <a:ea typeface="Times New Roman" panose="02020603050405020304" pitchFamily="18" charset="0"/>
                <a:cs typeface="Times New Roman" panose="02020603050405020304" pitchFamily="18" charset="0"/>
              </a:rPr>
              <a:t>Wearable devices equipped with sensors can continuously monitor vital signs, activity levels, and other health metrics.</a:t>
            </a:r>
            <a:endParaRPr lang="en-IN" sz="18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kern="0" dirty="0">
                <a:effectLst/>
                <a:latin typeface="Constantia" panose="02030602050306030303" pitchFamily="18" charset="0"/>
                <a:ea typeface="Times New Roman" panose="02020603050405020304" pitchFamily="18" charset="0"/>
                <a:cs typeface="Times New Roman" panose="02020603050405020304" pitchFamily="18" charset="0"/>
              </a:rPr>
              <a:t>RPM enables real-time data collection, allowing healthcare providers to remotely track patients' conditions and intervene when necessary.</a:t>
            </a:r>
            <a:endParaRPr lang="en-IN" sz="18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0" indent="0">
              <a:lnSpc>
                <a:spcPct val="107000"/>
              </a:lnSpc>
              <a:spcBef>
                <a:spcPts val="1500"/>
              </a:spcBef>
              <a:spcAft>
                <a:spcPts val="1500"/>
              </a:spcAft>
              <a:buNone/>
            </a:pPr>
            <a:r>
              <a:rPr lang="en-IN" sz="1800" b="1" kern="0" dirty="0">
                <a:solidFill>
                  <a:srgbClr val="374151"/>
                </a:solidFill>
                <a:latin typeface="Constantia" panose="02030602050306030303" pitchFamily="18" charset="0"/>
                <a:ea typeface="Times New Roman" panose="02020603050405020304" pitchFamily="18" charset="0"/>
                <a:cs typeface="Times New Roman" panose="02020603050405020304" pitchFamily="18" charset="0"/>
              </a:rPr>
              <a:t>2</a:t>
            </a:r>
            <a:r>
              <a:rPr lang="en-IN" sz="1800" b="1" kern="0" dirty="0">
                <a:solidFill>
                  <a:srgbClr val="374151"/>
                </a:solidFill>
                <a:effectLst/>
                <a:latin typeface="Constantia" panose="02030602050306030303" pitchFamily="18" charset="0"/>
                <a:ea typeface="Times New Roman" panose="02020603050405020304" pitchFamily="18" charset="0"/>
                <a:cs typeface="Times New Roman" panose="02020603050405020304" pitchFamily="18" charset="0"/>
              </a:rPr>
              <a:t>. </a:t>
            </a:r>
            <a:r>
              <a:rPr lang="en-IN" sz="1800" b="1" i="1" kern="0" dirty="0">
                <a:effectLst/>
                <a:latin typeface="Constantia" panose="02030602050306030303" pitchFamily="18" charset="0"/>
                <a:ea typeface="Times New Roman" panose="02020603050405020304" pitchFamily="18" charset="0"/>
                <a:cs typeface="Times New Roman" panose="02020603050405020304" pitchFamily="18" charset="0"/>
              </a:rPr>
              <a:t>Smart Insulin Pumps:</a:t>
            </a:r>
            <a:endParaRPr lang="en-IN" sz="18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i="1" kern="0" dirty="0">
                <a:effectLst/>
                <a:latin typeface="Constantia" panose="02030602050306030303" pitchFamily="18" charset="0"/>
                <a:ea typeface="Times New Roman" panose="02020603050405020304" pitchFamily="18" charset="0"/>
                <a:cs typeface="Times New Roman" panose="02020603050405020304" pitchFamily="18" charset="0"/>
              </a:rPr>
              <a:t>Implantable or wearable smart insulin pumps can automatically deliver insulin doses based on real-time glucose levels, improving glycemic control.</a:t>
            </a:r>
            <a:endParaRPr lang="en-IN" sz="1800" i="1" kern="100" dirty="0">
              <a:effectLst/>
              <a:latin typeface="Constantia" panose="0203060205030603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6493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5B7FF0-AD85-A8E3-F218-D5301D4EEFC2}"/>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0B01F1-7B3D-F638-8D97-0B11FF71D397}"/>
              </a:ext>
            </a:extLst>
          </p:cNvPr>
          <p:cNvSpPr>
            <a:spLocks noGrp="1"/>
          </p:cNvSpPr>
          <p:nvPr>
            <p:ph type="title"/>
          </p:nvPr>
        </p:nvSpPr>
        <p:spPr/>
        <p:txBody>
          <a:bodyPr/>
          <a:lstStyle/>
          <a:p>
            <a:r>
              <a:rPr lang="en-IN" dirty="0"/>
              <a:t>                       </a:t>
            </a:r>
            <a:r>
              <a:rPr lang="en-IN" sz="6000"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175834ED-1718-EA95-16FD-F00EFFA3F8FE}"/>
              </a:ext>
            </a:extLst>
          </p:cNvPr>
          <p:cNvSpPr>
            <a:spLocks noGrp="1"/>
          </p:cNvSpPr>
          <p:nvPr>
            <p:ph idx="1"/>
          </p:nvPr>
        </p:nvSpPr>
        <p:spPr>
          <a:xfrm>
            <a:off x="838200" y="1690688"/>
            <a:ext cx="10515600" cy="4588192"/>
          </a:xfrm>
        </p:spPr>
        <p:txBody>
          <a:bodyPr>
            <a:noAutofit/>
          </a:bodyPr>
          <a:lstStyle/>
          <a:p>
            <a:pPr marL="0" indent="0">
              <a:buNone/>
            </a:pPr>
            <a:r>
              <a:rPr lang="en-US" b="0" i="0" dirty="0">
                <a:effectLst/>
                <a:latin typeface="Constantia" panose="02030602050306030303" pitchFamily="18" charset="0"/>
              </a:rPr>
              <a:t>The integration of Internet of Things (IoT) technology in healthcare holds great promise for improving patient outcomes, streamlining medical processes, and enhancing overall healthcare efficiency. By connecting various medical devices, wearable sensors, and equipment to the internet, healthcare providers can gather real-time data, monitor patients remotely, and make more informed decisions. IoT-enabled healthcare systems offer benefits such as early disease detection, personalized treatment plans, reduced hospitalizations, and improved patient engagement. However, this integration also brings challenges like data security, privacy concerns, interoperability issues, and the need for robust regulatory frameworks.</a:t>
            </a:r>
            <a:endParaRPr lang="en-IN" dirty="0">
              <a:latin typeface="Constantia" panose="02030602050306030303" pitchFamily="18" charset="0"/>
            </a:endParaRPr>
          </a:p>
        </p:txBody>
      </p:sp>
    </p:spTree>
    <p:extLst>
      <p:ext uri="{BB962C8B-B14F-4D97-AF65-F5344CB8AC3E}">
        <p14:creationId xmlns:p14="http://schemas.microsoft.com/office/powerpoint/2010/main" val="308380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928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Arial Rounded MT Bold</vt:lpstr>
      <vt:lpstr>Calibri</vt:lpstr>
      <vt:lpstr>Calibri Light</vt:lpstr>
      <vt:lpstr>Constantia</vt:lpstr>
      <vt:lpstr>Segoe UI</vt:lpstr>
      <vt:lpstr>Symbol</vt:lpstr>
      <vt:lpstr>Times New Roman</vt:lpstr>
      <vt:lpstr>Office Theme</vt:lpstr>
      <vt:lpstr>Security and Privacy concerns</vt:lpstr>
      <vt:lpstr>Address security and privacy challenges associated with healthcare IoT </vt:lpstr>
      <vt:lpstr>Discuss the measure taken to ensure data protection </vt:lpstr>
      <vt:lpstr>               Compliance with regulations  </vt:lpstr>
      <vt:lpstr>Data encryption and secure communication protocols </vt:lpstr>
      <vt:lpstr>Future trends in healthcare in iot </vt:lpstr>
      <vt:lpstr>Explore the potential future developments in healthcare iot </vt:lpstr>
      <vt:lpstr>Expansion of wearable and implantable medical devices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concerns</dc:title>
  <dc:creator>saitama45fade@outlook.com</dc:creator>
  <cp:lastModifiedBy>saitama45fade@outlook.com</cp:lastModifiedBy>
  <cp:revision>5</cp:revision>
  <dcterms:created xsi:type="dcterms:W3CDTF">2023-08-05T06:35:24Z</dcterms:created>
  <dcterms:modified xsi:type="dcterms:W3CDTF">2023-08-06T09:09:32Z</dcterms:modified>
</cp:coreProperties>
</file>