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2.xml" ContentType="application/vnd.openxmlformats-officedocument.presentationml.tags+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32A041-1F63-4FE5-98D3-53D056878DA4}" v="870" dt="2019-12-07T15:54:52.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4620" autoAdjust="0"/>
  </p:normalViewPr>
  <p:slideViewPr>
    <p:cSldViewPr snapToGrid="0">
      <p:cViewPr varScale="1">
        <p:scale>
          <a:sx n="108" d="100"/>
          <a:sy n="108" d="100"/>
        </p:scale>
        <p:origin x="78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jpg"/></Relationships>
</file>

<file path=ppt/diagrams/_rels/data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image" Target="../media/image22.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image" Target="../media/image12.jpg"/></Relationships>
</file>

<file path=ppt/diagrams/_rels/drawing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image" Target="../media/image2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2D619C-D824-415B-998B-77E4A96606C4}"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en-GB"/>
        </a:p>
      </dgm:t>
    </dgm:pt>
    <dgm:pt modelId="{624D3C89-D57F-4DD6-8D17-EF7E09BC815F}">
      <dgm:prSet/>
      <dgm:spPr/>
      <dgm:t>
        <a:bodyPr/>
        <a:lstStyle/>
        <a:p>
          <a:r>
            <a:rPr lang="en-GB" b="1" i="0" dirty="0"/>
            <a:t>4 Curators</a:t>
          </a:r>
        </a:p>
      </dgm:t>
    </dgm:pt>
    <dgm:pt modelId="{083D4548-AD5C-4472-82A8-FFA94FA0A5E0}" type="parTrans" cxnId="{3D594273-7595-4073-B78F-C948F306F5AF}">
      <dgm:prSet/>
      <dgm:spPr/>
      <dgm:t>
        <a:bodyPr/>
        <a:lstStyle/>
        <a:p>
          <a:endParaRPr lang="en-GB"/>
        </a:p>
      </dgm:t>
    </dgm:pt>
    <dgm:pt modelId="{30AD2C1B-797C-444C-A447-B441FF367907}" type="sibTrans" cxnId="{3D594273-7595-4073-B78F-C948F306F5AF}">
      <dgm:prSet/>
      <dgm:spPr/>
      <dgm:t>
        <a:bodyPr/>
        <a:lstStyle/>
        <a:p>
          <a:endParaRPr lang="en-GB"/>
        </a:p>
      </dgm:t>
    </dgm:pt>
    <dgm:pt modelId="{25336C84-F877-4B25-BB1F-517A6DC1483A}">
      <dgm:prSet/>
      <dgm:spPr/>
      <dgm:t>
        <a:bodyPr/>
        <a:lstStyle/>
        <a:p>
          <a:r>
            <a:rPr lang="en-GB" b="1" dirty="0"/>
            <a:t>4 Art Projects:</a:t>
          </a:r>
        </a:p>
        <a:p>
          <a:r>
            <a:rPr lang="en-GB" b="1" dirty="0"/>
            <a:t> 3 Exhibitions</a:t>
          </a:r>
        </a:p>
        <a:p>
          <a:r>
            <a:rPr lang="en-GB" b="1" dirty="0"/>
            <a:t>1 publication</a:t>
          </a:r>
        </a:p>
      </dgm:t>
    </dgm:pt>
    <dgm:pt modelId="{171DD5FA-BC81-4903-9203-61E464E13230}" type="parTrans" cxnId="{29E4A022-0253-4546-8F35-91DF5156A459}">
      <dgm:prSet/>
      <dgm:spPr/>
      <dgm:t>
        <a:bodyPr/>
        <a:lstStyle/>
        <a:p>
          <a:endParaRPr lang="en-GB"/>
        </a:p>
      </dgm:t>
    </dgm:pt>
    <dgm:pt modelId="{D294B425-23EB-4BF9-91A7-843A3CF6447E}" type="sibTrans" cxnId="{29E4A022-0253-4546-8F35-91DF5156A459}">
      <dgm:prSet/>
      <dgm:spPr/>
      <dgm:t>
        <a:bodyPr/>
        <a:lstStyle/>
        <a:p>
          <a:endParaRPr lang="en-GB"/>
        </a:p>
      </dgm:t>
    </dgm:pt>
    <dgm:pt modelId="{5A322953-76AB-4D36-8242-A90CE71AFAF4}">
      <dgm:prSet/>
      <dgm:spPr/>
      <dgm:t>
        <a:bodyPr/>
        <a:lstStyle/>
        <a:p>
          <a:r>
            <a:rPr lang="en-GB" b="1" dirty="0"/>
            <a:t>1 Key area of interest </a:t>
          </a:r>
        </a:p>
      </dgm:t>
    </dgm:pt>
    <dgm:pt modelId="{19A0FA03-B1C8-45A0-B1BC-6C74B7D7B384}" type="parTrans" cxnId="{2C24E94B-E00A-4F42-B914-1782CF076F3E}">
      <dgm:prSet/>
      <dgm:spPr/>
      <dgm:t>
        <a:bodyPr/>
        <a:lstStyle/>
        <a:p>
          <a:endParaRPr lang="en-GB"/>
        </a:p>
      </dgm:t>
    </dgm:pt>
    <dgm:pt modelId="{35407BE1-6169-4822-B576-4BA968FE6204}" type="sibTrans" cxnId="{2C24E94B-E00A-4F42-B914-1782CF076F3E}">
      <dgm:prSet/>
      <dgm:spPr/>
      <dgm:t>
        <a:bodyPr/>
        <a:lstStyle/>
        <a:p>
          <a:endParaRPr lang="en-GB"/>
        </a:p>
      </dgm:t>
    </dgm:pt>
    <dgm:pt modelId="{07700B94-0797-4E35-84C0-5D3E3F72D2B4}">
      <dgm:prSet/>
      <dgm:spPr/>
      <dgm:t>
        <a:bodyPr/>
        <a:lstStyle/>
        <a:p>
          <a:r>
            <a:rPr lang="en-GB" b="1" dirty="0"/>
            <a:t>3 Questions </a:t>
          </a:r>
        </a:p>
      </dgm:t>
    </dgm:pt>
    <dgm:pt modelId="{71E44CD5-2A6D-4D5A-9FCA-198E4151B21B}" type="parTrans" cxnId="{9F6149F1-F9E5-44F1-BEE0-B114896D1BD7}">
      <dgm:prSet/>
      <dgm:spPr/>
      <dgm:t>
        <a:bodyPr/>
        <a:lstStyle/>
        <a:p>
          <a:endParaRPr lang="en-GB"/>
        </a:p>
      </dgm:t>
    </dgm:pt>
    <dgm:pt modelId="{2E4D291F-845C-4734-BD9C-E8912B50A03C}" type="sibTrans" cxnId="{9F6149F1-F9E5-44F1-BEE0-B114896D1BD7}">
      <dgm:prSet/>
      <dgm:spPr/>
      <dgm:t>
        <a:bodyPr/>
        <a:lstStyle/>
        <a:p>
          <a:endParaRPr lang="en-GB"/>
        </a:p>
      </dgm:t>
    </dgm:pt>
    <dgm:pt modelId="{7521FC7C-DF39-4D49-8450-53E13DE149CF}" type="pres">
      <dgm:prSet presAssocID="{402D619C-D824-415B-998B-77E4A96606C4}" presName="Name0" presStyleCnt="0">
        <dgm:presLayoutVars>
          <dgm:dir/>
        </dgm:presLayoutVars>
      </dgm:prSet>
      <dgm:spPr/>
    </dgm:pt>
    <dgm:pt modelId="{04DE6E72-C77D-4BD4-B63B-4E6DE7FE5E3D}" type="pres">
      <dgm:prSet presAssocID="{624D3C89-D57F-4DD6-8D17-EF7E09BC815F}" presName="parComposite" presStyleCnt="0"/>
      <dgm:spPr/>
    </dgm:pt>
    <dgm:pt modelId="{DE288A77-A070-4F7E-956B-EC950FC6AE62}" type="pres">
      <dgm:prSet presAssocID="{624D3C89-D57F-4DD6-8D17-EF7E09BC815F}" presName="parBigCircle" presStyleLbl="node0" presStyleIdx="0" presStyleCnt="4" custLinFactX="-63889" custLinFactNeighborX="-100000" custLinFactNeighborY="-93239"/>
      <dgm:spPr/>
    </dgm:pt>
    <dgm:pt modelId="{AAE89DCA-0ED1-470F-95E8-40B7A4485AEF}" type="pres">
      <dgm:prSet presAssocID="{624D3C89-D57F-4DD6-8D17-EF7E09BC815F}" presName="parTx" presStyleLbl="revTx" presStyleIdx="0" presStyleCnt="4" custAng="2694457" custLinFactNeighborX="-39074" custLinFactNeighborY="-4474"/>
      <dgm:spPr/>
    </dgm:pt>
    <dgm:pt modelId="{01AD0768-4C2F-42A9-86F5-A91336BCB427}" type="pres">
      <dgm:prSet presAssocID="{624D3C89-D57F-4DD6-8D17-EF7E09BC815F}" presName="bSpace" presStyleCnt="0"/>
      <dgm:spPr/>
    </dgm:pt>
    <dgm:pt modelId="{6070E4A5-0879-493D-8100-37FFA79BD9E9}" type="pres">
      <dgm:prSet presAssocID="{624D3C89-D57F-4DD6-8D17-EF7E09BC815F}" presName="parBackupNorm" presStyleCnt="0"/>
      <dgm:spPr/>
    </dgm:pt>
    <dgm:pt modelId="{6F3416C5-5079-4792-8DB4-687E058D06AF}" type="pres">
      <dgm:prSet presAssocID="{30AD2C1B-797C-444C-A447-B441FF367907}" presName="parSpace" presStyleCnt="0"/>
      <dgm:spPr/>
    </dgm:pt>
    <dgm:pt modelId="{909E4284-DAFE-485F-A074-5F02520D7DD1}" type="pres">
      <dgm:prSet presAssocID="{25336C84-F877-4B25-BB1F-517A6DC1483A}" presName="parComposite" presStyleCnt="0"/>
      <dgm:spPr/>
    </dgm:pt>
    <dgm:pt modelId="{1C21AF32-F641-491F-A440-BBC139F39389}" type="pres">
      <dgm:prSet presAssocID="{25336C84-F877-4B25-BB1F-517A6DC1483A}" presName="parBigCircle" presStyleLbl="node0" presStyleIdx="1" presStyleCnt="4" custLinFactX="-30640" custLinFactNeighborX="-100000" custLinFactNeighborY="21793"/>
      <dgm:spPr/>
    </dgm:pt>
    <dgm:pt modelId="{B5C7E240-D6E6-4628-8BD7-55D8D9E17D66}" type="pres">
      <dgm:prSet presAssocID="{25336C84-F877-4B25-BB1F-517A6DC1483A}" presName="parTx" presStyleLbl="revTx" presStyleIdx="1" presStyleCnt="4" custAng="2689150" custLinFactNeighborX="-66889" custLinFactNeighborY="54578"/>
      <dgm:spPr/>
    </dgm:pt>
    <dgm:pt modelId="{CE591929-E710-4A65-9180-853EDA89B369}" type="pres">
      <dgm:prSet presAssocID="{25336C84-F877-4B25-BB1F-517A6DC1483A}" presName="bSpace" presStyleCnt="0"/>
      <dgm:spPr/>
    </dgm:pt>
    <dgm:pt modelId="{822FE418-D8A3-4A27-943B-C9E26A530797}" type="pres">
      <dgm:prSet presAssocID="{25336C84-F877-4B25-BB1F-517A6DC1483A}" presName="parBackupNorm" presStyleCnt="0"/>
      <dgm:spPr/>
    </dgm:pt>
    <dgm:pt modelId="{2046FC60-E020-46A4-9046-8BA23727EE30}" type="pres">
      <dgm:prSet presAssocID="{D294B425-23EB-4BF9-91A7-843A3CF6447E}" presName="parSpace" presStyleCnt="0"/>
      <dgm:spPr/>
    </dgm:pt>
    <dgm:pt modelId="{82977D5B-5FA2-4EB2-B415-25B67E1E701C}" type="pres">
      <dgm:prSet presAssocID="{5A322953-76AB-4D36-8242-A90CE71AFAF4}" presName="parComposite" presStyleCnt="0"/>
      <dgm:spPr/>
    </dgm:pt>
    <dgm:pt modelId="{491F244E-5421-4760-8C86-E048A89B30FD}" type="pres">
      <dgm:prSet presAssocID="{5A322953-76AB-4D36-8242-A90CE71AFAF4}" presName="parBigCircle" presStyleLbl="node0" presStyleIdx="2" presStyleCnt="4" custLinFactNeighborX="14815" custLinFactNeighborY="-50617"/>
      <dgm:spPr/>
    </dgm:pt>
    <dgm:pt modelId="{2D65AEA6-EF8C-4FA7-ACC3-1C740B56319F}" type="pres">
      <dgm:prSet presAssocID="{5A322953-76AB-4D36-8242-A90CE71AFAF4}" presName="parTx" presStyleLbl="revTx" presStyleIdx="2" presStyleCnt="4" custAng="2293310" custLinFactNeighborX="62981" custLinFactNeighborY="1698"/>
      <dgm:spPr/>
    </dgm:pt>
    <dgm:pt modelId="{1922434C-D188-451A-87DF-00ED3C7E877C}" type="pres">
      <dgm:prSet presAssocID="{5A322953-76AB-4D36-8242-A90CE71AFAF4}" presName="bSpace" presStyleCnt="0"/>
      <dgm:spPr/>
    </dgm:pt>
    <dgm:pt modelId="{6DB44245-3922-4C33-A2AE-4D9E91691F07}" type="pres">
      <dgm:prSet presAssocID="{5A322953-76AB-4D36-8242-A90CE71AFAF4}" presName="parBackupNorm" presStyleCnt="0"/>
      <dgm:spPr/>
    </dgm:pt>
    <dgm:pt modelId="{972199F1-B332-441E-BA8B-88A2386699B3}" type="pres">
      <dgm:prSet presAssocID="{35407BE1-6169-4822-B576-4BA968FE6204}" presName="parSpace" presStyleCnt="0"/>
      <dgm:spPr/>
    </dgm:pt>
    <dgm:pt modelId="{16E4DA0E-0010-46C9-9433-38028B30F38A}" type="pres">
      <dgm:prSet presAssocID="{07700B94-0797-4E35-84C0-5D3E3F72D2B4}" presName="parComposite" presStyleCnt="0"/>
      <dgm:spPr/>
    </dgm:pt>
    <dgm:pt modelId="{1B688184-DB29-4B59-84EB-B4BECE983EDE}" type="pres">
      <dgm:prSet presAssocID="{07700B94-0797-4E35-84C0-5D3E3F72D2B4}" presName="parBigCircle" presStyleLbl="node0" presStyleIdx="3" presStyleCnt="4" custLinFactNeighborX="40740" custLinFactNeighborY="48148"/>
      <dgm:spPr/>
    </dgm:pt>
    <dgm:pt modelId="{AD0A989C-EC4D-471D-B62C-391C2593DBC5}" type="pres">
      <dgm:prSet presAssocID="{07700B94-0797-4E35-84C0-5D3E3F72D2B4}" presName="parTx" presStyleLbl="revTx" presStyleIdx="3" presStyleCnt="4" custAng="2274162" custLinFactNeighborX="60092" custLinFactNeighborY="52788"/>
      <dgm:spPr/>
    </dgm:pt>
    <dgm:pt modelId="{CC7C471A-91BB-4D80-B752-D13BC26B8BD9}" type="pres">
      <dgm:prSet presAssocID="{07700B94-0797-4E35-84C0-5D3E3F72D2B4}" presName="bSpace" presStyleCnt="0"/>
      <dgm:spPr/>
    </dgm:pt>
    <dgm:pt modelId="{3E57DE49-0608-4F66-A06E-71C2807BA46B}" type="pres">
      <dgm:prSet presAssocID="{07700B94-0797-4E35-84C0-5D3E3F72D2B4}" presName="parBackupNorm" presStyleCnt="0"/>
      <dgm:spPr/>
    </dgm:pt>
    <dgm:pt modelId="{44BFE4A3-D47F-4547-8F27-0AAE4E25FBEB}" type="pres">
      <dgm:prSet presAssocID="{2E4D291F-845C-4734-BD9C-E8912B50A03C}" presName="parSpace" presStyleCnt="0"/>
      <dgm:spPr/>
    </dgm:pt>
  </dgm:ptLst>
  <dgm:cxnLst>
    <dgm:cxn modelId="{A9DE910E-8646-4CE6-9040-D2FB5689E07A}" type="presOf" srcId="{5A322953-76AB-4D36-8242-A90CE71AFAF4}" destId="{2D65AEA6-EF8C-4FA7-ACC3-1C740B56319F}" srcOrd="0" destOrd="0" presId="urn:microsoft.com/office/officeart/2008/layout/CircleAccentTimeline"/>
    <dgm:cxn modelId="{29E4A022-0253-4546-8F35-91DF5156A459}" srcId="{402D619C-D824-415B-998B-77E4A96606C4}" destId="{25336C84-F877-4B25-BB1F-517A6DC1483A}" srcOrd="1" destOrd="0" parTransId="{171DD5FA-BC81-4903-9203-61E464E13230}" sibTransId="{D294B425-23EB-4BF9-91A7-843A3CF6447E}"/>
    <dgm:cxn modelId="{2C24E94B-E00A-4F42-B914-1782CF076F3E}" srcId="{402D619C-D824-415B-998B-77E4A96606C4}" destId="{5A322953-76AB-4D36-8242-A90CE71AFAF4}" srcOrd="2" destOrd="0" parTransId="{19A0FA03-B1C8-45A0-B1BC-6C74B7D7B384}" sibTransId="{35407BE1-6169-4822-B576-4BA968FE6204}"/>
    <dgm:cxn modelId="{215F2571-7494-4C91-9D86-C5E0C70788CC}" type="presOf" srcId="{25336C84-F877-4B25-BB1F-517A6DC1483A}" destId="{B5C7E240-D6E6-4628-8BD7-55D8D9E17D66}" srcOrd="0" destOrd="0" presId="urn:microsoft.com/office/officeart/2008/layout/CircleAccentTimeline"/>
    <dgm:cxn modelId="{3D594273-7595-4073-B78F-C948F306F5AF}" srcId="{402D619C-D824-415B-998B-77E4A96606C4}" destId="{624D3C89-D57F-4DD6-8D17-EF7E09BC815F}" srcOrd="0" destOrd="0" parTransId="{083D4548-AD5C-4472-82A8-FFA94FA0A5E0}" sibTransId="{30AD2C1B-797C-444C-A447-B441FF367907}"/>
    <dgm:cxn modelId="{1C3BB586-DF7D-4765-BF11-B4F6FE928BC5}" type="presOf" srcId="{402D619C-D824-415B-998B-77E4A96606C4}" destId="{7521FC7C-DF39-4D49-8450-53E13DE149CF}" srcOrd="0" destOrd="0" presId="urn:microsoft.com/office/officeart/2008/layout/CircleAccentTimeline"/>
    <dgm:cxn modelId="{FE530EBF-50AA-4235-B1D6-AEE42D5EE99C}" type="presOf" srcId="{624D3C89-D57F-4DD6-8D17-EF7E09BC815F}" destId="{AAE89DCA-0ED1-470F-95E8-40B7A4485AEF}" srcOrd="0" destOrd="0" presId="urn:microsoft.com/office/officeart/2008/layout/CircleAccentTimeline"/>
    <dgm:cxn modelId="{5308ABD9-B7B2-46A2-B26D-744EA3BA5E87}" type="presOf" srcId="{07700B94-0797-4E35-84C0-5D3E3F72D2B4}" destId="{AD0A989C-EC4D-471D-B62C-391C2593DBC5}" srcOrd="0" destOrd="0" presId="urn:microsoft.com/office/officeart/2008/layout/CircleAccentTimeline"/>
    <dgm:cxn modelId="{9F6149F1-F9E5-44F1-BEE0-B114896D1BD7}" srcId="{402D619C-D824-415B-998B-77E4A96606C4}" destId="{07700B94-0797-4E35-84C0-5D3E3F72D2B4}" srcOrd="3" destOrd="0" parTransId="{71E44CD5-2A6D-4D5A-9FCA-198E4151B21B}" sibTransId="{2E4D291F-845C-4734-BD9C-E8912B50A03C}"/>
    <dgm:cxn modelId="{A51DDFE1-6E6C-43E1-8747-FB35C8E12F3A}" type="presParOf" srcId="{7521FC7C-DF39-4D49-8450-53E13DE149CF}" destId="{04DE6E72-C77D-4BD4-B63B-4E6DE7FE5E3D}" srcOrd="0" destOrd="0" presId="urn:microsoft.com/office/officeart/2008/layout/CircleAccentTimeline"/>
    <dgm:cxn modelId="{3BB7DA3B-ED47-4806-B06C-86A4B64C8FF2}" type="presParOf" srcId="{04DE6E72-C77D-4BD4-B63B-4E6DE7FE5E3D}" destId="{DE288A77-A070-4F7E-956B-EC950FC6AE62}" srcOrd="0" destOrd="0" presId="urn:microsoft.com/office/officeart/2008/layout/CircleAccentTimeline"/>
    <dgm:cxn modelId="{80D674E9-767A-4306-80EC-3FB8E4BC4FE3}" type="presParOf" srcId="{04DE6E72-C77D-4BD4-B63B-4E6DE7FE5E3D}" destId="{AAE89DCA-0ED1-470F-95E8-40B7A4485AEF}" srcOrd="1" destOrd="0" presId="urn:microsoft.com/office/officeart/2008/layout/CircleAccentTimeline"/>
    <dgm:cxn modelId="{DD6B41A2-8A90-498A-8436-DC463F1987F8}" type="presParOf" srcId="{04DE6E72-C77D-4BD4-B63B-4E6DE7FE5E3D}" destId="{01AD0768-4C2F-42A9-86F5-A91336BCB427}" srcOrd="2" destOrd="0" presId="urn:microsoft.com/office/officeart/2008/layout/CircleAccentTimeline"/>
    <dgm:cxn modelId="{E01E3AA6-0057-4013-8836-B9FAC820562F}" type="presParOf" srcId="{7521FC7C-DF39-4D49-8450-53E13DE149CF}" destId="{6070E4A5-0879-493D-8100-37FFA79BD9E9}" srcOrd="1" destOrd="0" presId="urn:microsoft.com/office/officeart/2008/layout/CircleAccentTimeline"/>
    <dgm:cxn modelId="{1800885D-4DF5-4755-9163-72B898380630}" type="presParOf" srcId="{7521FC7C-DF39-4D49-8450-53E13DE149CF}" destId="{6F3416C5-5079-4792-8DB4-687E058D06AF}" srcOrd="2" destOrd="0" presId="urn:microsoft.com/office/officeart/2008/layout/CircleAccentTimeline"/>
    <dgm:cxn modelId="{F2EFF10B-529C-4E4D-B1E1-F59A80B29C74}" type="presParOf" srcId="{7521FC7C-DF39-4D49-8450-53E13DE149CF}" destId="{909E4284-DAFE-485F-A074-5F02520D7DD1}" srcOrd="3" destOrd="0" presId="urn:microsoft.com/office/officeart/2008/layout/CircleAccentTimeline"/>
    <dgm:cxn modelId="{5802B3C3-C3E6-4D8F-B3E4-F8F6F5B80A37}" type="presParOf" srcId="{909E4284-DAFE-485F-A074-5F02520D7DD1}" destId="{1C21AF32-F641-491F-A440-BBC139F39389}" srcOrd="0" destOrd="0" presId="urn:microsoft.com/office/officeart/2008/layout/CircleAccentTimeline"/>
    <dgm:cxn modelId="{80F348AF-BBB2-4504-B0EF-C4DA727F1B8F}" type="presParOf" srcId="{909E4284-DAFE-485F-A074-5F02520D7DD1}" destId="{B5C7E240-D6E6-4628-8BD7-55D8D9E17D66}" srcOrd="1" destOrd="0" presId="urn:microsoft.com/office/officeart/2008/layout/CircleAccentTimeline"/>
    <dgm:cxn modelId="{D5C6FD48-16E0-43C6-A946-6ACAF589FE52}" type="presParOf" srcId="{909E4284-DAFE-485F-A074-5F02520D7DD1}" destId="{CE591929-E710-4A65-9180-853EDA89B369}" srcOrd="2" destOrd="0" presId="urn:microsoft.com/office/officeart/2008/layout/CircleAccentTimeline"/>
    <dgm:cxn modelId="{34E85830-AC94-4906-ADB0-0E09785A2212}" type="presParOf" srcId="{7521FC7C-DF39-4D49-8450-53E13DE149CF}" destId="{822FE418-D8A3-4A27-943B-C9E26A530797}" srcOrd="4" destOrd="0" presId="urn:microsoft.com/office/officeart/2008/layout/CircleAccentTimeline"/>
    <dgm:cxn modelId="{78A1B31B-6566-4F2F-885C-565D063F8AF6}" type="presParOf" srcId="{7521FC7C-DF39-4D49-8450-53E13DE149CF}" destId="{2046FC60-E020-46A4-9046-8BA23727EE30}" srcOrd="5" destOrd="0" presId="urn:microsoft.com/office/officeart/2008/layout/CircleAccentTimeline"/>
    <dgm:cxn modelId="{17416446-0469-454B-9535-54FF59772DDD}" type="presParOf" srcId="{7521FC7C-DF39-4D49-8450-53E13DE149CF}" destId="{82977D5B-5FA2-4EB2-B415-25B67E1E701C}" srcOrd="6" destOrd="0" presId="urn:microsoft.com/office/officeart/2008/layout/CircleAccentTimeline"/>
    <dgm:cxn modelId="{CEC6DC83-4752-4BF3-A254-9B98483133C1}" type="presParOf" srcId="{82977D5B-5FA2-4EB2-B415-25B67E1E701C}" destId="{491F244E-5421-4760-8C86-E048A89B30FD}" srcOrd="0" destOrd="0" presId="urn:microsoft.com/office/officeart/2008/layout/CircleAccentTimeline"/>
    <dgm:cxn modelId="{3BE9F1FB-C41A-41C2-A0A9-4F11600EF270}" type="presParOf" srcId="{82977D5B-5FA2-4EB2-B415-25B67E1E701C}" destId="{2D65AEA6-EF8C-4FA7-ACC3-1C740B56319F}" srcOrd="1" destOrd="0" presId="urn:microsoft.com/office/officeart/2008/layout/CircleAccentTimeline"/>
    <dgm:cxn modelId="{400EE045-927F-49E7-9D9F-D37925278677}" type="presParOf" srcId="{82977D5B-5FA2-4EB2-B415-25B67E1E701C}" destId="{1922434C-D188-451A-87DF-00ED3C7E877C}" srcOrd="2" destOrd="0" presId="urn:microsoft.com/office/officeart/2008/layout/CircleAccentTimeline"/>
    <dgm:cxn modelId="{5E5E5137-B800-4DB1-A8A0-6C96BAE99EC3}" type="presParOf" srcId="{7521FC7C-DF39-4D49-8450-53E13DE149CF}" destId="{6DB44245-3922-4C33-A2AE-4D9E91691F07}" srcOrd="7" destOrd="0" presId="urn:microsoft.com/office/officeart/2008/layout/CircleAccentTimeline"/>
    <dgm:cxn modelId="{34AD7EA5-A1DA-4FC7-95A8-B497F74D90B8}" type="presParOf" srcId="{7521FC7C-DF39-4D49-8450-53E13DE149CF}" destId="{972199F1-B332-441E-BA8B-88A2386699B3}" srcOrd="8" destOrd="0" presId="urn:microsoft.com/office/officeart/2008/layout/CircleAccentTimeline"/>
    <dgm:cxn modelId="{9A1BB168-B83B-42A5-A41B-57E8D109FDCD}" type="presParOf" srcId="{7521FC7C-DF39-4D49-8450-53E13DE149CF}" destId="{16E4DA0E-0010-46C9-9433-38028B30F38A}" srcOrd="9" destOrd="0" presId="urn:microsoft.com/office/officeart/2008/layout/CircleAccentTimeline"/>
    <dgm:cxn modelId="{09A777BA-5F70-49A6-9DF7-40A00489DE6D}" type="presParOf" srcId="{16E4DA0E-0010-46C9-9433-38028B30F38A}" destId="{1B688184-DB29-4B59-84EB-B4BECE983EDE}" srcOrd="0" destOrd="0" presId="urn:microsoft.com/office/officeart/2008/layout/CircleAccentTimeline"/>
    <dgm:cxn modelId="{7BF2D7B7-E812-4604-8B25-F7B17BBBE8C4}" type="presParOf" srcId="{16E4DA0E-0010-46C9-9433-38028B30F38A}" destId="{AD0A989C-EC4D-471D-B62C-391C2593DBC5}" srcOrd="1" destOrd="0" presId="urn:microsoft.com/office/officeart/2008/layout/CircleAccentTimeline"/>
    <dgm:cxn modelId="{A36EA339-3B9C-4C98-8C27-73C1B0F53461}" type="presParOf" srcId="{16E4DA0E-0010-46C9-9433-38028B30F38A}" destId="{CC7C471A-91BB-4D80-B752-D13BC26B8BD9}" srcOrd="2" destOrd="0" presId="urn:microsoft.com/office/officeart/2008/layout/CircleAccentTimeline"/>
    <dgm:cxn modelId="{6B331E46-7F50-4A4D-99EB-D338CA111B76}" type="presParOf" srcId="{7521FC7C-DF39-4D49-8450-53E13DE149CF}" destId="{3E57DE49-0608-4F66-A06E-71C2807BA46B}" srcOrd="10" destOrd="0" presId="urn:microsoft.com/office/officeart/2008/layout/CircleAccentTimeline"/>
    <dgm:cxn modelId="{346C31ED-5836-4E2B-A858-77FF74843FE7}" type="presParOf" srcId="{7521FC7C-DF39-4D49-8450-53E13DE149CF}" destId="{44BFE4A3-D47F-4547-8F27-0AAE4E25FBEB}" srcOrd="11"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2A568-3EE8-4C0D-9205-ADAD4AB04321}"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en-GB"/>
        </a:p>
      </dgm:t>
    </dgm:pt>
    <dgm:pt modelId="{94A7A08E-1737-4F8A-9EE7-45D489C9B299}">
      <dgm:prSet phldrT="[Text]" custT="1"/>
      <dgm:spPr/>
      <dgm:t>
        <a:bodyPr/>
        <a:lstStyle/>
        <a:p>
          <a:pPr algn="l"/>
          <a:r>
            <a:rPr lang="en-GB" sz="1600" dirty="0"/>
            <a:t>London, Hayward Gallery, London’s Southbank Centre, </a:t>
          </a:r>
        </a:p>
        <a:p>
          <a:pPr algn="l"/>
          <a:r>
            <a:rPr lang="en-GB" sz="1600" b="1" dirty="0"/>
            <a:t>12</a:t>
          </a:r>
          <a:r>
            <a:rPr lang="en-GB" sz="1600" b="1" baseline="30000" dirty="0"/>
            <a:t>th</a:t>
          </a:r>
          <a:r>
            <a:rPr lang="en-GB" sz="1600" b="1" dirty="0"/>
            <a:t> June 2019</a:t>
          </a:r>
        </a:p>
        <a:p>
          <a:pPr algn="l"/>
          <a:r>
            <a:rPr lang="en-GB" sz="1600" dirty="0"/>
            <a:t> till </a:t>
          </a:r>
          <a:r>
            <a:rPr lang="en-GB" sz="1600" b="1" dirty="0"/>
            <a:t>8</a:t>
          </a:r>
          <a:r>
            <a:rPr lang="en-GB" sz="1600" b="1" baseline="30000" dirty="0"/>
            <a:t>th</a:t>
          </a:r>
          <a:r>
            <a:rPr lang="en-GB" sz="1600" b="1" dirty="0"/>
            <a:t> September 2019 </a:t>
          </a:r>
        </a:p>
      </dgm:t>
    </dgm:pt>
    <dgm:pt modelId="{AD1A3282-3C3E-4260-B9CB-E774899D5B61}" type="parTrans" cxnId="{4055E167-968D-48F8-92D7-078614470D78}">
      <dgm:prSet/>
      <dgm:spPr/>
      <dgm:t>
        <a:bodyPr/>
        <a:lstStyle/>
        <a:p>
          <a:endParaRPr lang="en-GB"/>
        </a:p>
      </dgm:t>
    </dgm:pt>
    <dgm:pt modelId="{0A61945F-F035-465F-B8AD-503471713AD7}" type="sibTrans" cxnId="{4055E167-968D-48F8-92D7-078614470D7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dgm:spPr>
      <dgm:t>
        <a:bodyPr/>
        <a:lstStyle/>
        <a:p>
          <a:endParaRPr lang="en-GB"/>
        </a:p>
      </dgm:t>
    </dgm:pt>
    <dgm:pt modelId="{BB88F21D-EB14-4116-9ED6-AF4B8CDCF8ED}">
      <dgm:prSet phldrT="[Text]" custT="1"/>
      <dgm:spPr/>
      <dgm:t>
        <a:bodyPr/>
        <a:lstStyle/>
        <a:p>
          <a:r>
            <a:rPr lang="en-GB" sz="1400" dirty="0"/>
            <a:t>Key message from the exhibition:</a:t>
          </a:r>
          <a:r>
            <a:rPr lang="en-GB" sz="1600" dirty="0"/>
            <a:t> it is the right for the body to be </a:t>
          </a:r>
          <a:r>
            <a:rPr lang="en-GB" sz="1600" b="1" dirty="0"/>
            <a:t>subversive</a:t>
          </a:r>
          <a:r>
            <a:rPr lang="en-GB" sz="1600" dirty="0"/>
            <a:t>, </a:t>
          </a:r>
          <a:r>
            <a:rPr lang="en-GB" sz="1600" b="1" dirty="0"/>
            <a:t>mischievous</a:t>
          </a:r>
          <a:r>
            <a:rPr lang="en-GB" sz="1600" dirty="0"/>
            <a:t>, </a:t>
          </a:r>
          <a:r>
            <a:rPr lang="en-GB" sz="1600" b="1" dirty="0"/>
            <a:t>ambiguous</a:t>
          </a:r>
          <a:r>
            <a:rPr lang="en-GB" sz="1600" dirty="0"/>
            <a:t>, even </a:t>
          </a:r>
          <a:r>
            <a:rPr lang="en-GB" sz="1600" b="1" dirty="0"/>
            <a:t>illegible</a:t>
          </a:r>
          <a:r>
            <a:rPr lang="en-GB" sz="1600" dirty="0"/>
            <a:t>, demonstrating that an experience and fluid approach is both political and truly liberating </a:t>
          </a:r>
          <a:endParaRPr lang="en-GB" sz="1400" dirty="0"/>
        </a:p>
      </dgm:t>
    </dgm:pt>
    <dgm:pt modelId="{AB6B929D-903D-4DE4-B2E1-670C007CCE5F}" type="parTrans" cxnId="{E483E4B7-09C8-4D56-A554-3F3D9DD26203}">
      <dgm:prSet/>
      <dgm:spPr/>
      <dgm:t>
        <a:bodyPr/>
        <a:lstStyle/>
        <a:p>
          <a:endParaRPr lang="en-GB"/>
        </a:p>
      </dgm:t>
    </dgm:pt>
    <dgm:pt modelId="{B30D8BB2-17A0-42A1-9F25-CDF96CF62F1A}" type="sibTrans" cxnId="{E483E4B7-09C8-4D56-A554-3F3D9DD26203}">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t>
        <a:bodyPr/>
        <a:lstStyle/>
        <a:p>
          <a:endParaRPr lang="en-GB"/>
        </a:p>
      </dgm:t>
    </dgm:pt>
    <dgm:pt modelId="{787CE641-8607-44B5-9C8C-6FFEEC09D895}">
      <dgm:prSet phldrT="[Text]" custT="1"/>
      <dgm:spPr/>
      <dgm:t>
        <a:bodyPr/>
        <a:lstStyle/>
        <a:p>
          <a:r>
            <a:rPr lang="en-GB" sz="1600" dirty="0"/>
            <a:t>The exhibition is not addressed to the masses. When you enter, you can turn right or left or go upstairs. It creates territories and areas of discoveries.</a:t>
          </a:r>
        </a:p>
      </dgm:t>
    </dgm:pt>
    <dgm:pt modelId="{A9898823-27A4-420A-BBDF-BB8975330085}" type="parTrans" cxnId="{D609A8F6-9D4A-4041-B656-47A102BBCB30}">
      <dgm:prSet/>
      <dgm:spPr/>
      <dgm:t>
        <a:bodyPr/>
        <a:lstStyle/>
        <a:p>
          <a:endParaRPr lang="en-GB"/>
        </a:p>
      </dgm:t>
    </dgm:pt>
    <dgm:pt modelId="{2EF70E89-F476-4A88-AEAD-8F013F95CD99}" type="sibTrans" cxnId="{D609A8F6-9D4A-4041-B656-47A102BBCB30}">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19000" b="-19000"/>
          </a:stretch>
        </a:blipFill>
      </dgm:spPr>
      <dgm:t>
        <a:bodyPr/>
        <a:lstStyle/>
        <a:p>
          <a:endParaRPr lang="en-GB"/>
        </a:p>
      </dgm:t>
    </dgm:pt>
    <dgm:pt modelId="{7FE6E74C-50DA-4EB3-900F-717D834E2ECE}" type="pres">
      <dgm:prSet presAssocID="{CF32A568-3EE8-4C0D-9205-ADAD4AB04321}" presName="Name0" presStyleCnt="0">
        <dgm:presLayoutVars>
          <dgm:chMax val="8"/>
          <dgm:chPref val="8"/>
          <dgm:dir/>
        </dgm:presLayoutVars>
      </dgm:prSet>
      <dgm:spPr/>
    </dgm:pt>
    <dgm:pt modelId="{01D80FEE-9081-429D-B235-65870614FBF5}" type="pres">
      <dgm:prSet presAssocID="{94A7A08E-1737-4F8A-9EE7-45D489C9B299}" presName="parent_text_1" presStyleLbl="revTx" presStyleIdx="0" presStyleCnt="3" custScaleX="33305" custScaleY="100214" custLinFactNeighborX="-17602" custLinFactNeighborY="63148">
        <dgm:presLayoutVars>
          <dgm:chMax val="0"/>
          <dgm:chPref val="0"/>
          <dgm:bulletEnabled val="1"/>
        </dgm:presLayoutVars>
      </dgm:prSet>
      <dgm:spPr/>
    </dgm:pt>
    <dgm:pt modelId="{538F806F-7F5A-43E2-ABB3-E9FD2AEE9F40}" type="pres">
      <dgm:prSet presAssocID="{94A7A08E-1737-4F8A-9EE7-45D489C9B299}" presName="image_accent_1" presStyleCnt="0"/>
      <dgm:spPr/>
    </dgm:pt>
    <dgm:pt modelId="{6EA6B84A-8496-4F4A-A913-74A6BF174C7F}" type="pres">
      <dgm:prSet presAssocID="{94A7A08E-1737-4F8A-9EE7-45D489C9B299}" presName="imageAccentRepeatNode" presStyleLbl="alignNode1" presStyleIdx="0" presStyleCnt="6" custScaleX="135030" custScaleY="128463" custLinFactNeighborX="-14666" custLinFactNeighborY="-56137"/>
      <dgm:spPr/>
    </dgm:pt>
    <dgm:pt modelId="{05FBB5EE-7EEE-4CCB-A121-791928E2C724}" type="pres">
      <dgm:prSet presAssocID="{94A7A08E-1737-4F8A-9EE7-45D489C9B299}" presName="accent_1" presStyleLbl="alignNode1" presStyleIdx="1" presStyleCnt="6" custScaleX="82805" custScaleY="82976" custLinFactX="-158793" custLinFactNeighborX="-200000" custLinFactNeighborY="12166"/>
      <dgm:spPr/>
    </dgm:pt>
    <dgm:pt modelId="{2AF57F2E-986C-4D7F-8843-1285D0E96A12}" type="pres">
      <dgm:prSet presAssocID="{0A61945F-F035-465F-B8AD-503471713AD7}" presName="image_1" presStyleCnt="0"/>
      <dgm:spPr/>
    </dgm:pt>
    <dgm:pt modelId="{90A10259-6485-4C5B-B9D9-EC156FB6BDAF}" type="pres">
      <dgm:prSet presAssocID="{0A61945F-F035-465F-B8AD-503471713AD7}" presName="imageRepeatNode" presStyleLbl="fgImgPlace1" presStyleIdx="0" presStyleCnt="3" custScaleX="135030" custScaleY="128463" custLinFactNeighborX="-15080" custLinFactNeighborY="-60804"/>
      <dgm:spPr/>
    </dgm:pt>
    <dgm:pt modelId="{28139CF9-0A01-4AD6-8AAE-3AB7ACDD212E}" type="pres">
      <dgm:prSet presAssocID="{BB88F21D-EB14-4116-9ED6-AF4B8CDCF8ED}" presName="parent_text_2" presStyleLbl="revTx" presStyleIdx="1" presStyleCnt="3" custScaleX="84915" custScaleY="146914" custLinFactNeighborX="9499" custLinFactNeighborY="85242">
        <dgm:presLayoutVars>
          <dgm:chMax val="0"/>
          <dgm:chPref val="0"/>
          <dgm:bulletEnabled val="1"/>
        </dgm:presLayoutVars>
      </dgm:prSet>
      <dgm:spPr/>
    </dgm:pt>
    <dgm:pt modelId="{454B0749-528D-47CD-A4A3-C710FB88CD16}" type="pres">
      <dgm:prSet presAssocID="{BB88F21D-EB14-4116-9ED6-AF4B8CDCF8ED}" presName="image_accent_2" presStyleCnt="0"/>
      <dgm:spPr/>
    </dgm:pt>
    <dgm:pt modelId="{F0A83243-C92B-474D-B85D-C0C934D9629E}" type="pres">
      <dgm:prSet presAssocID="{BB88F21D-EB14-4116-9ED6-AF4B8CDCF8ED}" presName="imageAccentRepeatNode" presStyleLbl="alignNode1" presStyleIdx="2" presStyleCnt="6" custScaleX="206028" custScaleY="200715" custLinFactNeighborX="-5994" custLinFactNeighborY="54944"/>
      <dgm:spPr/>
    </dgm:pt>
    <dgm:pt modelId="{8D9DB47D-FBD3-43B8-9923-7B9DC1505DD0}" type="pres">
      <dgm:prSet presAssocID="{B30D8BB2-17A0-42A1-9F25-CDF96CF62F1A}" presName="image_2" presStyleCnt="0"/>
      <dgm:spPr/>
    </dgm:pt>
    <dgm:pt modelId="{C0BA8CF2-7489-41DE-A130-A61F3E911CA8}" type="pres">
      <dgm:prSet presAssocID="{B30D8BB2-17A0-42A1-9F25-CDF96CF62F1A}" presName="imageRepeatNode" presStyleLbl="fgImgPlace1" presStyleIdx="1" presStyleCnt="3" custScaleX="211716" custScaleY="213225" custLinFactNeighborX="-6797" custLinFactNeighborY="62283"/>
      <dgm:spPr/>
    </dgm:pt>
    <dgm:pt modelId="{284D4658-9C7A-4E97-B177-6FCE6B07C6CB}" type="pres">
      <dgm:prSet presAssocID="{787CE641-8607-44B5-9C8C-6FFEEC09D895}" presName="image_accent_3" presStyleCnt="0"/>
      <dgm:spPr/>
    </dgm:pt>
    <dgm:pt modelId="{3A8C0713-6F38-4A5C-B0AC-6CDC8C345A57}" type="pres">
      <dgm:prSet presAssocID="{787CE641-8607-44B5-9C8C-6FFEEC09D895}" presName="imageAccentRepeatNode" presStyleLbl="alignNode1" presStyleIdx="3" presStyleCnt="6" custScaleX="147863" custScaleY="147328" custLinFactNeighborX="49669" custLinFactNeighborY="-12665"/>
      <dgm:spPr/>
    </dgm:pt>
    <dgm:pt modelId="{6B3B7A22-8887-47A3-90E3-33B2FEB284DA}" type="pres">
      <dgm:prSet presAssocID="{787CE641-8607-44B5-9C8C-6FFEEC09D895}" presName="parent_text_3" presStyleLbl="revTx" presStyleIdx="2" presStyleCnt="3" custScaleX="71206" custScaleY="71009" custLinFactNeighborX="21502" custLinFactNeighborY="-62687">
        <dgm:presLayoutVars>
          <dgm:chMax val="0"/>
          <dgm:chPref val="0"/>
          <dgm:bulletEnabled val="1"/>
        </dgm:presLayoutVars>
      </dgm:prSet>
      <dgm:spPr/>
    </dgm:pt>
    <dgm:pt modelId="{3E2BF14B-7264-4E3B-9492-6E9585AA70B8}" type="pres">
      <dgm:prSet presAssocID="{787CE641-8607-44B5-9C8C-6FFEEC09D895}" presName="accent_2" presStyleLbl="alignNode1" presStyleIdx="4" presStyleCnt="6" custLinFactX="-100000" custLinFactNeighborX="-190749" custLinFactNeighborY="-19673"/>
      <dgm:spPr/>
    </dgm:pt>
    <dgm:pt modelId="{9170CFC3-C36E-4315-BE52-ECF1AE594564}" type="pres">
      <dgm:prSet presAssocID="{787CE641-8607-44B5-9C8C-6FFEEC09D895}" presName="accent_3" presStyleLbl="alignNode1" presStyleIdx="5" presStyleCnt="6" custScaleX="36564" custScaleY="33890" custLinFactX="-370697" custLinFactY="-5012" custLinFactNeighborX="-400000" custLinFactNeighborY="-100000"/>
      <dgm:spPr/>
    </dgm:pt>
    <dgm:pt modelId="{8C92F963-9621-47BD-B486-3F5745CCE6D8}" type="pres">
      <dgm:prSet presAssocID="{2EF70E89-F476-4A88-AEAD-8F013F95CD99}" presName="image_3" presStyleCnt="0"/>
      <dgm:spPr/>
    </dgm:pt>
    <dgm:pt modelId="{81EFA0F4-823B-4E3A-9B1B-5947498A1A01}" type="pres">
      <dgm:prSet presAssocID="{2EF70E89-F476-4A88-AEAD-8F013F95CD99}" presName="imageRepeatNode" presStyleLbl="fgImgPlace1" presStyleIdx="2" presStyleCnt="3" custScaleX="147025" custScaleY="145621" custLinFactNeighborX="57558" custLinFactNeighborY="-14847"/>
      <dgm:spPr/>
    </dgm:pt>
  </dgm:ptLst>
  <dgm:cxnLst>
    <dgm:cxn modelId="{4055E167-968D-48F8-92D7-078614470D78}" srcId="{CF32A568-3EE8-4C0D-9205-ADAD4AB04321}" destId="{94A7A08E-1737-4F8A-9EE7-45D489C9B299}" srcOrd="0" destOrd="0" parTransId="{AD1A3282-3C3E-4260-B9CB-E774899D5B61}" sibTransId="{0A61945F-F035-465F-B8AD-503471713AD7}"/>
    <dgm:cxn modelId="{2BE4DC4B-8BF5-4F2E-8DEC-8838E029D7C4}" type="presOf" srcId="{2EF70E89-F476-4A88-AEAD-8F013F95CD99}" destId="{81EFA0F4-823B-4E3A-9B1B-5947498A1A01}" srcOrd="0" destOrd="0" presId="urn:microsoft.com/office/officeart/2008/layout/BubblePictureList"/>
    <dgm:cxn modelId="{8EC1868A-0FEC-4701-A36C-64BC1FBC6C4B}" type="presOf" srcId="{CF32A568-3EE8-4C0D-9205-ADAD4AB04321}" destId="{7FE6E74C-50DA-4EB3-900F-717D834E2ECE}" srcOrd="0" destOrd="0" presId="urn:microsoft.com/office/officeart/2008/layout/BubblePictureList"/>
    <dgm:cxn modelId="{D225B590-057A-4AF3-AF2A-8B66E1FC1175}" type="presOf" srcId="{787CE641-8607-44B5-9C8C-6FFEEC09D895}" destId="{6B3B7A22-8887-47A3-90E3-33B2FEB284DA}" srcOrd="0" destOrd="0" presId="urn:microsoft.com/office/officeart/2008/layout/BubblePictureList"/>
    <dgm:cxn modelId="{E483E4B7-09C8-4D56-A554-3F3D9DD26203}" srcId="{CF32A568-3EE8-4C0D-9205-ADAD4AB04321}" destId="{BB88F21D-EB14-4116-9ED6-AF4B8CDCF8ED}" srcOrd="1" destOrd="0" parTransId="{AB6B929D-903D-4DE4-B2E1-670C007CCE5F}" sibTransId="{B30D8BB2-17A0-42A1-9F25-CDF96CF62F1A}"/>
    <dgm:cxn modelId="{E9166DC1-4CF2-465E-B263-2385A362C807}" type="presOf" srcId="{0A61945F-F035-465F-B8AD-503471713AD7}" destId="{90A10259-6485-4C5B-B9D9-EC156FB6BDAF}" srcOrd="0" destOrd="0" presId="urn:microsoft.com/office/officeart/2008/layout/BubblePictureList"/>
    <dgm:cxn modelId="{B2D5B3DF-FCB0-48AB-80D4-3F7E8579C58E}" type="presOf" srcId="{94A7A08E-1737-4F8A-9EE7-45D489C9B299}" destId="{01D80FEE-9081-429D-B235-65870614FBF5}" srcOrd="0" destOrd="0" presId="urn:microsoft.com/office/officeart/2008/layout/BubblePictureList"/>
    <dgm:cxn modelId="{C71BA9E9-D1C2-40FE-8333-A78AA55F96A6}" type="presOf" srcId="{B30D8BB2-17A0-42A1-9F25-CDF96CF62F1A}" destId="{C0BA8CF2-7489-41DE-A130-A61F3E911CA8}" srcOrd="0" destOrd="0" presId="urn:microsoft.com/office/officeart/2008/layout/BubblePictureList"/>
    <dgm:cxn modelId="{D609A8F6-9D4A-4041-B656-47A102BBCB30}" srcId="{CF32A568-3EE8-4C0D-9205-ADAD4AB04321}" destId="{787CE641-8607-44B5-9C8C-6FFEEC09D895}" srcOrd="2" destOrd="0" parTransId="{A9898823-27A4-420A-BBDF-BB8975330085}" sibTransId="{2EF70E89-F476-4A88-AEAD-8F013F95CD99}"/>
    <dgm:cxn modelId="{0A7BCEF7-C946-4E5C-8DE4-F2C42A8D524B}" type="presOf" srcId="{BB88F21D-EB14-4116-9ED6-AF4B8CDCF8ED}" destId="{28139CF9-0A01-4AD6-8AAE-3AB7ACDD212E}" srcOrd="0" destOrd="0" presId="urn:microsoft.com/office/officeart/2008/layout/BubblePictureList"/>
    <dgm:cxn modelId="{AE0A3776-84E0-4929-ADA1-5D23EA43114A}" type="presParOf" srcId="{7FE6E74C-50DA-4EB3-900F-717D834E2ECE}" destId="{01D80FEE-9081-429D-B235-65870614FBF5}" srcOrd="0" destOrd="0" presId="urn:microsoft.com/office/officeart/2008/layout/BubblePictureList"/>
    <dgm:cxn modelId="{944D9256-A97D-41F3-BC70-ABD119857BCE}" type="presParOf" srcId="{7FE6E74C-50DA-4EB3-900F-717D834E2ECE}" destId="{538F806F-7F5A-43E2-ABB3-E9FD2AEE9F40}" srcOrd="1" destOrd="0" presId="urn:microsoft.com/office/officeart/2008/layout/BubblePictureList"/>
    <dgm:cxn modelId="{A5FA56BF-1A65-4359-B47B-9AC92ED3526B}" type="presParOf" srcId="{538F806F-7F5A-43E2-ABB3-E9FD2AEE9F40}" destId="{6EA6B84A-8496-4F4A-A913-74A6BF174C7F}" srcOrd="0" destOrd="0" presId="urn:microsoft.com/office/officeart/2008/layout/BubblePictureList"/>
    <dgm:cxn modelId="{908B0173-FCB1-4B92-A2D3-ECF4D19B30AA}" type="presParOf" srcId="{7FE6E74C-50DA-4EB3-900F-717D834E2ECE}" destId="{05FBB5EE-7EEE-4CCB-A121-791928E2C724}" srcOrd="2" destOrd="0" presId="urn:microsoft.com/office/officeart/2008/layout/BubblePictureList"/>
    <dgm:cxn modelId="{DD7551FC-86E7-4527-BF23-AD4A540E42F4}" type="presParOf" srcId="{7FE6E74C-50DA-4EB3-900F-717D834E2ECE}" destId="{2AF57F2E-986C-4D7F-8843-1285D0E96A12}" srcOrd="3" destOrd="0" presId="urn:microsoft.com/office/officeart/2008/layout/BubblePictureList"/>
    <dgm:cxn modelId="{5F8F1025-4371-433F-8ACC-DC3E7098DC8F}" type="presParOf" srcId="{2AF57F2E-986C-4D7F-8843-1285D0E96A12}" destId="{90A10259-6485-4C5B-B9D9-EC156FB6BDAF}" srcOrd="0" destOrd="0" presId="urn:microsoft.com/office/officeart/2008/layout/BubblePictureList"/>
    <dgm:cxn modelId="{33C07B9C-BF4A-42E1-BFD2-E69E779F2CC0}" type="presParOf" srcId="{7FE6E74C-50DA-4EB3-900F-717D834E2ECE}" destId="{28139CF9-0A01-4AD6-8AAE-3AB7ACDD212E}" srcOrd="4" destOrd="0" presId="urn:microsoft.com/office/officeart/2008/layout/BubblePictureList"/>
    <dgm:cxn modelId="{5C297131-A4EF-4299-AB2C-97E43258AEB3}" type="presParOf" srcId="{7FE6E74C-50DA-4EB3-900F-717D834E2ECE}" destId="{454B0749-528D-47CD-A4A3-C710FB88CD16}" srcOrd="5" destOrd="0" presId="urn:microsoft.com/office/officeart/2008/layout/BubblePictureList"/>
    <dgm:cxn modelId="{8D9E662E-1B5C-44C1-AAD8-9928ED4A50AF}" type="presParOf" srcId="{454B0749-528D-47CD-A4A3-C710FB88CD16}" destId="{F0A83243-C92B-474D-B85D-C0C934D9629E}" srcOrd="0" destOrd="0" presId="urn:microsoft.com/office/officeart/2008/layout/BubblePictureList"/>
    <dgm:cxn modelId="{0B2A3DB1-E14B-4717-8E01-19A83AEB3CD9}" type="presParOf" srcId="{7FE6E74C-50DA-4EB3-900F-717D834E2ECE}" destId="{8D9DB47D-FBD3-43B8-9923-7B9DC1505DD0}" srcOrd="6" destOrd="0" presId="urn:microsoft.com/office/officeart/2008/layout/BubblePictureList"/>
    <dgm:cxn modelId="{1CC3F16C-2973-4B90-91FE-9FE0723933B3}" type="presParOf" srcId="{8D9DB47D-FBD3-43B8-9923-7B9DC1505DD0}" destId="{C0BA8CF2-7489-41DE-A130-A61F3E911CA8}" srcOrd="0" destOrd="0" presId="urn:microsoft.com/office/officeart/2008/layout/BubblePictureList"/>
    <dgm:cxn modelId="{E692CCD3-0501-4E55-A4F9-0B6D9D02883E}" type="presParOf" srcId="{7FE6E74C-50DA-4EB3-900F-717D834E2ECE}" destId="{284D4658-9C7A-4E97-B177-6FCE6B07C6CB}" srcOrd="7" destOrd="0" presId="urn:microsoft.com/office/officeart/2008/layout/BubblePictureList"/>
    <dgm:cxn modelId="{24AED335-AE02-4978-8E40-D3D078D87F68}" type="presParOf" srcId="{284D4658-9C7A-4E97-B177-6FCE6B07C6CB}" destId="{3A8C0713-6F38-4A5C-B0AC-6CDC8C345A57}" srcOrd="0" destOrd="0" presId="urn:microsoft.com/office/officeart/2008/layout/BubblePictureList"/>
    <dgm:cxn modelId="{A436EC5C-0F79-48BD-8B90-060835CFA5E8}" type="presParOf" srcId="{7FE6E74C-50DA-4EB3-900F-717D834E2ECE}" destId="{6B3B7A22-8887-47A3-90E3-33B2FEB284DA}" srcOrd="8" destOrd="0" presId="urn:microsoft.com/office/officeart/2008/layout/BubblePictureList"/>
    <dgm:cxn modelId="{05E7E2BB-BE47-4213-94D8-926FB44989BA}" type="presParOf" srcId="{7FE6E74C-50DA-4EB3-900F-717D834E2ECE}" destId="{3E2BF14B-7264-4E3B-9492-6E9585AA70B8}" srcOrd="9" destOrd="0" presId="urn:microsoft.com/office/officeart/2008/layout/BubblePictureList"/>
    <dgm:cxn modelId="{0A5BDF09-2BA0-4218-914E-B703F8047FE9}" type="presParOf" srcId="{7FE6E74C-50DA-4EB3-900F-717D834E2ECE}" destId="{9170CFC3-C36E-4315-BE52-ECF1AE594564}" srcOrd="10" destOrd="0" presId="urn:microsoft.com/office/officeart/2008/layout/BubblePictureList"/>
    <dgm:cxn modelId="{9738F2B1-3A76-489F-AAD7-321B03518B0F}" type="presParOf" srcId="{7FE6E74C-50DA-4EB3-900F-717D834E2ECE}" destId="{8C92F963-9621-47BD-B486-3F5745CCE6D8}" srcOrd="11" destOrd="0" presId="urn:microsoft.com/office/officeart/2008/layout/BubblePictureList"/>
    <dgm:cxn modelId="{754B9BE1-F04A-405D-BDF0-418B062C1BCD}" type="presParOf" srcId="{8C92F963-9621-47BD-B486-3F5745CCE6D8}" destId="{81EFA0F4-823B-4E3A-9B1B-5947498A1A01}" srcOrd="0" destOrd="0" presId="urn:microsoft.com/office/officeart/2008/layout/Bubble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32A568-3EE8-4C0D-9205-ADAD4AB04321}" type="doc">
      <dgm:prSet loTypeId="urn:microsoft.com/office/officeart/2008/layout/BubblePictureList" loCatId="picture" qsTypeId="urn:microsoft.com/office/officeart/2005/8/quickstyle/simple2" qsCatId="simple" csTypeId="urn:microsoft.com/office/officeart/2005/8/colors/accent1_2" csCatId="accent1" phldr="1"/>
      <dgm:spPr/>
      <dgm:t>
        <a:bodyPr/>
        <a:lstStyle/>
        <a:p>
          <a:endParaRPr lang="en-GB"/>
        </a:p>
      </dgm:t>
    </dgm:pt>
    <dgm:pt modelId="{94A7A08E-1737-4F8A-9EE7-45D489C9B299}">
      <dgm:prSet phldrT="[Text]" custT="1"/>
      <dgm:spPr/>
      <dgm:t>
        <a:bodyPr/>
        <a:lstStyle/>
        <a:p>
          <a:pPr algn="l"/>
          <a:r>
            <a:rPr lang="en-GB" sz="1400" dirty="0"/>
            <a:t>Contemporary Arts Centre , </a:t>
          </a:r>
          <a:r>
            <a:rPr lang="en-GB" sz="1400" b="1" dirty="0"/>
            <a:t>September 20</a:t>
          </a:r>
          <a:r>
            <a:rPr lang="en-GB" sz="1400" dirty="0"/>
            <a:t>, </a:t>
          </a:r>
          <a:r>
            <a:rPr lang="en-GB" sz="1600" b="1" dirty="0"/>
            <a:t>2019</a:t>
          </a:r>
          <a:r>
            <a:rPr lang="en-GB" sz="1400" dirty="0"/>
            <a:t> through </a:t>
          </a:r>
          <a:r>
            <a:rPr lang="en-GB" sz="1400" b="1" dirty="0"/>
            <a:t>J</a:t>
          </a:r>
          <a:r>
            <a:rPr lang="en-GB" sz="1600" b="1" dirty="0"/>
            <a:t>anuary 12, 2020 </a:t>
          </a:r>
          <a:endParaRPr lang="en-GB" sz="1400" b="1" dirty="0"/>
        </a:p>
      </dgm:t>
    </dgm:pt>
    <dgm:pt modelId="{AD1A3282-3C3E-4260-B9CB-E774899D5B61}" type="parTrans" cxnId="{4055E167-968D-48F8-92D7-078614470D78}">
      <dgm:prSet/>
      <dgm:spPr/>
      <dgm:t>
        <a:bodyPr/>
        <a:lstStyle/>
        <a:p>
          <a:endParaRPr lang="en-GB"/>
        </a:p>
      </dgm:t>
    </dgm:pt>
    <dgm:pt modelId="{0A61945F-F035-465F-B8AD-503471713AD7}" type="sibTrans" cxnId="{4055E167-968D-48F8-92D7-078614470D7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t>
        <a:bodyPr/>
        <a:lstStyle/>
        <a:p>
          <a:endParaRPr lang="en-GB"/>
        </a:p>
      </dgm:t>
    </dgm:pt>
    <dgm:pt modelId="{BB88F21D-EB14-4116-9ED6-AF4B8CDCF8ED}">
      <dgm:prSet phldrT="[Text]" custT="1"/>
      <dgm:spPr/>
      <dgm:t>
        <a:bodyPr/>
        <a:lstStyle/>
        <a:p>
          <a:pPr algn="l"/>
          <a:r>
            <a:rPr lang="en-GB" sz="1600" b="0" i="1" dirty="0"/>
            <a:t>“His perspectives on race, life, social mores, historical heritage and cultural hybridity allow us to forthrightly confront what the state of global culture will be in the immediate future.”</a:t>
          </a:r>
        </a:p>
        <a:p>
          <a:pPr algn="r"/>
          <a:r>
            <a:rPr lang="en-GB" sz="1600" b="0" i="1" dirty="0"/>
            <a:t>Curator </a:t>
          </a:r>
          <a:r>
            <a:rPr lang="en-GB" sz="1600" b="0" i="1" dirty="0" err="1"/>
            <a:t>Lowery</a:t>
          </a:r>
          <a:r>
            <a:rPr lang="en-GB" sz="1600" b="0" i="1" dirty="0"/>
            <a:t> Stokes Sims</a:t>
          </a:r>
        </a:p>
      </dgm:t>
    </dgm:pt>
    <dgm:pt modelId="{AB6B929D-903D-4DE4-B2E1-670C007CCE5F}" type="parTrans" cxnId="{E483E4B7-09C8-4D56-A554-3F3D9DD26203}">
      <dgm:prSet/>
      <dgm:spPr/>
      <dgm:t>
        <a:bodyPr/>
        <a:lstStyle/>
        <a:p>
          <a:endParaRPr lang="en-GB"/>
        </a:p>
      </dgm:t>
    </dgm:pt>
    <dgm:pt modelId="{B30D8BB2-17A0-42A1-9F25-CDF96CF62F1A}" type="sibTrans" cxnId="{E483E4B7-09C8-4D56-A554-3F3D9DD26203}">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t>
        <a:bodyPr/>
        <a:lstStyle/>
        <a:p>
          <a:endParaRPr lang="en-GB"/>
        </a:p>
      </dgm:t>
    </dgm:pt>
    <dgm:pt modelId="{787CE641-8607-44B5-9C8C-6FFEEC09D895}">
      <dgm:prSet phldrT="[Text]" custT="1"/>
      <dgm:spPr/>
      <dgm:t>
        <a:bodyPr/>
        <a:lstStyle/>
        <a:p>
          <a:r>
            <a:rPr lang="en-GB" sz="1600" b="0" i="0" dirty="0"/>
            <a:t>The exhibition is accompanied by a catalogue highlighting </a:t>
          </a:r>
          <a:r>
            <a:rPr lang="en-GB" sz="1600" b="0" i="0" dirty="0" err="1"/>
            <a:t>Colescott’s</a:t>
          </a:r>
          <a:r>
            <a:rPr lang="en-GB" sz="1600" b="0" i="0" dirty="0"/>
            <a:t> extensive career published by Rizzoli </a:t>
          </a:r>
          <a:r>
            <a:rPr lang="en-GB" sz="1600" b="0" i="0" dirty="0" err="1"/>
            <a:t>Electa</a:t>
          </a:r>
          <a:r>
            <a:rPr lang="en-GB" sz="1600" b="0" i="0" dirty="0"/>
            <a:t> and will be touring several museums around the United States all facilitated by the CAC.</a:t>
          </a:r>
          <a:endParaRPr lang="en-GB" sz="1600" dirty="0"/>
        </a:p>
      </dgm:t>
    </dgm:pt>
    <dgm:pt modelId="{A9898823-27A4-420A-BBDF-BB8975330085}" type="parTrans" cxnId="{D609A8F6-9D4A-4041-B656-47A102BBCB30}">
      <dgm:prSet/>
      <dgm:spPr/>
      <dgm:t>
        <a:bodyPr/>
        <a:lstStyle/>
        <a:p>
          <a:endParaRPr lang="en-GB"/>
        </a:p>
      </dgm:t>
    </dgm:pt>
    <dgm:pt modelId="{2EF70E89-F476-4A88-AEAD-8F013F95CD99}" type="sibTrans" cxnId="{D609A8F6-9D4A-4041-B656-47A102BBCB30}">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dgm:spPr>
      <dgm:t>
        <a:bodyPr/>
        <a:lstStyle/>
        <a:p>
          <a:endParaRPr lang="en-GB"/>
        </a:p>
      </dgm:t>
    </dgm:pt>
    <dgm:pt modelId="{7FE6E74C-50DA-4EB3-900F-717D834E2ECE}" type="pres">
      <dgm:prSet presAssocID="{CF32A568-3EE8-4C0D-9205-ADAD4AB04321}" presName="Name0" presStyleCnt="0">
        <dgm:presLayoutVars>
          <dgm:chMax val="8"/>
          <dgm:chPref val="8"/>
          <dgm:dir/>
        </dgm:presLayoutVars>
      </dgm:prSet>
      <dgm:spPr/>
    </dgm:pt>
    <dgm:pt modelId="{01D80FEE-9081-429D-B235-65870614FBF5}" type="pres">
      <dgm:prSet presAssocID="{94A7A08E-1737-4F8A-9EE7-45D489C9B299}" presName="parent_text_1" presStyleLbl="revTx" presStyleIdx="0" presStyleCnt="3" custScaleX="29730" custScaleY="105578" custLinFactNeighborX="-17100" custLinFactNeighborY="82832">
        <dgm:presLayoutVars>
          <dgm:chMax val="0"/>
          <dgm:chPref val="0"/>
          <dgm:bulletEnabled val="1"/>
        </dgm:presLayoutVars>
      </dgm:prSet>
      <dgm:spPr/>
    </dgm:pt>
    <dgm:pt modelId="{538F806F-7F5A-43E2-ABB3-E9FD2AEE9F40}" type="pres">
      <dgm:prSet presAssocID="{94A7A08E-1737-4F8A-9EE7-45D489C9B299}" presName="image_accent_1" presStyleCnt="0"/>
      <dgm:spPr/>
    </dgm:pt>
    <dgm:pt modelId="{6EA6B84A-8496-4F4A-A913-74A6BF174C7F}" type="pres">
      <dgm:prSet presAssocID="{94A7A08E-1737-4F8A-9EE7-45D489C9B299}" presName="imageAccentRepeatNode" presStyleLbl="alignNode1" presStyleIdx="0" presStyleCnt="6" custScaleX="131993" custScaleY="129911" custLinFactNeighborX="-10823" custLinFactNeighborY="-54440"/>
      <dgm:spPr/>
    </dgm:pt>
    <dgm:pt modelId="{05FBB5EE-7EEE-4CCB-A121-791928E2C724}" type="pres">
      <dgm:prSet presAssocID="{94A7A08E-1737-4F8A-9EE7-45D489C9B299}" presName="accent_1" presStyleLbl="alignNode1" presStyleIdx="1" presStyleCnt="6" custLinFactX="-259863" custLinFactNeighborX="-300000" custLinFactNeighborY="95666"/>
      <dgm:spPr/>
    </dgm:pt>
    <dgm:pt modelId="{2AF57F2E-986C-4D7F-8843-1285D0E96A12}" type="pres">
      <dgm:prSet presAssocID="{0A61945F-F035-465F-B8AD-503471713AD7}" presName="image_1" presStyleCnt="0"/>
      <dgm:spPr/>
    </dgm:pt>
    <dgm:pt modelId="{90A10259-6485-4C5B-B9D9-EC156FB6BDAF}" type="pres">
      <dgm:prSet presAssocID="{0A61945F-F035-465F-B8AD-503471713AD7}" presName="imageRepeatNode" presStyleLbl="fgImgPlace1" presStyleIdx="0" presStyleCnt="3" custScaleX="131993" custScaleY="129911" custLinFactNeighborX="-10919" custLinFactNeighborY="-59106"/>
      <dgm:spPr/>
    </dgm:pt>
    <dgm:pt modelId="{28139CF9-0A01-4AD6-8AAE-3AB7ACDD212E}" type="pres">
      <dgm:prSet presAssocID="{BB88F21D-EB14-4116-9ED6-AF4B8CDCF8ED}" presName="parent_text_2" presStyleLbl="revTx" presStyleIdx="1" presStyleCnt="3" custScaleX="70968" custScaleY="176105" custLinFactNeighborX="8945" custLinFactNeighborY="36359">
        <dgm:presLayoutVars>
          <dgm:chMax val="0"/>
          <dgm:chPref val="0"/>
          <dgm:bulletEnabled val="1"/>
        </dgm:presLayoutVars>
      </dgm:prSet>
      <dgm:spPr/>
    </dgm:pt>
    <dgm:pt modelId="{454B0749-528D-47CD-A4A3-C710FB88CD16}" type="pres">
      <dgm:prSet presAssocID="{BB88F21D-EB14-4116-9ED6-AF4B8CDCF8ED}" presName="image_accent_2" presStyleCnt="0"/>
      <dgm:spPr/>
    </dgm:pt>
    <dgm:pt modelId="{F0A83243-C92B-474D-B85D-C0C934D9629E}" type="pres">
      <dgm:prSet presAssocID="{BB88F21D-EB14-4116-9ED6-AF4B8CDCF8ED}" presName="imageAccentRepeatNode" presStyleLbl="alignNode1" presStyleIdx="2" presStyleCnt="6" custScaleX="228587" custScaleY="218241" custLinFactNeighborX="-19531" custLinFactNeighborY="80366"/>
      <dgm:spPr/>
    </dgm:pt>
    <dgm:pt modelId="{8D9DB47D-FBD3-43B8-9923-7B9DC1505DD0}" type="pres">
      <dgm:prSet presAssocID="{B30D8BB2-17A0-42A1-9F25-CDF96CF62F1A}" presName="image_2" presStyleCnt="0"/>
      <dgm:spPr/>
    </dgm:pt>
    <dgm:pt modelId="{C0BA8CF2-7489-41DE-A130-A61F3E911CA8}" type="pres">
      <dgm:prSet presAssocID="{B30D8BB2-17A0-42A1-9F25-CDF96CF62F1A}" presName="imageRepeatNode" presStyleLbl="fgImgPlace1" presStyleIdx="1" presStyleCnt="3" custScaleX="240137" custScaleY="232839" custLinFactNeighborX="-22056" custLinFactNeighborY="90953"/>
      <dgm:spPr/>
    </dgm:pt>
    <dgm:pt modelId="{284D4658-9C7A-4E97-B177-6FCE6B07C6CB}" type="pres">
      <dgm:prSet presAssocID="{787CE641-8607-44B5-9C8C-6FFEEC09D895}" presName="image_accent_3" presStyleCnt="0"/>
      <dgm:spPr/>
    </dgm:pt>
    <dgm:pt modelId="{3A8C0713-6F38-4A5C-B0AC-6CDC8C345A57}" type="pres">
      <dgm:prSet presAssocID="{787CE641-8607-44B5-9C8C-6FFEEC09D895}" presName="imageAccentRepeatNode" presStyleLbl="alignNode1" presStyleIdx="3" presStyleCnt="6" custScaleX="154691" custScaleY="150792" custLinFactNeighborX="59541" custLinFactNeighborY="9188"/>
      <dgm:spPr/>
    </dgm:pt>
    <dgm:pt modelId="{6B3B7A22-8887-47A3-90E3-33B2FEB284DA}" type="pres">
      <dgm:prSet presAssocID="{787CE641-8607-44B5-9C8C-6FFEEC09D895}" presName="parent_text_3" presStyleLbl="revTx" presStyleIdx="2" presStyleCnt="3" custScaleX="78498" custScaleY="128928" custLinFactNeighborX="26396" custLinFactNeighborY="-26242">
        <dgm:presLayoutVars>
          <dgm:chMax val="0"/>
          <dgm:chPref val="0"/>
          <dgm:bulletEnabled val="1"/>
        </dgm:presLayoutVars>
      </dgm:prSet>
      <dgm:spPr/>
    </dgm:pt>
    <dgm:pt modelId="{3E2BF14B-7264-4E3B-9492-6E9585AA70B8}" type="pres">
      <dgm:prSet presAssocID="{787CE641-8607-44B5-9C8C-6FFEEC09D895}" presName="accent_2" presStyleLbl="alignNode1" presStyleIdx="4" presStyleCnt="6" custLinFactX="-100000" custLinFactNeighborX="-143305" custLinFactNeighborY="17814"/>
      <dgm:spPr/>
    </dgm:pt>
    <dgm:pt modelId="{9170CFC3-C36E-4315-BE52-ECF1AE594564}" type="pres">
      <dgm:prSet presAssocID="{787CE641-8607-44B5-9C8C-6FFEEC09D895}" presName="accent_3" presStyleLbl="alignNode1" presStyleIdx="5" presStyleCnt="6" custScaleX="86152" custScaleY="86716" custLinFactX="-334689" custLinFactNeighborX="-400000" custLinFactNeighborY="-33152"/>
      <dgm:spPr/>
    </dgm:pt>
    <dgm:pt modelId="{8C92F963-9621-47BD-B486-3F5745CCE6D8}" type="pres">
      <dgm:prSet presAssocID="{2EF70E89-F476-4A88-AEAD-8F013F95CD99}" presName="image_3" presStyleCnt="0"/>
      <dgm:spPr/>
    </dgm:pt>
    <dgm:pt modelId="{81EFA0F4-823B-4E3A-9B1B-5947498A1A01}" type="pres">
      <dgm:prSet presAssocID="{2EF70E89-F476-4A88-AEAD-8F013F95CD99}" presName="imageRepeatNode" presStyleLbl="fgImgPlace1" presStyleIdx="2" presStyleCnt="3" custScaleX="157587" custScaleY="156640" custLinFactNeighborX="66283" custLinFactNeighborY="10163"/>
      <dgm:spPr/>
    </dgm:pt>
  </dgm:ptLst>
  <dgm:cxnLst>
    <dgm:cxn modelId="{4055E167-968D-48F8-92D7-078614470D78}" srcId="{CF32A568-3EE8-4C0D-9205-ADAD4AB04321}" destId="{94A7A08E-1737-4F8A-9EE7-45D489C9B299}" srcOrd="0" destOrd="0" parTransId="{AD1A3282-3C3E-4260-B9CB-E774899D5B61}" sibTransId="{0A61945F-F035-465F-B8AD-503471713AD7}"/>
    <dgm:cxn modelId="{2BE4DC4B-8BF5-4F2E-8DEC-8838E029D7C4}" type="presOf" srcId="{2EF70E89-F476-4A88-AEAD-8F013F95CD99}" destId="{81EFA0F4-823B-4E3A-9B1B-5947498A1A01}" srcOrd="0" destOrd="0" presId="urn:microsoft.com/office/officeart/2008/layout/BubblePictureList"/>
    <dgm:cxn modelId="{8EC1868A-0FEC-4701-A36C-64BC1FBC6C4B}" type="presOf" srcId="{CF32A568-3EE8-4C0D-9205-ADAD4AB04321}" destId="{7FE6E74C-50DA-4EB3-900F-717D834E2ECE}" srcOrd="0" destOrd="0" presId="urn:microsoft.com/office/officeart/2008/layout/BubblePictureList"/>
    <dgm:cxn modelId="{D225B590-057A-4AF3-AF2A-8B66E1FC1175}" type="presOf" srcId="{787CE641-8607-44B5-9C8C-6FFEEC09D895}" destId="{6B3B7A22-8887-47A3-90E3-33B2FEB284DA}" srcOrd="0" destOrd="0" presId="urn:microsoft.com/office/officeart/2008/layout/BubblePictureList"/>
    <dgm:cxn modelId="{E483E4B7-09C8-4D56-A554-3F3D9DD26203}" srcId="{CF32A568-3EE8-4C0D-9205-ADAD4AB04321}" destId="{BB88F21D-EB14-4116-9ED6-AF4B8CDCF8ED}" srcOrd="1" destOrd="0" parTransId="{AB6B929D-903D-4DE4-B2E1-670C007CCE5F}" sibTransId="{B30D8BB2-17A0-42A1-9F25-CDF96CF62F1A}"/>
    <dgm:cxn modelId="{E9166DC1-4CF2-465E-B263-2385A362C807}" type="presOf" srcId="{0A61945F-F035-465F-B8AD-503471713AD7}" destId="{90A10259-6485-4C5B-B9D9-EC156FB6BDAF}" srcOrd="0" destOrd="0" presId="urn:microsoft.com/office/officeart/2008/layout/BubblePictureList"/>
    <dgm:cxn modelId="{B2D5B3DF-FCB0-48AB-80D4-3F7E8579C58E}" type="presOf" srcId="{94A7A08E-1737-4F8A-9EE7-45D489C9B299}" destId="{01D80FEE-9081-429D-B235-65870614FBF5}" srcOrd="0" destOrd="0" presId="urn:microsoft.com/office/officeart/2008/layout/BubblePictureList"/>
    <dgm:cxn modelId="{C71BA9E9-D1C2-40FE-8333-A78AA55F96A6}" type="presOf" srcId="{B30D8BB2-17A0-42A1-9F25-CDF96CF62F1A}" destId="{C0BA8CF2-7489-41DE-A130-A61F3E911CA8}" srcOrd="0" destOrd="0" presId="urn:microsoft.com/office/officeart/2008/layout/BubblePictureList"/>
    <dgm:cxn modelId="{D609A8F6-9D4A-4041-B656-47A102BBCB30}" srcId="{CF32A568-3EE8-4C0D-9205-ADAD4AB04321}" destId="{787CE641-8607-44B5-9C8C-6FFEEC09D895}" srcOrd="2" destOrd="0" parTransId="{A9898823-27A4-420A-BBDF-BB8975330085}" sibTransId="{2EF70E89-F476-4A88-AEAD-8F013F95CD99}"/>
    <dgm:cxn modelId="{0A7BCEF7-C946-4E5C-8DE4-F2C42A8D524B}" type="presOf" srcId="{BB88F21D-EB14-4116-9ED6-AF4B8CDCF8ED}" destId="{28139CF9-0A01-4AD6-8AAE-3AB7ACDD212E}" srcOrd="0" destOrd="0" presId="urn:microsoft.com/office/officeart/2008/layout/BubblePictureList"/>
    <dgm:cxn modelId="{AE0A3776-84E0-4929-ADA1-5D23EA43114A}" type="presParOf" srcId="{7FE6E74C-50DA-4EB3-900F-717D834E2ECE}" destId="{01D80FEE-9081-429D-B235-65870614FBF5}" srcOrd="0" destOrd="0" presId="urn:microsoft.com/office/officeart/2008/layout/BubblePictureList"/>
    <dgm:cxn modelId="{944D9256-A97D-41F3-BC70-ABD119857BCE}" type="presParOf" srcId="{7FE6E74C-50DA-4EB3-900F-717D834E2ECE}" destId="{538F806F-7F5A-43E2-ABB3-E9FD2AEE9F40}" srcOrd="1" destOrd="0" presId="urn:microsoft.com/office/officeart/2008/layout/BubblePictureList"/>
    <dgm:cxn modelId="{A5FA56BF-1A65-4359-B47B-9AC92ED3526B}" type="presParOf" srcId="{538F806F-7F5A-43E2-ABB3-E9FD2AEE9F40}" destId="{6EA6B84A-8496-4F4A-A913-74A6BF174C7F}" srcOrd="0" destOrd="0" presId="urn:microsoft.com/office/officeart/2008/layout/BubblePictureList"/>
    <dgm:cxn modelId="{908B0173-FCB1-4B92-A2D3-ECF4D19B30AA}" type="presParOf" srcId="{7FE6E74C-50DA-4EB3-900F-717D834E2ECE}" destId="{05FBB5EE-7EEE-4CCB-A121-791928E2C724}" srcOrd="2" destOrd="0" presId="urn:microsoft.com/office/officeart/2008/layout/BubblePictureList"/>
    <dgm:cxn modelId="{DD7551FC-86E7-4527-BF23-AD4A540E42F4}" type="presParOf" srcId="{7FE6E74C-50DA-4EB3-900F-717D834E2ECE}" destId="{2AF57F2E-986C-4D7F-8843-1285D0E96A12}" srcOrd="3" destOrd="0" presId="urn:microsoft.com/office/officeart/2008/layout/BubblePictureList"/>
    <dgm:cxn modelId="{5F8F1025-4371-433F-8ACC-DC3E7098DC8F}" type="presParOf" srcId="{2AF57F2E-986C-4D7F-8843-1285D0E96A12}" destId="{90A10259-6485-4C5B-B9D9-EC156FB6BDAF}" srcOrd="0" destOrd="0" presId="urn:microsoft.com/office/officeart/2008/layout/BubblePictureList"/>
    <dgm:cxn modelId="{33C07B9C-BF4A-42E1-BFD2-E69E779F2CC0}" type="presParOf" srcId="{7FE6E74C-50DA-4EB3-900F-717D834E2ECE}" destId="{28139CF9-0A01-4AD6-8AAE-3AB7ACDD212E}" srcOrd="4" destOrd="0" presId="urn:microsoft.com/office/officeart/2008/layout/BubblePictureList"/>
    <dgm:cxn modelId="{5C297131-A4EF-4299-AB2C-97E43258AEB3}" type="presParOf" srcId="{7FE6E74C-50DA-4EB3-900F-717D834E2ECE}" destId="{454B0749-528D-47CD-A4A3-C710FB88CD16}" srcOrd="5" destOrd="0" presId="urn:microsoft.com/office/officeart/2008/layout/BubblePictureList"/>
    <dgm:cxn modelId="{8D9E662E-1B5C-44C1-AAD8-9928ED4A50AF}" type="presParOf" srcId="{454B0749-528D-47CD-A4A3-C710FB88CD16}" destId="{F0A83243-C92B-474D-B85D-C0C934D9629E}" srcOrd="0" destOrd="0" presId="urn:microsoft.com/office/officeart/2008/layout/BubblePictureList"/>
    <dgm:cxn modelId="{0B2A3DB1-E14B-4717-8E01-19A83AEB3CD9}" type="presParOf" srcId="{7FE6E74C-50DA-4EB3-900F-717D834E2ECE}" destId="{8D9DB47D-FBD3-43B8-9923-7B9DC1505DD0}" srcOrd="6" destOrd="0" presId="urn:microsoft.com/office/officeart/2008/layout/BubblePictureList"/>
    <dgm:cxn modelId="{1CC3F16C-2973-4B90-91FE-9FE0723933B3}" type="presParOf" srcId="{8D9DB47D-FBD3-43B8-9923-7B9DC1505DD0}" destId="{C0BA8CF2-7489-41DE-A130-A61F3E911CA8}" srcOrd="0" destOrd="0" presId="urn:microsoft.com/office/officeart/2008/layout/BubblePictureList"/>
    <dgm:cxn modelId="{E692CCD3-0501-4E55-A4F9-0B6D9D02883E}" type="presParOf" srcId="{7FE6E74C-50DA-4EB3-900F-717D834E2ECE}" destId="{284D4658-9C7A-4E97-B177-6FCE6B07C6CB}" srcOrd="7" destOrd="0" presId="urn:microsoft.com/office/officeart/2008/layout/BubblePictureList"/>
    <dgm:cxn modelId="{24AED335-AE02-4978-8E40-D3D078D87F68}" type="presParOf" srcId="{284D4658-9C7A-4E97-B177-6FCE6B07C6CB}" destId="{3A8C0713-6F38-4A5C-B0AC-6CDC8C345A57}" srcOrd="0" destOrd="0" presId="urn:microsoft.com/office/officeart/2008/layout/BubblePictureList"/>
    <dgm:cxn modelId="{A436EC5C-0F79-48BD-8B90-060835CFA5E8}" type="presParOf" srcId="{7FE6E74C-50DA-4EB3-900F-717D834E2ECE}" destId="{6B3B7A22-8887-47A3-90E3-33B2FEB284DA}" srcOrd="8" destOrd="0" presId="urn:microsoft.com/office/officeart/2008/layout/BubblePictureList"/>
    <dgm:cxn modelId="{05E7E2BB-BE47-4213-94D8-926FB44989BA}" type="presParOf" srcId="{7FE6E74C-50DA-4EB3-900F-717D834E2ECE}" destId="{3E2BF14B-7264-4E3B-9492-6E9585AA70B8}" srcOrd="9" destOrd="0" presId="urn:microsoft.com/office/officeart/2008/layout/BubblePictureList"/>
    <dgm:cxn modelId="{0A5BDF09-2BA0-4218-914E-B703F8047FE9}" type="presParOf" srcId="{7FE6E74C-50DA-4EB3-900F-717D834E2ECE}" destId="{9170CFC3-C36E-4315-BE52-ECF1AE594564}" srcOrd="10" destOrd="0" presId="urn:microsoft.com/office/officeart/2008/layout/BubblePictureList"/>
    <dgm:cxn modelId="{9738F2B1-3A76-489F-AAD7-321B03518B0F}" type="presParOf" srcId="{7FE6E74C-50DA-4EB3-900F-717D834E2ECE}" destId="{8C92F963-9621-47BD-B486-3F5745CCE6D8}" srcOrd="11" destOrd="0" presId="urn:microsoft.com/office/officeart/2008/layout/BubblePictureList"/>
    <dgm:cxn modelId="{754B9BE1-F04A-405D-BDF0-418B062C1BCD}" type="presParOf" srcId="{8C92F963-9621-47BD-B486-3F5745CCE6D8}" destId="{81EFA0F4-823B-4E3A-9B1B-5947498A1A01}" srcOrd="0" destOrd="0" presId="urn:microsoft.com/office/officeart/2008/layout/Bubble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599A3F-E216-490E-A0E4-AF7D48A62BA1}"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GB"/>
        </a:p>
      </dgm:t>
    </dgm:pt>
    <dgm:pt modelId="{CC174A69-BED6-44C0-8BB7-2D5C49DC352E}">
      <dgm:prSet custT="1"/>
      <dgm:spPr/>
      <dgm:t>
        <a:bodyPr/>
        <a:lstStyle/>
        <a:p>
          <a:r>
            <a:rPr lang="en-GB" sz="2000" b="1" dirty="0"/>
            <a:t>Internet</a:t>
          </a:r>
        </a:p>
        <a:p>
          <a:r>
            <a:rPr lang="en-GB" sz="1000" dirty="0"/>
            <a:t>Internet impact on society is now making economic, social, and political changes around the globe, It helps spread and receive information. In the same time it has radically changed for example the field of art, especially in its production, distribution and reception</a:t>
          </a:r>
        </a:p>
      </dgm:t>
    </dgm:pt>
    <dgm:pt modelId="{BC6E01BE-78F1-4C79-BAD4-D0BC4B7EB8FE}" type="parTrans" cxnId="{4B7D7EA5-7B7F-470E-8764-14A2787286D6}">
      <dgm:prSet/>
      <dgm:spPr/>
      <dgm:t>
        <a:bodyPr/>
        <a:lstStyle/>
        <a:p>
          <a:endParaRPr lang="en-GB"/>
        </a:p>
      </dgm:t>
    </dgm:pt>
    <dgm:pt modelId="{6DEB754A-56F7-40BB-A823-067DC9022529}" type="sibTrans" cxnId="{4B7D7EA5-7B7F-470E-8764-14A2787286D6}">
      <dgm:prSet/>
      <dgm:spPr/>
      <dgm:t>
        <a:bodyPr/>
        <a:lstStyle/>
        <a:p>
          <a:endParaRPr lang="en-GB"/>
        </a:p>
      </dgm:t>
    </dgm:pt>
    <dgm:pt modelId="{09290BFC-7787-482E-A5FD-3BFDC1C702A4}">
      <dgm:prSet custT="1"/>
      <dgm:spPr/>
      <dgm:t>
        <a:bodyPr/>
        <a:lstStyle/>
        <a:p>
          <a:r>
            <a:rPr lang="en-GB" sz="2000" b="1" dirty="0"/>
            <a:t>Gender Tolerance </a:t>
          </a:r>
        </a:p>
        <a:p>
          <a:r>
            <a:rPr lang="en-GB" sz="900" dirty="0"/>
            <a:t> </a:t>
          </a:r>
          <a:r>
            <a:rPr lang="en-GB" sz="1000" dirty="0"/>
            <a:t>The diversity of genders is becoming more visible in the streets, online and in our mainstream media. In the same time there is also a counter effect that manifests in a rise in  homophobia and transphobia that we can see almost everyday in the newspaper</a:t>
          </a:r>
          <a:endParaRPr lang="en-GB" sz="900" dirty="0"/>
        </a:p>
      </dgm:t>
    </dgm:pt>
    <dgm:pt modelId="{C3D9E0FD-AA25-45EA-BB3E-6C9BAAFA114B}" type="parTrans" cxnId="{3D84CAC3-B3AD-4AB9-8307-481BA7C2887A}">
      <dgm:prSet/>
      <dgm:spPr/>
      <dgm:t>
        <a:bodyPr/>
        <a:lstStyle/>
        <a:p>
          <a:endParaRPr lang="en-GB"/>
        </a:p>
      </dgm:t>
    </dgm:pt>
    <dgm:pt modelId="{C2479370-46A4-46F6-ADC7-667AC91F9613}" type="sibTrans" cxnId="{3D84CAC3-B3AD-4AB9-8307-481BA7C2887A}">
      <dgm:prSet/>
      <dgm:spPr/>
      <dgm:t>
        <a:bodyPr/>
        <a:lstStyle/>
        <a:p>
          <a:endParaRPr lang="en-GB"/>
        </a:p>
      </dgm:t>
    </dgm:pt>
    <dgm:pt modelId="{C2D0626E-85E4-4722-BC75-F5AB056D1745}">
      <dgm:prSet custT="1"/>
      <dgm:spPr/>
      <dgm:t>
        <a:bodyPr/>
        <a:lstStyle/>
        <a:p>
          <a:r>
            <a:rPr lang="en-GB" sz="2000" b="1" dirty="0"/>
            <a:t>Feminism</a:t>
          </a:r>
          <a:r>
            <a:rPr lang="en-GB" sz="900" dirty="0"/>
            <a:t> </a:t>
          </a:r>
        </a:p>
        <a:p>
          <a:r>
            <a:rPr lang="en-GB" sz="1000" dirty="0"/>
            <a:t> A paradigm that has been taken under consideration a while ago,  incorporates the position that societies prioritize the male point of view, and that women are treated unfairly. Efforts to change that include fighting gender stereotypes and seeking to establish educational and professional opportunities for women that are equal to those for men.</a:t>
          </a:r>
        </a:p>
      </dgm:t>
    </dgm:pt>
    <dgm:pt modelId="{800F2688-EE3F-414B-925C-6CCF944E7062}" type="parTrans" cxnId="{3EB4A8E4-8BDA-415B-9E5C-1E570BBAD287}">
      <dgm:prSet/>
      <dgm:spPr/>
      <dgm:t>
        <a:bodyPr/>
        <a:lstStyle/>
        <a:p>
          <a:endParaRPr lang="en-GB"/>
        </a:p>
      </dgm:t>
    </dgm:pt>
    <dgm:pt modelId="{AA9F278A-ADEC-4E23-B5C5-4FC5E665DE1A}" type="sibTrans" cxnId="{3EB4A8E4-8BDA-415B-9E5C-1E570BBAD287}">
      <dgm:prSet/>
      <dgm:spPr/>
      <dgm:t>
        <a:bodyPr/>
        <a:lstStyle/>
        <a:p>
          <a:endParaRPr lang="en-GB"/>
        </a:p>
      </dgm:t>
    </dgm:pt>
    <dgm:pt modelId="{72E77B54-940B-45D3-B3A4-15754195FDF6}">
      <dgm:prSet custT="1"/>
      <dgm:spPr/>
      <dgm:t>
        <a:bodyPr/>
        <a:lstStyle/>
        <a:p>
          <a:r>
            <a:rPr lang="en-GB" sz="2000" b="1" dirty="0"/>
            <a:t>Race Tolerance</a:t>
          </a:r>
          <a:endParaRPr lang="en-GB" sz="900" b="1" dirty="0"/>
        </a:p>
        <a:p>
          <a:r>
            <a:rPr lang="en-GB" sz="1000" dirty="0"/>
            <a:t>This paradigm shapes our understanding of what race and racism mean and the nature of our discussion about race. Anti-racism for example promotes an egalitarian society in which people are not discriminated against on the basis of race. </a:t>
          </a:r>
        </a:p>
      </dgm:t>
    </dgm:pt>
    <dgm:pt modelId="{94EC6932-1AF7-488F-8A72-55E9C59BD3C8}" type="parTrans" cxnId="{4AB9EAF1-94BD-407E-A58A-3EB12C3C1D22}">
      <dgm:prSet/>
      <dgm:spPr/>
      <dgm:t>
        <a:bodyPr/>
        <a:lstStyle/>
        <a:p>
          <a:endParaRPr lang="en-GB"/>
        </a:p>
      </dgm:t>
    </dgm:pt>
    <dgm:pt modelId="{DB4FA2B1-BC23-4C82-A071-0868CB8FA672}" type="sibTrans" cxnId="{4AB9EAF1-94BD-407E-A58A-3EB12C3C1D22}">
      <dgm:prSet/>
      <dgm:spPr/>
      <dgm:t>
        <a:bodyPr/>
        <a:lstStyle/>
        <a:p>
          <a:endParaRPr lang="en-GB"/>
        </a:p>
      </dgm:t>
    </dgm:pt>
    <dgm:pt modelId="{05A7EE7E-EE68-4BB1-BAE4-A1DE9D1B75F0}" type="pres">
      <dgm:prSet presAssocID="{5A599A3F-E216-490E-A0E4-AF7D48A62BA1}" presName="Name0" presStyleCnt="0">
        <dgm:presLayoutVars>
          <dgm:dir/>
          <dgm:resizeHandles val="exact"/>
        </dgm:presLayoutVars>
      </dgm:prSet>
      <dgm:spPr/>
    </dgm:pt>
    <dgm:pt modelId="{864CA0B0-4FC7-49E4-B942-31A95969B657}" type="pres">
      <dgm:prSet presAssocID="{CC174A69-BED6-44C0-8BB7-2D5C49DC352E}" presName="Name5" presStyleLbl="vennNode1" presStyleIdx="0" presStyleCnt="4">
        <dgm:presLayoutVars>
          <dgm:bulletEnabled val="1"/>
        </dgm:presLayoutVars>
      </dgm:prSet>
      <dgm:spPr/>
    </dgm:pt>
    <dgm:pt modelId="{A6385F02-5B81-467B-9F56-9759DA885F4E}" type="pres">
      <dgm:prSet presAssocID="{6DEB754A-56F7-40BB-A823-067DC9022529}" presName="space" presStyleCnt="0"/>
      <dgm:spPr/>
    </dgm:pt>
    <dgm:pt modelId="{676F98BB-00D8-44A6-939A-318D2DAAD4B5}" type="pres">
      <dgm:prSet presAssocID="{09290BFC-7787-482E-A5FD-3BFDC1C702A4}" presName="Name5" presStyleLbl="vennNode1" presStyleIdx="1" presStyleCnt="4">
        <dgm:presLayoutVars>
          <dgm:bulletEnabled val="1"/>
        </dgm:presLayoutVars>
      </dgm:prSet>
      <dgm:spPr/>
    </dgm:pt>
    <dgm:pt modelId="{4A4809B9-DF87-4A42-8884-02F244946CB9}" type="pres">
      <dgm:prSet presAssocID="{C2479370-46A4-46F6-ADC7-667AC91F9613}" presName="space" presStyleCnt="0"/>
      <dgm:spPr/>
    </dgm:pt>
    <dgm:pt modelId="{5BE21F11-89FA-446A-A8FA-184575D0224A}" type="pres">
      <dgm:prSet presAssocID="{C2D0626E-85E4-4722-BC75-F5AB056D1745}" presName="Name5" presStyleLbl="vennNode1" presStyleIdx="2" presStyleCnt="4">
        <dgm:presLayoutVars>
          <dgm:bulletEnabled val="1"/>
        </dgm:presLayoutVars>
      </dgm:prSet>
      <dgm:spPr/>
    </dgm:pt>
    <dgm:pt modelId="{46B94B12-4C5F-49C3-A310-39756F7FDE95}" type="pres">
      <dgm:prSet presAssocID="{AA9F278A-ADEC-4E23-B5C5-4FC5E665DE1A}" presName="space" presStyleCnt="0"/>
      <dgm:spPr/>
    </dgm:pt>
    <dgm:pt modelId="{8CB58A70-45B5-4995-BD43-253AEB5655D2}" type="pres">
      <dgm:prSet presAssocID="{72E77B54-940B-45D3-B3A4-15754195FDF6}" presName="Name5" presStyleLbl="vennNode1" presStyleIdx="3" presStyleCnt="4" custLinFactNeighborX="499" custLinFactNeighborY="-510">
        <dgm:presLayoutVars>
          <dgm:bulletEnabled val="1"/>
        </dgm:presLayoutVars>
      </dgm:prSet>
      <dgm:spPr/>
    </dgm:pt>
  </dgm:ptLst>
  <dgm:cxnLst>
    <dgm:cxn modelId="{31919501-8B7F-4818-8407-1FDA7559B7AD}" type="presOf" srcId="{5A599A3F-E216-490E-A0E4-AF7D48A62BA1}" destId="{05A7EE7E-EE68-4BB1-BAE4-A1DE9D1B75F0}" srcOrd="0" destOrd="0" presId="urn:microsoft.com/office/officeart/2005/8/layout/venn3"/>
    <dgm:cxn modelId="{54FA4E4E-8740-42CC-A996-DE52CDCB4EFE}" type="presOf" srcId="{09290BFC-7787-482E-A5FD-3BFDC1C702A4}" destId="{676F98BB-00D8-44A6-939A-318D2DAAD4B5}" srcOrd="0" destOrd="0" presId="urn:microsoft.com/office/officeart/2005/8/layout/venn3"/>
    <dgm:cxn modelId="{DE3AD86E-9DD2-4131-95A9-9F7215735636}" type="presOf" srcId="{C2D0626E-85E4-4722-BC75-F5AB056D1745}" destId="{5BE21F11-89FA-446A-A8FA-184575D0224A}" srcOrd="0" destOrd="0" presId="urn:microsoft.com/office/officeart/2005/8/layout/venn3"/>
    <dgm:cxn modelId="{FAB99183-5660-4265-AB61-66089F47BFB8}" type="presOf" srcId="{CC174A69-BED6-44C0-8BB7-2D5C49DC352E}" destId="{864CA0B0-4FC7-49E4-B942-31A95969B657}" srcOrd="0" destOrd="0" presId="urn:microsoft.com/office/officeart/2005/8/layout/venn3"/>
    <dgm:cxn modelId="{14D21F90-725D-42D9-933F-B2AE17F6228A}" type="presOf" srcId="{72E77B54-940B-45D3-B3A4-15754195FDF6}" destId="{8CB58A70-45B5-4995-BD43-253AEB5655D2}" srcOrd="0" destOrd="0" presId="urn:microsoft.com/office/officeart/2005/8/layout/venn3"/>
    <dgm:cxn modelId="{4B7D7EA5-7B7F-470E-8764-14A2787286D6}" srcId="{5A599A3F-E216-490E-A0E4-AF7D48A62BA1}" destId="{CC174A69-BED6-44C0-8BB7-2D5C49DC352E}" srcOrd="0" destOrd="0" parTransId="{BC6E01BE-78F1-4C79-BAD4-D0BC4B7EB8FE}" sibTransId="{6DEB754A-56F7-40BB-A823-067DC9022529}"/>
    <dgm:cxn modelId="{3D84CAC3-B3AD-4AB9-8307-481BA7C2887A}" srcId="{5A599A3F-E216-490E-A0E4-AF7D48A62BA1}" destId="{09290BFC-7787-482E-A5FD-3BFDC1C702A4}" srcOrd="1" destOrd="0" parTransId="{C3D9E0FD-AA25-45EA-BB3E-6C9BAAFA114B}" sibTransId="{C2479370-46A4-46F6-ADC7-667AC91F9613}"/>
    <dgm:cxn modelId="{3EB4A8E4-8BDA-415B-9E5C-1E570BBAD287}" srcId="{5A599A3F-E216-490E-A0E4-AF7D48A62BA1}" destId="{C2D0626E-85E4-4722-BC75-F5AB056D1745}" srcOrd="2" destOrd="0" parTransId="{800F2688-EE3F-414B-925C-6CCF944E7062}" sibTransId="{AA9F278A-ADEC-4E23-B5C5-4FC5E665DE1A}"/>
    <dgm:cxn modelId="{4AB9EAF1-94BD-407E-A58A-3EB12C3C1D22}" srcId="{5A599A3F-E216-490E-A0E4-AF7D48A62BA1}" destId="{72E77B54-940B-45D3-B3A4-15754195FDF6}" srcOrd="3" destOrd="0" parTransId="{94EC6932-1AF7-488F-8A72-55E9C59BD3C8}" sibTransId="{DB4FA2B1-BC23-4C82-A071-0868CB8FA672}"/>
    <dgm:cxn modelId="{DF185F14-83A6-4526-9493-A5BBD1197C76}" type="presParOf" srcId="{05A7EE7E-EE68-4BB1-BAE4-A1DE9D1B75F0}" destId="{864CA0B0-4FC7-49E4-B942-31A95969B657}" srcOrd="0" destOrd="0" presId="urn:microsoft.com/office/officeart/2005/8/layout/venn3"/>
    <dgm:cxn modelId="{685F6AAE-BBC6-4327-BDC3-32D0A498D537}" type="presParOf" srcId="{05A7EE7E-EE68-4BB1-BAE4-A1DE9D1B75F0}" destId="{A6385F02-5B81-467B-9F56-9759DA885F4E}" srcOrd="1" destOrd="0" presId="urn:microsoft.com/office/officeart/2005/8/layout/venn3"/>
    <dgm:cxn modelId="{60139E63-976C-43DE-94E5-289B2134E7DD}" type="presParOf" srcId="{05A7EE7E-EE68-4BB1-BAE4-A1DE9D1B75F0}" destId="{676F98BB-00D8-44A6-939A-318D2DAAD4B5}" srcOrd="2" destOrd="0" presId="urn:microsoft.com/office/officeart/2005/8/layout/venn3"/>
    <dgm:cxn modelId="{9E8FAB4D-5016-4265-AA2F-52B6798D0898}" type="presParOf" srcId="{05A7EE7E-EE68-4BB1-BAE4-A1DE9D1B75F0}" destId="{4A4809B9-DF87-4A42-8884-02F244946CB9}" srcOrd="3" destOrd="0" presId="urn:microsoft.com/office/officeart/2005/8/layout/venn3"/>
    <dgm:cxn modelId="{30477675-6C33-42CF-9700-66D3DD0D4F3F}" type="presParOf" srcId="{05A7EE7E-EE68-4BB1-BAE4-A1DE9D1B75F0}" destId="{5BE21F11-89FA-446A-A8FA-184575D0224A}" srcOrd="4" destOrd="0" presId="urn:microsoft.com/office/officeart/2005/8/layout/venn3"/>
    <dgm:cxn modelId="{573A77A1-6CAD-4DC8-83BC-468A76B9483C}" type="presParOf" srcId="{05A7EE7E-EE68-4BB1-BAE4-A1DE9D1B75F0}" destId="{46B94B12-4C5F-49C3-A310-39756F7FDE95}" srcOrd="5" destOrd="0" presId="urn:microsoft.com/office/officeart/2005/8/layout/venn3"/>
    <dgm:cxn modelId="{824C60BF-F8A7-4D6F-8BE4-10A15996CB44}" type="presParOf" srcId="{05A7EE7E-EE68-4BB1-BAE4-A1DE9D1B75F0}" destId="{8CB58A70-45B5-4995-BD43-253AEB5655D2}" srcOrd="6"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080546-9E0B-4511-BAC1-A477D51901A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GB"/>
        </a:p>
      </dgm:t>
    </dgm:pt>
    <dgm:pt modelId="{2D87A61F-020E-4BB2-B1C4-E8DBE2DB9670}">
      <dgm:prSet custT="1"/>
      <dgm:spPr/>
      <dgm:t>
        <a:bodyPr/>
        <a:lstStyle/>
        <a:p>
          <a:r>
            <a:rPr lang="en-GB" sz="1600" b="1" dirty="0"/>
            <a:t>Have learned a lot about tolerance</a:t>
          </a:r>
        </a:p>
      </dgm:t>
    </dgm:pt>
    <dgm:pt modelId="{1D532FE4-EC52-48F0-96BE-35E2C2DEA30D}" type="parTrans" cxnId="{851A145E-29F6-4081-94FE-38EE6C6B2698}">
      <dgm:prSet/>
      <dgm:spPr/>
      <dgm:t>
        <a:bodyPr/>
        <a:lstStyle/>
        <a:p>
          <a:endParaRPr lang="en-GB"/>
        </a:p>
      </dgm:t>
    </dgm:pt>
    <dgm:pt modelId="{729F80DA-4D4D-4F45-B767-F98D6C0279E1}" type="sibTrans" cxnId="{851A145E-29F6-4081-94FE-38EE6C6B2698}">
      <dgm:prSet/>
      <dgm:spPr/>
      <dgm:t>
        <a:bodyPr/>
        <a:lstStyle/>
        <a:p>
          <a:endParaRPr lang="en-GB"/>
        </a:p>
      </dgm:t>
    </dgm:pt>
    <dgm:pt modelId="{80676226-2DE2-4B65-8FD2-9DB2BED6E0CF}">
      <dgm:prSet custT="1"/>
      <dgm:spPr/>
      <dgm:t>
        <a:bodyPr/>
        <a:lstStyle/>
        <a:p>
          <a:r>
            <a:rPr lang="en-GB" sz="1600" b="1" dirty="0"/>
            <a:t>Curators work </a:t>
          </a:r>
        </a:p>
      </dgm:t>
    </dgm:pt>
    <dgm:pt modelId="{A8FC2846-22D6-4CEB-B2B4-F9200DAB6806}" type="parTrans" cxnId="{515DD551-4572-4904-BA83-ADFF0B641B07}">
      <dgm:prSet/>
      <dgm:spPr/>
      <dgm:t>
        <a:bodyPr/>
        <a:lstStyle/>
        <a:p>
          <a:endParaRPr lang="en-GB"/>
        </a:p>
      </dgm:t>
    </dgm:pt>
    <dgm:pt modelId="{783A99EE-A6D2-470F-8468-68C9EB724D3A}" type="sibTrans" cxnId="{515DD551-4572-4904-BA83-ADFF0B641B07}">
      <dgm:prSet/>
      <dgm:spPr/>
      <dgm:t>
        <a:bodyPr/>
        <a:lstStyle/>
        <a:p>
          <a:endParaRPr lang="en-GB"/>
        </a:p>
      </dgm:t>
    </dgm:pt>
    <dgm:pt modelId="{8BC95A00-12C4-46A6-8C54-705196E014BE}">
      <dgm:prSet custT="1"/>
      <dgm:spPr/>
      <dgm:t>
        <a:bodyPr/>
        <a:lstStyle/>
        <a:p>
          <a:r>
            <a:rPr lang="en-GB" sz="1600" b="1" dirty="0"/>
            <a:t>To explore different societies problems </a:t>
          </a:r>
        </a:p>
      </dgm:t>
    </dgm:pt>
    <dgm:pt modelId="{D12600D2-01F8-4781-83FB-E6997D3F2C79}" type="parTrans" cxnId="{11439DCF-BF80-4959-895A-CF833B31CE07}">
      <dgm:prSet/>
      <dgm:spPr/>
      <dgm:t>
        <a:bodyPr/>
        <a:lstStyle/>
        <a:p>
          <a:endParaRPr lang="en-GB"/>
        </a:p>
      </dgm:t>
    </dgm:pt>
    <dgm:pt modelId="{59937446-0AC8-4088-A87A-A43EE780018C}" type="sibTrans" cxnId="{11439DCF-BF80-4959-895A-CF833B31CE07}">
      <dgm:prSet/>
      <dgm:spPr/>
      <dgm:t>
        <a:bodyPr/>
        <a:lstStyle/>
        <a:p>
          <a:endParaRPr lang="en-GB"/>
        </a:p>
      </dgm:t>
    </dgm:pt>
    <dgm:pt modelId="{DBD9529E-A63F-4E69-BAF5-631FED29952C}">
      <dgm:prSet custT="1"/>
      <dgm:spPr/>
      <dgm:t>
        <a:bodyPr/>
        <a:lstStyle/>
        <a:p>
          <a:r>
            <a:rPr lang="en-GB" sz="1600" b="1" dirty="0"/>
            <a:t>To gain knowledge </a:t>
          </a:r>
        </a:p>
      </dgm:t>
    </dgm:pt>
    <dgm:pt modelId="{E9FFE6B6-518D-4037-872A-ED7FCEB0D1A1}" type="parTrans" cxnId="{EF9994CA-4237-447D-A62E-2C926EF43256}">
      <dgm:prSet/>
      <dgm:spPr/>
      <dgm:t>
        <a:bodyPr/>
        <a:lstStyle/>
        <a:p>
          <a:endParaRPr lang="en-GB"/>
        </a:p>
      </dgm:t>
    </dgm:pt>
    <dgm:pt modelId="{13DDA4C1-380F-4080-8922-9FF621CAD2A3}" type="sibTrans" cxnId="{EF9994CA-4237-447D-A62E-2C926EF43256}">
      <dgm:prSet/>
      <dgm:spPr/>
      <dgm:t>
        <a:bodyPr/>
        <a:lstStyle/>
        <a:p>
          <a:endParaRPr lang="en-GB"/>
        </a:p>
      </dgm:t>
    </dgm:pt>
    <dgm:pt modelId="{41019FC9-E956-485D-ACB8-E27E318BE071}">
      <dgm:prSet custT="1"/>
      <dgm:spPr/>
      <dgm:t>
        <a:bodyPr/>
        <a:lstStyle/>
        <a:p>
          <a:r>
            <a:rPr lang="en-GB" sz="1600" b="1" dirty="0"/>
            <a:t>To be open minded</a:t>
          </a:r>
        </a:p>
      </dgm:t>
    </dgm:pt>
    <dgm:pt modelId="{93A047CC-84B1-4C92-9AC7-0806DC8F8427}" type="parTrans" cxnId="{028748EA-1E02-4F2B-B350-3B88A3B20ACF}">
      <dgm:prSet/>
      <dgm:spPr/>
      <dgm:t>
        <a:bodyPr/>
        <a:lstStyle/>
        <a:p>
          <a:endParaRPr lang="en-GB"/>
        </a:p>
      </dgm:t>
    </dgm:pt>
    <dgm:pt modelId="{388EA81D-1186-4B58-8711-12983BA23E20}" type="sibTrans" cxnId="{028748EA-1E02-4F2B-B350-3B88A3B20ACF}">
      <dgm:prSet/>
      <dgm:spPr/>
      <dgm:t>
        <a:bodyPr/>
        <a:lstStyle/>
        <a:p>
          <a:endParaRPr lang="en-GB"/>
        </a:p>
      </dgm:t>
    </dgm:pt>
    <dgm:pt modelId="{AFAC40C0-4B0B-4B57-A95E-8D93656DA024}" type="pres">
      <dgm:prSet presAssocID="{35080546-9E0B-4511-BAC1-A477D51901A8}" presName="compositeShape" presStyleCnt="0">
        <dgm:presLayoutVars>
          <dgm:chMax val="7"/>
          <dgm:dir/>
          <dgm:resizeHandles val="exact"/>
        </dgm:presLayoutVars>
      </dgm:prSet>
      <dgm:spPr/>
    </dgm:pt>
    <dgm:pt modelId="{383E6EB5-E995-4F43-83A0-57A756A856B8}" type="pres">
      <dgm:prSet presAssocID="{2D87A61F-020E-4BB2-B1C4-E8DBE2DB9670}" presName="circ1" presStyleLbl="vennNode1" presStyleIdx="0" presStyleCnt="5"/>
      <dgm:spPr/>
    </dgm:pt>
    <dgm:pt modelId="{AAACE025-6A42-44C9-B6B2-8E7E1112FEFE}" type="pres">
      <dgm:prSet presAssocID="{2D87A61F-020E-4BB2-B1C4-E8DBE2DB9670}" presName="circ1Tx" presStyleLbl="revTx" presStyleIdx="0" presStyleCnt="0">
        <dgm:presLayoutVars>
          <dgm:chMax val="0"/>
          <dgm:chPref val="0"/>
          <dgm:bulletEnabled val="1"/>
        </dgm:presLayoutVars>
      </dgm:prSet>
      <dgm:spPr/>
    </dgm:pt>
    <dgm:pt modelId="{59AD68A1-3A8D-4DCB-9C3B-3BFB81206A09}" type="pres">
      <dgm:prSet presAssocID="{80676226-2DE2-4B65-8FD2-9DB2BED6E0CF}" presName="circ2" presStyleLbl="vennNode1" presStyleIdx="1" presStyleCnt="5"/>
      <dgm:spPr/>
    </dgm:pt>
    <dgm:pt modelId="{B02F2AAE-DC46-45B1-8631-2670901A00AE}" type="pres">
      <dgm:prSet presAssocID="{80676226-2DE2-4B65-8FD2-9DB2BED6E0CF}" presName="circ2Tx" presStyleLbl="revTx" presStyleIdx="0" presStyleCnt="0" custScaleX="107955" custScaleY="104334">
        <dgm:presLayoutVars>
          <dgm:chMax val="0"/>
          <dgm:chPref val="0"/>
          <dgm:bulletEnabled val="1"/>
        </dgm:presLayoutVars>
      </dgm:prSet>
      <dgm:spPr/>
    </dgm:pt>
    <dgm:pt modelId="{9ADF8847-A5CE-463C-870D-0C339E92DAD4}" type="pres">
      <dgm:prSet presAssocID="{8BC95A00-12C4-46A6-8C54-705196E014BE}" presName="circ3" presStyleLbl="vennNode1" presStyleIdx="2" presStyleCnt="5"/>
      <dgm:spPr/>
    </dgm:pt>
    <dgm:pt modelId="{23F60088-D911-4AFF-A926-A7591FBBEB78}" type="pres">
      <dgm:prSet presAssocID="{8BC95A00-12C4-46A6-8C54-705196E014BE}" presName="circ3Tx" presStyleLbl="revTx" presStyleIdx="0" presStyleCnt="0" custLinFactNeighborX="6441" custLinFactNeighborY="-22475">
        <dgm:presLayoutVars>
          <dgm:chMax val="0"/>
          <dgm:chPref val="0"/>
          <dgm:bulletEnabled val="1"/>
        </dgm:presLayoutVars>
      </dgm:prSet>
      <dgm:spPr/>
    </dgm:pt>
    <dgm:pt modelId="{29DB1E00-5CD8-494E-8384-D3DBD5B22397}" type="pres">
      <dgm:prSet presAssocID="{DBD9529E-A63F-4E69-BAF5-631FED29952C}" presName="circ4" presStyleLbl="vennNode1" presStyleIdx="3" presStyleCnt="5"/>
      <dgm:spPr/>
    </dgm:pt>
    <dgm:pt modelId="{48F8FD41-18D0-4D79-A19F-D2A8BCBC3EAC}" type="pres">
      <dgm:prSet presAssocID="{DBD9529E-A63F-4E69-BAF5-631FED29952C}" presName="circ4Tx" presStyleLbl="revTx" presStyleIdx="0" presStyleCnt="0" custLinFactNeighborX="1431" custLinFactNeighborY="-9194">
        <dgm:presLayoutVars>
          <dgm:chMax val="0"/>
          <dgm:chPref val="0"/>
          <dgm:bulletEnabled val="1"/>
        </dgm:presLayoutVars>
      </dgm:prSet>
      <dgm:spPr/>
    </dgm:pt>
    <dgm:pt modelId="{3436325D-BAF4-4E6A-87AB-B72596AAC21B}" type="pres">
      <dgm:prSet presAssocID="{41019FC9-E956-485D-ACB8-E27E318BE071}" presName="circ5" presStyleLbl="vennNode1" presStyleIdx="4" presStyleCnt="5"/>
      <dgm:spPr/>
    </dgm:pt>
    <dgm:pt modelId="{9E45B211-EF6A-41DC-BD42-83BD6BC4975D}" type="pres">
      <dgm:prSet presAssocID="{41019FC9-E956-485D-ACB8-E27E318BE071}" presName="circ5Tx" presStyleLbl="revTx" presStyleIdx="0" presStyleCnt="0">
        <dgm:presLayoutVars>
          <dgm:chMax val="0"/>
          <dgm:chPref val="0"/>
          <dgm:bulletEnabled val="1"/>
        </dgm:presLayoutVars>
      </dgm:prSet>
      <dgm:spPr/>
    </dgm:pt>
  </dgm:ptLst>
  <dgm:cxnLst>
    <dgm:cxn modelId="{F763103D-3EE7-48A7-9A18-2AB0818F5D40}" type="presOf" srcId="{41019FC9-E956-485D-ACB8-E27E318BE071}" destId="{9E45B211-EF6A-41DC-BD42-83BD6BC4975D}" srcOrd="0" destOrd="0" presId="urn:microsoft.com/office/officeart/2005/8/layout/venn1"/>
    <dgm:cxn modelId="{851A145E-29F6-4081-94FE-38EE6C6B2698}" srcId="{35080546-9E0B-4511-BAC1-A477D51901A8}" destId="{2D87A61F-020E-4BB2-B1C4-E8DBE2DB9670}" srcOrd="0" destOrd="0" parTransId="{1D532FE4-EC52-48F0-96BE-35E2C2DEA30D}" sibTransId="{729F80DA-4D4D-4F45-B767-F98D6C0279E1}"/>
    <dgm:cxn modelId="{0999275E-8285-4F0E-B635-3A8372D54F84}" type="presOf" srcId="{2D87A61F-020E-4BB2-B1C4-E8DBE2DB9670}" destId="{AAACE025-6A42-44C9-B6B2-8E7E1112FEFE}" srcOrd="0" destOrd="0" presId="urn:microsoft.com/office/officeart/2005/8/layout/venn1"/>
    <dgm:cxn modelId="{B9EF635F-FD18-4FF7-ABD6-7F2EB9A4022C}" type="presOf" srcId="{80676226-2DE2-4B65-8FD2-9DB2BED6E0CF}" destId="{B02F2AAE-DC46-45B1-8631-2670901A00AE}" srcOrd="0" destOrd="0" presId="urn:microsoft.com/office/officeart/2005/8/layout/venn1"/>
    <dgm:cxn modelId="{515DD551-4572-4904-BA83-ADFF0B641B07}" srcId="{35080546-9E0B-4511-BAC1-A477D51901A8}" destId="{80676226-2DE2-4B65-8FD2-9DB2BED6E0CF}" srcOrd="1" destOrd="0" parTransId="{A8FC2846-22D6-4CEB-B2B4-F9200DAB6806}" sibTransId="{783A99EE-A6D2-470F-8468-68C9EB724D3A}"/>
    <dgm:cxn modelId="{D3FA087F-BAAA-4A31-9A25-8287452325FD}" type="presOf" srcId="{35080546-9E0B-4511-BAC1-A477D51901A8}" destId="{AFAC40C0-4B0B-4B57-A95E-8D93656DA024}" srcOrd="0" destOrd="0" presId="urn:microsoft.com/office/officeart/2005/8/layout/venn1"/>
    <dgm:cxn modelId="{15162AA0-3CEA-4055-9303-171414F8F94E}" type="presOf" srcId="{8BC95A00-12C4-46A6-8C54-705196E014BE}" destId="{23F60088-D911-4AFF-A926-A7591FBBEB78}" srcOrd="0" destOrd="0" presId="urn:microsoft.com/office/officeart/2005/8/layout/venn1"/>
    <dgm:cxn modelId="{EF9994CA-4237-447D-A62E-2C926EF43256}" srcId="{35080546-9E0B-4511-BAC1-A477D51901A8}" destId="{DBD9529E-A63F-4E69-BAF5-631FED29952C}" srcOrd="3" destOrd="0" parTransId="{E9FFE6B6-518D-4037-872A-ED7FCEB0D1A1}" sibTransId="{13DDA4C1-380F-4080-8922-9FF621CAD2A3}"/>
    <dgm:cxn modelId="{11439DCF-BF80-4959-895A-CF833B31CE07}" srcId="{35080546-9E0B-4511-BAC1-A477D51901A8}" destId="{8BC95A00-12C4-46A6-8C54-705196E014BE}" srcOrd="2" destOrd="0" parTransId="{D12600D2-01F8-4781-83FB-E6997D3F2C79}" sibTransId="{59937446-0AC8-4088-A87A-A43EE780018C}"/>
    <dgm:cxn modelId="{41B644D6-DDEC-44CE-85E3-90DCE77D2F44}" type="presOf" srcId="{DBD9529E-A63F-4E69-BAF5-631FED29952C}" destId="{48F8FD41-18D0-4D79-A19F-D2A8BCBC3EAC}" srcOrd="0" destOrd="0" presId="urn:microsoft.com/office/officeart/2005/8/layout/venn1"/>
    <dgm:cxn modelId="{028748EA-1E02-4F2B-B350-3B88A3B20ACF}" srcId="{35080546-9E0B-4511-BAC1-A477D51901A8}" destId="{41019FC9-E956-485D-ACB8-E27E318BE071}" srcOrd="4" destOrd="0" parTransId="{93A047CC-84B1-4C92-9AC7-0806DC8F8427}" sibTransId="{388EA81D-1186-4B58-8711-12983BA23E20}"/>
    <dgm:cxn modelId="{A4A05FA3-5B83-4AD1-B5C1-4702649E32EA}" type="presParOf" srcId="{AFAC40C0-4B0B-4B57-A95E-8D93656DA024}" destId="{383E6EB5-E995-4F43-83A0-57A756A856B8}" srcOrd="0" destOrd="0" presId="urn:microsoft.com/office/officeart/2005/8/layout/venn1"/>
    <dgm:cxn modelId="{96880A3D-0243-46F2-9961-AF9E488EAF4F}" type="presParOf" srcId="{AFAC40C0-4B0B-4B57-A95E-8D93656DA024}" destId="{AAACE025-6A42-44C9-B6B2-8E7E1112FEFE}" srcOrd="1" destOrd="0" presId="urn:microsoft.com/office/officeart/2005/8/layout/venn1"/>
    <dgm:cxn modelId="{7DB76593-FCE6-4E9F-BF40-56F94BA0959A}" type="presParOf" srcId="{AFAC40C0-4B0B-4B57-A95E-8D93656DA024}" destId="{59AD68A1-3A8D-4DCB-9C3B-3BFB81206A09}" srcOrd="2" destOrd="0" presId="urn:microsoft.com/office/officeart/2005/8/layout/venn1"/>
    <dgm:cxn modelId="{948095BE-CF68-4BD3-ACBF-D4D81F1AE3CA}" type="presParOf" srcId="{AFAC40C0-4B0B-4B57-A95E-8D93656DA024}" destId="{B02F2AAE-DC46-45B1-8631-2670901A00AE}" srcOrd="3" destOrd="0" presId="urn:microsoft.com/office/officeart/2005/8/layout/venn1"/>
    <dgm:cxn modelId="{3C339C8A-19C0-4DFF-820A-2985DE072352}" type="presParOf" srcId="{AFAC40C0-4B0B-4B57-A95E-8D93656DA024}" destId="{9ADF8847-A5CE-463C-870D-0C339E92DAD4}" srcOrd="4" destOrd="0" presId="urn:microsoft.com/office/officeart/2005/8/layout/venn1"/>
    <dgm:cxn modelId="{EB7EF8C6-FD91-4A8A-91E7-C68E2844C9B0}" type="presParOf" srcId="{AFAC40C0-4B0B-4B57-A95E-8D93656DA024}" destId="{23F60088-D911-4AFF-A926-A7591FBBEB78}" srcOrd="5" destOrd="0" presId="urn:microsoft.com/office/officeart/2005/8/layout/venn1"/>
    <dgm:cxn modelId="{676A4DF6-0D0B-4895-B99D-4D90F04DB25F}" type="presParOf" srcId="{AFAC40C0-4B0B-4B57-A95E-8D93656DA024}" destId="{29DB1E00-5CD8-494E-8384-D3DBD5B22397}" srcOrd="6" destOrd="0" presId="urn:microsoft.com/office/officeart/2005/8/layout/venn1"/>
    <dgm:cxn modelId="{9CC06B6D-754F-4A67-A428-F00EA0956E59}" type="presParOf" srcId="{AFAC40C0-4B0B-4B57-A95E-8D93656DA024}" destId="{48F8FD41-18D0-4D79-A19F-D2A8BCBC3EAC}" srcOrd="7" destOrd="0" presId="urn:microsoft.com/office/officeart/2005/8/layout/venn1"/>
    <dgm:cxn modelId="{809AA5E1-698A-4A6C-9F36-459181284E67}" type="presParOf" srcId="{AFAC40C0-4B0B-4B57-A95E-8D93656DA024}" destId="{3436325D-BAF4-4E6A-87AB-B72596AAC21B}" srcOrd="8" destOrd="0" presId="urn:microsoft.com/office/officeart/2005/8/layout/venn1"/>
    <dgm:cxn modelId="{E99C0F2E-ECB2-4875-B35B-C658CB1C3FF1}" type="presParOf" srcId="{AFAC40C0-4B0B-4B57-A95E-8D93656DA024}" destId="{9E45B211-EF6A-41DC-BD42-83BD6BC4975D}"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88A77-A070-4F7E-956B-EC950FC6AE62}">
      <dsp:nvSpPr>
        <dsp:cNvPr id="0" name=""/>
        <dsp:cNvSpPr/>
      </dsp:nvSpPr>
      <dsp:spPr>
        <a:xfrm>
          <a:off x="0" y="392893"/>
          <a:ext cx="1438195" cy="1438195"/>
        </a:xfrm>
        <a:prstGeom prst="donut">
          <a:avLst>
            <a:gd name="adj" fmla="val 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E89DCA-0ED1-470F-95E8-40B7A4485AEF}">
      <dsp:nvSpPr>
        <dsp:cNvPr id="0" name=""/>
        <dsp:cNvSpPr/>
      </dsp:nvSpPr>
      <dsp:spPr>
        <a:xfrm rot="20394457">
          <a:off x="1398098" y="561429"/>
          <a:ext cx="1787837" cy="86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0" rIns="0" bIns="0" numCol="1" spcCol="1270" anchor="ctr" anchorCtr="0">
          <a:noAutofit/>
        </a:bodyPr>
        <a:lstStyle/>
        <a:p>
          <a:pPr marL="0" lvl="0" indent="0" algn="l" defTabSz="711200">
            <a:lnSpc>
              <a:spcPct val="90000"/>
            </a:lnSpc>
            <a:spcBef>
              <a:spcPct val="0"/>
            </a:spcBef>
            <a:spcAft>
              <a:spcPct val="35000"/>
            </a:spcAft>
            <a:buNone/>
          </a:pPr>
          <a:r>
            <a:rPr lang="en-GB" sz="1600" b="1" i="0" kern="1200" dirty="0"/>
            <a:t>4 Curators</a:t>
          </a:r>
        </a:p>
      </dsp:txBody>
      <dsp:txXfrm>
        <a:off x="1398098" y="561429"/>
        <a:ext cx="1787837" cy="861599"/>
      </dsp:txXfrm>
    </dsp:sp>
    <dsp:sp modelId="{1C21AF32-F641-491F-A440-BBC139F39389}">
      <dsp:nvSpPr>
        <dsp:cNvPr id="0" name=""/>
        <dsp:cNvSpPr/>
      </dsp:nvSpPr>
      <dsp:spPr>
        <a:xfrm>
          <a:off x="1159475" y="2047278"/>
          <a:ext cx="1438195" cy="1438195"/>
        </a:xfrm>
        <a:prstGeom prst="donut">
          <a:avLst>
            <a:gd name="adj" fmla="val 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C7E240-D6E6-4628-8BD7-55D8D9E17D66}">
      <dsp:nvSpPr>
        <dsp:cNvPr id="0" name=""/>
        <dsp:cNvSpPr/>
      </dsp:nvSpPr>
      <dsp:spPr>
        <a:xfrm rot="20389150">
          <a:off x="2517376" y="1644507"/>
          <a:ext cx="1787837" cy="86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0" rIns="0" bIns="0" numCol="1" spcCol="1270" anchor="ctr" anchorCtr="0">
          <a:noAutofit/>
        </a:bodyPr>
        <a:lstStyle/>
        <a:p>
          <a:pPr marL="0" lvl="0" indent="0" algn="l" defTabSz="711200">
            <a:lnSpc>
              <a:spcPct val="90000"/>
            </a:lnSpc>
            <a:spcBef>
              <a:spcPct val="0"/>
            </a:spcBef>
            <a:spcAft>
              <a:spcPct val="35000"/>
            </a:spcAft>
            <a:buNone/>
          </a:pPr>
          <a:r>
            <a:rPr lang="en-GB" sz="1600" b="1" kern="1200" dirty="0"/>
            <a:t>4 Art Projects:</a:t>
          </a:r>
        </a:p>
        <a:p>
          <a:pPr marL="0" lvl="0" indent="0" algn="l" defTabSz="711200">
            <a:lnSpc>
              <a:spcPct val="90000"/>
            </a:lnSpc>
            <a:spcBef>
              <a:spcPct val="0"/>
            </a:spcBef>
            <a:spcAft>
              <a:spcPct val="35000"/>
            </a:spcAft>
            <a:buNone/>
          </a:pPr>
          <a:r>
            <a:rPr lang="en-GB" sz="1600" b="1" kern="1200" dirty="0"/>
            <a:t> 3 Exhibitions</a:t>
          </a:r>
        </a:p>
        <a:p>
          <a:pPr marL="0" lvl="0" indent="0" algn="l" defTabSz="711200">
            <a:lnSpc>
              <a:spcPct val="90000"/>
            </a:lnSpc>
            <a:spcBef>
              <a:spcPct val="0"/>
            </a:spcBef>
            <a:spcAft>
              <a:spcPct val="35000"/>
            </a:spcAft>
            <a:buNone/>
          </a:pPr>
          <a:r>
            <a:rPr lang="en-GB" sz="1600" b="1" kern="1200" dirty="0"/>
            <a:t>1 publication</a:t>
          </a:r>
        </a:p>
      </dsp:txBody>
      <dsp:txXfrm>
        <a:off x="2517376" y="1644507"/>
        <a:ext cx="1787837" cy="861599"/>
      </dsp:txXfrm>
    </dsp:sp>
    <dsp:sp modelId="{491F244E-5421-4760-8C86-E048A89B30FD}">
      <dsp:nvSpPr>
        <dsp:cNvPr id="0" name=""/>
        <dsp:cNvSpPr/>
      </dsp:nvSpPr>
      <dsp:spPr>
        <a:xfrm>
          <a:off x="4798044" y="1005881"/>
          <a:ext cx="1438195" cy="1438195"/>
        </a:xfrm>
        <a:prstGeom prst="donut">
          <a:avLst>
            <a:gd name="adj" fmla="val 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65AEA6-EF8C-4FA7-ACC3-1C740B56319F}">
      <dsp:nvSpPr>
        <dsp:cNvPr id="0" name=""/>
        <dsp:cNvSpPr/>
      </dsp:nvSpPr>
      <dsp:spPr>
        <a:xfrm rot="19993310">
          <a:off x="6059400" y="595125"/>
          <a:ext cx="1787837" cy="86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0" rIns="0" bIns="0" numCol="1" spcCol="1270" anchor="ctr" anchorCtr="0">
          <a:noAutofit/>
        </a:bodyPr>
        <a:lstStyle/>
        <a:p>
          <a:pPr marL="0" lvl="0" indent="0" algn="l" defTabSz="711200">
            <a:lnSpc>
              <a:spcPct val="90000"/>
            </a:lnSpc>
            <a:spcBef>
              <a:spcPct val="0"/>
            </a:spcBef>
            <a:spcAft>
              <a:spcPct val="35000"/>
            </a:spcAft>
            <a:buNone/>
          </a:pPr>
          <a:r>
            <a:rPr lang="en-GB" sz="1600" b="1" kern="1200" dirty="0"/>
            <a:t>1 Key area of interest </a:t>
          </a:r>
        </a:p>
      </dsp:txBody>
      <dsp:txXfrm>
        <a:off x="6059400" y="595125"/>
        <a:ext cx="1787837" cy="861599"/>
      </dsp:txXfrm>
    </dsp:sp>
    <dsp:sp modelId="{1B688184-DB29-4B59-84EB-B4BECE983EDE}">
      <dsp:nvSpPr>
        <dsp:cNvPr id="0" name=""/>
        <dsp:cNvSpPr/>
      </dsp:nvSpPr>
      <dsp:spPr>
        <a:xfrm>
          <a:off x="6717537" y="2426315"/>
          <a:ext cx="1438195" cy="1438195"/>
        </a:xfrm>
        <a:prstGeom prst="donut">
          <a:avLst>
            <a:gd name="adj" fmla="val 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A989C-EC4D-471D-B62C-391C2593DBC5}">
      <dsp:nvSpPr>
        <dsp:cNvPr id="0" name=""/>
        <dsp:cNvSpPr/>
      </dsp:nvSpPr>
      <dsp:spPr>
        <a:xfrm rot="19974162">
          <a:off x="7561653" y="1608985"/>
          <a:ext cx="1787837" cy="86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0" rIns="0" bIns="0" numCol="1" spcCol="1270" anchor="ctr" anchorCtr="0">
          <a:noAutofit/>
        </a:bodyPr>
        <a:lstStyle/>
        <a:p>
          <a:pPr marL="0" lvl="0" indent="0" algn="l" defTabSz="711200">
            <a:lnSpc>
              <a:spcPct val="90000"/>
            </a:lnSpc>
            <a:spcBef>
              <a:spcPct val="0"/>
            </a:spcBef>
            <a:spcAft>
              <a:spcPct val="35000"/>
            </a:spcAft>
            <a:buNone/>
          </a:pPr>
          <a:r>
            <a:rPr lang="en-GB" sz="1600" b="1" kern="1200" dirty="0"/>
            <a:t>3 Questions </a:t>
          </a:r>
        </a:p>
      </dsp:txBody>
      <dsp:txXfrm>
        <a:off x="7561653" y="1608985"/>
        <a:ext cx="1787837" cy="861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6B84A-8496-4F4A-A913-74A6BF174C7F}">
      <dsp:nvSpPr>
        <dsp:cNvPr id="0" name=""/>
        <dsp:cNvSpPr/>
      </dsp:nvSpPr>
      <dsp:spPr>
        <a:xfrm>
          <a:off x="1312605" y="630901"/>
          <a:ext cx="3724803" cy="354423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5FBB5EE-7EEE-4CCB-A121-791928E2C724}">
      <dsp:nvSpPr>
        <dsp:cNvPr id="0" name=""/>
        <dsp:cNvSpPr/>
      </dsp:nvSpPr>
      <dsp:spPr>
        <a:xfrm>
          <a:off x="1090822" y="709904"/>
          <a:ext cx="678383" cy="679348"/>
        </a:xfrm>
        <a:prstGeom prst="donut">
          <a:avLst>
            <a:gd name="adj" fmla="val 746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0A10259-6485-4C5B-B9D9-EC156FB6BDAF}">
      <dsp:nvSpPr>
        <dsp:cNvPr id="0" name=""/>
        <dsp:cNvSpPr/>
      </dsp:nvSpPr>
      <dsp:spPr>
        <a:xfrm>
          <a:off x="1475923" y="766902"/>
          <a:ext cx="3440075" cy="327221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F0A83243-C92B-474D-B85D-C0C934D9629E}">
      <dsp:nvSpPr>
        <dsp:cNvPr id="0" name=""/>
        <dsp:cNvSpPr/>
      </dsp:nvSpPr>
      <dsp:spPr>
        <a:xfrm>
          <a:off x="4307367" y="3159767"/>
          <a:ext cx="2974584" cy="289718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0BA8CF2-7489-41DE-A130-A61F3E911CA8}">
      <dsp:nvSpPr>
        <dsp:cNvPr id="0" name=""/>
        <dsp:cNvSpPr/>
      </dsp:nvSpPr>
      <dsp:spPr>
        <a:xfrm>
          <a:off x="4446827" y="3251045"/>
          <a:ext cx="2695658" cy="271513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3A8C0713-6F38-4A5C-B0AC-6CDC8C345A57}">
      <dsp:nvSpPr>
        <dsp:cNvPr id="0" name=""/>
        <dsp:cNvSpPr/>
      </dsp:nvSpPr>
      <dsp:spPr>
        <a:xfrm>
          <a:off x="5070984" y="383592"/>
          <a:ext cx="2736238" cy="272721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E2BF14B-7264-4E3B-9492-6E9585AA70B8}">
      <dsp:nvSpPr>
        <dsp:cNvPr id="0" name=""/>
        <dsp:cNvSpPr/>
      </dsp:nvSpPr>
      <dsp:spPr>
        <a:xfrm>
          <a:off x="4379994" y="482132"/>
          <a:ext cx="606086" cy="606500"/>
        </a:xfrm>
        <a:prstGeom prst="donut">
          <a:avLst>
            <a:gd name="adj" fmla="val 746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170CFC3-C36E-4315-BE52-ECF1AE594564}">
      <dsp:nvSpPr>
        <dsp:cNvPr id="0" name=""/>
        <dsp:cNvSpPr/>
      </dsp:nvSpPr>
      <dsp:spPr>
        <a:xfrm>
          <a:off x="3386027" y="4216083"/>
          <a:ext cx="166417" cy="154076"/>
        </a:xfrm>
        <a:prstGeom prst="donut">
          <a:avLst>
            <a:gd name="adj" fmla="val 746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1EFA0F4-823B-4E3A-9B1B-5947498A1A01}">
      <dsp:nvSpPr>
        <dsp:cNvPr id="0" name=""/>
        <dsp:cNvSpPr/>
      </dsp:nvSpPr>
      <dsp:spPr>
        <a:xfrm>
          <a:off x="5256370" y="530335"/>
          <a:ext cx="2434427" cy="241099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9000" b="-19000"/>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01D80FEE-9081-429D-B235-65870614FBF5}">
      <dsp:nvSpPr>
        <dsp:cNvPr id="0" name=""/>
        <dsp:cNvSpPr/>
      </dsp:nvSpPr>
      <dsp:spPr>
        <a:xfrm>
          <a:off x="116391" y="1991892"/>
          <a:ext cx="1363495" cy="133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 numCol="1" spcCol="1270" anchor="b" anchorCtr="0">
          <a:noAutofit/>
        </a:bodyPr>
        <a:lstStyle/>
        <a:p>
          <a:pPr marL="0" lvl="0" indent="0" algn="l" defTabSz="711200">
            <a:lnSpc>
              <a:spcPct val="90000"/>
            </a:lnSpc>
            <a:spcBef>
              <a:spcPct val="0"/>
            </a:spcBef>
            <a:spcAft>
              <a:spcPct val="35000"/>
            </a:spcAft>
            <a:buNone/>
          </a:pPr>
          <a:r>
            <a:rPr lang="en-GB" sz="1600" kern="1200" dirty="0"/>
            <a:t>London, Hayward Gallery, London’s Southbank Centre, </a:t>
          </a:r>
        </a:p>
        <a:p>
          <a:pPr marL="0" lvl="0" indent="0" algn="l" defTabSz="711200">
            <a:lnSpc>
              <a:spcPct val="90000"/>
            </a:lnSpc>
            <a:spcBef>
              <a:spcPct val="0"/>
            </a:spcBef>
            <a:spcAft>
              <a:spcPct val="35000"/>
            </a:spcAft>
            <a:buNone/>
          </a:pPr>
          <a:r>
            <a:rPr lang="en-GB" sz="1600" b="1" kern="1200" dirty="0"/>
            <a:t>12</a:t>
          </a:r>
          <a:r>
            <a:rPr lang="en-GB" sz="1600" b="1" kern="1200" baseline="30000" dirty="0"/>
            <a:t>th</a:t>
          </a:r>
          <a:r>
            <a:rPr lang="en-GB" sz="1600" b="1" kern="1200" dirty="0"/>
            <a:t> June 2019</a:t>
          </a:r>
        </a:p>
        <a:p>
          <a:pPr marL="0" lvl="0" indent="0" algn="l" defTabSz="711200">
            <a:lnSpc>
              <a:spcPct val="90000"/>
            </a:lnSpc>
            <a:spcBef>
              <a:spcPct val="0"/>
            </a:spcBef>
            <a:spcAft>
              <a:spcPct val="35000"/>
            </a:spcAft>
            <a:buNone/>
          </a:pPr>
          <a:r>
            <a:rPr lang="en-GB" sz="1600" kern="1200" dirty="0"/>
            <a:t> till </a:t>
          </a:r>
          <a:r>
            <a:rPr lang="en-GB" sz="1600" b="1" kern="1200" dirty="0"/>
            <a:t>8</a:t>
          </a:r>
          <a:r>
            <a:rPr lang="en-GB" sz="1600" b="1" kern="1200" baseline="30000" dirty="0"/>
            <a:t>th</a:t>
          </a:r>
          <a:r>
            <a:rPr lang="en-GB" sz="1600" b="1" kern="1200" dirty="0"/>
            <a:t> September 2019 </a:t>
          </a:r>
        </a:p>
      </dsp:txBody>
      <dsp:txXfrm>
        <a:off x="116391" y="1991892"/>
        <a:ext cx="1363495" cy="1332260"/>
      </dsp:txXfrm>
    </dsp:sp>
    <dsp:sp modelId="{28139CF9-0A01-4AD6-8AAE-3AB7ACDD212E}">
      <dsp:nvSpPr>
        <dsp:cNvPr id="0" name=""/>
        <dsp:cNvSpPr/>
      </dsp:nvSpPr>
      <dsp:spPr>
        <a:xfrm>
          <a:off x="7598043" y="3965587"/>
          <a:ext cx="3476390" cy="1870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l" defTabSz="622300">
            <a:lnSpc>
              <a:spcPct val="90000"/>
            </a:lnSpc>
            <a:spcBef>
              <a:spcPct val="0"/>
            </a:spcBef>
            <a:spcAft>
              <a:spcPct val="35000"/>
            </a:spcAft>
            <a:buNone/>
          </a:pPr>
          <a:r>
            <a:rPr lang="en-GB" sz="1400" kern="1200" dirty="0"/>
            <a:t>Key message from the exhibition:</a:t>
          </a:r>
          <a:r>
            <a:rPr lang="en-GB" sz="1600" kern="1200" dirty="0"/>
            <a:t> it is the right for the body to be </a:t>
          </a:r>
          <a:r>
            <a:rPr lang="en-GB" sz="1600" b="1" kern="1200" dirty="0"/>
            <a:t>subversive</a:t>
          </a:r>
          <a:r>
            <a:rPr lang="en-GB" sz="1600" kern="1200" dirty="0"/>
            <a:t>, </a:t>
          </a:r>
          <a:r>
            <a:rPr lang="en-GB" sz="1600" b="1" kern="1200" dirty="0"/>
            <a:t>mischievous</a:t>
          </a:r>
          <a:r>
            <a:rPr lang="en-GB" sz="1600" kern="1200" dirty="0"/>
            <a:t>, </a:t>
          </a:r>
          <a:r>
            <a:rPr lang="en-GB" sz="1600" b="1" kern="1200" dirty="0"/>
            <a:t>ambiguous</a:t>
          </a:r>
          <a:r>
            <a:rPr lang="en-GB" sz="1600" kern="1200" dirty="0"/>
            <a:t>, even </a:t>
          </a:r>
          <a:r>
            <a:rPr lang="en-GB" sz="1600" b="1" kern="1200" dirty="0"/>
            <a:t>illegible</a:t>
          </a:r>
          <a:r>
            <a:rPr lang="en-GB" sz="1600" kern="1200" dirty="0"/>
            <a:t>, demonstrating that an experience and fluid approach is both political and truly liberating </a:t>
          </a:r>
          <a:endParaRPr lang="en-GB" sz="1400" kern="1200" dirty="0"/>
        </a:p>
      </dsp:txBody>
      <dsp:txXfrm>
        <a:off x="7598043" y="3965587"/>
        <a:ext cx="3476390" cy="1870750"/>
      </dsp:txXfrm>
    </dsp:sp>
    <dsp:sp modelId="{6B3B7A22-8887-47A3-90E3-33B2FEB284DA}">
      <dsp:nvSpPr>
        <dsp:cNvPr id="0" name=""/>
        <dsp:cNvSpPr/>
      </dsp:nvSpPr>
      <dsp:spPr>
        <a:xfrm>
          <a:off x="8219116" y="355927"/>
          <a:ext cx="2915148" cy="1175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GB" sz="1600" kern="1200" dirty="0"/>
            <a:t>The exhibition is not addressed to the masses. When you enter, you can turn right or left or go upstairs. It creates territories and areas of discoveries.</a:t>
          </a:r>
        </a:p>
      </dsp:txBody>
      <dsp:txXfrm>
        <a:off x="8219116" y="355927"/>
        <a:ext cx="2915148" cy="1175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6B84A-8496-4F4A-A913-74A6BF174C7F}">
      <dsp:nvSpPr>
        <dsp:cNvPr id="0" name=""/>
        <dsp:cNvSpPr/>
      </dsp:nvSpPr>
      <dsp:spPr>
        <a:xfrm>
          <a:off x="1452082" y="1012870"/>
          <a:ext cx="3378186" cy="3325449"/>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5FBB5EE-7EEE-4CCB-A121-791928E2C724}">
      <dsp:nvSpPr>
        <dsp:cNvPr id="0" name=""/>
        <dsp:cNvSpPr/>
      </dsp:nvSpPr>
      <dsp:spPr>
        <a:xfrm>
          <a:off x="0" y="1630891"/>
          <a:ext cx="760112" cy="759625"/>
        </a:xfrm>
        <a:prstGeom prst="donut">
          <a:avLst>
            <a:gd name="adj" fmla="val 746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0A10259-6485-4C5B-B9D9-EC156FB6BDAF}">
      <dsp:nvSpPr>
        <dsp:cNvPr id="0" name=""/>
        <dsp:cNvSpPr/>
      </dsp:nvSpPr>
      <dsp:spPr>
        <a:xfrm>
          <a:off x="1600638" y="1137165"/>
          <a:ext cx="3119953" cy="307022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F0A83243-C92B-474D-B85D-C0C934D9629E}">
      <dsp:nvSpPr>
        <dsp:cNvPr id="0" name=""/>
        <dsp:cNvSpPr/>
      </dsp:nvSpPr>
      <dsp:spPr>
        <a:xfrm>
          <a:off x="3761006" y="3557376"/>
          <a:ext cx="3062041" cy="292275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0BA8CF2-7489-41DE-A130-A61F3E911CA8}">
      <dsp:nvSpPr>
        <dsp:cNvPr id="0" name=""/>
        <dsp:cNvSpPr/>
      </dsp:nvSpPr>
      <dsp:spPr>
        <a:xfrm>
          <a:off x="3874697" y="3641817"/>
          <a:ext cx="2836807" cy="275085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3A8C0713-6F38-4A5C-B0AC-6CDC8C345A57}">
      <dsp:nvSpPr>
        <dsp:cNvPr id="0" name=""/>
        <dsp:cNvSpPr/>
      </dsp:nvSpPr>
      <dsp:spPr>
        <a:xfrm>
          <a:off x="4912807" y="1104083"/>
          <a:ext cx="2655945" cy="2589838"/>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E2BF14B-7264-4E3B-9492-6E9585AA70B8}">
      <dsp:nvSpPr>
        <dsp:cNvPr id="0" name=""/>
        <dsp:cNvSpPr/>
      </dsp:nvSpPr>
      <dsp:spPr>
        <a:xfrm>
          <a:off x="4427614" y="1060880"/>
          <a:ext cx="562333" cy="562718"/>
        </a:xfrm>
        <a:prstGeom prst="donut">
          <a:avLst>
            <a:gd name="adj" fmla="val 746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170CFC3-C36E-4315-BE52-ECF1AE594564}">
      <dsp:nvSpPr>
        <dsp:cNvPr id="0" name=""/>
        <dsp:cNvSpPr/>
      </dsp:nvSpPr>
      <dsp:spPr>
        <a:xfrm>
          <a:off x="3285961" y="4506038"/>
          <a:ext cx="363806" cy="365782"/>
        </a:xfrm>
        <a:prstGeom prst="donut">
          <a:avLst>
            <a:gd name="adj" fmla="val 746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1EFA0F4-823B-4E3A-9B1B-5947498A1A01}">
      <dsp:nvSpPr>
        <dsp:cNvPr id="0" name=""/>
        <dsp:cNvSpPr/>
      </dsp:nvSpPr>
      <dsp:spPr>
        <a:xfrm>
          <a:off x="5026840" y="1194212"/>
          <a:ext cx="2420949" cy="240621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000" b="-3000"/>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01D80FEE-9081-429D-B235-65870614FBF5}">
      <dsp:nvSpPr>
        <dsp:cNvPr id="0" name=""/>
        <dsp:cNvSpPr/>
      </dsp:nvSpPr>
      <dsp:spPr>
        <a:xfrm>
          <a:off x="291966" y="2460416"/>
          <a:ext cx="1129272" cy="1302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 numCol="1" spcCol="1270" anchor="b" anchorCtr="0">
          <a:noAutofit/>
        </a:bodyPr>
        <a:lstStyle/>
        <a:p>
          <a:pPr marL="0" lvl="0" indent="0" algn="l" defTabSz="622300">
            <a:lnSpc>
              <a:spcPct val="90000"/>
            </a:lnSpc>
            <a:spcBef>
              <a:spcPct val="0"/>
            </a:spcBef>
            <a:spcAft>
              <a:spcPct val="35000"/>
            </a:spcAft>
            <a:buNone/>
          </a:pPr>
          <a:r>
            <a:rPr lang="en-GB" sz="1400" kern="1200" dirty="0"/>
            <a:t>Contemporary Arts Centre , </a:t>
          </a:r>
          <a:r>
            <a:rPr lang="en-GB" sz="1400" b="1" kern="1200" dirty="0"/>
            <a:t>September 20</a:t>
          </a:r>
          <a:r>
            <a:rPr lang="en-GB" sz="1400" kern="1200" dirty="0"/>
            <a:t>, </a:t>
          </a:r>
          <a:r>
            <a:rPr lang="en-GB" sz="1600" b="1" kern="1200" dirty="0"/>
            <a:t>2019</a:t>
          </a:r>
          <a:r>
            <a:rPr lang="en-GB" sz="1400" kern="1200" dirty="0"/>
            <a:t> through </a:t>
          </a:r>
          <a:r>
            <a:rPr lang="en-GB" sz="1400" b="1" kern="1200" dirty="0"/>
            <a:t>J</a:t>
          </a:r>
          <a:r>
            <a:rPr lang="en-GB" sz="1600" b="1" kern="1200" dirty="0"/>
            <a:t>anuary 12, 2020 </a:t>
          </a:r>
          <a:endParaRPr lang="en-GB" sz="1400" b="1" kern="1200" dirty="0"/>
        </a:p>
      </dsp:txBody>
      <dsp:txXfrm>
        <a:off x="291966" y="2460416"/>
        <a:ext cx="1129272" cy="1302248"/>
      </dsp:txXfrm>
    </dsp:sp>
    <dsp:sp modelId="{28139CF9-0A01-4AD6-8AAE-3AB7ACDD212E}">
      <dsp:nvSpPr>
        <dsp:cNvPr id="0" name=""/>
        <dsp:cNvSpPr/>
      </dsp:nvSpPr>
      <dsp:spPr>
        <a:xfrm>
          <a:off x="7390401" y="3331960"/>
          <a:ext cx="2695667" cy="2080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GB" sz="1600" b="0" i="1" kern="1200" dirty="0"/>
            <a:t>“His perspectives on race, life, social mores, historical heritage and cultural hybridity allow us to forthrightly confront what the state of global culture will be in the immediate future.”</a:t>
          </a:r>
        </a:p>
        <a:p>
          <a:pPr marL="0" lvl="0" indent="0" algn="r" defTabSz="711200">
            <a:lnSpc>
              <a:spcPct val="90000"/>
            </a:lnSpc>
            <a:spcBef>
              <a:spcPct val="0"/>
            </a:spcBef>
            <a:spcAft>
              <a:spcPct val="35000"/>
            </a:spcAft>
            <a:buNone/>
          </a:pPr>
          <a:r>
            <a:rPr lang="en-GB" sz="1600" b="0" i="1" kern="1200" dirty="0"/>
            <a:t>Curator </a:t>
          </a:r>
          <a:r>
            <a:rPr lang="en-GB" sz="1600" b="0" i="1" kern="1200" dirty="0" err="1"/>
            <a:t>Lowery</a:t>
          </a:r>
          <a:r>
            <a:rPr lang="en-GB" sz="1600" b="0" i="1" kern="1200" dirty="0"/>
            <a:t> Stokes Sims</a:t>
          </a:r>
        </a:p>
      </dsp:txBody>
      <dsp:txXfrm>
        <a:off x="7390401" y="3331960"/>
        <a:ext cx="2695667" cy="2080578"/>
      </dsp:txXfrm>
    </dsp:sp>
    <dsp:sp modelId="{6B3B7A22-8887-47A3-90E3-33B2FEB284DA}">
      <dsp:nvSpPr>
        <dsp:cNvPr id="0" name=""/>
        <dsp:cNvSpPr/>
      </dsp:nvSpPr>
      <dsp:spPr>
        <a:xfrm>
          <a:off x="7709070" y="847827"/>
          <a:ext cx="2981688" cy="1980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GB" sz="1600" b="0" i="0" kern="1200" dirty="0"/>
            <a:t>The exhibition is accompanied by a catalogue highlighting </a:t>
          </a:r>
          <a:r>
            <a:rPr lang="en-GB" sz="1600" b="0" i="0" kern="1200" dirty="0" err="1"/>
            <a:t>Colescott’s</a:t>
          </a:r>
          <a:r>
            <a:rPr lang="en-GB" sz="1600" b="0" i="0" kern="1200" dirty="0"/>
            <a:t> extensive career published by Rizzoli </a:t>
          </a:r>
          <a:r>
            <a:rPr lang="en-GB" sz="1600" b="0" i="0" kern="1200" dirty="0" err="1"/>
            <a:t>Electa</a:t>
          </a:r>
          <a:r>
            <a:rPr lang="en-GB" sz="1600" b="0" i="0" kern="1200" dirty="0"/>
            <a:t> and will be touring several museums around the United States all facilitated by the CAC.</a:t>
          </a:r>
          <a:endParaRPr lang="en-GB" sz="1600" kern="1200" dirty="0"/>
        </a:p>
      </dsp:txBody>
      <dsp:txXfrm>
        <a:off x="7709070" y="847827"/>
        <a:ext cx="2981688" cy="19805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CA0B0-4FC7-49E4-B942-31A95969B657}">
      <dsp:nvSpPr>
        <dsp:cNvPr id="0" name=""/>
        <dsp:cNvSpPr/>
      </dsp:nvSpPr>
      <dsp:spPr>
        <a:xfrm>
          <a:off x="2946" y="446502"/>
          <a:ext cx="2956619" cy="29566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2713" tIns="25400" rIns="162713" bIns="25400" numCol="1" spcCol="1270" anchor="ctr" anchorCtr="0">
          <a:noAutofit/>
        </a:bodyPr>
        <a:lstStyle/>
        <a:p>
          <a:pPr marL="0" lvl="0" indent="0" algn="ctr" defTabSz="889000">
            <a:lnSpc>
              <a:spcPct val="90000"/>
            </a:lnSpc>
            <a:spcBef>
              <a:spcPct val="0"/>
            </a:spcBef>
            <a:spcAft>
              <a:spcPct val="35000"/>
            </a:spcAft>
            <a:buNone/>
          </a:pPr>
          <a:r>
            <a:rPr lang="en-GB" sz="2000" b="1" kern="1200" dirty="0"/>
            <a:t>Internet</a:t>
          </a:r>
        </a:p>
        <a:p>
          <a:pPr marL="0" lvl="0" indent="0" algn="ctr" defTabSz="889000">
            <a:lnSpc>
              <a:spcPct val="90000"/>
            </a:lnSpc>
            <a:spcBef>
              <a:spcPct val="0"/>
            </a:spcBef>
            <a:spcAft>
              <a:spcPct val="35000"/>
            </a:spcAft>
            <a:buNone/>
          </a:pPr>
          <a:r>
            <a:rPr lang="en-GB" sz="1000" kern="1200" dirty="0"/>
            <a:t>Internet impact on society is now making economic, social, and political changes around the globe, It helps spread and receive information. In the same time it has radically changed for example the field of art, especially in its production, distribution and reception</a:t>
          </a:r>
        </a:p>
      </dsp:txBody>
      <dsp:txXfrm>
        <a:off x="435933" y="879489"/>
        <a:ext cx="2090645" cy="2090645"/>
      </dsp:txXfrm>
    </dsp:sp>
    <dsp:sp modelId="{676F98BB-00D8-44A6-939A-318D2DAAD4B5}">
      <dsp:nvSpPr>
        <dsp:cNvPr id="0" name=""/>
        <dsp:cNvSpPr/>
      </dsp:nvSpPr>
      <dsp:spPr>
        <a:xfrm>
          <a:off x="2368242" y="446502"/>
          <a:ext cx="2956619" cy="29566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2713" tIns="25400" rIns="162713" bIns="25400" numCol="1" spcCol="1270" anchor="ctr" anchorCtr="0">
          <a:noAutofit/>
        </a:bodyPr>
        <a:lstStyle/>
        <a:p>
          <a:pPr marL="0" lvl="0" indent="0" algn="ctr" defTabSz="889000">
            <a:lnSpc>
              <a:spcPct val="90000"/>
            </a:lnSpc>
            <a:spcBef>
              <a:spcPct val="0"/>
            </a:spcBef>
            <a:spcAft>
              <a:spcPct val="35000"/>
            </a:spcAft>
            <a:buNone/>
          </a:pPr>
          <a:r>
            <a:rPr lang="en-GB" sz="2000" b="1" kern="1200" dirty="0"/>
            <a:t>Gender Tolerance </a:t>
          </a:r>
        </a:p>
        <a:p>
          <a:pPr marL="0" lvl="0" indent="0" algn="ctr" defTabSz="889000">
            <a:lnSpc>
              <a:spcPct val="90000"/>
            </a:lnSpc>
            <a:spcBef>
              <a:spcPct val="0"/>
            </a:spcBef>
            <a:spcAft>
              <a:spcPct val="35000"/>
            </a:spcAft>
            <a:buNone/>
          </a:pPr>
          <a:r>
            <a:rPr lang="en-GB" sz="900" kern="1200" dirty="0"/>
            <a:t> </a:t>
          </a:r>
          <a:r>
            <a:rPr lang="en-GB" sz="1000" kern="1200" dirty="0"/>
            <a:t>The diversity of genders is becoming more visible in the streets, online and in our mainstream media. In the same time there is also a counter effect that manifests in a rise in  homophobia and transphobia that we can see almost everyday in the newspaper</a:t>
          </a:r>
          <a:endParaRPr lang="en-GB" sz="900" kern="1200" dirty="0"/>
        </a:p>
      </dsp:txBody>
      <dsp:txXfrm>
        <a:off x="2801229" y="879489"/>
        <a:ext cx="2090645" cy="2090645"/>
      </dsp:txXfrm>
    </dsp:sp>
    <dsp:sp modelId="{5BE21F11-89FA-446A-A8FA-184575D0224A}">
      <dsp:nvSpPr>
        <dsp:cNvPr id="0" name=""/>
        <dsp:cNvSpPr/>
      </dsp:nvSpPr>
      <dsp:spPr>
        <a:xfrm>
          <a:off x="4733538" y="446502"/>
          <a:ext cx="2956619" cy="29566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2713" tIns="25400" rIns="162713" bIns="25400" numCol="1" spcCol="1270" anchor="ctr" anchorCtr="0">
          <a:noAutofit/>
        </a:bodyPr>
        <a:lstStyle/>
        <a:p>
          <a:pPr marL="0" lvl="0" indent="0" algn="ctr" defTabSz="889000">
            <a:lnSpc>
              <a:spcPct val="90000"/>
            </a:lnSpc>
            <a:spcBef>
              <a:spcPct val="0"/>
            </a:spcBef>
            <a:spcAft>
              <a:spcPct val="35000"/>
            </a:spcAft>
            <a:buNone/>
          </a:pPr>
          <a:r>
            <a:rPr lang="en-GB" sz="2000" b="1" kern="1200" dirty="0"/>
            <a:t>Feminism</a:t>
          </a:r>
          <a:r>
            <a:rPr lang="en-GB" sz="900" kern="1200" dirty="0"/>
            <a:t> </a:t>
          </a:r>
        </a:p>
        <a:p>
          <a:pPr marL="0" lvl="0" indent="0" algn="ctr" defTabSz="889000">
            <a:lnSpc>
              <a:spcPct val="90000"/>
            </a:lnSpc>
            <a:spcBef>
              <a:spcPct val="0"/>
            </a:spcBef>
            <a:spcAft>
              <a:spcPct val="35000"/>
            </a:spcAft>
            <a:buNone/>
          </a:pPr>
          <a:r>
            <a:rPr lang="en-GB" sz="1000" kern="1200" dirty="0"/>
            <a:t> A paradigm that has been taken under consideration a while ago,  incorporates the position that societies prioritize the male point of view, and that women are treated unfairly. Efforts to change that include fighting gender stereotypes and seeking to establish educational and professional opportunities for women that are equal to those for men.</a:t>
          </a:r>
        </a:p>
      </dsp:txBody>
      <dsp:txXfrm>
        <a:off x="5166525" y="879489"/>
        <a:ext cx="2090645" cy="2090645"/>
      </dsp:txXfrm>
    </dsp:sp>
    <dsp:sp modelId="{8CB58A70-45B5-4995-BD43-253AEB5655D2}">
      <dsp:nvSpPr>
        <dsp:cNvPr id="0" name=""/>
        <dsp:cNvSpPr/>
      </dsp:nvSpPr>
      <dsp:spPr>
        <a:xfrm>
          <a:off x="7101780" y="431423"/>
          <a:ext cx="2956619" cy="295661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62713" tIns="25400" rIns="162713" bIns="25400" numCol="1" spcCol="1270" anchor="ctr" anchorCtr="0">
          <a:noAutofit/>
        </a:bodyPr>
        <a:lstStyle/>
        <a:p>
          <a:pPr marL="0" lvl="0" indent="0" algn="ctr" defTabSz="889000">
            <a:lnSpc>
              <a:spcPct val="90000"/>
            </a:lnSpc>
            <a:spcBef>
              <a:spcPct val="0"/>
            </a:spcBef>
            <a:spcAft>
              <a:spcPct val="35000"/>
            </a:spcAft>
            <a:buNone/>
          </a:pPr>
          <a:r>
            <a:rPr lang="en-GB" sz="2000" b="1" kern="1200" dirty="0"/>
            <a:t>Race Tolerance</a:t>
          </a:r>
          <a:endParaRPr lang="en-GB" sz="900" b="1" kern="1200" dirty="0"/>
        </a:p>
        <a:p>
          <a:pPr marL="0" lvl="0" indent="0" algn="ctr" defTabSz="889000">
            <a:lnSpc>
              <a:spcPct val="90000"/>
            </a:lnSpc>
            <a:spcBef>
              <a:spcPct val="0"/>
            </a:spcBef>
            <a:spcAft>
              <a:spcPct val="35000"/>
            </a:spcAft>
            <a:buNone/>
          </a:pPr>
          <a:r>
            <a:rPr lang="en-GB" sz="1000" kern="1200" dirty="0"/>
            <a:t>This paradigm shapes our understanding of what race and racism mean and the nature of our discussion about race. Anti-racism for example promotes an egalitarian society in which people are not discriminated against on the basis of race. </a:t>
          </a:r>
        </a:p>
      </dsp:txBody>
      <dsp:txXfrm>
        <a:off x="7534767" y="864410"/>
        <a:ext cx="2090645" cy="2090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6EB5-E995-4F43-83A0-57A756A856B8}">
      <dsp:nvSpPr>
        <dsp:cNvPr id="0" name=""/>
        <dsp:cNvSpPr/>
      </dsp:nvSpPr>
      <dsp:spPr>
        <a:xfrm>
          <a:off x="4275058" y="971240"/>
          <a:ext cx="1192751" cy="119275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AACE025-6A42-44C9-B6B2-8E7E1112FEFE}">
      <dsp:nvSpPr>
        <dsp:cNvPr id="0" name=""/>
        <dsp:cNvSpPr/>
      </dsp:nvSpPr>
      <dsp:spPr>
        <a:xfrm>
          <a:off x="4179638" y="0"/>
          <a:ext cx="1383591" cy="8008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t>Have learned a lot about tolerance</a:t>
          </a:r>
        </a:p>
      </dsp:txBody>
      <dsp:txXfrm>
        <a:off x="4179638" y="0"/>
        <a:ext cx="1383591" cy="800847"/>
      </dsp:txXfrm>
    </dsp:sp>
    <dsp:sp modelId="{59AD68A1-3A8D-4DCB-9C3B-3BFB81206A09}">
      <dsp:nvSpPr>
        <dsp:cNvPr id="0" name=""/>
        <dsp:cNvSpPr/>
      </dsp:nvSpPr>
      <dsp:spPr>
        <a:xfrm>
          <a:off x="4728781" y="1300780"/>
          <a:ext cx="1192751" cy="119275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02F2AAE-DC46-45B1-8631-2670901A00AE}">
      <dsp:nvSpPr>
        <dsp:cNvPr id="0" name=""/>
        <dsp:cNvSpPr/>
      </dsp:nvSpPr>
      <dsp:spPr>
        <a:xfrm>
          <a:off x="5967136" y="1037605"/>
          <a:ext cx="1339140" cy="90666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t>Curators work </a:t>
          </a:r>
        </a:p>
      </dsp:txBody>
      <dsp:txXfrm>
        <a:off x="5967136" y="1037605"/>
        <a:ext cx="1339140" cy="906667"/>
      </dsp:txXfrm>
    </dsp:sp>
    <dsp:sp modelId="{9ADF8847-A5CE-463C-870D-0C339E92DAD4}">
      <dsp:nvSpPr>
        <dsp:cNvPr id="0" name=""/>
        <dsp:cNvSpPr/>
      </dsp:nvSpPr>
      <dsp:spPr>
        <a:xfrm>
          <a:off x="4555593" y="1834452"/>
          <a:ext cx="1192751" cy="119275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3F60088-D911-4AFF-A926-A7591FBBEB78}">
      <dsp:nvSpPr>
        <dsp:cNvPr id="0" name=""/>
        <dsp:cNvSpPr/>
      </dsp:nvSpPr>
      <dsp:spPr>
        <a:xfrm>
          <a:off x="5905533" y="2343548"/>
          <a:ext cx="1240461" cy="8690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t>To explore different societies problems </a:t>
          </a:r>
        </a:p>
      </dsp:txBody>
      <dsp:txXfrm>
        <a:off x="5905533" y="2343548"/>
        <a:ext cx="1240461" cy="869004"/>
      </dsp:txXfrm>
    </dsp:sp>
    <dsp:sp modelId="{29DB1E00-5CD8-494E-8384-D3DBD5B22397}">
      <dsp:nvSpPr>
        <dsp:cNvPr id="0" name=""/>
        <dsp:cNvSpPr/>
      </dsp:nvSpPr>
      <dsp:spPr>
        <a:xfrm>
          <a:off x="3994523" y="1834452"/>
          <a:ext cx="1192751" cy="119275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8F8FD41-18D0-4D79-A19F-D2A8BCBC3EAC}">
      <dsp:nvSpPr>
        <dsp:cNvPr id="0" name=""/>
        <dsp:cNvSpPr/>
      </dsp:nvSpPr>
      <dsp:spPr>
        <a:xfrm>
          <a:off x="2694522" y="2458960"/>
          <a:ext cx="1240461" cy="8690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t>To gain knowledge </a:t>
          </a:r>
        </a:p>
      </dsp:txBody>
      <dsp:txXfrm>
        <a:off x="2694522" y="2458960"/>
        <a:ext cx="1240461" cy="869004"/>
      </dsp:txXfrm>
    </dsp:sp>
    <dsp:sp modelId="{3436325D-BAF4-4E6A-87AB-B72596AAC21B}">
      <dsp:nvSpPr>
        <dsp:cNvPr id="0" name=""/>
        <dsp:cNvSpPr/>
      </dsp:nvSpPr>
      <dsp:spPr>
        <a:xfrm>
          <a:off x="3821335" y="1300780"/>
          <a:ext cx="1192751" cy="119275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E45B211-EF6A-41DC-BD42-83BD6BC4975D}">
      <dsp:nvSpPr>
        <dsp:cNvPr id="0" name=""/>
        <dsp:cNvSpPr/>
      </dsp:nvSpPr>
      <dsp:spPr>
        <a:xfrm>
          <a:off x="2485930" y="1056437"/>
          <a:ext cx="1240461" cy="86900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GB" sz="1600" b="1" kern="1200" dirty="0"/>
            <a:t>To be open minded</a:t>
          </a:r>
        </a:p>
      </dsp:txBody>
      <dsp:txXfrm>
        <a:off x="2485930" y="1056437"/>
        <a:ext cx="1240461" cy="869004"/>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10B02-40B4-4A3E-BDF1-E7208726CDE9}" type="datetimeFigureOut">
              <a:rPr lang="en-GB" smtClean="0"/>
              <a:t>08/12/2019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39D31-D81E-4CD8-B9D6-2A9374FE9AFA}" type="slidenum">
              <a:rPr lang="en-GB" smtClean="0"/>
              <a:t>‹#›</a:t>
            </a:fld>
            <a:endParaRPr lang="en-GB"/>
          </a:p>
        </p:txBody>
      </p:sp>
    </p:spTree>
    <p:extLst>
      <p:ext uri="{BB962C8B-B14F-4D97-AF65-F5344CB8AC3E}">
        <p14:creationId xmlns:p14="http://schemas.microsoft.com/office/powerpoint/2010/main" val="704461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becoming more tolerance and open minded towards people in general , all the </a:t>
            </a:r>
            <a:r>
              <a:rPr lang="en-GB" dirty="0" err="1"/>
              <a:t>LGBTq</a:t>
            </a:r>
            <a:r>
              <a:rPr lang="en-GB" dirty="0"/>
              <a:t>+ rights are being considered by governments , some people still can not accept how someone can identify gender with personality , but societies are changing and people finally after centuries are becoming more aware that every person has the same rights and is equal.</a:t>
            </a:r>
          </a:p>
          <a:p>
            <a:r>
              <a:rPr lang="en-GB" dirty="0" err="1"/>
              <a:t>wouldnt</a:t>
            </a:r>
            <a:r>
              <a:rPr lang="en-GB" dirty="0"/>
              <a:t> be treated on the same level as men, in some spectrums women are still treated in a different way than men , sometimes its hard to notice that , because of the habit that societies have adapt ,which is why we still have to underline and speak about same human rights</a:t>
            </a:r>
          </a:p>
          <a:p>
            <a:r>
              <a:rPr lang="en-GB" dirty="0"/>
              <a:t>The impact of the technology on everyone’s life , on art , how the  internet changed  the way in which we are learning , how we gets inspirations , we know more about different  fashions , about different cultures , we have bigger spectrum of technics , we can communicate with different countries , we can learn from them , be more social , more understanding etc..</a:t>
            </a:r>
          </a:p>
          <a:p>
            <a:endParaRPr lang="en-GB" dirty="0"/>
          </a:p>
          <a:p>
            <a:r>
              <a:rPr lang="en-GB" dirty="0"/>
              <a:t>Racism </a:t>
            </a:r>
          </a:p>
          <a:p>
            <a:r>
              <a:rPr lang="en-GB" dirty="0"/>
              <a:t> the matter of race , it got to our culture as a </a:t>
            </a:r>
            <a:r>
              <a:rPr lang="en-GB" dirty="0" err="1"/>
              <a:t>tolerancy</a:t>
            </a:r>
            <a:r>
              <a:rPr lang="en-GB" dirty="0"/>
              <a:t> (again) but </a:t>
            </a:r>
            <a:r>
              <a:rPr lang="en-GB" dirty="0" err="1"/>
              <a:t>becaue</a:t>
            </a:r>
            <a:r>
              <a:rPr lang="en-GB" dirty="0"/>
              <a:t> of the fact that it used to be sop </a:t>
            </a:r>
            <a:r>
              <a:rPr lang="en-GB" dirty="0" err="1"/>
              <a:t>stporng</a:t>
            </a:r>
            <a:r>
              <a:rPr lang="en-GB" dirty="0"/>
              <a:t> in our history (</a:t>
            </a:r>
            <a:r>
              <a:rPr lang="en-GB" dirty="0" err="1"/>
              <a:t>specioally</a:t>
            </a:r>
            <a:r>
              <a:rPr lang="en-GB" dirty="0"/>
              <a:t> American history) it came to the culture nowadays , obviously racism is a horrible thing that cause </a:t>
            </a:r>
            <a:r>
              <a:rPr lang="en-GB" dirty="0" err="1"/>
              <a:t>dlots</a:t>
            </a:r>
            <a:r>
              <a:rPr lang="en-GB" dirty="0"/>
              <a:t> of pain and deaths ,but </a:t>
            </a:r>
            <a:r>
              <a:rPr lang="en-GB" dirty="0" err="1"/>
              <a:t>somwtimes</a:t>
            </a:r>
            <a:r>
              <a:rPr lang="en-GB" dirty="0"/>
              <a:t> we can not just over lap something and we </a:t>
            </a:r>
            <a:r>
              <a:rPr lang="en-GB" dirty="0" err="1"/>
              <a:t>haave</a:t>
            </a:r>
            <a:r>
              <a:rPr lang="en-GB" dirty="0"/>
              <a:t> to accept the culture that different </a:t>
            </a:r>
            <a:r>
              <a:rPr lang="en-GB" dirty="0" err="1"/>
              <a:t>racfes</a:t>
            </a:r>
            <a:r>
              <a:rPr lang="en-GB" dirty="0"/>
              <a:t> created , the Robert </a:t>
            </a:r>
            <a:r>
              <a:rPr lang="en-GB" dirty="0" err="1"/>
              <a:t>colescott</a:t>
            </a:r>
            <a:r>
              <a:rPr lang="en-GB" dirty="0"/>
              <a:t> not </a:t>
            </a:r>
            <a:r>
              <a:rPr lang="en-GB" dirty="0" err="1"/>
              <a:t>otnly</a:t>
            </a:r>
            <a:r>
              <a:rPr lang="en-GB" dirty="0"/>
              <a:t> captured the racism in his art but also shown the absurd of it in  a funny way ,maybe by using a black </a:t>
            </a:r>
            <a:r>
              <a:rPr lang="en-GB" dirty="0" err="1"/>
              <a:t>humor</a:t>
            </a:r>
            <a:r>
              <a:rPr lang="en-GB" dirty="0"/>
              <a:t> but still , not sad way</a:t>
            </a:r>
          </a:p>
          <a:p>
            <a:endParaRPr lang="en-GB" dirty="0"/>
          </a:p>
        </p:txBody>
      </p:sp>
      <p:sp>
        <p:nvSpPr>
          <p:cNvPr id="4" name="Slide Number Placeholder 3"/>
          <p:cNvSpPr>
            <a:spLocks noGrp="1"/>
          </p:cNvSpPr>
          <p:nvPr>
            <p:ph type="sldNum" sz="quarter" idx="5"/>
          </p:nvPr>
        </p:nvSpPr>
        <p:spPr/>
        <p:txBody>
          <a:bodyPr/>
          <a:lstStyle/>
          <a:p>
            <a:fld id="{5E239D31-D81E-4CD8-B9D6-2A9374FE9AFA}" type="slidenum">
              <a:rPr lang="en-GB" smtClean="0"/>
              <a:t>12</a:t>
            </a:fld>
            <a:endParaRPr lang="en-GB"/>
          </a:p>
        </p:txBody>
      </p:sp>
    </p:spTree>
    <p:extLst>
      <p:ext uri="{BB962C8B-B14F-4D97-AF65-F5344CB8AC3E}">
        <p14:creationId xmlns:p14="http://schemas.microsoft.com/office/powerpoint/2010/main" val="340010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12/8/2019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2632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06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8034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6238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12/8/2019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29359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48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511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59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4281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12/8/2019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3040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12/8/2019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7014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12/8/2019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540150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2" r:id="rId5"/>
    <p:sldLayoutId id="2147483728" r:id="rId6"/>
    <p:sldLayoutId id="2147483729" r:id="rId7"/>
    <p:sldLayoutId id="2147483719" r:id="rId8"/>
    <p:sldLayoutId id="2147483720" r:id="rId9"/>
    <p:sldLayoutId id="2147483721" r:id="rId10"/>
    <p:sldLayoutId id="2147483723" r:id="rId11"/>
  </p:sldLayoutIdLst>
  <p:hf sldNum="0" hdr="0" ftr="0" dt="0"/>
  <p:txStyles>
    <p:titleStyle>
      <a:lvl1pPr algn="l" defTabSz="914400" rtl="0" eaLnBrk="1" latinLnBrk="0" hangingPunct="1">
        <a:lnSpc>
          <a:spcPct val="90000"/>
        </a:lnSpc>
        <a:spcBef>
          <a:spcPct val="0"/>
        </a:spcBef>
        <a:buNone/>
        <a:defRPr lang="en-US" sz="3800" b="1"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0.jp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CF3835-ED2E-4CA3-9531-FE66169E83CD}"/>
              </a:ext>
            </a:extLst>
          </p:cNvPr>
          <p:cNvPicPr>
            <a:picLocks noChangeAspect="1"/>
          </p:cNvPicPr>
          <p:nvPr/>
        </p:nvPicPr>
        <p:blipFill rotWithShape="1">
          <a:blip r:embed="rId3"/>
          <a:srcRect t="12791"/>
          <a:stretch/>
        </p:blipFill>
        <p:spPr>
          <a:xfrm>
            <a:off x="20" y="0"/>
            <a:ext cx="12191980" cy="6858000"/>
          </a:xfrm>
          <a:prstGeom prst="rect">
            <a:avLst/>
          </a:prstGeom>
        </p:spPr>
      </p:pic>
      <p:sp>
        <p:nvSpPr>
          <p:cNvPr id="2" name="Title 1">
            <a:extLst>
              <a:ext uri="{FF2B5EF4-FFF2-40B4-BE49-F238E27FC236}">
                <a16:creationId xmlns:a16="http://schemas.microsoft.com/office/drawing/2014/main" id="{E0A7A554-BA2B-4B79-93A8-DF19D8B63331}"/>
              </a:ext>
            </a:extLst>
          </p:cNvPr>
          <p:cNvSpPr>
            <a:spLocks noGrp="1"/>
          </p:cNvSpPr>
          <p:nvPr>
            <p:ph type="ctrTitle"/>
          </p:nvPr>
        </p:nvSpPr>
        <p:spPr>
          <a:xfrm>
            <a:off x="1771121" y="1949220"/>
            <a:ext cx="8649738" cy="2590800"/>
          </a:xfrm>
        </p:spPr>
        <p:txBody>
          <a:bodyPr>
            <a:normAutofit/>
          </a:bodyPr>
          <a:lstStyle/>
          <a:p>
            <a:r>
              <a:rPr lang="en-GB"/>
              <a:t>Art Curators about cultural paradigm shifts</a:t>
            </a:r>
            <a:endParaRPr lang="en-GB" dirty="0"/>
          </a:p>
        </p:txBody>
      </p:sp>
      <p:sp>
        <p:nvSpPr>
          <p:cNvPr id="3" name="Subtitle 2">
            <a:extLst>
              <a:ext uri="{FF2B5EF4-FFF2-40B4-BE49-F238E27FC236}">
                <a16:creationId xmlns:a16="http://schemas.microsoft.com/office/drawing/2014/main" id="{897E05CC-8B01-4146-BF71-25C8895E5F8B}"/>
              </a:ext>
            </a:extLst>
          </p:cNvPr>
          <p:cNvSpPr>
            <a:spLocks noGrp="1"/>
          </p:cNvSpPr>
          <p:nvPr>
            <p:ph type="subTitle" idx="1"/>
          </p:nvPr>
        </p:nvSpPr>
        <p:spPr>
          <a:xfrm>
            <a:off x="2188380" y="5868139"/>
            <a:ext cx="9139527" cy="772021"/>
          </a:xfrm>
        </p:spPr>
        <p:txBody>
          <a:bodyPr>
            <a:normAutofit/>
          </a:bodyPr>
          <a:lstStyle/>
          <a:p>
            <a:pPr algn="r"/>
            <a:r>
              <a:rPr lang="en-GB" b="1"/>
              <a:t>Alicja Kutek alk36</a:t>
            </a:r>
          </a:p>
          <a:p>
            <a:pPr algn="r"/>
            <a:r>
              <a:rPr lang="en-GB" sz="1600" b="1"/>
              <a:t>Aberystwyth University 2019 </a:t>
            </a:r>
            <a:endParaRPr lang="en-GB" sz="1600" b="1" dirty="0"/>
          </a:p>
        </p:txBody>
      </p:sp>
    </p:spTree>
    <p:custDataLst>
      <p:tags r:id="rId1"/>
    </p:custDataLst>
    <p:extLst>
      <p:ext uri="{BB962C8B-B14F-4D97-AF65-F5344CB8AC3E}">
        <p14:creationId xmlns:p14="http://schemas.microsoft.com/office/powerpoint/2010/main" val="264340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11335C-3653-4B65-A6B6-EDCEFF278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519" y="734572"/>
            <a:ext cx="3267040" cy="220198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BBB4C87-7A2F-4F75-8ABE-3509B40F3B1D}"/>
              </a:ext>
            </a:extLst>
          </p:cNvPr>
          <p:cNvPicPr>
            <a:picLocks noChangeAspect="1"/>
          </p:cNvPicPr>
          <p:nvPr/>
        </p:nvPicPr>
        <p:blipFill>
          <a:blip r:embed="rId4"/>
          <a:stretch>
            <a:fillRect/>
          </a:stretch>
        </p:blipFill>
        <p:spPr>
          <a:xfrm>
            <a:off x="715363" y="495244"/>
            <a:ext cx="3804234" cy="1231499"/>
          </a:xfrm>
          <a:prstGeom prst="rect">
            <a:avLst/>
          </a:prstGeom>
        </p:spPr>
      </p:pic>
      <p:sp>
        <p:nvSpPr>
          <p:cNvPr id="2" name="Title 1">
            <a:extLst>
              <a:ext uri="{FF2B5EF4-FFF2-40B4-BE49-F238E27FC236}">
                <a16:creationId xmlns:a16="http://schemas.microsoft.com/office/drawing/2014/main" id="{601CD004-F34F-4D70-9AEF-8E11E31F31FF}"/>
              </a:ext>
            </a:extLst>
          </p:cNvPr>
          <p:cNvSpPr>
            <a:spLocks noGrp="1"/>
          </p:cNvSpPr>
          <p:nvPr>
            <p:ph type="title" idx="4294967295"/>
          </p:nvPr>
        </p:nvSpPr>
        <p:spPr>
          <a:xfrm>
            <a:off x="912969" y="661209"/>
            <a:ext cx="3409025" cy="899573"/>
          </a:xfrm>
        </p:spPr>
        <p:txBody>
          <a:bodyPr>
            <a:normAutofit fontScale="90000"/>
          </a:bodyPr>
          <a:lstStyle/>
          <a:p>
            <a:pPr algn="ctr"/>
            <a:r>
              <a:rPr lang="en-GB" dirty="0">
                <a:solidFill>
                  <a:schemeClr val="bg1"/>
                </a:solidFill>
              </a:rPr>
              <a:t>Lowery Stokes Sims</a:t>
            </a:r>
          </a:p>
        </p:txBody>
      </p:sp>
      <p:sp>
        <p:nvSpPr>
          <p:cNvPr id="5" name="Rectangle 4">
            <a:extLst>
              <a:ext uri="{FF2B5EF4-FFF2-40B4-BE49-F238E27FC236}">
                <a16:creationId xmlns:a16="http://schemas.microsoft.com/office/drawing/2014/main" id="{76629D7C-2ACD-481D-9FF7-8CC135D7818A}"/>
              </a:ext>
            </a:extLst>
          </p:cNvPr>
          <p:cNvSpPr/>
          <p:nvPr/>
        </p:nvSpPr>
        <p:spPr>
          <a:xfrm>
            <a:off x="806436" y="626299"/>
            <a:ext cx="3622089" cy="96939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0CBBFA0-A73B-48D1-AB13-E5B4DE3524E8}"/>
              </a:ext>
            </a:extLst>
          </p:cNvPr>
          <p:cNvSpPr txBox="1"/>
          <p:nvPr/>
        </p:nvSpPr>
        <p:spPr>
          <a:xfrm>
            <a:off x="715241" y="1832264"/>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Retired Curator at the museum of Arts and Design</a:t>
            </a:r>
            <a:endParaRPr lang="en-US" dirty="0">
              <a:ea typeface="+mn-lt"/>
              <a:cs typeface="+mn-lt"/>
            </a:endParaRPr>
          </a:p>
          <a:p>
            <a:pPr algn="l"/>
            <a:endParaRPr lang="en-US" dirty="0"/>
          </a:p>
        </p:txBody>
      </p:sp>
      <p:sp>
        <p:nvSpPr>
          <p:cNvPr id="6" name="TextBox 5">
            <a:extLst>
              <a:ext uri="{FF2B5EF4-FFF2-40B4-BE49-F238E27FC236}">
                <a16:creationId xmlns:a16="http://schemas.microsoft.com/office/drawing/2014/main" id="{9266A374-2888-4C06-9AFD-9276FE27AEC3}"/>
              </a:ext>
            </a:extLst>
          </p:cNvPr>
          <p:cNvSpPr txBox="1"/>
          <p:nvPr/>
        </p:nvSpPr>
        <p:spPr>
          <a:xfrm>
            <a:off x="806161" y="3031548"/>
            <a:ext cx="50638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Education and curatorial staff of the Metropolitan Museum of Arts (1972- 1999) where she curated over 30 exhibitions</a:t>
            </a:r>
          </a:p>
          <a:p>
            <a:pPr marL="285750" indent="-285750" algn="ctr">
              <a:buFont typeface="Arial"/>
              <a:buChar char="•"/>
            </a:pPr>
            <a:r>
              <a:rPr lang="en-US" dirty="0"/>
              <a:t>  </a:t>
            </a:r>
          </a:p>
          <a:p>
            <a:pPr marL="285750" indent="-285750">
              <a:buFont typeface="Arial"/>
              <a:buChar char="•"/>
            </a:pPr>
            <a:r>
              <a:rPr lang="en-GB" dirty="0"/>
              <a:t>Specialised</a:t>
            </a:r>
            <a:r>
              <a:rPr lang="en-US" dirty="0"/>
              <a:t> in modern and contemporary Art best known for her particular experience in the work of African, Latino and Asian –American artists.</a:t>
            </a:r>
          </a:p>
          <a:p>
            <a:pPr marL="285750" indent="-285750" algn="ctr">
              <a:buFont typeface="Arial"/>
              <a:buChar char="•"/>
            </a:pPr>
            <a:r>
              <a:rPr lang="en-US" dirty="0"/>
              <a:t>  </a:t>
            </a:r>
          </a:p>
          <a:p>
            <a:pPr marL="285750" indent="-285750">
              <a:buFont typeface="Arial"/>
              <a:buChar char="•"/>
            </a:pPr>
            <a:r>
              <a:rPr lang="en-US" dirty="0"/>
              <a:t>She has lectured and guest cuarted exhibitions nationally and internationally </a:t>
            </a:r>
          </a:p>
          <a:p>
            <a:endParaRPr lang="en-US" dirty="0"/>
          </a:p>
        </p:txBody>
      </p:sp>
      <p:sp>
        <p:nvSpPr>
          <p:cNvPr id="8" name="TextBox 7">
            <a:extLst>
              <a:ext uri="{FF2B5EF4-FFF2-40B4-BE49-F238E27FC236}">
                <a16:creationId xmlns:a16="http://schemas.microsoft.com/office/drawing/2014/main" id="{5967BC13-B9A4-42E6-B728-2A85BBD2B171}"/>
              </a:ext>
            </a:extLst>
          </p:cNvPr>
          <p:cNvSpPr txBox="1"/>
          <p:nvPr/>
        </p:nvSpPr>
        <p:spPr>
          <a:xfrm>
            <a:off x="6884247" y="495244"/>
            <a:ext cx="4887543"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Since the 1970s she has given the opportunity for artists involve with the black art movement, the feminist art movement and the politics of postmodernism and beyond</a:t>
            </a:r>
          </a:p>
          <a:p>
            <a:pPr marL="285750" indent="-285750" algn="ctr">
              <a:buFont typeface="Arial"/>
              <a:buChar char="•"/>
            </a:pPr>
            <a:r>
              <a:rPr lang="en-US" dirty="0"/>
              <a:t>     </a:t>
            </a:r>
          </a:p>
          <a:p>
            <a:pPr marL="285750" indent="-285750">
              <a:buFont typeface="Arial"/>
              <a:buChar char="•"/>
            </a:pPr>
            <a:r>
              <a:rPr lang="en-US" dirty="0"/>
              <a:t>While working for </a:t>
            </a:r>
            <a:r>
              <a:rPr lang="en-US" dirty="0" err="1"/>
              <a:t>MMoA</a:t>
            </a:r>
            <a:r>
              <a:rPr lang="en-US" dirty="0"/>
              <a:t> she helped build the museum's collection by adding works by different African –American artists </a:t>
            </a:r>
          </a:p>
          <a:p>
            <a:pPr marL="285750" indent="-285750" algn="ctr">
              <a:buFont typeface="Arial"/>
              <a:buChar char="•"/>
            </a:pPr>
            <a:r>
              <a:rPr lang="en-US" dirty="0"/>
              <a:t>     </a:t>
            </a:r>
          </a:p>
          <a:p>
            <a:pPr marL="285750" indent="-285750">
              <a:buFont typeface="Arial"/>
              <a:buChar char="•"/>
            </a:pPr>
            <a:r>
              <a:rPr lang="en-US" dirty="0"/>
              <a:t>Not just a great curator for African-American work, but a well-respected curator of any genre</a:t>
            </a:r>
          </a:p>
          <a:p>
            <a:pPr marL="285750" indent="-285750" algn="ctr">
              <a:buFont typeface="Arial"/>
              <a:buChar char="•"/>
            </a:pPr>
            <a:r>
              <a:rPr lang="en-US" dirty="0"/>
              <a:t>  </a:t>
            </a:r>
          </a:p>
          <a:p>
            <a:pPr marL="285750" indent="-285750">
              <a:buFont typeface="Arial"/>
              <a:buChar char="•"/>
            </a:pPr>
            <a:r>
              <a:rPr lang="en-US" sz="1600" i="1" dirty="0"/>
              <a:t>“African-American artists who are growing are going to need to be nurtured. That’s essentially what we have to do, and despite the much-vaunted concept of globalism, I personally feel we all still need a sense of our uniqueness on this planet [...] ”            </a:t>
            </a:r>
          </a:p>
          <a:p>
            <a:pPr algn="r"/>
            <a:r>
              <a:rPr lang="en-US" sz="1600" i="1" dirty="0"/>
              <a:t> </a:t>
            </a:r>
            <a:r>
              <a:rPr lang="en-US" dirty="0"/>
              <a:t>Lowery Stokes Sims</a:t>
            </a:r>
          </a:p>
          <a:p>
            <a:pPr marL="285750" indent="-285750">
              <a:buFont typeface="Arial"/>
              <a:buChar char="•"/>
            </a:pPr>
            <a:endParaRPr lang="en-US" dirty="0"/>
          </a:p>
          <a:p>
            <a:pPr marL="285750" indent="-285750">
              <a:buFont typeface="Arial"/>
              <a:buChar char="•"/>
            </a:pPr>
            <a:endParaRPr lang="en-US" dirty="0"/>
          </a:p>
        </p:txBody>
      </p:sp>
    </p:spTree>
    <p:custDataLst>
      <p:tags r:id="rId1"/>
    </p:custDataLst>
    <p:extLst>
      <p:ext uri="{BB962C8B-B14F-4D97-AF65-F5344CB8AC3E}">
        <p14:creationId xmlns:p14="http://schemas.microsoft.com/office/powerpoint/2010/main" val="326703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CE9F-E1DF-4C25-8165-A48EA9CD5881}"/>
              </a:ext>
            </a:extLst>
          </p:cNvPr>
          <p:cNvSpPr>
            <a:spLocks noGrp="1"/>
          </p:cNvSpPr>
          <p:nvPr>
            <p:ph type="title"/>
          </p:nvPr>
        </p:nvSpPr>
        <p:spPr>
          <a:xfrm>
            <a:off x="427608" y="423909"/>
            <a:ext cx="10058400" cy="1371600"/>
          </a:xfrm>
        </p:spPr>
        <p:txBody>
          <a:bodyPr/>
          <a:lstStyle/>
          <a:p>
            <a:r>
              <a:rPr lang="en-GB" dirty="0"/>
              <a:t>Art and Race Matters, the career of Robert </a:t>
            </a:r>
            <a:r>
              <a:rPr lang="en-GB" dirty="0" err="1"/>
              <a:t>Colescott</a:t>
            </a:r>
            <a:r>
              <a:rPr lang="en-GB" dirty="0"/>
              <a:t> </a:t>
            </a:r>
          </a:p>
        </p:txBody>
      </p:sp>
      <p:graphicFrame>
        <p:nvGraphicFramePr>
          <p:cNvPr id="4" name="Content Placeholder 6">
            <a:extLst>
              <a:ext uri="{FF2B5EF4-FFF2-40B4-BE49-F238E27FC236}">
                <a16:creationId xmlns:a16="http://schemas.microsoft.com/office/drawing/2014/main" id="{DD66F1AF-D7A3-4DC2-BC0A-B1A5B7EC8FE7}"/>
              </a:ext>
            </a:extLst>
          </p:cNvPr>
          <p:cNvGraphicFramePr>
            <a:graphicFrameLocks noGrp="1"/>
          </p:cNvGraphicFramePr>
          <p:nvPr>
            <p:ph idx="1"/>
            <p:extLst>
              <p:ext uri="{D42A27DB-BD31-4B8C-83A1-F6EECF244321}">
                <p14:modId xmlns:p14="http://schemas.microsoft.com/office/powerpoint/2010/main" val="2320397165"/>
              </p:ext>
            </p:extLst>
          </p:nvPr>
        </p:nvGraphicFramePr>
        <p:xfrm>
          <a:off x="646025" y="48827"/>
          <a:ext cx="10690759" cy="6636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68F8174-BF6D-4B4A-94B2-45D4E83DDDA9}"/>
              </a:ext>
            </a:extLst>
          </p:cNvPr>
          <p:cNvSpPr txBox="1"/>
          <p:nvPr/>
        </p:nvSpPr>
        <p:spPr>
          <a:xfrm>
            <a:off x="646025" y="4421080"/>
            <a:ext cx="2423604" cy="1569660"/>
          </a:xfrm>
          <a:prstGeom prst="rect">
            <a:avLst/>
          </a:prstGeom>
          <a:noFill/>
        </p:spPr>
        <p:txBody>
          <a:bodyPr wrap="square" rtlCol="0">
            <a:spAutoFit/>
          </a:bodyPr>
          <a:lstStyle/>
          <a:p>
            <a:r>
              <a:rPr lang="en-GB" sz="1600" b="1" dirty="0"/>
              <a:t>85 total works </a:t>
            </a:r>
            <a:r>
              <a:rPr lang="en-GB" sz="1600" dirty="0"/>
              <a:t>throughout </a:t>
            </a:r>
            <a:r>
              <a:rPr lang="en-GB" sz="1600" b="1" dirty="0"/>
              <a:t>53 years </a:t>
            </a:r>
            <a:r>
              <a:rPr lang="en-GB" sz="1600" dirty="0"/>
              <a:t>of </a:t>
            </a:r>
            <a:r>
              <a:rPr lang="en-GB" sz="1600" dirty="0" err="1"/>
              <a:t>Colescott’s</a:t>
            </a:r>
            <a:r>
              <a:rPr lang="en-GB" sz="1600" dirty="0"/>
              <a:t> career that both bring to the surface and challenge diversity and racial stereotypes</a:t>
            </a:r>
          </a:p>
        </p:txBody>
      </p:sp>
    </p:spTree>
    <p:custDataLst>
      <p:tags r:id="rId1"/>
    </p:custDataLst>
    <p:extLst>
      <p:ext uri="{BB962C8B-B14F-4D97-AF65-F5344CB8AC3E}">
        <p14:creationId xmlns:p14="http://schemas.microsoft.com/office/powerpoint/2010/main" val="16514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A1CB-492C-4C9C-A259-CDFE0E5BC9FA}"/>
              </a:ext>
            </a:extLst>
          </p:cNvPr>
          <p:cNvSpPr>
            <a:spLocks noGrp="1"/>
          </p:cNvSpPr>
          <p:nvPr>
            <p:ph type="title"/>
          </p:nvPr>
        </p:nvSpPr>
        <p:spPr>
          <a:xfrm>
            <a:off x="1066800" y="305242"/>
            <a:ext cx="10058400" cy="1371600"/>
          </a:xfrm>
        </p:spPr>
        <p:txBody>
          <a:bodyPr/>
          <a:lstStyle/>
          <a:p>
            <a:r>
              <a:rPr lang="en-GB" dirty="0"/>
              <a:t>Key area of Interest – </a:t>
            </a:r>
            <a:r>
              <a:rPr lang="en-GB" sz="4000" dirty="0"/>
              <a:t>Cultural Paradigm Shifts </a:t>
            </a:r>
            <a:endParaRPr lang="en-GB" dirty="0"/>
          </a:p>
        </p:txBody>
      </p:sp>
      <p:graphicFrame>
        <p:nvGraphicFramePr>
          <p:cNvPr id="4" name="Content Placeholder 3">
            <a:extLst>
              <a:ext uri="{FF2B5EF4-FFF2-40B4-BE49-F238E27FC236}">
                <a16:creationId xmlns:a16="http://schemas.microsoft.com/office/drawing/2014/main" id="{FB8ACFFA-C7EA-462C-BC1C-A138A18C3054}"/>
              </a:ext>
            </a:extLst>
          </p:cNvPr>
          <p:cNvGraphicFramePr>
            <a:graphicFrameLocks noGrp="1"/>
          </p:cNvGraphicFramePr>
          <p:nvPr>
            <p:ph idx="1"/>
            <p:extLst>
              <p:ext uri="{D42A27DB-BD31-4B8C-83A1-F6EECF244321}">
                <p14:modId xmlns:p14="http://schemas.microsoft.com/office/powerpoint/2010/main" val="2059589399"/>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9CB2DB90-85C4-48C2-8184-8C1827999638}"/>
              </a:ext>
            </a:extLst>
          </p:cNvPr>
          <p:cNvSpPr txBox="1"/>
          <p:nvPr/>
        </p:nvSpPr>
        <p:spPr>
          <a:xfrm>
            <a:off x="1433743" y="1457316"/>
            <a:ext cx="3693111" cy="400110"/>
          </a:xfrm>
          <a:prstGeom prst="rect">
            <a:avLst/>
          </a:prstGeom>
          <a:noFill/>
        </p:spPr>
        <p:txBody>
          <a:bodyPr wrap="square" rtlCol="0">
            <a:spAutoFit/>
          </a:bodyPr>
          <a:lstStyle/>
          <a:p>
            <a:r>
              <a:rPr lang="en-GB" dirty="0"/>
              <a:t>​</a:t>
            </a:r>
            <a:r>
              <a:rPr lang="en-GB" sz="2000" b="1" dirty="0"/>
              <a:t>Culture Change / Paradigm Shifts</a:t>
            </a:r>
            <a:endParaRPr lang="en-GB" b="1" dirty="0"/>
          </a:p>
        </p:txBody>
      </p:sp>
      <p:sp>
        <p:nvSpPr>
          <p:cNvPr id="7" name="TextBox 6">
            <a:extLst>
              <a:ext uri="{FF2B5EF4-FFF2-40B4-BE49-F238E27FC236}">
                <a16:creationId xmlns:a16="http://schemas.microsoft.com/office/drawing/2014/main" id="{A484624A-8878-4DF8-A5FC-AEC666D2C380}"/>
              </a:ext>
            </a:extLst>
          </p:cNvPr>
          <p:cNvSpPr txBox="1"/>
          <p:nvPr/>
        </p:nvSpPr>
        <p:spPr>
          <a:xfrm>
            <a:off x="5126854" y="1457316"/>
            <a:ext cx="4367814" cy="1077218"/>
          </a:xfrm>
          <a:prstGeom prst="rect">
            <a:avLst/>
          </a:prstGeom>
          <a:noFill/>
        </p:spPr>
        <p:txBody>
          <a:bodyPr wrap="square" rtlCol="0">
            <a:spAutoFit/>
          </a:bodyPr>
          <a:lstStyle/>
          <a:p>
            <a:r>
              <a:rPr lang="en-GB" sz="1600" dirty="0"/>
              <a:t>- occur when the people within a cultural group, all experience a change in their beliefs or their perspective on the world due to new information or experiences.</a:t>
            </a:r>
          </a:p>
        </p:txBody>
      </p:sp>
    </p:spTree>
    <p:custDataLst>
      <p:tags r:id="rId1"/>
    </p:custDataLst>
    <p:extLst>
      <p:ext uri="{BB962C8B-B14F-4D97-AF65-F5344CB8AC3E}">
        <p14:creationId xmlns:p14="http://schemas.microsoft.com/office/powerpoint/2010/main" val="352741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A1DBB-7261-42E4-905A-6E7F20DB3CF8}"/>
              </a:ext>
            </a:extLst>
          </p:cNvPr>
          <p:cNvSpPr>
            <a:spLocks noGrp="1"/>
          </p:cNvSpPr>
          <p:nvPr>
            <p:ph type="title"/>
          </p:nvPr>
        </p:nvSpPr>
        <p:spPr>
          <a:xfrm>
            <a:off x="868680" y="642594"/>
            <a:ext cx="6170295" cy="1405282"/>
          </a:xfrm>
        </p:spPr>
        <p:txBody>
          <a:bodyPr>
            <a:normAutofit/>
          </a:bodyPr>
          <a:lstStyle/>
          <a:p>
            <a:pPr algn="ctr"/>
            <a:r>
              <a:rPr lang="en-GB" dirty="0"/>
              <a:t>3 key questions</a:t>
            </a:r>
          </a:p>
        </p:txBody>
      </p:sp>
      <p:sp>
        <p:nvSpPr>
          <p:cNvPr id="3" name="Content Placeholder 2">
            <a:extLst>
              <a:ext uri="{FF2B5EF4-FFF2-40B4-BE49-F238E27FC236}">
                <a16:creationId xmlns:a16="http://schemas.microsoft.com/office/drawing/2014/main" id="{8B4875DE-868B-4753-A890-670DDE7B101B}"/>
              </a:ext>
            </a:extLst>
          </p:cNvPr>
          <p:cNvSpPr>
            <a:spLocks noGrp="1"/>
          </p:cNvSpPr>
          <p:nvPr>
            <p:ph idx="1"/>
          </p:nvPr>
        </p:nvSpPr>
        <p:spPr>
          <a:xfrm>
            <a:off x="435006" y="2386584"/>
            <a:ext cx="7155402" cy="2620422"/>
          </a:xfrm>
        </p:spPr>
        <p:txBody>
          <a:bodyPr>
            <a:normAutofit lnSpcReduction="10000"/>
          </a:bodyPr>
          <a:lstStyle/>
          <a:p>
            <a:pPr algn="ctr"/>
            <a:r>
              <a:rPr lang="en-GB" sz="2000" dirty="0"/>
              <a:t>1. Do cultural paradigm shifts have any impact on Art?</a:t>
            </a:r>
          </a:p>
          <a:p>
            <a:pPr algn="ctr"/>
            <a:r>
              <a:rPr lang="en-GB" sz="2000" dirty="0"/>
              <a:t> </a:t>
            </a:r>
          </a:p>
          <a:p>
            <a:pPr algn="ctr"/>
            <a:r>
              <a:rPr lang="en-GB" sz="2000" dirty="0"/>
              <a:t>2. What impact does Art have on society?</a:t>
            </a:r>
          </a:p>
          <a:p>
            <a:pPr algn="ctr"/>
            <a:r>
              <a:rPr lang="en-GB" sz="2000" dirty="0"/>
              <a:t> </a:t>
            </a:r>
          </a:p>
          <a:p>
            <a:pPr algn="ctr"/>
            <a:r>
              <a:rPr lang="en-GB" sz="2000" dirty="0"/>
              <a:t>3. How does Art help to understand different changes/paradigm shifts in the society? Does it at all? </a:t>
            </a:r>
          </a:p>
        </p:txBody>
      </p:sp>
      <p:sp>
        <p:nvSpPr>
          <p:cNvPr id="27" name="Rectangle 26">
            <a:extLst>
              <a:ext uri="{FF2B5EF4-FFF2-40B4-BE49-F238E27FC236}">
                <a16:creationId xmlns:a16="http://schemas.microsoft.com/office/drawing/2014/main" id="{619EC706-8928-4DFD-8084-35D599EB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920B3BF6-BAB5-4B12-B989-F294BF71CF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3624" y="237744"/>
            <a:ext cx="3322121" cy="3322121"/>
          </a:xfrm>
          <a:prstGeom prst="rect">
            <a:avLst/>
          </a:prstGeom>
        </p:spPr>
      </p:pic>
    </p:spTree>
    <p:custDataLst>
      <p:tags r:id="rId1"/>
    </p:custDataLst>
    <p:extLst>
      <p:ext uri="{BB962C8B-B14F-4D97-AF65-F5344CB8AC3E}">
        <p14:creationId xmlns:p14="http://schemas.microsoft.com/office/powerpoint/2010/main" val="7645419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360035EC-F322-48D8-8220-B8EA5916F4F5}"/>
              </a:ext>
            </a:extLst>
          </p:cNvPr>
          <p:cNvSpPr>
            <a:spLocks noGrp="1"/>
          </p:cNvSpPr>
          <p:nvPr>
            <p:ph type="title"/>
          </p:nvPr>
        </p:nvSpPr>
        <p:spPr>
          <a:xfrm>
            <a:off x="1175512" y="870132"/>
            <a:ext cx="9792208" cy="1527078"/>
          </a:xfrm>
        </p:spPr>
        <p:txBody>
          <a:bodyPr>
            <a:normAutofit/>
          </a:bodyPr>
          <a:lstStyle/>
          <a:p>
            <a:r>
              <a:rPr lang="en-GB" dirty="0"/>
              <a:t>Conclusion what I have gained form the research:</a:t>
            </a:r>
          </a:p>
        </p:txBody>
      </p:sp>
      <p:graphicFrame>
        <p:nvGraphicFramePr>
          <p:cNvPr id="4" name="Content Placeholder 3">
            <a:extLst>
              <a:ext uri="{FF2B5EF4-FFF2-40B4-BE49-F238E27FC236}">
                <a16:creationId xmlns:a16="http://schemas.microsoft.com/office/drawing/2014/main" id="{627B3086-ACFD-448E-8535-E27DB843F27B}"/>
              </a:ext>
            </a:extLst>
          </p:cNvPr>
          <p:cNvGraphicFramePr>
            <a:graphicFrameLocks noGrp="1"/>
          </p:cNvGraphicFramePr>
          <p:nvPr>
            <p:ph idx="1"/>
            <p:extLst>
              <p:ext uri="{D42A27DB-BD31-4B8C-83A1-F6EECF244321}">
                <p14:modId xmlns:p14="http://schemas.microsoft.com/office/powerpoint/2010/main" val="563406889"/>
              </p:ext>
            </p:extLst>
          </p:nvPr>
        </p:nvGraphicFramePr>
        <p:xfrm>
          <a:off x="1175512" y="2557849"/>
          <a:ext cx="9792208" cy="3407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8915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84CB-DDB9-46D3-9C0F-A645810EBACF}"/>
              </a:ext>
            </a:extLst>
          </p:cNvPr>
          <p:cNvSpPr>
            <a:spLocks noGrp="1"/>
          </p:cNvSpPr>
          <p:nvPr>
            <p:ph type="title"/>
          </p:nvPr>
        </p:nvSpPr>
        <p:spPr>
          <a:xfrm>
            <a:off x="997527" y="651253"/>
            <a:ext cx="8144741" cy="1068532"/>
          </a:xfrm>
        </p:spPr>
        <p:style>
          <a:lnRef idx="0">
            <a:schemeClr val="accent1"/>
          </a:lnRef>
          <a:fillRef idx="3">
            <a:schemeClr val="accent1"/>
          </a:fillRef>
          <a:effectRef idx="3">
            <a:schemeClr val="accent1"/>
          </a:effectRef>
          <a:fontRef idx="minor">
            <a:schemeClr val="lt1"/>
          </a:fontRef>
        </p:style>
        <p:txBody>
          <a:bodyPr/>
          <a:lstStyle/>
          <a:p>
            <a:r>
              <a:rPr lang="en-US"/>
              <a:t> Bibliography</a:t>
            </a:r>
          </a:p>
        </p:txBody>
      </p:sp>
      <p:sp>
        <p:nvSpPr>
          <p:cNvPr id="4" name="TextBox 3">
            <a:extLst>
              <a:ext uri="{FF2B5EF4-FFF2-40B4-BE49-F238E27FC236}">
                <a16:creationId xmlns:a16="http://schemas.microsoft.com/office/drawing/2014/main" id="{C9E3160E-93E9-4D0A-8F88-8EA61DF75447}"/>
              </a:ext>
            </a:extLst>
          </p:cNvPr>
          <p:cNvSpPr txBox="1"/>
          <p:nvPr/>
        </p:nvSpPr>
        <p:spPr>
          <a:xfrm>
            <a:off x="931938" y="1837341"/>
            <a:ext cx="6544539"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400" dirty="0">
                <a:ea typeface="+mn-lt"/>
                <a:cs typeface="+mn-lt"/>
              </a:rPr>
              <a:t>https://www.linkedin.com › lowery-sims-2b255422</a:t>
            </a:r>
            <a:endParaRPr lang="en-US" sz="1400" dirty="0"/>
          </a:p>
          <a:p>
            <a:pPr marL="285750" indent="-285750">
              <a:buFont typeface="Arial"/>
              <a:buChar char="•"/>
            </a:pPr>
            <a:r>
              <a:rPr lang="en-US" sz="1400" dirty="0">
                <a:ea typeface="+mn-lt"/>
                <a:cs typeface="+mn-lt"/>
              </a:rPr>
              <a:t>https://en.wikipedia.org › wiki › Lowery_Stokes_Sims</a:t>
            </a:r>
            <a:endParaRPr lang="en-US" sz="1400" dirty="0"/>
          </a:p>
          <a:p>
            <a:pPr marL="285750" indent="-285750">
              <a:buFont typeface="Arial"/>
              <a:buChar char="•"/>
            </a:pPr>
            <a:r>
              <a:rPr lang="en-US" sz="1400" dirty="0">
                <a:ea typeface="+mn-lt"/>
                <a:cs typeface="+mn-lt"/>
              </a:rPr>
              <a:t>https://art.arts.uci.edu › lowery-stokes-sims</a:t>
            </a:r>
            <a:endParaRPr lang="en-US" sz="1400" dirty="0"/>
          </a:p>
          <a:p>
            <a:pPr marL="285750" indent="-285750" algn="l">
              <a:buFont typeface="Arial"/>
              <a:buChar char="•"/>
            </a:pPr>
            <a:r>
              <a:rPr lang="en-US" sz="1400" dirty="0">
                <a:ea typeface="+mn-lt"/>
                <a:cs typeface="+mn-lt"/>
              </a:rPr>
              <a:t>https://www.encyclopedia.com/education/news-wires-white-papers-and-books/sims-lowery-stokes-1949</a:t>
            </a:r>
          </a:p>
          <a:p>
            <a:pPr marL="285750" indent="-285750">
              <a:buFont typeface="Arial"/>
              <a:buChar char="•"/>
            </a:pPr>
            <a:r>
              <a:rPr lang="en-US" sz="1400" dirty="0">
                <a:ea typeface="+mn-lt"/>
                <a:cs typeface="+mn-lt"/>
              </a:rPr>
              <a:t>https://www.artnews.com/art-news/news/i-was-really-a-nerd-lowery-stokes-sims-at-arttables-2017-benefit-8194/</a:t>
            </a:r>
          </a:p>
          <a:p>
            <a:pPr marL="285750" indent="-285750">
              <a:buFont typeface="Arial"/>
              <a:buChar char="•"/>
            </a:pPr>
            <a:r>
              <a:rPr lang="en-US" sz="1400" dirty="0">
                <a:ea typeface="+mn-lt"/>
                <a:cs typeface="+mn-lt"/>
              </a:rPr>
              <a:t>http://www.chebucto.ns.ca/Government/IndustryCanada/cat.html</a:t>
            </a:r>
          </a:p>
          <a:p>
            <a:pPr marL="285750" indent="-285750">
              <a:buFont typeface="Arial"/>
              <a:buChar char="•"/>
            </a:pPr>
            <a:r>
              <a:rPr lang="en-US" sz="1400" dirty="0">
                <a:ea typeface="+mn-lt"/>
                <a:cs typeface="+mn-lt"/>
              </a:rPr>
              <a:t>https://www.jstor.org/stable/3481059?seq=3#metadata_info_tab_contents</a:t>
            </a:r>
          </a:p>
          <a:p>
            <a:pPr marL="285750" indent="-285750">
              <a:buFont typeface="Arial"/>
              <a:buChar char="•"/>
            </a:pPr>
            <a:r>
              <a:rPr lang="en-US" sz="1400" dirty="0">
                <a:ea typeface="+mn-lt"/>
                <a:cs typeface="+mn-lt"/>
              </a:rPr>
              <a:t>https://hyperallergic.com/521260/lowery-stokes-sims-interview/</a:t>
            </a:r>
          </a:p>
          <a:p>
            <a:pPr marL="285750" indent="-285750">
              <a:buFont typeface="Arial"/>
              <a:buChar char="•"/>
            </a:pPr>
            <a:r>
              <a:rPr lang="en-US" sz="1400" dirty="0">
                <a:ea typeface="+mn-lt"/>
                <a:cs typeface="+mn-lt"/>
              </a:rPr>
              <a:t>https://en.wikipedia.org/wiki/Racism#Anti-racism</a:t>
            </a:r>
          </a:p>
          <a:p>
            <a:pPr marL="285750" indent="-285750">
              <a:buFont typeface="Arial"/>
              <a:buChar char="•"/>
            </a:pPr>
            <a:r>
              <a:rPr lang="en-US" sz="1400" dirty="0">
                <a:ea typeface="+mn-lt"/>
                <a:cs typeface="+mn-lt"/>
              </a:rPr>
              <a:t>https://www.evarespini.com/</a:t>
            </a:r>
          </a:p>
          <a:p>
            <a:pPr marL="285750" indent="-285750">
              <a:buFont typeface="Arial"/>
              <a:buChar char="•"/>
            </a:pPr>
            <a:r>
              <a:rPr lang="en-US" sz="1400" dirty="0">
                <a:ea typeface="+mn-lt"/>
                <a:cs typeface="+mn-lt"/>
              </a:rPr>
              <a:t>https://www.gsd.harvard.edu/person/eva-respini/</a:t>
            </a:r>
          </a:p>
          <a:p>
            <a:pPr marL="285750" indent="-285750">
              <a:buFont typeface="Arial"/>
              <a:buChar char="•"/>
            </a:pPr>
            <a:r>
              <a:rPr lang="en-US" sz="1400" dirty="0">
                <a:ea typeface="+mn-lt"/>
                <a:cs typeface="+mn-lt"/>
              </a:rPr>
              <a:t>https://www.curatorialleadership.org/participants/ccl-program/eva-respini/</a:t>
            </a:r>
          </a:p>
          <a:p>
            <a:pPr marL="285750" indent="-285750">
              <a:buFont typeface="Arial"/>
              <a:buChar char="•"/>
            </a:pPr>
            <a:r>
              <a:rPr lang="en-GB" sz="1400" dirty="0"/>
              <a:t>https://post.at.moma.org/profiles/37-eva-respini</a:t>
            </a:r>
          </a:p>
          <a:p>
            <a:pPr marL="285750" indent="-285750">
              <a:buFont typeface="Arial"/>
              <a:buChar char="•"/>
            </a:pPr>
            <a:r>
              <a:rPr lang="en-GB" sz="1400" dirty="0"/>
              <a:t>http://photographmag.com/news/eva-respini-moves-to-bostons-ica/</a:t>
            </a:r>
          </a:p>
          <a:p>
            <a:pPr marL="285750" indent="-285750">
              <a:buFont typeface="Arial"/>
              <a:buChar char="•"/>
            </a:pPr>
            <a:r>
              <a:rPr lang="en-GB" sz="1400" dirty="0"/>
              <a:t>https://yalebooks.yale.edu/book/9780300228250/art-age-internet-1989-today</a:t>
            </a:r>
          </a:p>
          <a:p>
            <a:pPr marL="285750" indent="-285750">
              <a:buFont typeface="Arial"/>
              <a:buChar char="•"/>
            </a:pPr>
            <a:r>
              <a:rPr lang="en-GB" sz="1400" dirty="0"/>
              <a:t>http://moussemagazine.it/art-age-internet-1989-today-ica-boston-2018/</a:t>
            </a:r>
          </a:p>
          <a:p>
            <a:pPr marL="285750" indent="-285750">
              <a:buFont typeface="Arial"/>
              <a:buChar char="•"/>
            </a:pPr>
            <a:r>
              <a:rPr lang="en-GB" sz="1400" dirty="0"/>
              <a:t>https://www.icaboston.org/exhibitions/art-age-internet-1989-today</a:t>
            </a:r>
          </a:p>
          <a:p>
            <a:pPr marL="285750" indent="-285750">
              <a:buFont typeface="Arial"/>
              <a:buChar char="•"/>
            </a:pPr>
            <a:endParaRPr lang="en-GB" sz="1400" dirty="0"/>
          </a:p>
          <a:p>
            <a:pPr marL="285750" indent="-285750">
              <a:buFont typeface="Arial"/>
              <a:buChar char="•"/>
            </a:pPr>
            <a:endParaRPr lang="en-US" sz="1400" dirty="0"/>
          </a:p>
        </p:txBody>
      </p:sp>
      <p:sp>
        <p:nvSpPr>
          <p:cNvPr id="6" name="Rectangle 5">
            <a:extLst>
              <a:ext uri="{FF2B5EF4-FFF2-40B4-BE49-F238E27FC236}">
                <a16:creationId xmlns:a16="http://schemas.microsoft.com/office/drawing/2014/main" id="{64F65C17-0C87-4CC0-B5CA-EE0501C0C5CE}"/>
              </a:ext>
            </a:extLst>
          </p:cNvPr>
          <p:cNvSpPr/>
          <p:nvPr/>
        </p:nvSpPr>
        <p:spPr>
          <a:xfrm>
            <a:off x="1058140" y="694459"/>
            <a:ext cx="8035635" cy="98713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4FEED71-5B6F-4E7F-93E1-5C6BDAE486BB}"/>
              </a:ext>
            </a:extLst>
          </p:cNvPr>
          <p:cNvSpPr txBox="1"/>
          <p:nvPr/>
        </p:nvSpPr>
        <p:spPr>
          <a:xfrm>
            <a:off x="8131945" y="1837341"/>
            <a:ext cx="3346882" cy="2846933"/>
          </a:xfrm>
          <a:prstGeom prst="rect">
            <a:avLst/>
          </a:prstGeom>
          <a:noFill/>
        </p:spPr>
        <p:txBody>
          <a:bodyPr wrap="square" rtlCol="0">
            <a:spAutoFit/>
          </a:bodyPr>
          <a:lstStyle/>
          <a:p>
            <a:r>
              <a:rPr lang="en-GB" dirty="0"/>
              <a:t>Images in order:</a:t>
            </a:r>
          </a:p>
          <a:p>
            <a:pPr marL="285750" indent="-285750">
              <a:buFont typeface="Arial" panose="020B0604020202020204" pitchFamily="34" charset="0"/>
              <a:buChar char="•"/>
            </a:pPr>
            <a:r>
              <a:rPr lang="en-GB" sz="700" dirty="0"/>
              <a:t>https://www.google.com/url?sa=i&amp;source=images&amp;cd=&amp;cad=rja&amp;uact=8&amp;ved=0ahUKEwjE6KPfjKfmAhXLgVwKHXcODR4QMwhGKAIwAg&amp;url=https%3A%2F%2Fwww.curatorialleadership.org%2Fparticipants%2Fccl-program%2Feva-respini%2F&amp;psig=AOvVaw1J_zemkK_2oaRgYeDkJhdO&amp;ust=1575930502281016&amp;ictx=3&amp;uact=3</a:t>
            </a:r>
          </a:p>
          <a:p>
            <a:pPr marL="285750" indent="-285750">
              <a:buFont typeface="Arial" panose="020B0604020202020204" pitchFamily="34" charset="0"/>
              <a:buChar char="•"/>
            </a:pPr>
            <a:r>
              <a:rPr lang="en-GB" sz="700" dirty="0"/>
              <a:t>https://www.google.com/url?sa=i&amp;source=images&amp;cd=&amp;cad=rja&amp;uact=8&amp;ved=0ahUKEwjlnYznjafmAhULHcAKHYzMBZYQMwhGKAIwAg&amp;url=https%3A%2F%2Fwww.evarespini.com%2F&amp;psig=AOvVaw1KL5iBGCgE1gRAAGKSjXYZ&amp;ust=1575930786976221&amp;ictx=3&amp;uact=3</a:t>
            </a:r>
          </a:p>
          <a:p>
            <a:pPr marL="285750" indent="-285750">
              <a:buFont typeface="Arial" panose="020B0604020202020204" pitchFamily="34" charset="0"/>
              <a:buChar char="•"/>
            </a:pPr>
            <a:r>
              <a:rPr lang="en-GB" sz="700" dirty="0"/>
              <a:t>https://www.google.com/url?sa=i&amp;source=images&amp;cd=&amp;cad=rja&amp;uact=8&amp;ved=0ahUKEwjy6syCjqfmAhUSoVwKHRFNAcAQMwhEKAAwAA&amp;url=https%3A%2F%2Fwww.artmap.london%2Farticle%2Finterview-with-draf-s-vincent-honore-director-and-chief-curator&amp;psig=AOvVaw27DUBxMQxB6n2QVHbCDyy3&amp;ust=1575930844656346&amp;ictx=3&amp;uact=3</a:t>
            </a:r>
          </a:p>
          <a:p>
            <a:pPr marL="285750" indent="-285750">
              <a:buFont typeface="Arial" panose="020B0604020202020204" pitchFamily="34" charset="0"/>
              <a:buChar char="•"/>
            </a:pPr>
            <a:r>
              <a:rPr lang="en-GB" sz="700" dirty="0"/>
              <a:t>https://www.google.com/</a:t>
            </a:r>
            <a:r>
              <a:rPr lang="en-GB" sz="700" dirty="0" err="1"/>
              <a:t>imgres?imgurl</a:t>
            </a:r>
            <a:r>
              <a:rPr lang="en-GB" sz="700" dirty="0"/>
              <a:t>=https%3A%2F%2Fcuratorsintl.org%2Fimages%2Fassets%2F1_VH.JPG&amp;imgrefurl=https%3A%2F%2Fcuratorsintl.org%2Fposts%2Fphotos-from-the-event-vincent-honore&amp;docid=rqBafT1nh4dPPM&amp;tbnid=8MprkZpwX5JfuM%3A&amp;vet=10ahUKEwid1YSXjqfmAhXbh1wKHZAbD3wQMwhbKAcwBw..i&amp;w=600&amp;h=450&amp;bih=932&amp;biw=929&amp;q=vincent%20honore%20in%20agllery&amp;ved=0ahUKEwid1YSXjqfmAhXbh1wKHZAbD3wQMwhbKAcwBw&amp;iact=</a:t>
            </a:r>
            <a:r>
              <a:rPr lang="en-GB" sz="700" dirty="0" err="1"/>
              <a:t>mrc&amp;uact</a:t>
            </a:r>
            <a:r>
              <a:rPr lang="en-GB" sz="700" dirty="0"/>
              <a:t>=8</a:t>
            </a:r>
          </a:p>
          <a:p>
            <a:pPr marL="285750" indent="-285750">
              <a:buFont typeface="Arial" panose="020B0604020202020204" pitchFamily="34" charset="0"/>
              <a:buChar char="•"/>
            </a:pPr>
            <a:endParaRPr lang="en-GB" sz="700" dirty="0"/>
          </a:p>
        </p:txBody>
      </p:sp>
    </p:spTree>
    <p:custDataLst>
      <p:tags r:id="rId1"/>
    </p:custDataLst>
    <p:extLst>
      <p:ext uri="{BB962C8B-B14F-4D97-AF65-F5344CB8AC3E}">
        <p14:creationId xmlns:p14="http://schemas.microsoft.com/office/powerpoint/2010/main" val="218891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E39A-62A1-4BD5-B80D-937D654715C9}"/>
              </a:ext>
            </a:extLst>
          </p:cNvPr>
          <p:cNvSpPr>
            <a:spLocks noGrp="1"/>
          </p:cNvSpPr>
          <p:nvPr>
            <p:ph type="title"/>
          </p:nvPr>
        </p:nvSpPr>
        <p:spPr>
          <a:xfrm>
            <a:off x="935814" y="497270"/>
            <a:ext cx="9792208" cy="1527078"/>
          </a:xfrm>
        </p:spPr>
        <p:txBody>
          <a:bodyPr>
            <a:normAutofit/>
          </a:bodyPr>
          <a:lstStyle/>
          <a:p>
            <a:r>
              <a:rPr lang="en-GB" sz="4000" dirty="0"/>
              <a:t>Introduction</a:t>
            </a:r>
            <a:endParaRPr lang="en-GB" dirty="0"/>
          </a:p>
        </p:txBody>
      </p:sp>
      <p:graphicFrame>
        <p:nvGraphicFramePr>
          <p:cNvPr id="4" name="Content Placeholder 3">
            <a:extLst>
              <a:ext uri="{FF2B5EF4-FFF2-40B4-BE49-F238E27FC236}">
                <a16:creationId xmlns:a16="http://schemas.microsoft.com/office/drawing/2014/main" id="{946C32F6-F2D7-497C-A178-15FF7CBB3949}"/>
              </a:ext>
            </a:extLst>
          </p:cNvPr>
          <p:cNvGraphicFramePr>
            <a:graphicFrameLocks noGrp="1"/>
          </p:cNvGraphicFramePr>
          <p:nvPr>
            <p:ph idx="1"/>
            <p:extLst>
              <p:ext uri="{D42A27DB-BD31-4B8C-83A1-F6EECF244321}">
                <p14:modId xmlns:p14="http://schemas.microsoft.com/office/powerpoint/2010/main" val="2289406677"/>
              </p:ext>
            </p:extLst>
          </p:nvPr>
        </p:nvGraphicFramePr>
        <p:xfrm>
          <a:off x="1175512" y="1615736"/>
          <a:ext cx="9792208" cy="4349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43684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CA10C6E7-D4DB-4FDF-96A6-B7D1A851A14E}"/>
              </a:ext>
            </a:extLst>
          </p:cNvPr>
          <p:cNvSpPr/>
          <p:nvPr/>
        </p:nvSpPr>
        <p:spPr>
          <a:xfrm>
            <a:off x="1823378" y="456758"/>
            <a:ext cx="1476614" cy="1476586"/>
          </a:xfrm>
          <a:custGeom>
            <a:avLst/>
            <a:gdLst>
              <a:gd name="connsiteX0" fmla="*/ 0 w 1476614"/>
              <a:gd name="connsiteY0" fmla="*/ 738293 h 1476586"/>
              <a:gd name="connsiteX1" fmla="*/ 738307 w 1476614"/>
              <a:gd name="connsiteY1" fmla="*/ 0 h 1476586"/>
              <a:gd name="connsiteX2" fmla="*/ 1476614 w 1476614"/>
              <a:gd name="connsiteY2" fmla="*/ 738293 h 1476586"/>
              <a:gd name="connsiteX3" fmla="*/ 738307 w 1476614"/>
              <a:gd name="connsiteY3" fmla="*/ 1476586 h 1476586"/>
              <a:gd name="connsiteX4" fmla="*/ 0 w 1476614"/>
              <a:gd name="connsiteY4" fmla="*/ 738293 h 14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614" h="1476586">
                <a:moveTo>
                  <a:pt x="0" y="738293"/>
                </a:moveTo>
                <a:cubicBezTo>
                  <a:pt x="0" y="330545"/>
                  <a:pt x="330551" y="0"/>
                  <a:pt x="738307" y="0"/>
                </a:cubicBezTo>
                <a:cubicBezTo>
                  <a:pt x="1146063" y="0"/>
                  <a:pt x="1476614" y="330545"/>
                  <a:pt x="1476614" y="738293"/>
                </a:cubicBezTo>
                <a:cubicBezTo>
                  <a:pt x="1476614" y="1146041"/>
                  <a:pt x="1146063" y="1476586"/>
                  <a:pt x="738307" y="1476586"/>
                </a:cubicBezTo>
                <a:cubicBezTo>
                  <a:pt x="330551" y="1476586"/>
                  <a:pt x="0" y="1146041"/>
                  <a:pt x="0" y="73829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3875" tIns="303871" rIns="303875" bIns="303871" numCol="1" spcCol="1270" anchor="ctr" anchorCtr="0">
            <a:noAutofit/>
          </a:bodyPr>
          <a:lstStyle/>
          <a:p>
            <a:pPr marL="0" lvl="0" indent="0" algn="ctr" defTabSz="1022350">
              <a:lnSpc>
                <a:spcPct val="90000"/>
              </a:lnSpc>
              <a:spcBef>
                <a:spcPct val="0"/>
              </a:spcBef>
              <a:spcAft>
                <a:spcPct val="35000"/>
              </a:spcAft>
              <a:buNone/>
            </a:pPr>
            <a:endParaRPr lang="en-GB" sz="2300" kern="1200" dirty="0"/>
          </a:p>
        </p:txBody>
      </p:sp>
      <p:grpSp>
        <p:nvGrpSpPr>
          <p:cNvPr id="25" name="Group 24">
            <a:extLst>
              <a:ext uri="{FF2B5EF4-FFF2-40B4-BE49-F238E27FC236}">
                <a16:creationId xmlns:a16="http://schemas.microsoft.com/office/drawing/2014/main" id="{7ACC9E03-4463-46D6-9FAD-1F4F58F7A246}"/>
              </a:ext>
            </a:extLst>
          </p:cNvPr>
          <p:cNvGrpSpPr/>
          <p:nvPr/>
        </p:nvGrpSpPr>
        <p:grpSpPr>
          <a:xfrm>
            <a:off x="2957018" y="554145"/>
            <a:ext cx="2496003" cy="2441451"/>
            <a:chOff x="3565387" y="3283509"/>
            <a:chExt cx="1767693" cy="1666363"/>
          </a:xfrm>
        </p:grpSpPr>
        <p:sp>
          <p:nvSpPr>
            <p:cNvPr id="8" name="Oval 7">
              <a:extLst>
                <a:ext uri="{FF2B5EF4-FFF2-40B4-BE49-F238E27FC236}">
                  <a16:creationId xmlns:a16="http://schemas.microsoft.com/office/drawing/2014/main" id="{683BC01B-5775-4EBA-AFF7-26271C1F5777}"/>
                </a:ext>
              </a:extLst>
            </p:cNvPr>
            <p:cNvSpPr/>
            <p:nvPr/>
          </p:nvSpPr>
          <p:spPr>
            <a:xfrm>
              <a:off x="3565387" y="3283509"/>
              <a:ext cx="1767693" cy="166636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dirty="0"/>
            </a:p>
          </p:txBody>
        </p:sp>
        <p:sp>
          <p:nvSpPr>
            <p:cNvPr id="5" name="TextBox 4">
              <a:extLst>
                <a:ext uri="{FF2B5EF4-FFF2-40B4-BE49-F238E27FC236}">
                  <a16:creationId xmlns:a16="http://schemas.microsoft.com/office/drawing/2014/main" id="{D28D349A-B50E-41FF-B235-ADC3D2DFB81D}"/>
                </a:ext>
              </a:extLst>
            </p:cNvPr>
            <p:cNvSpPr txBox="1"/>
            <p:nvPr/>
          </p:nvSpPr>
          <p:spPr>
            <a:xfrm>
              <a:off x="3824544" y="3709122"/>
              <a:ext cx="1291905" cy="709976"/>
            </a:xfrm>
            <a:prstGeom prst="rect">
              <a:avLst/>
            </a:prstGeom>
            <a:noFill/>
          </p:spPr>
          <p:txBody>
            <a:bodyPr wrap="square" rtlCol="0">
              <a:spAutoFit/>
            </a:bodyPr>
            <a:lstStyle/>
            <a:p>
              <a:pPr algn="ctr"/>
              <a:r>
                <a:rPr lang="en-GB" sz="2800" dirty="0">
                  <a:solidFill>
                    <a:schemeClr val="bg1"/>
                  </a:solidFill>
                </a:rPr>
                <a:t>Vincent </a:t>
              </a:r>
              <a:r>
                <a:rPr lang="en-GB" sz="2800" dirty="0" err="1">
                  <a:solidFill>
                    <a:schemeClr val="bg1"/>
                  </a:solidFill>
                </a:rPr>
                <a:t>Honore</a:t>
              </a:r>
              <a:endParaRPr lang="en-GB" sz="2800" dirty="0">
                <a:solidFill>
                  <a:schemeClr val="bg1"/>
                </a:solidFill>
              </a:endParaRPr>
            </a:p>
          </p:txBody>
        </p:sp>
      </p:grpSp>
      <p:sp>
        <p:nvSpPr>
          <p:cNvPr id="10" name="Oval 9">
            <a:extLst>
              <a:ext uri="{FF2B5EF4-FFF2-40B4-BE49-F238E27FC236}">
                <a16:creationId xmlns:a16="http://schemas.microsoft.com/office/drawing/2014/main" id="{7D348D1F-47F1-49FC-A1D0-254C73DABAB6}"/>
              </a:ext>
            </a:extLst>
          </p:cNvPr>
          <p:cNvSpPr/>
          <p:nvPr/>
        </p:nvSpPr>
        <p:spPr>
          <a:xfrm>
            <a:off x="10790832" y="857410"/>
            <a:ext cx="292789" cy="2926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910E86E8-5AEB-4F9E-ABF8-AF37DA527394}"/>
              </a:ext>
            </a:extLst>
          </p:cNvPr>
          <p:cNvSpPr/>
          <p:nvPr/>
        </p:nvSpPr>
        <p:spPr>
          <a:xfrm>
            <a:off x="5265022" y="1437204"/>
            <a:ext cx="1476614" cy="1476586"/>
          </a:xfrm>
          <a:custGeom>
            <a:avLst/>
            <a:gdLst>
              <a:gd name="connsiteX0" fmla="*/ 0 w 1476614"/>
              <a:gd name="connsiteY0" fmla="*/ 738293 h 1476586"/>
              <a:gd name="connsiteX1" fmla="*/ 738307 w 1476614"/>
              <a:gd name="connsiteY1" fmla="*/ 0 h 1476586"/>
              <a:gd name="connsiteX2" fmla="*/ 1476614 w 1476614"/>
              <a:gd name="connsiteY2" fmla="*/ 738293 h 1476586"/>
              <a:gd name="connsiteX3" fmla="*/ 738307 w 1476614"/>
              <a:gd name="connsiteY3" fmla="*/ 1476586 h 1476586"/>
              <a:gd name="connsiteX4" fmla="*/ 0 w 1476614"/>
              <a:gd name="connsiteY4" fmla="*/ 738293 h 14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614" h="1476586">
                <a:moveTo>
                  <a:pt x="0" y="738293"/>
                </a:moveTo>
                <a:cubicBezTo>
                  <a:pt x="0" y="330545"/>
                  <a:pt x="330551" y="0"/>
                  <a:pt x="738307" y="0"/>
                </a:cubicBezTo>
                <a:cubicBezTo>
                  <a:pt x="1146063" y="0"/>
                  <a:pt x="1476614" y="330545"/>
                  <a:pt x="1476614" y="738293"/>
                </a:cubicBezTo>
                <a:cubicBezTo>
                  <a:pt x="1476614" y="1146041"/>
                  <a:pt x="1146063" y="1476586"/>
                  <a:pt x="738307" y="1476586"/>
                </a:cubicBezTo>
                <a:cubicBezTo>
                  <a:pt x="330551" y="1476586"/>
                  <a:pt x="0" y="1146041"/>
                  <a:pt x="0" y="73829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3875" tIns="303871" rIns="303875" bIns="303871" numCol="1" spcCol="1270" anchor="ctr" anchorCtr="0">
            <a:noAutofit/>
          </a:bodyPr>
          <a:lstStyle/>
          <a:p>
            <a:pPr marL="0" lvl="0" indent="0" algn="ctr" defTabSz="1022350">
              <a:lnSpc>
                <a:spcPct val="90000"/>
              </a:lnSpc>
              <a:spcBef>
                <a:spcPct val="0"/>
              </a:spcBef>
              <a:spcAft>
                <a:spcPct val="35000"/>
              </a:spcAft>
              <a:buNone/>
            </a:pPr>
            <a:endParaRPr lang="en-GB" sz="2300" kern="1200" dirty="0"/>
          </a:p>
        </p:txBody>
      </p:sp>
      <p:sp>
        <p:nvSpPr>
          <p:cNvPr id="15" name="Oval 14">
            <a:extLst>
              <a:ext uri="{FF2B5EF4-FFF2-40B4-BE49-F238E27FC236}">
                <a16:creationId xmlns:a16="http://schemas.microsoft.com/office/drawing/2014/main" id="{9794EA94-1C58-46BA-BED4-45F2FEB3503D}"/>
              </a:ext>
            </a:extLst>
          </p:cNvPr>
          <p:cNvSpPr/>
          <p:nvPr/>
        </p:nvSpPr>
        <p:spPr>
          <a:xfrm>
            <a:off x="11093783" y="1859981"/>
            <a:ext cx="403796" cy="40423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Oval 15">
            <a:extLst>
              <a:ext uri="{FF2B5EF4-FFF2-40B4-BE49-F238E27FC236}">
                <a16:creationId xmlns:a16="http://schemas.microsoft.com/office/drawing/2014/main" id="{311BC42D-E0EC-4498-80BB-185BCD919A93}"/>
              </a:ext>
            </a:extLst>
          </p:cNvPr>
          <p:cNvSpPr/>
          <p:nvPr/>
        </p:nvSpPr>
        <p:spPr>
          <a:xfrm>
            <a:off x="3162650" y="2441196"/>
            <a:ext cx="713064" cy="71205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a:extLst>
              <a:ext uri="{FF2B5EF4-FFF2-40B4-BE49-F238E27FC236}">
                <a16:creationId xmlns:a16="http://schemas.microsoft.com/office/drawing/2014/main" id="{393B8890-7F2B-429F-82D3-02163D1AE443}"/>
              </a:ext>
            </a:extLst>
          </p:cNvPr>
          <p:cNvSpPr/>
          <p:nvPr/>
        </p:nvSpPr>
        <p:spPr>
          <a:xfrm>
            <a:off x="8434152" y="1019432"/>
            <a:ext cx="403796" cy="40423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19">
            <a:extLst>
              <a:ext uri="{FF2B5EF4-FFF2-40B4-BE49-F238E27FC236}">
                <a16:creationId xmlns:a16="http://schemas.microsoft.com/office/drawing/2014/main" id="{32AB440D-1894-4982-8C5E-5860B1D86BC7}"/>
              </a:ext>
            </a:extLst>
          </p:cNvPr>
          <p:cNvSpPr/>
          <p:nvPr/>
        </p:nvSpPr>
        <p:spPr>
          <a:xfrm>
            <a:off x="7434297" y="1153666"/>
            <a:ext cx="1163229" cy="108311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Oval 21">
            <a:extLst>
              <a:ext uri="{FF2B5EF4-FFF2-40B4-BE49-F238E27FC236}">
                <a16:creationId xmlns:a16="http://schemas.microsoft.com/office/drawing/2014/main" id="{D9344AC2-C6C1-4AD7-8B21-776A9F698D4A}"/>
              </a:ext>
            </a:extLst>
          </p:cNvPr>
          <p:cNvSpPr/>
          <p:nvPr/>
        </p:nvSpPr>
        <p:spPr>
          <a:xfrm>
            <a:off x="11306094" y="2380454"/>
            <a:ext cx="292789" cy="2926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Freeform: Shape 22">
            <a:extLst>
              <a:ext uri="{FF2B5EF4-FFF2-40B4-BE49-F238E27FC236}">
                <a16:creationId xmlns:a16="http://schemas.microsoft.com/office/drawing/2014/main" id="{C6BEA646-5475-478D-8339-1761DB6258DA}"/>
              </a:ext>
            </a:extLst>
          </p:cNvPr>
          <p:cNvSpPr/>
          <p:nvPr/>
        </p:nvSpPr>
        <p:spPr>
          <a:xfrm>
            <a:off x="6018696" y="554145"/>
            <a:ext cx="2146325" cy="2061081"/>
          </a:xfrm>
          <a:custGeom>
            <a:avLst/>
            <a:gdLst>
              <a:gd name="connsiteX0" fmla="*/ 0 w 1476614"/>
              <a:gd name="connsiteY0" fmla="*/ 738293 h 1476586"/>
              <a:gd name="connsiteX1" fmla="*/ 738307 w 1476614"/>
              <a:gd name="connsiteY1" fmla="*/ 0 h 1476586"/>
              <a:gd name="connsiteX2" fmla="*/ 1476614 w 1476614"/>
              <a:gd name="connsiteY2" fmla="*/ 738293 h 1476586"/>
              <a:gd name="connsiteX3" fmla="*/ 738307 w 1476614"/>
              <a:gd name="connsiteY3" fmla="*/ 1476586 h 1476586"/>
              <a:gd name="connsiteX4" fmla="*/ 0 w 1476614"/>
              <a:gd name="connsiteY4" fmla="*/ 738293 h 14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614" h="1476586">
                <a:moveTo>
                  <a:pt x="0" y="738293"/>
                </a:moveTo>
                <a:cubicBezTo>
                  <a:pt x="0" y="330545"/>
                  <a:pt x="330551" y="0"/>
                  <a:pt x="738307" y="0"/>
                </a:cubicBezTo>
                <a:cubicBezTo>
                  <a:pt x="1146063" y="0"/>
                  <a:pt x="1476614" y="330545"/>
                  <a:pt x="1476614" y="738293"/>
                </a:cubicBezTo>
                <a:cubicBezTo>
                  <a:pt x="1476614" y="1146041"/>
                  <a:pt x="1146063" y="1476586"/>
                  <a:pt x="738307" y="1476586"/>
                </a:cubicBezTo>
                <a:cubicBezTo>
                  <a:pt x="330551" y="1476586"/>
                  <a:pt x="0" y="1146041"/>
                  <a:pt x="0" y="73829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3875" tIns="303871" rIns="303875" bIns="303871" numCol="1" spcCol="1270" anchor="ctr" anchorCtr="0">
            <a:noAutofit/>
          </a:bodyPr>
          <a:lstStyle/>
          <a:p>
            <a:pPr algn="ctr" defTabSz="1022350">
              <a:lnSpc>
                <a:spcPct val="90000"/>
              </a:lnSpc>
              <a:spcBef>
                <a:spcPct val="0"/>
              </a:spcBef>
              <a:spcAft>
                <a:spcPct val="35000"/>
              </a:spcAft>
            </a:pPr>
            <a:endParaRPr lang="en-GB" sz="2800" dirty="0"/>
          </a:p>
          <a:p>
            <a:pPr algn="ctr" defTabSz="1022350">
              <a:lnSpc>
                <a:spcPct val="90000"/>
              </a:lnSpc>
              <a:spcBef>
                <a:spcPct val="0"/>
              </a:spcBef>
              <a:spcAft>
                <a:spcPct val="35000"/>
              </a:spcAft>
            </a:pPr>
            <a:r>
              <a:rPr lang="en-GB" sz="2800" dirty="0"/>
              <a:t>Lucy </a:t>
            </a:r>
            <a:r>
              <a:rPr lang="en-GB" sz="2800" dirty="0" err="1"/>
              <a:t>R.Lippard</a:t>
            </a:r>
            <a:endParaRPr lang="en-GB" sz="2800" dirty="0"/>
          </a:p>
          <a:p>
            <a:pPr marL="0" lvl="0" indent="0" algn="ctr" defTabSz="1022350">
              <a:lnSpc>
                <a:spcPct val="90000"/>
              </a:lnSpc>
              <a:spcBef>
                <a:spcPct val="0"/>
              </a:spcBef>
              <a:spcAft>
                <a:spcPct val="35000"/>
              </a:spcAft>
              <a:buNone/>
            </a:pPr>
            <a:endParaRPr lang="en-GB" sz="2300" kern="1200" dirty="0"/>
          </a:p>
        </p:txBody>
      </p:sp>
      <p:sp>
        <p:nvSpPr>
          <p:cNvPr id="24" name="Oval 23">
            <a:extLst>
              <a:ext uri="{FF2B5EF4-FFF2-40B4-BE49-F238E27FC236}">
                <a16:creationId xmlns:a16="http://schemas.microsoft.com/office/drawing/2014/main" id="{BDF42603-6A44-41DB-9251-A3FC42FB9778}"/>
              </a:ext>
            </a:extLst>
          </p:cNvPr>
          <p:cNvSpPr/>
          <p:nvPr/>
        </p:nvSpPr>
        <p:spPr>
          <a:xfrm>
            <a:off x="5326814" y="655294"/>
            <a:ext cx="292789" cy="2926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C2F6FEDC-E12A-41B7-9856-3854CA7BAA6E}"/>
              </a:ext>
            </a:extLst>
          </p:cNvPr>
          <p:cNvSpPr/>
          <p:nvPr/>
        </p:nvSpPr>
        <p:spPr>
          <a:xfrm>
            <a:off x="8454340" y="663215"/>
            <a:ext cx="2723009" cy="2490032"/>
          </a:xfrm>
          <a:custGeom>
            <a:avLst/>
            <a:gdLst>
              <a:gd name="connsiteX0" fmla="*/ 0 w 2376412"/>
              <a:gd name="connsiteY0" fmla="*/ 1089204 h 2178407"/>
              <a:gd name="connsiteX1" fmla="*/ 1188206 w 2376412"/>
              <a:gd name="connsiteY1" fmla="*/ 0 h 2178407"/>
              <a:gd name="connsiteX2" fmla="*/ 2376412 w 2376412"/>
              <a:gd name="connsiteY2" fmla="*/ 1089204 h 2178407"/>
              <a:gd name="connsiteX3" fmla="*/ 1188206 w 2376412"/>
              <a:gd name="connsiteY3" fmla="*/ 2178408 h 2178407"/>
              <a:gd name="connsiteX4" fmla="*/ 0 w 2376412"/>
              <a:gd name="connsiteY4" fmla="*/ 1089204 h 217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412" h="2178407">
                <a:moveTo>
                  <a:pt x="0" y="1089204"/>
                </a:moveTo>
                <a:cubicBezTo>
                  <a:pt x="0" y="487653"/>
                  <a:pt x="531978" y="0"/>
                  <a:pt x="1188206" y="0"/>
                </a:cubicBezTo>
                <a:cubicBezTo>
                  <a:pt x="1844434" y="0"/>
                  <a:pt x="2376412" y="487653"/>
                  <a:pt x="2376412" y="1089204"/>
                </a:cubicBezTo>
                <a:cubicBezTo>
                  <a:pt x="2376412" y="1690755"/>
                  <a:pt x="1844434" y="2178408"/>
                  <a:pt x="1188206" y="2178408"/>
                </a:cubicBezTo>
                <a:cubicBezTo>
                  <a:pt x="531978" y="2178408"/>
                  <a:pt x="0" y="1690755"/>
                  <a:pt x="0" y="108920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5647" tIns="406650" rIns="435647" bIns="406650" numCol="1" spcCol="1270" anchor="ctr" anchorCtr="0">
            <a:noAutofit/>
          </a:bodyPr>
          <a:lstStyle/>
          <a:p>
            <a:pPr algn="ctr" defTabSz="1022350">
              <a:lnSpc>
                <a:spcPct val="90000"/>
              </a:lnSpc>
              <a:spcBef>
                <a:spcPct val="0"/>
              </a:spcBef>
              <a:spcAft>
                <a:spcPct val="35000"/>
              </a:spcAft>
            </a:pPr>
            <a:r>
              <a:rPr lang="en-GB" sz="2800" dirty="0" err="1"/>
              <a:t>Lowery</a:t>
            </a:r>
            <a:r>
              <a:rPr lang="en-GB" sz="2800" dirty="0"/>
              <a:t> Stokes Sims</a:t>
            </a:r>
          </a:p>
          <a:p>
            <a:pPr marL="0" lvl="0" indent="0" algn="ctr" defTabSz="1022350">
              <a:lnSpc>
                <a:spcPct val="90000"/>
              </a:lnSpc>
              <a:spcBef>
                <a:spcPct val="0"/>
              </a:spcBef>
              <a:spcAft>
                <a:spcPct val="35000"/>
              </a:spcAft>
              <a:buNone/>
            </a:pPr>
            <a:endParaRPr lang="en-GB" sz="2300" kern="1200" dirty="0"/>
          </a:p>
        </p:txBody>
      </p:sp>
      <p:sp>
        <p:nvSpPr>
          <p:cNvPr id="21" name="Freeform: Shape 20">
            <a:extLst>
              <a:ext uri="{FF2B5EF4-FFF2-40B4-BE49-F238E27FC236}">
                <a16:creationId xmlns:a16="http://schemas.microsoft.com/office/drawing/2014/main" id="{48FB7D93-BE63-4EA0-A1B4-25CA4FE338DD}"/>
              </a:ext>
            </a:extLst>
          </p:cNvPr>
          <p:cNvSpPr/>
          <p:nvPr/>
        </p:nvSpPr>
        <p:spPr>
          <a:xfrm>
            <a:off x="601807" y="716543"/>
            <a:ext cx="1957110" cy="1921941"/>
          </a:xfrm>
          <a:custGeom>
            <a:avLst/>
            <a:gdLst>
              <a:gd name="connsiteX0" fmla="*/ 0 w 1476614"/>
              <a:gd name="connsiteY0" fmla="*/ 738293 h 1476586"/>
              <a:gd name="connsiteX1" fmla="*/ 738307 w 1476614"/>
              <a:gd name="connsiteY1" fmla="*/ 0 h 1476586"/>
              <a:gd name="connsiteX2" fmla="*/ 1476614 w 1476614"/>
              <a:gd name="connsiteY2" fmla="*/ 738293 h 1476586"/>
              <a:gd name="connsiteX3" fmla="*/ 738307 w 1476614"/>
              <a:gd name="connsiteY3" fmla="*/ 1476586 h 1476586"/>
              <a:gd name="connsiteX4" fmla="*/ 0 w 1476614"/>
              <a:gd name="connsiteY4" fmla="*/ 738293 h 14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614" h="1476586">
                <a:moveTo>
                  <a:pt x="0" y="738293"/>
                </a:moveTo>
                <a:cubicBezTo>
                  <a:pt x="0" y="330545"/>
                  <a:pt x="330551" y="0"/>
                  <a:pt x="738307" y="0"/>
                </a:cubicBezTo>
                <a:cubicBezTo>
                  <a:pt x="1146063" y="0"/>
                  <a:pt x="1476614" y="330545"/>
                  <a:pt x="1476614" y="738293"/>
                </a:cubicBezTo>
                <a:cubicBezTo>
                  <a:pt x="1476614" y="1146041"/>
                  <a:pt x="1146063" y="1476586"/>
                  <a:pt x="738307" y="1476586"/>
                </a:cubicBezTo>
                <a:cubicBezTo>
                  <a:pt x="330551" y="1476586"/>
                  <a:pt x="0" y="1146041"/>
                  <a:pt x="0" y="73829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3875" tIns="303871" rIns="303875" bIns="303871" numCol="1" spcCol="1270" anchor="ctr" anchorCtr="0">
            <a:noAutofit/>
          </a:bodyPr>
          <a:lstStyle/>
          <a:p>
            <a:pPr marL="0" lvl="0" indent="0" algn="ctr" defTabSz="1022350">
              <a:lnSpc>
                <a:spcPct val="90000"/>
              </a:lnSpc>
              <a:spcBef>
                <a:spcPct val="0"/>
              </a:spcBef>
              <a:spcAft>
                <a:spcPct val="35000"/>
              </a:spcAft>
              <a:buNone/>
            </a:pPr>
            <a:r>
              <a:rPr lang="en-GB" sz="2800" kern="1200" dirty="0"/>
              <a:t>Eva </a:t>
            </a:r>
            <a:r>
              <a:rPr lang="en-GB" sz="2800" kern="1200" dirty="0" err="1"/>
              <a:t>Respini</a:t>
            </a:r>
            <a:r>
              <a:rPr lang="en-GB" sz="2800" kern="1200" dirty="0"/>
              <a:t> </a:t>
            </a:r>
          </a:p>
        </p:txBody>
      </p:sp>
      <p:sp>
        <p:nvSpPr>
          <p:cNvPr id="13" name="Oval 12">
            <a:extLst>
              <a:ext uri="{FF2B5EF4-FFF2-40B4-BE49-F238E27FC236}">
                <a16:creationId xmlns:a16="http://schemas.microsoft.com/office/drawing/2014/main" id="{82D80F8C-BB72-4A81-B43B-5321E84D80C8}"/>
              </a:ext>
            </a:extLst>
          </p:cNvPr>
          <p:cNvSpPr/>
          <p:nvPr/>
        </p:nvSpPr>
        <p:spPr>
          <a:xfrm>
            <a:off x="2957018" y="2621182"/>
            <a:ext cx="292789" cy="2926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10">
            <a:extLst>
              <a:ext uri="{FF2B5EF4-FFF2-40B4-BE49-F238E27FC236}">
                <a16:creationId xmlns:a16="http://schemas.microsoft.com/office/drawing/2014/main" id="{21AAD54E-15ED-4210-97C2-997DE79FD684}"/>
              </a:ext>
            </a:extLst>
          </p:cNvPr>
          <p:cNvSpPr/>
          <p:nvPr/>
        </p:nvSpPr>
        <p:spPr>
          <a:xfrm>
            <a:off x="7775404" y="745786"/>
            <a:ext cx="403796" cy="40423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Oval 18">
            <a:extLst>
              <a:ext uri="{FF2B5EF4-FFF2-40B4-BE49-F238E27FC236}">
                <a16:creationId xmlns:a16="http://schemas.microsoft.com/office/drawing/2014/main" id="{93FD12D3-1EBC-4BA3-9C54-BDCE1FD1BFB7}"/>
              </a:ext>
            </a:extLst>
          </p:cNvPr>
          <p:cNvSpPr/>
          <p:nvPr/>
        </p:nvSpPr>
        <p:spPr>
          <a:xfrm>
            <a:off x="732117" y="2406847"/>
            <a:ext cx="357158" cy="38272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Oval 11">
            <a:extLst>
              <a:ext uri="{FF2B5EF4-FFF2-40B4-BE49-F238E27FC236}">
                <a16:creationId xmlns:a16="http://schemas.microsoft.com/office/drawing/2014/main" id="{6AEB0B35-93EF-4A72-8340-5400F031789A}"/>
              </a:ext>
            </a:extLst>
          </p:cNvPr>
          <p:cNvSpPr/>
          <p:nvPr/>
        </p:nvSpPr>
        <p:spPr>
          <a:xfrm>
            <a:off x="8336008" y="2021721"/>
            <a:ext cx="292789" cy="2926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38" name="Picture 37">
            <a:extLst>
              <a:ext uri="{FF2B5EF4-FFF2-40B4-BE49-F238E27FC236}">
                <a16:creationId xmlns:a16="http://schemas.microsoft.com/office/drawing/2014/main" id="{419E99E9-CE77-4E58-A452-A6FC52475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014" y="2176294"/>
            <a:ext cx="1661441" cy="1620555"/>
          </a:xfrm>
          <a:prstGeom prst="rect">
            <a:avLst/>
          </a:prstGeom>
        </p:spPr>
      </p:pic>
      <p:pic>
        <p:nvPicPr>
          <p:cNvPr id="40" name="Picture 39">
            <a:extLst>
              <a:ext uri="{FF2B5EF4-FFF2-40B4-BE49-F238E27FC236}">
                <a16:creationId xmlns:a16="http://schemas.microsoft.com/office/drawing/2014/main" id="{91955B82-F93C-4374-9A30-C9FB00B01C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7908" y="2125860"/>
            <a:ext cx="1575860" cy="1575860"/>
          </a:xfrm>
          <a:prstGeom prst="rect">
            <a:avLst/>
          </a:prstGeom>
        </p:spPr>
      </p:pic>
      <p:sp>
        <p:nvSpPr>
          <p:cNvPr id="9" name="Oval 8">
            <a:extLst>
              <a:ext uri="{FF2B5EF4-FFF2-40B4-BE49-F238E27FC236}">
                <a16:creationId xmlns:a16="http://schemas.microsoft.com/office/drawing/2014/main" id="{0E92E1F8-F615-4710-A00B-2FA6AC016B4E}"/>
              </a:ext>
            </a:extLst>
          </p:cNvPr>
          <p:cNvSpPr/>
          <p:nvPr/>
        </p:nvSpPr>
        <p:spPr>
          <a:xfrm>
            <a:off x="2345598" y="1990006"/>
            <a:ext cx="222003" cy="22083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42" name="Picture 41">
            <a:extLst>
              <a:ext uri="{FF2B5EF4-FFF2-40B4-BE49-F238E27FC236}">
                <a16:creationId xmlns:a16="http://schemas.microsoft.com/office/drawing/2014/main" id="{054007F2-D493-4A6C-BF9A-6697B7E86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7467" y="2353319"/>
            <a:ext cx="1599855" cy="1599855"/>
          </a:xfrm>
          <a:prstGeom prst="rect">
            <a:avLst/>
          </a:prstGeom>
        </p:spPr>
      </p:pic>
      <p:pic>
        <p:nvPicPr>
          <p:cNvPr id="44" name="Picture 43">
            <a:extLst>
              <a:ext uri="{FF2B5EF4-FFF2-40B4-BE49-F238E27FC236}">
                <a16:creationId xmlns:a16="http://schemas.microsoft.com/office/drawing/2014/main" id="{6462AF91-070F-41D8-ADB2-DBB9D5EA19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2017" y="2210839"/>
            <a:ext cx="1645001" cy="1599855"/>
          </a:xfrm>
          <a:prstGeom prst="rect">
            <a:avLst/>
          </a:prstGeom>
        </p:spPr>
      </p:pic>
      <p:sp>
        <p:nvSpPr>
          <p:cNvPr id="2" name="TextBox 1">
            <a:extLst>
              <a:ext uri="{FF2B5EF4-FFF2-40B4-BE49-F238E27FC236}">
                <a16:creationId xmlns:a16="http://schemas.microsoft.com/office/drawing/2014/main" id="{0814A199-8724-4688-A45A-EF080243ADDF}"/>
              </a:ext>
            </a:extLst>
          </p:cNvPr>
          <p:cNvSpPr txBox="1"/>
          <p:nvPr/>
        </p:nvSpPr>
        <p:spPr>
          <a:xfrm>
            <a:off x="4126014" y="4013576"/>
            <a:ext cx="1955261" cy="1477328"/>
          </a:xfrm>
          <a:prstGeom prst="rect">
            <a:avLst/>
          </a:prstGeom>
          <a:noFill/>
        </p:spPr>
        <p:txBody>
          <a:bodyPr wrap="square" rtlCol="0">
            <a:spAutoFit/>
          </a:bodyPr>
          <a:lstStyle/>
          <a:p>
            <a:r>
              <a:rPr lang="en-GB" dirty="0"/>
              <a:t>Director and Chef Curator, writer , Independent Curator</a:t>
            </a:r>
          </a:p>
        </p:txBody>
      </p:sp>
      <p:sp>
        <p:nvSpPr>
          <p:cNvPr id="3" name="TextBox 2">
            <a:extLst>
              <a:ext uri="{FF2B5EF4-FFF2-40B4-BE49-F238E27FC236}">
                <a16:creationId xmlns:a16="http://schemas.microsoft.com/office/drawing/2014/main" id="{848F0533-B413-446D-BE34-443E5738F515}"/>
              </a:ext>
            </a:extLst>
          </p:cNvPr>
          <p:cNvSpPr txBox="1"/>
          <p:nvPr/>
        </p:nvSpPr>
        <p:spPr>
          <a:xfrm>
            <a:off x="1227908" y="4020106"/>
            <a:ext cx="1811044" cy="923330"/>
          </a:xfrm>
          <a:prstGeom prst="rect">
            <a:avLst/>
          </a:prstGeom>
          <a:noFill/>
        </p:spPr>
        <p:txBody>
          <a:bodyPr wrap="square" rtlCol="0">
            <a:spAutoFit/>
          </a:bodyPr>
          <a:lstStyle/>
          <a:p>
            <a:r>
              <a:rPr lang="en-GB" dirty="0"/>
              <a:t>The Barbara Lee Chief Curator at the ICA Boston </a:t>
            </a:r>
          </a:p>
        </p:txBody>
      </p:sp>
      <p:sp>
        <p:nvSpPr>
          <p:cNvPr id="4" name="TextBox 3">
            <a:extLst>
              <a:ext uri="{FF2B5EF4-FFF2-40B4-BE49-F238E27FC236}">
                <a16:creationId xmlns:a16="http://schemas.microsoft.com/office/drawing/2014/main" id="{5DB01343-4D64-4BA3-9896-854CEA1EF520}"/>
              </a:ext>
            </a:extLst>
          </p:cNvPr>
          <p:cNvSpPr txBox="1"/>
          <p:nvPr/>
        </p:nvSpPr>
        <p:spPr>
          <a:xfrm>
            <a:off x="9497467" y="4013576"/>
            <a:ext cx="1757948" cy="1477328"/>
          </a:xfrm>
          <a:prstGeom prst="rect">
            <a:avLst/>
          </a:prstGeom>
          <a:noFill/>
        </p:spPr>
        <p:txBody>
          <a:bodyPr wrap="square" rtlCol="0">
            <a:spAutoFit/>
          </a:bodyPr>
          <a:lstStyle/>
          <a:p>
            <a:r>
              <a:rPr lang="en-GB" dirty="0"/>
              <a:t>Retired Curator at the museum of Arts and Design</a:t>
            </a:r>
          </a:p>
        </p:txBody>
      </p:sp>
      <p:sp>
        <p:nvSpPr>
          <p:cNvPr id="6" name="TextBox 5">
            <a:extLst>
              <a:ext uri="{FF2B5EF4-FFF2-40B4-BE49-F238E27FC236}">
                <a16:creationId xmlns:a16="http://schemas.microsoft.com/office/drawing/2014/main" id="{81AB4889-394A-4705-8095-1795A3F9727F}"/>
              </a:ext>
            </a:extLst>
          </p:cNvPr>
          <p:cNvSpPr txBox="1"/>
          <p:nvPr/>
        </p:nvSpPr>
        <p:spPr>
          <a:xfrm>
            <a:off x="6622017" y="4017580"/>
            <a:ext cx="1456663" cy="1477328"/>
          </a:xfrm>
          <a:prstGeom prst="rect">
            <a:avLst/>
          </a:prstGeom>
          <a:noFill/>
        </p:spPr>
        <p:txBody>
          <a:bodyPr wrap="square" rtlCol="0">
            <a:spAutoFit/>
          </a:bodyPr>
          <a:lstStyle/>
          <a:p>
            <a:r>
              <a:rPr lang="en-GB" dirty="0"/>
              <a:t>American writer ,art critic activist and curator</a:t>
            </a:r>
          </a:p>
        </p:txBody>
      </p:sp>
    </p:spTree>
    <p:custDataLst>
      <p:tags r:id="rId1"/>
    </p:custDataLst>
    <p:extLst>
      <p:ext uri="{BB962C8B-B14F-4D97-AF65-F5344CB8AC3E}">
        <p14:creationId xmlns:p14="http://schemas.microsoft.com/office/powerpoint/2010/main" val="241528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96C67C52-9C53-425E-A67C-1C2370D3076C}"/>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821978" y="693476"/>
            <a:ext cx="3871913" cy="2378075"/>
          </a:xfrm>
          <a:prstGeom prst="rect">
            <a:avLst/>
          </a:prstGeom>
          <a:solidFill>
            <a:schemeClr val="tx2">
              <a:alpha val="58000"/>
            </a:schemeClr>
          </a:solidFill>
          <a:ln>
            <a:noFill/>
          </a:ln>
          <a:effectLst>
            <a:outerShdw blurRad="292100" dist="139700" dir="2700000" algn="tl" rotWithShape="0">
              <a:srgbClr val="333333">
                <a:alpha val="45000"/>
              </a:srgbClr>
            </a:outerShdw>
          </a:effectLst>
        </p:spPr>
      </p:pic>
      <p:sp>
        <p:nvSpPr>
          <p:cNvPr id="14" name="Title 1">
            <a:extLst>
              <a:ext uri="{FF2B5EF4-FFF2-40B4-BE49-F238E27FC236}">
                <a16:creationId xmlns:a16="http://schemas.microsoft.com/office/drawing/2014/main" id="{C0A816CB-67BE-4BBC-8ABE-31108BA97CD2}"/>
              </a:ext>
            </a:extLst>
          </p:cNvPr>
          <p:cNvSpPr txBox="1">
            <a:spLocks/>
          </p:cNvSpPr>
          <p:nvPr/>
        </p:nvSpPr>
        <p:spPr>
          <a:xfrm>
            <a:off x="705773" y="488805"/>
            <a:ext cx="3116062" cy="1361709"/>
          </a:xfrm>
          <a:prstGeom prst="rect">
            <a:avLst/>
          </a:prstGeom>
          <a:solidFill>
            <a:schemeClr val="accent1"/>
          </a:solidFill>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800" b="1" i="1" kern="1200" cap="none" spc="-70" baseline="0" dirty="0">
                <a:solidFill>
                  <a:schemeClr val="tx1">
                    <a:lumMod val="85000"/>
                    <a:lumOff val="15000"/>
                  </a:schemeClr>
                </a:solidFill>
                <a:effectLst/>
                <a:latin typeface="+mj-lt"/>
                <a:ea typeface="+mn-ea"/>
                <a:cs typeface="+mn-cs"/>
              </a:defRPr>
            </a:lvl1pPr>
          </a:lstStyle>
          <a:p>
            <a:pPr algn="ctr"/>
            <a:r>
              <a:rPr lang="en-GB" dirty="0">
                <a:solidFill>
                  <a:srgbClr val="FFFFFF"/>
                </a:solidFill>
              </a:rPr>
              <a:t>Eva </a:t>
            </a:r>
            <a:r>
              <a:rPr lang="en-GB" dirty="0" err="1">
                <a:solidFill>
                  <a:srgbClr val="FFFFFF"/>
                </a:solidFill>
              </a:rPr>
              <a:t>Respini</a:t>
            </a:r>
            <a:endParaRPr lang="en-GB" dirty="0">
              <a:solidFill>
                <a:srgbClr val="FFFFFF"/>
              </a:solidFill>
            </a:endParaRPr>
          </a:p>
        </p:txBody>
      </p:sp>
      <p:sp>
        <p:nvSpPr>
          <p:cNvPr id="13" name="Rectangle 12">
            <a:extLst>
              <a:ext uri="{FF2B5EF4-FFF2-40B4-BE49-F238E27FC236}">
                <a16:creationId xmlns:a16="http://schemas.microsoft.com/office/drawing/2014/main" id="{7C9035E9-81DF-41D0-A800-0A04E028D6B6}"/>
              </a:ext>
            </a:extLst>
          </p:cNvPr>
          <p:cNvSpPr/>
          <p:nvPr/>
        </p:nvSpPr>
        <p:spPr>
          <a:xfrm>
            <a:off x="761883" y="583734"/>
            <a:ext cx="2993371" cy="117185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0826D85-C67B-4739-BEFD-A6727073215D}"/>
              </a:ext>
            </a:extLst>
          </p:cNvPr>
          <p:cNvSpPr txBox="1"/>
          <p:nvPr/>
        </p:nvSpPr>
        <p:spPr>
          <a:xfrm>
            <a:off x="501102" y="3679457"/>
            <a:ext cx="6096741" cy="2308324"/>
          </a:xfrm>
          <a:prstGeom prst="rect">
            <a:avLst/>
          </a:prstGeom>
          <a:noFill/>
        </p:spPr>
        <p:txBody>
          <a:bodyPr wrap="square" rtlCol="0">
            <a:spAutoFit/>
          </a:bodyPr>
          <a:lstStyle/>
          <a:p>
            <a:pPr algn="ctr"/>
            <a:r>
              <a:rPr lang="en-GB" dirty="0"/>
              <a:t>Used to be a curator at the Museum of Modern Art </a:t>
            </a:r>
          </a:p>
          <a:p>
            <a:pPr marL="285750" indent="-285750" algn="ctr">
              <a:buFont typeface="Arial" panose="020B0604020202020204" pitchFamily="34" charset="0"/>
              <a:buChar char="•"/>
            </a:pPr>
            <a:r>
              <a:rPr lang="en-GB" dirty="0"/>
              <a:t> </a:t>
            </a:r>
          </a:p>
          <a:p>
            <a:pPr algn="ctr"/>
            <a:r>
              <a:rPr lang="en-GB" dirty="0"/>
              <a:t>BA &amp; MA  in Art History </a:t>
            </a:r>
          </a:p>
          <a:p>
            <a:pPr marL="285750" indent="-285750" algn="ctr">
              <a:buFont typeface="Arial" panose="020B0604020202020204" pitchFamily="34" charset="0"/>
              <a:buChar char="•"/>
            </a:pPr>
            <a:r>
              <a:rPr lang="en-GB" dirty="0"/>
              <a:t> </a:t>
            </a:r>
          </a:p>
          <a:p>
            <a:pPr algn="ctr"/>
            <a:r>
              <a:rPr lang="en-GB" dirty="0"/>
              <a:t>Since 2014 Fellow at the Centre for Curatorial Leadership</a:t>
            </a:r>
          </a:p>
          <a:p>
            <a:pPr marL="285750" indent="-285750" algn="ctr">
              <a:buFont typeface="Arial" panose="020B0604020202020204" pitchFamily="34" charset="0"/>
              <a:buChar char="•"/>
            </a:pPr>
            <a:r>
              <a:rPr lang="en-GB" dirty="0"/>
              <a:t> </a:t>
            </a:r>
          </a:p>
          <a:p>
            <a:pPr algn="ctr"/>
            <a:r>
              <a:rPr lang="en-GB" dirty="0"/>
              <a:t>Visiting Lecturer, critic, speaker at a numerous of universities </a:t>
            </a:r>
          </a:p>
        </p:txBody>
      </p:sp>
      <p:sp>
        <p:nvSpPr>
          <p:cNvPr id="4" name="TextBox 3">
            <a:extLst>
              <a:ext uri="{FF2B5EF4-FFF2-40B4-BE49-F238E27FC236}">
                <a16:creationId xmlns:a16="http://schemas.microsoft.com/office/drawing/2014/main" id="{8CF1DE8B-70B9-4AD6-93EF-AAE1E298BA43}"/>
              </a:ext>
            </a:extLst>
          </p:cNvPr>
          <p:cNvSpPr txBox="1"/>
          <p:nvPr/>
        </p:nvSpPr>
        <p:spPr>
          <a:xfrm>
            <a:off x="575690" y="2075893"/>
            <a:ext cx="2432481" cy="1200329"/>
          </a:xfrm>
          <a:prstGeom prst="rect">
            <a:avLst/>
          </a:prstGeom>
          <a:noFill/>
        </p:spPr>
        <p:txBody>
          <a:bodyPr wrap="square" rtlCol="0">
            <a:spAutoFit/>
          </a:bodyPr>
          <a:lstStyle/>
          <a:p>
            <a:r>
              <a:rPr lang="en-GB" dirty="0"/>
              <a:t>The Barbara Lee Chief Curator at the ICAI Boston (since 2015)</a:t>
            </a:r>
          </a:p>
        </p:txBody>
      </p:sp>
      <p:sp>
        <p:nvSpPr>
          <p:cNvPr id="5" name="TextBox 4">
            <a:extLst>
              <a:ext uri="{FF2B5EF4-FFF2-40B4-BE49-F238E27FC236}">
                <a16:creationId xmlns:a16="http://schemas.microsoft.com/office/drawing/2014/main" id="{D74289A8-9344-46BC-A7E4-83C0AD79DA0B}"/>
              </a:ext>
            </a:extLst>
          </p:cNvPr>
          <p:cNvSpPr txBox="1"/>
          <p:nvPr/>
        </p:nvSpPr>
        <p:spPr>
          <a:xfrm>
            <a:off x="6789940" y="909468"/>
            <a:ext cx="4696287" cy="5078313"/>
          </a:xfrm>
          <a:prstGeom prst="rect">
            <a:avLst/>
          </a:prstGeom>
          <a:noFill/>
        </p:spPr>
        <p:txBody>
          <a:bodyPr wrap="square" rtlCol="0">
            <a:spAutoFit/>
          </a:bodyPr>
          <a:lstStyle/>
          <a:p>
            <a:pPr algn="ctr"/>
            <a:r>
              <a:rPr lang="en-GB" dirty="0"/>
              <a:t>Published numerous books and catalogues, museum publications</a:t>
            </a:r>
          </a:p>
          <a:p>
            <a:pPr marL="285750" indent="-285750" algn="ctr">
              <a:buFont typeface="Arial" panose="020B0604020202020204" pitchFamily="34" charset="0"/>
              <a:buChar char="•"/>
            </a:pPr>
            <a:r>
              <a:rPr lang="en-GB" dirty="0"/>
              <a:t> </a:t>
            </a:r>
          </a:p>
          <a:p>
            <a:pPr algn="ctr"/>
            <a:r>
              <a:rPr lang="en-GB" dirty="0"/>
              <a:t> Organised  numerous exhibitions of contemporary Art &amp; Photography</a:t>
            </a:r>
          </a:p>
          <a:p>
            <a:pPr marL="285750" indent="-285750" algn="ctr">
              <a:buFont typeface="Arial" panose="020B0604020202020204" pitchFamily="34" charset="0"/>
              <a:buChar char="•"/>
            </a:pPr>
            <a:r>
              <a:rPr lang="en-GB" dirty="0"/>
              <a:t> </a:t>
            </a:r>
          </a:p>
          <a:p>
            <a:pPr algn="ctr"/>
            <a:r>
              <a:rPr lang="en-GB" dirty="0"/>
              <a:t>Specialises in global contemporary art and image-making practices </a:t>
            </a:r>
          </a:p>
          <a:p>
            <a:pPr marL="285750" indent="-285750" algn="ctr">
              <a:buFont typeface="Arial" panose="020B0604020202020204" pitchFamily="34" charset="0"/>
              <a:buChar char="•"/>
            </a:pPr>
            <a:r>
              <a:rPr lang="en-GB" dirty="0"/>
              <a:t> </a:t>
            </a:r>
          </a:p>
          <a:p>
            <a:pPr algn="ctr"/>
            <a:endParaRPr lang="en-GB" dirty="0"/>
          </a:p>
          <a:p>
            <a:r>
              <a:rPr lang="en-GB" dirty="0"/>
              <a:t>Skills :</a:t>
            </a:r>
          </a:p>
          <a:p>
            <a:pPr marL="285750" indent="-285750">
              <a:buFont typeface="Arial" panose="020B0604020202020204" pitchFamily="34" charset="0"/>
              <a:buChar char="•"/>
            </a:pPr>
            <a:r>
              <a:rPr lang="en-GB" dirty="0"/>
              <a:t>Curatorial Leadership</a:t>
            </a:r>
          </a:p>
          <a:p>
            <a:pPr marL="285750" indent="-285750">
              <a:buFont typeface="Arial" panose="020B0604020202020204" pitchFamily="34" charset="0"/>
              <a:buChar char="•"/>
            </a:pPr>
            <a:r>
              <a:rPr lang="en-GB" dirty="0"/>
              <a:t>Commitment to curatorial craft at every level of exhibition-making </a:t>
            </a:r>
          </a:p>
          <a:p>
            <a:pPr marL="285750" indent="-285750">
              <a:buFont typeface="Arial" panose="020B0604020202020204" pitchFamily="34" charset="0"/>
              <a:buChar char="•"/>
            </a:pPr>
            <a:r>
              <a:rPr lang="en-GB" dirty="0"/>
              <a:t>Traveller – all her multiple research travels gave her a unique worldview that she brings to her curatorial work</a:t>
            </a:r>
          </a:p>
          <a:p>
            <a:pPr marL="285750"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39084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E248D8-D5C4-4CCD-80FE-6DE2EA1BE717}"/>
              </a:ext>
            </a:extLst>
          </p:cNvPr>
          <p:cNvSpPr>
            <a:spLocks noGrp="1"/>
          </p:cNvSpPr>
          <p:nvPr>
            <p:ph type="title"/>
          </p:nvPr>
        </p:nvSpPr>
        <p:spPr>
          <a:xfrm>
            <a:off x="409853" y="340753"/>
            <a:ext cx="8473126" cy="1371600"/>
          </a:xfrm>
        </p:spPr>
        <p:txBody>
          <a:bodyPr/>
          <a:lstStyle/>
          <a:p>
            <a:r>
              <a:rPr lang="en-GB" dirty="0"/>
              <a:t>Art in the Age of the Internet , 1989 to Today</a:t>
            </a:r>
          </a:p>
        </p:txBody>
      </p:sp>
      <p:grpSp>
        <p:nvGrpSpPr>
          <p:cNvPr id="8" name="Group 7">
            <a:extLst>
              <a:ext uri="{FF2B5EF4-FFF2-40B4-BE49-F238E27FC236}">
                <a16:creationId xmlns:a16="http://schemas.microsoft.com/office/drawing/2014/main" id="{4B1A17BF-ED20-43CE-B0FA-7C01DEDF24EA}"/>
              </a:ext>
            </a:extLst>
          </p:cNvPr>
          <p:cNvGrpSpPr/>
          <p:nvPr/>
        </p:nvGrpSpPr>
        <p:grpSpPr>
          <a:xfrm>
            <a:off x="1204404" y="1026553"/>
            <a:ext cx="9784155" cy="5481251"/>
            <a:chOff x="1305534" y="1018242"/>
            <a:chExt cx="9784155" cy="5481251"/>
          </a:xfrm>
        </p:grpSpPr>
        <p:sp>
          <p:nvSpPr>
            <p:cNvPr id="9" name="Oval 8">
              <a:extLst>
                <a:ext uri="{FF2B5EF4-FFF2-40B4-BE49-F238E27FC236}">
                  <a16:creationId xmlns:a16="http://schemas.microsoft.com/office/drawing/2014/main" id="{EFAFAE27-C55B-405D-B462-2EF463A71187}"/>
                </a:ext>
              </a:extLst>
            </p:cNvPr>
            <p:cNvSpPr/>
            <p:nvPr/>
          </p:nvSpPr>
          <p:spPr>
            <a:xfrm>
              <a:off x="2169773" y="1735543"/>
              <a:ext cx="3322382" cy="3182639"/>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0" name="Circle: Hollow 9">
              <a:extLst>
                <a:ext uri="{FF2B5EF4-FFF2-40B4-BE49-F238E27FC236}">
                  <a16:creationId xmlns:a16="http://schemas.microsoft.com/office/drawing/2014/main" id="{4F4DFFC8-B956-4A45-8969-9C214F7FD59F}"/>
                </a:ext>
              </a:extLst>
            </p:cNvPr>
            <p:cNvSpPr/>
            <p:nvPr/>
          </p:nvSpPr>
          <p:spPr>
            <a:xfrm>
              <a:off x="1448873" y="1702792"/>
              <a:ext cx="734589" cy="734118"/>
            </a:xfrm>
            <a:prstGeom prst="donut">
              <a:avLst>
                <a:gd name="adj" fmla="val 7460"/>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1" name="Oval 10">
              <a:extLst>
                <a:ext uri="{FF2B5EF4-FFF2-40B4-BE49-F238E27FC236}">
                  <a16:creationId xmlns:a16="http://schemas.microsoft.com/office/drawing/2014/main" id="{018F3A1D-7602-41A8-B5E3-4B3911466733}"/>
                </a:ext>
              </a:extLst>
            </p:cNvPr>
            <p:cNvSpPr/>
            <p:nvPr/>
          </p:nvSpPr>
          <p:spPr>
            <a:xfrm>
              <a:off x="2243428" y="1784407"/>
              <a:ext cx="3183136" cy="3084982"/>
            </a:xfrm>
            <a:prstGeom prst="ellipse">
              <a:avLst/>
            </a:prstGeom>
            <a:blipFill>
              <a:blip r:embed="rId4"/>
              <a:srcRect/>
              <a:stretch>
                <a:fillRect l="-21000" r="-21000"/>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2" name="Oval 11">
              <a:extLst>
                <a:ext uri="{FF2B5EF4-FFF2-40B4-BE49-F238E27FC236}">
                  <a16:creationId xmlns:a16="http://schemas.microsoft.com/office/drawing/2014/main" id="{0AC094BB-2A0B-488D-8A0D-64B264E89F27}"/>
                </a:ext>
              </a:extLst>
            </p:cNvPr>
            <p:cNvSpPr/>
            <p:nvPr/>
          </p:nvSpPr>
          <p:spPr>
            <a:xfrm>
              <a:off x="5187802" y="3643168"/>
              <a:ext cx="2933849" cy="2856325"/>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3" name="Oval 12">
              <a:extLst>
                <a:ext uri="{FF2B5EF4-FFF2-40B4-BE49-F238E27FC236}">
                  <a16:creationId xmlns:a16="http://schemas.microsoft.com/office/drawing/2014/main" id="{9B549292-C070-41D7-9EEA-BB33186F87BE}"/>
                </a:ext>
              </a:extLst>
            </p:cNvPr>
            <p:cNvSpPr/>
            <p:nvPr/>
          </p:nvSpPr>
          <p:spPr>
            <a:xfrm>
              <a:off x="5282769" y="3738204"/>
              <a:ext cx="2750102" cy="2650392"/>
            </a:xfrm>
            <a:prstGeom prst="ellipse">
              <a:avLst/>
            </a:prstGeom>
            <a:blipFill>
              <a:blip r:embed="rId5">
                <a:extLst>
                  <a:ext uri="{28A0092B-C50C-407E-A947-70E740481C1C}">
                    <a14:useLocalDpi xmlns:a14="http://schemas.microsoft.com/office/drawing/2010/main" val="0"/>
                  </a:ext>
                </a:extLst>
              </a:blip>
              <a:srcRect/>
              <a:stretch>
                <a:fillRect l="-33000" r="-33000"/>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4" name="Oval 13">
              <a:extLst>
                <a:ext uri="{FF2B5EF4-FFF2-40B4-BE49-F238E27FC236}">
                  <a16:creationId xmlns:a16="http://schemas.microsoft.com/office/drawing/2014/main" id="{D128F4E5-321D-45D4-ABBC-367ECB5E605F}"/>
                </a:ext>
              </a:extLst>
            </p:cNvPr>
            <p:cNvSpPr/>
            <p:nvPr/>
          </p:nvSpPr>
          <p:spPr>
            <a:xfrm>
              <a:off x="5557158" y="1045546"/>
              <a:ext cx="2570678" cy="2538146"/>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5" name="Circle: Hollow 14">
              <a:extLst>
                <a:ext uri="{FF2B5EF4-FFF2-40B4-BE49-F238E27FC236}">
                  <a16:creationId xmlns:a16="http://schemas.microsoft.com/office/drawing/2014/main" id="{3A7D4554-A431-4A4C-A904-99C934C9A983}"/>
                </a:ext>
              </a:extLst>
            </p:cNvPr>
            <p:cNvSpPr/>
            <p:nvPr/>
          </p:nvSpPr>
          <p:spPr>
            <a:xfrm>
              <a:off x="4347434" y="1018242"/>
              <a:ext cx="543451" cy="543823"/>
            </a:xfrm>
            <a:prstGeom prst="donut">
              <a:avLst>
                <a:gd name="adj" fmla="val 7460"/>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6" name="Circle: Hollow 15">
              <a:extLst>
                <a:ext uri="{FF2B5EF4-FFF2-40B4-BE49-F238E27FC236}">
                  <a16:creationId xmlns:a16="http://schemas.microsoft.com/office/drawing/2014/main" id="{5F12CD18-88CA-44FE-9751-68DB7AE20E8A}"/>
                </a:ext>
              </a:extLst>
            </p:cNvPr>
            <p:cNvSpPr/>
            <p:nvPr/>
          </p:nvSpPr>
          <p:spPr>
            <a:xfrm>
              <a:off x="7501319" y="3501058"/>
              <a:ext cx="408105" cy="407652"/>
            </a:xfrm>
            <a:prstGeom prst="donut">
              <a:avLst>
                <a:gd name="adj" fmla="val 7460"/>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7" name="Oval 16">
              <a:extLst>
                <a:ext uri="{FF2B5EF4-FFF2-40B4-BE49-F238E27FC236}">
                  <a16:creationId xmlns:a16="http://schemas.microsoft.com/office/drawing/2014/main" id="{D4B9E942-4FD8-4115-9B95-3EF12F6254E9}"/>
                </a:ext>
              </a:extLst>
            </p:cNvPr>
            <p:cNvSpPr/>
            <p:nvPr/>
          </p:nvSpPr>
          <p:spPr>
            <a:xfrm>
              <a:off x="5623019" y="1118850"/>
              <a:ext cx="2438937" cy="2394060"/>
            </a:xfrm>
            <a:prstGeom prst="ellipse">
              <a:avLst/>
            </a:prstGeom>
            <a:blipFill>
              <a:blip r:embed="rId6">
                <a:extLst>
                  <a:ext uri="{28A0092B-C50C-407E-A947-70E740481C1C}">
                    <a14:useLocalDpi xmlns:a14="http://schemas.microsoft.com/office/drawing/2010/main" val="0"/>
                  </a:ext>
                </a:extLst>
              </a:blip>
              <a:srcRect/>
              <a:stretch>
                <a:fillRect l="-25000" r="-25000"/>
              </a:stretch>
            </a:blipFill>
          </p:spPr>
          <p:style>
            <a:lnRef idx="3">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18" name="Freeform: Shape 17">
              <a:extLst>
                <a:ext uri="{FF2B5EF4-FFF2-40B4-BE49-F238E27FC236}">
                  <a16:creationId xmlns:a16="http://schemas.microsoft.com/office/drawing/2014/main" id="{CCA1EA50-F70D-4E7E-9CE5-713DAD233B91}"/>
                </a:ext>
              </a:extLst>
            </p:cNvPr>
            <p:cNvSpPr/>
            <p:nvPr/>
          </p:nvSpPr>
          <p:spPr>
            <a:xfrm>
              <a:off x="1305534" y="4301377"/>
              <a:ext cx="3238157" cy="1742543"/>
            </a:xfrm>
            <a:custGeom>
              <a:avLst/>
              <a:gdLst>
                <a:gd name="connsiteX0" fmla="*/ 0 w 3238157"/>
                <a:gd name="connsiteY0" fmla="*/ 0 h 1742543"/>
                <a:gd name="connsiteX1" fmla="*/ 3238157 w 3238157"/>
                <a:gd name="connsiteY1" fmla="*/ 0 h 1742543"/>
                <a:gd name="connsiteX2" fmla="*/ 3238157 w 3238157"/>
                <a:gd name="connsiteY2" fmla="*/ 1742543 h 1742543"/>
                <a:gd name="connsiteX3" fmla="*/ 0 w 3238157"/>
                <a:gd name="connsiteY3" fmla="*/ 1742543 h 1742543"/>
                <a:gd name="connsiteX4" fmla="*/ 0 w 3238157"/>
                <a:gd name="connsiteY4" fmla="*/ 0 h 1742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157" h="1742543">
                  <a:moveTo>
                    <a:pt x="0" y="0"/>
                  </a:moveTo>
                  <a:lnTo>
                    <a:pt x="3238157" y="0"/>
                  </a:lnTo>
                  <a:lnTo>
                    <a:pt x="3238157" y="1742543"/>
                  </a:lnTo>
                  <a:lnTo>
                    <a:pt x="0" y="174254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 numCol="1" spcCol="1270" anchor="b" anchorCtr="0">
              <a:noAutofit/>
            </a:bodyPr>
            <a:lstStyle/>
            <a:p>
              <a:pPr marL="0" lvl="0" indent="0" algn="r" defTabSz="711200">
                <a:lnSpc>
                  <a:spcPct val="90000"/>
                </a:lnSpc>
                <a:spcBef>
                  <a:spcPct val="0"/>
                </a:spcBef>
                <a:spcAft>
                  <a:spcPct val="35000"/>
                </a:spcAft>
                <a:buNone/>
              </a:pPr>
              <a:r>
                <a:rPr lang="en-GB" sz="1600" b="1" kern="1200" dirty="0"/>
                <a:t>70 works</a:t>
              </a:r>
              <a:r>
                <a:rPr lang="en-GB" sz="1600" kern="1200" dirty="0"/>
                <a:t>, from painting to performance to virtual reality, by an international, intergenerational group of </a:t>
              </a:r>
              <a:r>
                <a:rPr lang="en-GB" sz="1600" b="1" kern="1200" dirty="0"/>
                <a:t>60 artists</a:t>
              </a:r>
            </a:p>
          </p:txBody>
        </p:sp>
        <p:sp>
          <p:nvSpPr>
            <p:cNvPr id="19" name="Freeform: Shape 18">
              <a:extLst>
                <a:ext uri="{FF2B5EF4-FFF2-40B4-BE49-F238E27FC236}">
                  <a16:creationId xmlns:a16="http://schemas.microsoft.com/office/drawing/2014/main" id="{7FAB4AC0-1902-4597-90E6-B9237E648E31}"/>
                </a:ext>
              </a:extLst>
            </p:cNvPr>
            <p:cNvSpPr/>
            <p:nvPr/>
          </p:nvSpPr>
          <p:spPr>
            <a:xfrm rot="17867928">
              <a:off x="10216588" y="4783684"/>
              <a:ext cx="898815" cy="484076"/>
            </a:xfrm>
            <a:custGeom>
              <a:avLst/>
              <a:gdLst>
                <a:gd name="connsiteX0" fmla="*/ 0 w 898815"/>
                <a:gd name="connsiteY0" fmla="*/ 0 h 484076"/>
                <a:gd name="connsiteX1" fmla="*/ 898815 w 898815"/>
                <a:gd name="connsiteY1" fmla="*/ 0 h 484076"/>
                <a:gd name="connsiteX2" fmla="*/ 898815 w 898815"/>
                <a:gd name="connsiteY2" fmla="*/ 484076 h 484076"/>
                <a:gd name="connsiteX3" fmla="*/ 0 w 898815"/>
                <a:gd name="connsiteY3" fmla="*/ 484076 h 484076"/>
                <a:gd name="connsiteX4" fmla="*/ 0 w 898815"/>
                <a:gd name="connsiteY4" fmla="*/ 0 h 484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815" h="484076">
                  <a:moveTo>
                    <a:pt x="0" y="0"/>
                  </a:moveTo>
                  <a:lnTo>
                    <a:pt x="898815" y="0"/>
                  </a:lnTo>
                  <a:lnTo>
                    <a:pt x="898815" y="484076"/>
                  </a:lnTo>
                  <a:lnTo>
                    <a:pt x="0" y="4840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5559" tIns="35560" rIns="35560" bIns="35559" numCol="1" spcCol="1270" anchor="ctr" anchorCtr="0">
              <a:noAutofit/>
            </a:bodyPr>
            <a:lstStyle/>
            <a:p>
              <a:pPr marL="0" lvl="0" indent="0" algn="l" defTabSz="1244600">
                <a:lnSpc>
                  <a:spcPct val="90000"/>
                </a:lnSpc>
                <a:spcBef>
                  <a:spcPct val="0"/>
                </a:spcBef>
                <a:spcAft>
                  <a:spcPct val="35000"/>
                </a:spcAft>
                <a:buNone/>
              </a:pPr>
              <a:endParaRPr lang="en-GB" sz="2800" kern="1200" dirty="0"/>
            </a:p>
          </p:txBody>
        </p:sp>
        <p:sp>
          <p:nvSpPr>
            <p:cNvPr id="20" name="Freeform: Shape 19">
              <a:extLst>
                <a:ext uri="{FF2B5EF4-FFF2-40B4-BE49-F238E27FC236}">
                  <a16:creationId xmlns:a16="http://schemas.microsoft.com/office/drawing/2014/main" id="{E8874765-5C94-49D5-9E5F-EB994CECE074}"/>
                </a:ext>
              </a:extLst>
            </p:cNvPr>
            <p:cNvSpPr/>
            <p:nvPr/>
          </p:nvSpPr>
          <p:spPr>
            <a:xfrm>
              <a:off x="8268030" y="1156120"/>
              <a:ext cx="2821659" cy="1536385"/>
            </a:xfrm>
            <a:custGeom>
              <a:avLst/>
              <a:gdLst>
                <a:gd name="connsiteX0" fmla="*/ 0 w 2821659"/>
                <a:gd name="connsiteY0" fmla="*/ 0 h 1536385"/>
                <a:gd name="connsiteX1" fmla="*/ 2821659 w 2821659"/>
                <a:gd name="connsiteY1" fmla="*/ 0 h 1536385"/>
                <a:gd name="connsiteX2" fmla="*/ 2821659 w 2821659"/>
                <a:gd name="connsiteY2" fmla="*/ 1536385 h 1536385"/>
                <a:gd name="connsiteX3" fmla="*/ 0 w 2821659"/>
                <a:gd name="connsiteY3" fmla="*/ 1536385 h 1536385"/>
                <a:gd name="connsiteX4" fmla="*/ 0 w 2821659"/>
                <a:gd name="connsiteY4" fmla="*/ 0 h 1536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1659" h="1536385">
                  <a:moveTo>
                    <a:pt x="0" y="0"/>
                  </a:moveTo>
                  <a:lnTo>
                    <a:pt x="2821659" y="0"/>
                  </a:lnTo>
                  <a:lnTo>
                    <a:pt x="2821659" y="1536385"/>
                  </a:lnTo>
                  <a:lnTo>
                    <a:pt x="0" y="153638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en-GB" sz="1600" b="0" i="0" kern="1200" dirty="0"/>
                <a:t>The exhibition examines how the Internet has radically changed the field of art, especially in its production, distribution, and reception</a:t>
              </a:r>
              <a:endParaRPr lang="en-GB" sz="1600" kern="1200" dirty="0"/>
            </a:p>
          </p:txBody>
        </p:sp>
      </p:grpSp>
      <p:sp>
        <p:nvSpPr>
          <p:cNvPr id="5" name="Circle: Hollow 4">
            <a:extLst>
              <a:ext uri="{FF2B5EF4-FFF2-40B4-BE49-F238E27FC236}">
                <a16:creationId xmlns:a16="http://schemas.microsoft.com/office/drawing/2014/main" id="{2CECE9F7-96DC-46E3-A98A-30C9CBE221B4}"/>
              </a:ext>
            </a:extLst>
          </p:cNvPr>
          <p:cNvSpPr/>
          <p:nvPr/>
        </p:nvSpPr>
        <p:spPr>
          <a:xfrm>
            <a:off x="4717437" y="1565943"/>
            <a:ext cx="345707" cy="358364"/>
          </a:xfrm>
          <a:prstGeom prst="donut">
            <a:avLst>
              <a:gd name="adj" fmla="val 7460"/>
            </a:avLst>
          </a:prstGeom>
        </p:spPr>
        <p:style>
          <a:lnRef idx="2">
            <a:schemeClr val="accen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 name="TextBox 1">
            <a:extLst>
              <a:ext uri="{FF2B5EF4-FFF2-40B4-BE49-F238E27FC236}">
                <a16:creationId xmlns:a16="http://schemas.microsoft.com/office/drawing/2014/main" id="{2209018C-EF12-49BF-AC1A-63EE35A3AFDE}"/>
              </a:ext>
            </a:extLst>
          </p:cNvPr>
          <p:cNvSpPr txBox="1"/>
          <p:nvPr/>
        </p:nvSpPr>
        <p:spPr>
          <a:xfrm>
            <a:off x="409853" y="2485748"/>
            <a:ext cx="1589103" cy="861774"/>
          </a:xfrm>
          <a:prstGeom prst="rect">
            <a:avLst/>
          </a:prstGeom>
          <a:noFill/>
        </p:spPr>
        <p:txBody>
          <a:bodyPr wrap="square" rtlCol="0">
            <a:spAutoFit/>
          </a:bodyPr>
          <a:lstStyle/>
          <a:p>
            <a:r>
              <a:rPr lang="en-GB" sz="1600" dirty="0"/>
              <a:t>7 Feb 2018 – 20 May 2018,</a:t>
            </a:r>
          </a:p>
          <a:p>
            <a:r>
              <a:rPr lang="en-GB" sz="1600" dirty="0"/>
              <a:t>At ICA Boston</a:t>
            </a:r>
          </a:p>
        </p:txBody>
      </p:sp>
      <p:sp>
        <p:nvSpPr>
          <p:cNvPr id="6" name="TextBox 5">
            <a:extLst>
              <a:ext uri="{FF2B5EF4-FFF2-40B4-BE49-F238E27FC236}">
                <a16:creationId xmlns:a16="http://schemas.microsoft.com/office/drawing/2014/main" id="{3ECCB2D5-6909-4D9E-B97A-52299D4A7833}"/>
              </a:ext>
            </a:extLst>
          </p:cNvPr>
          <p:cNvSpPr txBox="1"/>
          <p:nvPr/>
        </p:nvSpPr>
        <p:spPr>
          <a:xfrm>
            <a:off x="409853" y="3477186"/>
            <a:ext cx="1951607" cy="1569660"/>
          </a:xfrm>
          <a:prstGeom prst="rect">
            <a:avLst/>
          </a:prstGeom>
          <a:noFill/>
        </p:spPr>
        <p:txBody>
          <a:bodyPr wrap="square" rtlCol="0">
            <a:spAutoFit/>
          </a:bodyPr>
          <a:lstStyle/>
          <a:p>
            <a:r>
              <a:rPr lang="en-GB" sz="1600" dirty="0"/>
              <a:t>Boston is  a birthplace of experiments that have structurally changed the way we live in the world</a:t>
            </a:r>
          </a:p>
        </p:txBody>
      </p:sp>
      <p:sp>
        <p:nvSpPr>
          <p:cNvPr id="7" name="TextBox 6">
            <a:extLst>
              <a:ext uri="{FF2B5EF4-FFF2-40B4-BE49-F238E27FC236}">
                <a16:creationId xmlns:a16="http://schemas.microsoft.com/office/drawing/2014/main" id="{9677F22C-B187-4C4C-904B-B101D230FB87}"/>
              </a:ext>
            </a:extLst>
          </p:cNvPr>
          <p:cNvSpPr txBox="1"/>
          <p:nvPr/>
        </p:nvSpPr>
        <p:spPr>
          <a:xfrm>
            <a:off x="8123069" y="3000652"/>
            <a:ext cx="2752077" cy="1754326"/>
          </a:xfrm>
          <a:prstGeom prst="rect">
            <a:avLst/>
          </a:prstGeom>
          <a:noFill/>
        </p:spPr>
        <p:txBody>
          <a:bodyPr wrap="square" rtlCol="0">
            <a:spAutoFit/>
          </a:bodyPr>
          <a:lstStyle/>
          <a:p>
            <a:r>
              <a:rPr lang="en-GB" dirty="0"/>
              <a:t>All projects included in the exhibition investigate the extensive effects of the internet on artistic practise and contemporary culture</a:t>
            </a:r>
          </a:p>
        </p:txBody>
      </p:sp>
    </p:spTree>
    <p:custDataLst>
      <p:tags r:id="rId1"/>
    </p:custDataLst>
    <p:extLst>
      <p:ext uri="{BB962C8B-B14F-4D97-AF65-F5344CB8AC3E}">
        <p14:creationId xmlns:p14="http://schemas.microsoft.com/office/powerpoint/2010/main" val="110416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3D2F60-6BB3-41B7-8057-6CC0DCA398DC}"/>
              </a:ext>
            </a:extLst>
          </p:cNvPr>
          <p:cNvSpPr/>
          <p:nvPr/>
        </p:nvSpPr>
        <p:spPr>
          <a:xfrm>
            <a:off x="603682" y="510030"/>
            <a:ext cx="3790766" cy="1219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8B7020E5-C01E-4879-96F8-1402280631BD}"/>
              </a:ext>
            </a:extLst>
          </p:cNvPr>
          <p:cNvSpPr>
            <a:spLocks noGrp="1"/>
          </p:cNvSpPr>
          <p:nvPr>
            <p:ph type="title" idx="4294967295"/>
          </p:nvPr>
        </p:nvSpPr>
        <p:spPr>
          <a:xfrm>
            <a:off x="806119" y="719368"/>
            <a:ext cx="3388581" cy="853767"/>
          </a:xfrm>
        </p:spPr>
        <p:txBody>
          <a:bodyPr>
            <a:normAutofit/>
          </a:bodyPr>
          <a:lstStyle/>
          <a:p>
            <a:pPr algn="ctr"/>
            <a:r>
              <a:rPr lang="en-GB" dirty="0">
                <a:solidFill>
                  <a:schemeClr val="bg1"/>
                </a:solidFill>
              </a:rPr>
              <a:t>Vincent </a:t>
            </a:r>
            <a:r>
              <a:rPr lang="en-GB" dirty="0" err="1">
                <a:solidFill>
                  <a:schemeClr val="bg1"/>
                </a:solidFill>
              </a:rPr>
              <a:t>Honore</a:t>
            </a:r>
            <a:endParaRPr lang="en-GB" dirty="0">
              <a:solidFill>
                <a:schemeClr val="bg1"/>
              </a:solidFill>
            </a:endParaRPr>
          </a:p>
        </p:txBody>
      </p:sp>
      <p:sp>
        <p:nvSpPr>
          <p:cNvPr id="6" name="Rectangle 5">
            <a:extLst>
              <a:ext uri="{FF2B5EF4-FFF2-40B4-BE49-F238E27FC236}">
                <a16:creationId xmlns:a16="http://schemas.microsoft.com/office/drawing/2014/main" id="{3CD39164-8647-435E-93FA-95C0E94B7338}"/>
              </a:ext>
            </a:extLst>
          </p:cNvPr>
          <p:cNvSpPr/>
          <p:nvPr/>
        </p:nvSpPr>
        <p:spPr>
          <a:xfrm>
            <a:off x="719092" y="613588"/>
            <a:ext cx="3559947" cy="10120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5AD8CD3E-D8A9-474A-A3BC-A5C26EAEE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482" y="1678915"/>
            <a:ext cx="3190586" cy="212839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A03C99E-601F-4124-BEDD-F05ACAC733F2}"/>
              </a:ext>
            </a:extLst>
          </p:cNvPr>
          <p:cNvSpPr txBox="1"/>
          <p:nvPr/>
        </p:nvSpPr>
        <p:spPr>
          <a:xfrm>
            <a:off x="603682" y="4107307"/>
            <a:ext cx="4039340" cy="2031325"/>
          </a:xfrm>
          <a:prstGeom prst="rect">
            <a:avLst/>
          </a:prstGeom>
          <a:noFill/>
        </p:spPr>
        <p:txBody>
          <a:bodyPr wrap="square" rtlCol="0">
            <a:spAutoFit/>
          </a:bodyPr>
          <a:lstStyle/>
          <a:p>
            <a:pPr algn="ctr"/>
            <a:r>
              <a:rPr lang="en-GB" dirty="0"/>
              <a:t>Has an experience that includes roles in the Palais de Tokyo and Tate Modern</a:t>
            </a:r>
          </a:p>
          <a:p>
            <a:pPr marL="285750" indent="-285750" algn="ctr">
              <a:buFont typeface="Arial" panose="020B0604020202020204" pitchFamily="34" charset="0"/>
              <a:buChar char="•"/>
            </a:pPr>
            <a:r>
              <a:rPr lang="en-GB" dirty="0"/>
              <a:t>  </a:t>
            </a:r>
          </a:p>
          <a:p>
            <a:pPr algn="ctr"/>
            <a:r>
              <a:rPr lang="en-GB" dirty="0"/>
              <a:t>Since October 2017 Senior Curator at Hayward Gallery in London </a:t>
            </a:r>
          </a:p>
          <a:p>
            <a:pPr marL="285750" indent="-285750" algn="ctr">
              <a:buFont typeface="Arial" panose="020B0604020202020204" pitchFamily="34" charset="0"/>
              <a:buChar char="•"/>
            </a:pPr>
            <a:r>
              <a:rPr lang="en-GB" dirty="0"/>
              <a:t> </a:t>
            </a:r>
          </a:p>
        </p:txBody>
      </p:sp>
      <p:sp>
        <p:nvSpPr>
          <p:cNvPr id="4" name="TextBox 3">
            <a:extLst>
              <a:ext uri="{FF2B5EF4-FFF2-40B4-BE49-F238E27FC236}">
                <a16:creationId xmlns:a16="http://schemas.microsoft.com/office/drawing/2014/main" id="{EACD8FE2-786B-4336-A13C-892BDC42526F}"/>
              </a:ext>
            </a:extLst>
          </p:cNvPr>
          <p:cNvSpPr txBox="1"/>
          <p:nvPr/>
        </p:nvSpPr>
        <p:spPr>
          <a:xfrm>
            <a:off x="5894771" y="613588"/>
            <a:ext cx="5578137" cy="5078313"/>
          </a:xfrm>
          <a:prstGeom prst="rect">
            <a:avLst/>
          </a:prstGeom>
          <a:noFill/>
        </p:spPr>
        <p:txBody>
          <a:bodyPr wrap="square" rtlCol="0">
            <a:spAutoFit/>
          </a:bodyPr>
          <a:lstStyle/>
          <a:p>
            <a:pPr algn="ctr"/>
            <a:r>
              <a:rPr lang="en-GB" dirty="0"/>
              <a:t>His work leaves an unforgettable impression on the world of art</a:t>
            </a:r>
          </a:p>
          <a:p>
            <a:pPr marL="285750" indent="-285750" algn="ctr">
              <a:buFont typeface="Arial" panose="020B0604020202020204" pitchFamily="34" charset="0"/>
              <a:buChar char="•"/>
            </a:pPr>
            <a:r>
              <a:rPr lang="en-GB" dirty="0"/>
              <a:t> </a:t>
            </a:r>
          </a:p>
          <a:p>
            <a:pPr algn="ctr"/>
            <a:r>
              <a:rPr lang="en-GB" dirty="0"/>
              <a:t>Why curator?- To fully embrace contemporary Art</a:t>
            </a:r>
          </a:p>
          <a:p>
            <a:pPr marL="285750" indent="-285750" algn="ctr">
              <a:buFont typeface="Arial" panose="020B0604020202020204" pitchFamily="34" charset="0"/>
              <a:buChar char="•"/>
            </a:pPr>
            <a:r>
              <a:rPr lang="en-GB" dirty="0"/>
              <a:t> </a:t>
            </a:r>
          </a:p>
          <a:p>
            <a:r>
              <a:rPr lang="en-GB" dirty="0"/>
              <a:t>Favourite part about curating process: </a:t>
            </a:r>
          </a:p>
          <a:p>
            <a:pPr marL="285750" indent="-285750">
              <a:buFont typeface="Arial" panose="020B0604020202020204" pitchFamily="34" charset="0"/>
              <a:buChar char="•"/>
            </a:pPr>
            <a:r>
              <a:rPr lang="en-GB" dirty="0"/>
              <a:t>To engage with artist</a:t>
            </a:r>
          </a:p>
          <a:p>
            <a:pPr marL="285750" indent="-285750">
              <a:buFont typeface="Arial" panose="020B0604020202020204" pitchFamily="34" charset="0"/>
              <a:buChar char="•"/>
            </a:pPr>
            <a:r>
              <a:rPr lang="en-GB" dirty="0"/>
              <a:t>To research</a:t>
            </a:r>
          </a:p>
          <a:p>
            <a:pPr marL="285750" indent="-285750">
              <a:buFont typeface="Arial" panose="020B0604020202020204" pitchFamily="34" charset="0"/>
              <a:buChar char="•"/>
            </a:pPr>
            <a:r>
              <a:rPr lang="en-GB" dirty="0"/>
              <a:t>To debate</a:t>
            </a:r>
          </a:p>
          <a:p>
            <a:pPr marL="285750" indent="-285750">
              <a:buFont typeface="Arial" panose="020B0604020202020204" pitchFamily="34" charset="0"/>
              <a:buChar char="•"/>
            </a:pPr>
            <a:r>
              <a:rPr lang="en-GB" dirty="0"/>
              <a:t>To share</a:t>
            </a:r>
          </a:p>
          <a:p>
            <a:pPr marL="285750" indent="-285750">
              <a:buFont typeface="Arial" panose="020B0604020202020204" pitchFamily="34" charset="0"/>
              <a:buChar char="•"/>
            </a:pPr>
            <a:r>
              <a:rPr lang="en-GB" dirty="0"/>
              <a:t>To produce</a:t>
            </a:r>
          </a:p>
          <a:p>
            <a:pPr marL="285750" indent="-285750">
              <a:buFont typeface="Arial" panose="020B0604020202020204" pitchFamily="34" charset="0"/>
              <a:buChar char="•"/>
            </a:pPr>
            <a:r>
              <a:rPr lang="en-GB" dirty="0"/>
              <a:t>Contextualizing artworks </a:t>
            </a:r>
          </a:p>
          <a:p>
            <a:pPr marL="285750" indent="-285750">
              <a:buFont typeface="Arial" panose="020B0604020202020204" pitchFamily="34" charset="0"/>
              <a:buChar char="•"/>
            </a:pPr>
            <a:r>
              <a:rPr lang="en-GB" dirty="0"/>
              <a:t>Positioning the artworks in an exhibition</a:t>
            </a:r>
          </a:p>
          <a:p>
            <a:pPr marL="285750" indent="-285750" algn="ctr">
              <a:buFont typeface="Arial" panose="020B0604020202020204" pitchFamily="34" charset="0"/>
              <a:buChar char="•"/>
            </a:pPr>
            <a:endParaRPr lang="en-GB" dirty="0"/>
          </a:p>
          <a:p>
            <a:pPr marL="285750" indent="-285750" algn="ctr">
              <a:buFont typeface="Arial" panose="020B0604020202020204" pitchFamily="34" charset="0"/>
              <a:buChar char="•"/>
            </a:pPr>
            <a:r>
              <a:rPr lang="en-GB" dirty="0"/>
              <a:t> </a:t>
            </a:r>
          </a:p>
          <a:p>
            <a:pPr algn="ctr"/>
            <a:r>
              <a:rPr lang="en-GB" dirty="0"/>
              <a:t>Previously, he wanted to become a teacher  to teach &amp; to learn , but he quickly realised that as a curator he will still be able to learn new things</a:t>
            </a:r>
          </a:p>
        </p:txBody>
      </p:sp>
      <p:sp>
        <p:nvSpPr>
          <p:cNvPr id="7" name="TextBox 6">
            <a:extLst>
              <a:ext uri="{FF2B5EF4-FFF2-40B4-BE49-F238E27FC236}">
                <a16:creationId xmlns:a16="http://schemas.microsoft.com/office/drawing/2014/main" id="{414B57B4-4201-4153-8A5F-0346A1F82425}"/>
              </a:ext>
            </a:extLst>
          </p:cNvPr>
          <p:cNvSpPr txBox="1"/>
          <p:nvPr/>
        </p:nvSpPr>
        <p:spPr>
          <a:xfrm>
            <a:off x="603682" y="1888335"/>
            <a:ext cx="1944210" cy="1754326"/>
          </a:xfrm>
          <a:prstGeom prst="rect">
            <a:avLst/>
          </a:prstGeom>
          <a:noFill/>
        </p:spPr>
        <p:txBody>
          <a:bodyPr wrap="square" rtlCol="0">
            <a:spAutoFit/>
          </a:bodyPr>
          <a:lstStyle/>
          <a:p>
            <a:r>
              <a:rPr lang="en-GB" dirty="0"/>
              <a:t>Curious Curator – Director and Chief Curator, writer, based in London and Paris</a:t>
            </a:r>
          </a:p>
        </p:txBody>
      </p:sp>
    </p:spTree>
    <p:custDataLst>
      <p:tags r:id="rId1"/>
    </p:custDataLst>
    <p:extLst>
      <p:ext uri="{BB962C8B-B14F-4D97-AF65-F5344CB8AC3E}">
        <p14:creationId xmlns:p14="http://schemas.microsoft.com/office/powerpoint/2010/main" val="8655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8E4E-ED64-4049-ABC2-104038BECD15}"/>
              </a:ext>
            </a:extLst>
          </p:cNvPr>
          <p:cNvSpPr>
            <a:spLocks noGrp="1"/>
          </p:cNvSpPr>
          <p:nvPr>
            <p:ph type="title"/>
          </p:nvPr>
        </p:nvSpPr>
        <p:spPr>
          <a:xfrm>
            <a:off x="595460" y="674311"/>
            <a:ext cx="4617563" cy="739710"/>
          </a:xfrm>
        </p:spPr>
        <p:txBody>
          <a:bodyPr>
            <a:normAutofit fontScale="90000"/>
          </a:bodyPr>
          <a:lstStyle/>
          <a:p>
            <a:r>
              <a:rPr lang="en-GB" dirty="0">
                <a:solidFill>
                  <a:schemeClr val="tx1"/>
                </a:solidFill>
              </a:rPr>
              <a:t>Kiss My Genders</a:t>
            </a:r>
            <a:br>
              <a:rPr lang="en-GB" dirty="0">
                <a:solidFill>
                  <a:srgbClr val="FFFFFF"/>
                </a:solidFill>
              </a:rPr>
            </a:br>
            <a:endParaRPr lang="en-GB" dirty="0">
              <a:solidFill>
                <a:srgbClr val="FFFFFF"/>
              </a:solidFill>
            </a:endParaRPr>
          </a:p>
        </p:txBody>
      </p:sp>
      <p:graphicFrame>
        <p:nvGraphicFramePr>
          <p:cNvPr id="7" name="Content Placeholder 6">
            <a:extLst>
              <a:ext uri="{FF2B5EF4-FFF2-40B4-BE49-F238E27FC236}">
                <a16:creationId xmlns:a16="http://schemas.microsoft.com/office/drawing/2014/main" id="{6A797A8B-2E24-4B5F-8FDE-91DD5C15B92B}"/>
              </a:ext>
            </a:extLst>
          </p:cNvPr>
          <p:cNvGraphicFramePr>
            <a:graphicFrameLocks noGrp="1"/>
          </p:cNvGraphicFramePr>
          <p:nvPr>
            <p:ph idx="1"/>
            <p:extLst>
              <p:ext uri="{D42A27DB-BD31-4B8C-83A1-F6EECF244321}">
                <p14:modId xmlns:p14="http://schemas.microsoft.com/office/powerpoint/2010/main" val="1643501772"/>
              </p:ext>
            </p:extLst>
          </p:nvPr>
        </p:nvGraphicFramePr>
        <p:xfrm>
          <a:off x="462295" y="346687"/>
          <a:ext cx="11522559" cy="6325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5C0B2919-94FD-49FF-8F17-0967D46BE742}"/>
              </a:ext>
            </a:extLst>
          </p:cNvPr>
          <p:cNvPicPr>
            <a:picLocks noChangeAspect="1"/>
          </p:cNvPicPr>
          <p:nvPr/>
        </p:nvPicPr>
        <p:blipFill>
          <a:blip r:embed="rId8"/>
          <a:stretch>
            <a:fillRect/>
          </a:stretch>
        </p:blipFill>
        <p:spPr>
          <a:xfrm>
            <a:off x="1434235" y="1749204"/>
            <a:ext cx="258351" cy="258172"/>
          </a:xfrm>
          <a:prstGeom prst="rect">
            <a:avLst/>
          </a:prstGeom>
        </p:spPr>
      </p:pic>
      <p:pic>
        <p:nvPicPr>
          <p:cNvPr id="9" name="Picture 8">
            <a:extLst>
              <a:ext uri="{FF2B5EF4-FFF2-40B4-BE49-F238E27FC236}">
                <a16:creationId xmlns:a16="http://schemas.microsoft.com/office/drawing/2014/main" id="{07B779D5-A5FB-4A2C-ABA3-F0E8D76C2F92}"/>
              </a:ext>
            </a:extLst>
          </p:cNvPr>
          <p:cNvPicPr>
            <a:picLocks noChangeAspect="1"/>
          </p:cNvPicPr>
          <p:nvPr/>
        </p:nvPicPr>
        <p:blipFill>
          <a:blip r:embed="rId8"/>
          <a:stretch>
            <a:fillRect/>
          </a:stretch>
        </p:blipFill>
        <p:spPr>
          <a:xfrm>
            <a:off x="4013906" y="4431491"/>
            <a:ext cx="566977" cy="566977"/>
          </a:xfrm>
          <a:prstGeom prst="rect">
            <a:avLst/>
          </a:prstGeom>
        </p:spPr>
      </p:pic>
      <p:pic>
        <p:nvPicPr>
          <p:cNvPr id="10" name="Picture 9">
            <a:extLst>
              <a:ext uri="{FF2B5EF4-FFF2-40B4-BE49-F238E27FC236}">
                <a16:creationId xmlns:a16="http://schemas.microsoft.com/office/drawing/2014/main" id="{B8F1DA35-E1F0-4A28-9165-A5F91600AF89}"/>
              </a:ext>
            </a:extLst>
          </p:cNvPr>
          <p:cNvPicPr>
            <a:picLocks noChangeAspect="1"/>
          </p:cNvPicPr>
          <p:nvPr/>
        </p:nvPicPr>
        <p:blipFill>
          <a:blip r:embed="rId8"/>
          <a:stretch>
            <a:fillRect/>
          </a:stretch>
        </p:blipFill>
        <p:spPr>
          <a:xfrm>
            <a:off x="5380816" y="476030"/>
            <a:ext cx="396561" cy="396561"/>
          </a:xfrm>
          <a:prstGeom prst="rect">
            <a:avLst/>
          </a:prstGeom>
        </p:spPr>
      </p:pic>
      <p:sp>
        <p:nvSpPr>
          <p:cNvPr id="3" name="TextBox 2">
            <a:extLst>
              <a:ext uri="{FF2B5EF4-FFF2-40B4-BE49-F238E27FC236}">
                <a16:creationId xmlns:a16="http://schemas.microsoft.com/office/drawing/2014/main" id="{4F9DDB1E-DDA8-44AF-82A7-439C30F2960C}"/>
              </a:ext>
            </a:extLst>
          </p:cNvPr>
          <p:cNvSpPr txBox="1"/>
          <p:nvPr/>
        </p:nvSpPr>
        <p:spPr>
          <a:xfrm>
            <a:off x="2406176" y="4611665"/>
            <a:ext cx="2343049" cy="1815882"/>
          </a:xfrm>
          <a:prstGeom prst="rect">
            <a:avLst/>
          </a:prstGeom>
          <a:noFill/>
        </p:spPr>
        <p:txBody>
          <a:bodyPr wrap="square" numCol="1" rtlCol="0">
            <a:spAutoFit/>
          </a:bodyPr>
          <a:lstStyle/>
          <a:p>
            <a:pPr marL="285750" indent="-285750">
              <a:buFont typeface="Arial" panose="020B0604020202020204" pitchFamily="34" charset="0"/>
              <a:buChar char="•"/>
            </a:pPr>
            <a:r>
              <a:rPr lang="en-GB" sz="1600" dirty="0"/>
              <a:t>Film</a:t>
            </a:r>
          </a:p>
          <a:p>
            <a:pPr marL="285750" indent="-285750">
              <a:buFont typeface="Arial" panose="020B0604020202020204" pitchFamily="34" charset="0"/>
              <a:buChar char="•"/>
            </a:pPr>
            <a:r>
              <a:rPr lang="en-GB" sz="1600" dirty="0"/>
              <a:t>Drawing</a:t>
            </a:r>
          </a:p>
          <a:p>
            <a:pPr marL="285750" indent="-285750">
              <a:buFont typeface="Arial" panose="020B0604020202020204" pitchFamily="34" charset="0"/>
              <a:buChar char="•"/>
            </a:pPr>
            <a:r>
              <a:rPr lang="en-GB" sz="1600" dirty="0"/>
              <a:t>Painting</a:t>
            </a:r>
          </a:p>
          <a:p>
            <a:pPr marL="285750" indent="-285750">
              <a:buFont typeface="Arial" panose="020B0604020202020204" pitchFamily="34" charset="0"/>
              <a:buChar char="•"/>
            </a:pPr>
            <a:r>
              <a:rPr lang="en-GB" sz="1600" dirty="0"/>
              <a:t>Performance</a:t>
            </a:r>
          </a:p>
          <a:p>
            <a:pPr marL="285750" indent="-285750">
              <a:buFont typeface="Arial" panose="020B0604020202020204" pitchFamily="34" charset="0"/>
              <a:buChar char="•"/>
            </a:pPr>
            <a:r>
              <a:rPr lang="en-GB" sz="1600" dirty="0"/>
              <a:t>Photography</a:t>
            </a:r>
          </a:p>
          <a:p>
            <a:pPr marL="285750" indent="-285750">
              <a:buFont typeface="Arial" panose="020B0604020202020204" pitchFamily="34" charset="0"/>
              <a:buChar char="•"/>
            </a:pPr>
            <a:r>
              <a:rPr lang="en-GB" sz="1600" dirty="0"/>
              <a:t>Spanning sculpture</a:t>
            </a:r>
          </a:p>
          <a:p>
            <a:endParaRPr lang="en-GB" sz="1600" dirty="0"/>
          </a:p>
        </p:txBody>
      </p:sp>
      <p:sp>
        <p:nvSpPr>
          <p:cNvPr id="5" name="TextBox 4">
            <a:extLst>
              <a:ext uri="{FF2B5EF4-FFF2-40B4-BE49-F238E27FC236}">
                <a16:creationId xmlns:a16="http://schemas.microsoft.com/office/drawing/2014/main" id="{5DF792C9-2EAB-4376-B88F-F993CDDA6676}"/>
              </a:ext>
            </a:extLst>
          </p:cNvPr>
          <p:cNvSpPr txBox="1"/>
          <p:nvPr/>
        </p:nvSpPr>
        <p:spPr>
          <a:xfrm>
            <a:off x="462295" y="4120918"/>
            <a:ext cx="1943881" cy="2062103"/>
          </a:xfrm>
          <a:prstGeom prst="rect">
            <a:avLst/>
          </a:prstGeom>
          <a:noFill/>
        </p:spPr>
        <p:txBody>
          <a:bodyPr wrap="square" rtlCol="0">
            <a:spAutoFit/>
          </a:bodyPr>
          <a:lstStyle/>
          <a:p>
            <a:r>
              <a:rPr lang="en-GB" sz="1600" b="1" dirty="0"/>
              <a:t>30 international artists and over 100 works </a:t>
            </a:r>
            <a:r>
              <a:rPr lang="en-GB" sz="1600" dirty="0"/>
              <a:t>–explores and celebrates gender identities  and fluidity </a:t>
            </a:r>
          </a:p>
          <a:p>
            <a:endParaRPr lang="en-GB" sz="1600" dirty="0"/>
          </a:p>
        </p:txBody>
      </p:sp>
      <p:sp>
        <p:nvSpPr>
          <p:cNvPr id="6" name="TextBox 5">
            <a:extLst>
              <a:ext uri="{FF2B5EF4-FFF2-40B4-BE49-F238E27FC236}">
                <a16:creationId xmlns:a16="http://schemas.microsoft.com/office/drawing/2014/main" id="{67F6CBF5-83DF-47FF-800E-ED079E5B569B}"/>
              </a:ext>
            </a:extLst>
          </p:cNvPr>
          <p:cNvSpPr txBox="1"/>
          <p:nvPr/>
        </p:nvSpPr>
        <p:spPr>
          <a:xfrm>
            <a:off x="8566951" y="2083814"/>
            <a:ext cx="2760955" cy="2339102"/>
          </a:xfrm>
          <a:prstGeom prst="rect">
            <a:avLst/>
          </a:prstGeom>
          <a:noFill/>
        </p:spPr>
        <p:txBody>
          <a:bodyPr wrap="square" rtlCol="0">
            <a:spAutoFit/>
          </a:bodyPr>
          <a:lstStyle/>
          <a:p>
            <a:r>
              <a:rPr lang="en-GB" sz="1600" i="1" dirty="0"/>
              <a:t>“I think this is the first exhibition in a massive gallery in the UK which is not just about addressing queer theories, but trying to go beyond that and create a real celebration of different genders”</a:t>
            </a:r>
          </a:p>
          <a:p>
            <a:pPr algn="r"/>
            <a:r>
              <a:rPr lang="en-GB" sz="1600" i="1" dirty="0"/>
              <a:t>~ </a:t>
            </a:r>
            <a:r>
              <a:rPr lang="en-GB" sz="1600" dirty="0"/>
              <a:t>Vincent </a:t>
            </a:r>
            <a:r>
              <a:rPr lang="en-GB" sz="1600" dirty="0" err="1"/>
              <a:t>Honore</a:t>
            </a:r>
            <a:endParaRPr lang="en-GB" sz="1600" dirty="0"/>
          </a:p>
        </p:txBody>
      </p:sp>
    </p:spTree>
    <p:custDataLst>
      <p:tags r:id="rId1"/>
    </p:custDataLst>
    <p:extLst>
      <p:ext uri="{BB962C8B-B14F-4D97-AF65-F5344CB8AC3E}">
        <p14:creationId xmlns:p14="http://schemas.microsoft.com/office/powerpoint/2010/main" val="19498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ACCEAF-EC02-408B-BF14-BF38E1B89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808" y="509538"/>
            <a:ext cx="3066164" cy="2050656"/>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1F5856C-E3A4-406C-9FAF-E14BFB0DF872}"/>
              </a:ext>
            </a:extLst>
          </p:cNvPr>
          <p:cNvPicPr>
            <a:picLocks noChangeAspect="1"/>
          </p:cNvPicPr>
          <p:nvPr/>
        </p:nvPicPr>
        <p:blipFill>
          <a:blip r:embed="rId4"/>
          <a:stretch>
            <a:fillRect/>
          </a:stretch>
        </p:blipFill>
        <p:spPr>
          <a:xfrm>
            <a:off x="667968" y="598812"/>
            <a:ext cx="3804234" cy="1231499"/>
          </a:xfrm>
          <a:prstGeom prst="rect">
            <a:avLst/>
          </a:prstGeom>
        </p:spPr>
      </p:pic>
      <p:sp>
        <p:nvSpPr>
          <p:cNvPr id="2" name="Title 1">
            <a:extLst>
              <a:ext uri="{FF2B5EF4-FFF2-40B4-BE49-F238E27FC236}">
                <a16:creationId xmlns:a16="http://schemas.microsoft.com/office/drawing/2014/main" id="{4EE5AF29-B475-420B-85F9-4EA9F768EA58}"/>
              </a:ext>
            </a:extLst>
          </p:cNvPr>
          <p:cNvSpPr>
            <a:spLocks noGrp="1"/>
          </p:cNvSpPr>
          <p:nvPr>
            <p:ph type="title" idx="4294967295"/>
          </p:nvPr>
        </p:nvSpPr>
        <p:spPr>
          <a:xfrm>
            <a:off x="935522" y="700365"/>
            <a:ext cx="3260248" cy="985421"/>
          </a:xfrm>
        </p:spPr>
        <p:txBody>
          <a:bodyPr>
            <a:normAutofit/>
          </a:bodyPr>
          <a:lstStyle/>
          <a:p>
            <a:pPr algn="ctr"/>
            <a:r>
              <a:rPr lang="en-GB" dirty="0">
                <a:solidFill>
                  <a:srgbClr val="FFFFFF"/>
                </a:solidFill>
              </a:rPr>
              <a:t>Lucy R. Lippard </a:t>
            </a:r>
          </a:p>
        </p:txBody>
      </p:sp>
      <p:sp>
        <p:nvSpPr>
          <p:cNvPr id="5" name="Rectangle 4">
            <a:extLst>
              <a:ext uri="{FF2B5EF4-FFF2-40B4-BE49-F238E27FC236}">
                <a16:creationId xmlns:a16="http://schemas.microsoft.com/office/drawing/2014/main" id="{AC5DB78F-BF74-43C6-AE03-FB85D1191C0C}"/>
              </a:ext>
            </a:extLst>
          </p:cNvPr>
          <p:cNvSpPr/>
          <p:nvPr/>
        </p:nvSpPr>
        <p:spPr>
          <a:xfrm>
            <a:off x="736846" y="673733"/>
            <a:ext cx="3586578" cy="98542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6947043-32C5-4152-AD7F-AF9E4101AC6E}"/>
              </a:ext>
            </a:extLst>
          </p:cNvPr>
          <p:cNvSpPr txBox="1"/>
          <p:nvPr/>
        </p:nvSpPr>
        <p:spPr>
          <a:xfrm>
            <a:off x="667968" y="1995947"/>
            <a:ext cx="3255962" cy="646331"/>
          </a:xfrm>
          <a:prstGeom prst="rect">
            <a:avLst/>
          </a:prstGeom>
          <a:noFill/>
        </p:spPr>
        <p:txBody>
          <a:bodyPr wrap="square" rtlCol="0">
            <a:spAutoFit/>
          </a:bodyPr>
          <a:lstStyle/>
          <a:p>
            <a:r>
              <a:rPr lang="en-GB" b="1" dirty="0"/>
              <a:t>American writer ,art critic activist and curator </a:t>
            </a:r>
          </a:p>
        </p:txBody>
      </p:sp>
      <p:sp>
        <p:nvSpPr>
          <p:cNvPr id="6" name="TextBox 5">
            <a:extLst>
              <a:ext uri="{FF2B5EF4-FFF2-40B4-BE49-F238E27FC236}">
                <a16:creationId xmlns:a16="http://schemas.microsoft.com/office/drawing/2014/main" id="{68E26728-A2BC-4002-9C84-E998361C760C}"/>
              </a:ext>
            </a:extLst>
          </p:cNvPr>
          <p:cNvSpPr txBox="1"/>
          <p:nvPr/>
        </p:nvSpPr>
        <p:spPr>
          <a:xfrm>
            <a:off x="540467" y="2807914"/>
            <a:ext cx="3655456" cy="3416320"/>
          </a:xfrm>
          <a:prstGeom prst="rect">
            <a:avLst/>
          </a:prstGeom>
          <a:noFill/>
        </p:spPr>
        <p:txBody>
          <a:bodyPr wrap="square" rtlCol="0">
            <a:spAutoFit/>
          </a:bodyPr>
          <a:lstStyle/>
          <a:p>
            <a:pPr algn="ctr"/>
            <a:r>
              <a:rPr lang="en-GB" dirty="0"/>
              <a:t>One of the first writers to argue for the ‘dematerialization’ at work in conceptual art</a:t>
            </a:r>
          </a:p>
          <a:p>
            <a:pPr marL="285750" indent="-285750" algn="ctr">
              <a:buFont typeface="Arial" panose="020B0604020202020204" pitchFamily="34" charset="0"/>
              <a:buChar char="•"/>
            </a:pPr>
            <a:r>
              <a:rPr lang="en-GB" dirty="0"/>
              <a:t>  </a:t>
            </a:r>
          </a:p>
          <a:p>
            <a:pPr algn="ctr"/>
            <a:r>
              <a:rPr lang="en-GB" dirty="0"/>
              <a:t>Early champion of feminist art</a:t>
            </a:r>
          </a:p>
          <a:p>
            <a:pPr marL="285750" indent="-285750" algn="ctr">
              <a:buFont typeface="Arial" panose="020B0604020202020204" pitchFamily="34" charset="0"/>
              <a:buChar char="•"/>
            </a:pPr>
            <a:r>
              <a:rPr lang="en-GB" dirty="0"/>
              <a:t> </a:t>
            </a:r>
          </a:p>
          <a:p>
            <a:pPr algn="ctr"/>
            <a:r>
              <a:rPr lang="en-GB" dirty="0"/>
              <a:t>Just out of college Lippard began to work in MoMA in library and then after BA and MA in Art History as a Curator– curated over 50 exhibitions</a:t>
            </a:r>
          </a:p>
          <a:p>
            <a:pPr marL="285750" indent="-285750">
              <a:buFont typeface="Arial" panose="020B0604020202020204" pitchFamily="34" charset="0"/>
              <a:buChar char="•"/>
            </a:pPr>
            <a:endParaRPr lang="en-GB" dirty="0"/>
          </a:p>
        </p:txBody>
      </p:sp>
      <p:sp>
        <p:nvSpPr>
          <p:cNvPr id="8" name="TextBox 7">
            <a:extLst>
              <a:ext uri="{FF2B5EF4-FFF2-40B4-BE49-F238E27FC236}">
                <a16:creationId xmlns:a16="http://schemas.microsoft.com/office/drawing/2014/main" id="{5B8654A4-1B2C-48D5-B340-085D62E961E1}"/>
              </a:ext>
            </a:extLst>
          </p:cNvPr>
          <p:cNvSpPr txBox="1"/>
          <p:nvPr/>
        </p:nvSpPr>
        <p:spPr>
          <a:xfrm>
            <a:off x="4268015" y="2807914"/>
            <a:ext cx="2985041" cy="2308324"/>
          </a:xfrm>
          <a:prstGeom prst="rect">
            <a:avLst/>
          </a:prstGeom>
          <a:noFill/>
        </p:spPr>
        <p:txBody>
          <a:bodyPr wrap="square" rtlCol="0">
            <a:spAutoFit/>
          </a:bodyPr>
          <a:lstStyle/>
          <a:p>
            <a:pPr algn="ctr"/>
            <a:r>
              <a:rPr lang="en-GB" dirty="0"/>
              <a:t>Sine 1966 she has published </a:t>
            </a:r>
            <a:r>
              <a:rPr lang="en-GB" b="1" dirty="0"/>
              <a:t>20 books</a:t>
            </a:r>
            <a:r>
              <a:rPr lang="en-GB" dirty="0"/>
              <a:t>– including one novel on feminism, art, politics and peace </a:t>
            </a:r>
          </a:p>
          <a:p>
            <a:pPr marL="285750" indent="-285750" algn="ctr">
              <a:buFont typeface="Arial" panose="020B0604020202020204" pitchFamily="34" charset="0"/>
              <a:buChar char="•"/>
            </a:pPr>
            <a:r>
              <a:rPr lang="en-GB" dirty="0"/>
              <a:t> </a:t>
            </a:r>
          </a:p>
          <a:p>
            <a:pPr algn="ctr"/>
            <a:r>
              <a:rPr lang="en-GB" dirty="0"/>
              <a:t>Most of her books on art reflect her activist politics</a:t>
            </a:r>
          </a:p>
          <a:p>
            <a:endParaRPr lang="en-GB" dirty="0"/>
          </a:p>
        </p:txBody>
      </p:sp>
      <p:sp>
        <p:nvSpPr>
          <p:cNvPr id="9" name="Rectangle 8">
            <a:extLst>
              <a:ext uri="{FF2B5EF4-FFF2-40B4-BE49-F238E27FC236}">
                <a16:creationId xmlns:a16="http://schemas.microsoft.com/office/drawing/2014/main" id="{D52E334F-1206-4A32-83C2-6FA5B204F68B}"/>
              </a:ext>
            </a:extLst>
          </p:cNvPr>
          <p:cNvSpPr/>
          <p:nvPr/>
        </p:nvSpPr>
        <p:spPr>
          <a:xfrm>
            <a:off x="7253056" y="1443841"/>
            <a:ext cx="4421080" cy="3970318"/>
          </a:xfrm>
          <a:prstGeom prst="rect">
            <a:avLst/>
          </a:prstGeom>
        </p:spPr>
        <p:txBody>
          <a:bodyPr wrap="square">
            <a:spAutoFit/>
          </a:bodyPr>
          <a:lstStyle/>
          <a:p>
            <a:pPr algn="ctr"/>
            <a:r>
              <a:rPr lang="en-GB" dirty="0"/>
              <a:t>She reformed the practise of curating by introducing bold concepts aimed to establish a communication with a wider audience</a:t>
            </a:r>
          </a:p>
          <a:p>
            <a:pPr marL="285750" indent="-285750" algn="ctr">
              <a:buFont typeface="Arial" panose="020B0604020202020204" pitchFamily="34" charset="0"/>
              <a:buChar char="•"/>
            </a:pPr>
            <a:r>
              <a:rPr lang="en-GB" dirty="0"/>
              <a:t>  </a:t>
            </a:r>
          </a:p>
          <a:p>
            <a:pPr algn="ctr"/>
            <a:r>
              <a:rPr lang="en-GB" dirty="0"/>
              <a:t>Lippard is constantly moving forward from the predeterminate positions of a curator to critic and vice versa</a:t>
            </a:r>
          </a:p>
          <a:p>
            <a:pPr marL="285750" indent="-285750" algn="ctr">
              <a:buFont typeface="Arial" panose="020B0604020202020204" pitchFamily="34" charset="0"/>
              <a:buChar char="•"/>
            </a:pPr>
            <a:r>
              <a:rPr lang="en-GB" dirty="0"/>
              <a:t> </a:t>
            </a:r>
          </a:p>
          <a:p>
            <a:pPr algn="ctr"/>
            <a:r>
              <a:rPr lang="en-GB" dirty="0"/>
              <a:t>She used the feminist tool to speak about the importance of all people (artists) being labelled as the Others</a:t>
            </a:r>
          </a:p>
          <a:p>
            <a:pPr marL="285750" indent="-285750" algn="ctr">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13155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D421-EA96-412E-9106-BD9DB493669F}"/>
              </a:ext>
            </a:extLst>
          </p:cNvPr>
          <p:cNvSpPr>
            <a:spLocks noGrp="1"/>
          </p:cNvSpPr>
          <p:nvPr>
            <p:ph type="title"/>
          </p:nvPr>
        </p:nvSpPr>
        <p:spPr/>
        <p:txBody>
          <a:bodyPr/>
          <a:lstStyle/>
          <a:p>
            <a:r>
              <a:rPr lang="en-GB" dirty="0"/>
              <a:t>The Pink Glass Swan. Selected feminist essays on art.</a:t>
            </a:r>
          </a:p>
        </p:txBody>
      </p:sp>
      <p:sp>
        <p:nvSpPr>
          <p:cNvPr id="6" name="Content Placeholder 5">
            <a:extLst>
              <a:ext uri="{FF2B5EF4-FFF2-40B4-BE49-F238E27FC236}">
                <a16:creationId xmlns:a16="http://schemas.microsoft.com/office/drawing/2014/main" id="{47F273EF-457D-469C-9FFD-07AA482F8B0C}"/>
              </a:ext>
            </a:extLst>
          </p:cNvPr>
          <p:cNvSpPr>
            <a:spLocks noGrp="1"/>
          </p:cNvSpPr>
          <p:nvPr>
            <p:ph idx="1"/>
          </p:nvPr>
        </p:nvSpPr>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45A9FC58-CF61-4055-AE2A-98294179D15F}"/>
              </a:ext>
            </a:extLst>
          </p:cNvPr>
          <p:cNvPicPr>
            <a:picLocks noChangeAspect="1"/>
          </p:cNvPicPr>
          <p:nvPr/>
        </p:nvPicPr>
        <p:blipFill>
          <a:blip r:embed="rId3"/>
          <a:stretch>
            <a:fillRect/>
          </a:stretch>
        </p:blipFill>
        <p:spPr>
          <a:xfrm>
            <a:off x="1266281" y="2407710"/>
            <a:ext cx="3390559" cy="3390559"/>
          </a:xfrm>
          <a:prstGeom prst="rect">
            <a:avLst/>
          </a:prstGeom>
        </p:spPr>
      </p:pic>
      <p:pic>
        <p:nvPicPr>
          <p:cNvPr id="8" name="Picture 7">
            <a:extLst>
              <a:ext uri="{FF2B5EF4-FFF2-40B4-BE49-F238E27FC236}">
                <a16:creationId xmlns:a16="http://schemas.microsoft.com/office/drawing/2014/main" id="{843A21E4-4DF0-4E1F-9333-A75BEA52AE12}"/>
              </a:ext>
            </a:extLst>
          </p:cNvPr>
          <p:cNvPicPr>
            <a:picLocks noChangeAspect="1"/>
          </p:cNvPicPr>
          <p:nvPr/>
        </p:nvPicPr>
        <p:blipFill>
          <a:blip r:embed="rId4"/>
          <a:stretch>
            <a:fillRect/>
          </a:stretch>
        </p:blipFill>
        <p:spPr>
          <a:xfrm>
            <a:off x="1066800" y="2103120"/>
            <a:ext cx="762066" cy="762066"/>
          </a:xfrm>
          <a:prstGeom prst="rect">
            <a:avLst/>
          </a:prstGeom>
        </p:spPr>
      </p:pic>
      <p:pic>
        <p:nvPicPr>
          <p:cNvPr id="9" name="Picture 8">
            <a:extLst>
              <a:ext uri="{FF2B5EF4-FFF2-40B4-BE49-F238E27FC236}">
                <a16:creationId xmlns:a16="http://schemas.microsoft.com/office/drawing/2014/main" id="{CD12B178-30ED-47BC-A69F-DDB28A4DB862}"/>
              </a:ext>
            </a:extLst>
          </p:cNvPr>
          <p:cNvPicPr>
            <a:picLocks noChangeAspect="1"/>
          </p:cNvPicPr>
          <p:nvPr/>
        </p:nvPicPr>
        <p:blipFill>
          <a:blip r:embed="rId4"/>
          <a:stretch>
            <a:fillRect/>
          </a:stretch>
        </p:blipFill>
        <p:spPr>
          <a:xfrm>
            <a:off x="1075765" y="2954112"/>
            <a:ext cx="381033" cy="381033"/>
          </a:xfrm>
          <a:prstGeom prst="rect">
            <a:avLst/>
          </a:prstGeom>
        </p:spPr>
      </p:pic>
      <p:pic>
        <p:nvPicPr>
          <p:cNvPr id="10" name="Picture 9">
            <a:extLst>
              <a:ext uri="{FF2B5EF4-FFF2-40B4-BE49-F238E27FC236}">
                <a16:creationId xmlns:a16="http://schemas.microsoft.com/office/drawing/2014/main" id="{01807152-9FD9-450E-ABA0-350730344616}"/>
              </a:ext>
            </a:extLst>
          </p:cNvPr>
          <p:cNvPicPr>
            <a:picLocks noChangeAspect="1"/>
          </p:cNvPicPr>
          <p:nvPr/>
        </p:nvPicPr>
        <p:blipFill>
          <a:blip r:embed="rId4"/>
          <a:stretch>
            <a:fillRect/>
          </a:stretch>
        </p:blipFill>
        <p:spPr>
          <a:xfrm>
            <a:off x="4025246" y="5495793"/>
            <a:ext cx="302476" cy="302476"/>
          </a:xfrm>
          <a:prstGeom prst="rect">
            <a:avLst/>
          </a:prstGeom>
        </p:spPr>
      </p:pic>
      <p:pic>
        <p:nvPicPr>
          <p:cNvPr id="4" name="Picture 3">
            <a:extLst>
              <a:ext uri="{FF2B5EF4-FFF2-40B4-BE49-F238E27FC236}">
                <a16:creationId xmlns:a16="http://schemas.microsoft.com/office/drawing/2014/main" id="{81BB9BCF-5FCC-4F07-BD62-9BE5E97A64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6281" y="2522589"/>
            <a:ext cx="3339867" cy="3200992"/>
          </a:xfrm>
          <a:prstGeom prst="ellipse">
            <a:avLst/>
          </a:prstGeom>
          <a:ln>
            <a:noFill/>
          </a:ln>
          <a:effectLst>
            <a:softEdge rad="112500"/>
          </a:effectLst>
        </p:spPr>
      </p:pic>
      <p:sp>
        <p:nvSpPr>
          <p:cNvPr id="3" name="TextBox 2">
            <a:extLst>
              <a:ext uri="{FF2B5EF4-FFF2-40B4-BE49-F238E27FC236}">
                <a16:creationId xmlns:a16="http://schemas.microsoft.com/office/drawing/2014/main" id="{4632C0A9-2143-4810-AD9E-2E8D90C6DA68}"/>
              </a:ext>
            </a:extLst>
          </p:cNvPr>
          <p:cNvSpPr txBox="1"/>
          <p:nvPr/>
        </p:nvSpPr>
        <p:spPr>
          <a:xfrm>
            <a:off x="5184559" y="1735492"/>
            <a:ext cx="5832629" cy="3693319"/>
          </a:xfrm>
          <a:prstGeom prst="rect">
            <a:avLst/>
          </a:prstGeom>
          <a:noFill/>
        </p:spPr>
        <p:txBody>
          <a:bodyPr wrap="square" rtlCol="0">
            <a:spAutoFit/>
          </a:bodyPr>
          <a:lstStyle/>
          <a:p>
            <a:pPr algn="ctr"/>
            <a:r>
              <a:rPr lang="en-GB" dirty="0"/>
              <a:t>Published in 1995, by the New Press</a:t>
            </a:r>
          </a:p>
          <a:p>
            <a:pPr marL="285750" indent="-285750" algn="ctr">
              <a:buFont typeface="Arial" panose="020B0604020202020204" pitchFamily="34" charset="0"/>
              <a:buChar char="•"/>
            </a:pPr>
            <a:r>
              <a:rPr lang="en-GB" dirty="0"/>
              <a:t> </a:t>
            </a:r>
          </a:p>
          <a:p>
            <a:pPr algn="ctr"/>
            <a:r>
              <a:rPr lang="en-GB" dirty="0"/>
              <a:t>Selected writings over two decades from America's leading feminist art critic.</a:t>
            </a:r>
          </a:p>
          <a:p>
            <a:pPr marL="285750" indent="-285750" algn="ctr">
              <a:buFont typeface="Arial" panose="020B0604020202020204" pitchFamily="34" charset="0"/>
              <a:buChar char="•"/>
            </a:pPr>
            <a:r>
              <a:rPr lang="en-GB" dirty="0"/>
              <a:t> </a:t>
            </a:r>
          </a:p>
          <a:p>
            <a:pPr algn="ctr"/>
            <a:r>
              <a:rPr lang="en-GB" dirty="0"/>
              <a:t>A semiautobiographical account of the early days of the feminist art movement</a:t>
            </a:r>
          </a:p>
          <a:p>
            <a:pPr marL="285750" indent="-285750" algn="ctr">
              <a:buFont typeface="Arial" panose="020B0604020202020204" pitchFamily="34" charset="0"/>
              <a:buChar char="•"/>
            </a:pPr>
            <a:r>
              <a:rPr lang="en-GB" dirty="0"/>
              <a:t> </a:t>
            </a:r>
          </a:p>
          <a:p>
            <a:r>
              <a:rPr lang="en-GB" dirty="0"/>
              <a:t>  Traces Lippard’s thinking on such topics as</a:t>
            </a:r>
          </a:p>
          <a:p>
            <a:pPr marL="285750" indent="-285750">
              <a:buFont typeface="Arial" panose="020B0604020202020204" pitchFamily="34" charset="0"/>
              <a:buChar char="•"/>
            </a:pPr>
            <a:r>
              <a:rPr lang="en-GB" dirty="0"/>
              <a:t>the ever-evolving definitions of "women's art",</a:t>
            </a:r>
          </a:p>
          <a:p>
            <a:pPr marL="285750" indent="-285750">
              <a:buFont typeface="Arial" panose="020B0604020202020204" pitchFamily="34" charset="0"/>
              <a:buChar char="•"/>
            </a:pPr>
            <a:r>
              <a:rPr lang="en-GB" dirty="0"/>
              <a:t> political and activist art,</a:t>
            </a:r>
          </a:p>
          <a:p>
            <a:pPr marL="285750" indent="-285750">
              <a:buFont typeface="Arial" panose="020B0604020202020204" pitchFamily="34" charset="0"/>
              <a:buChar char="•"/>
            </a:pPr>
            <a:r>
              <a:rPr lang="en-GB" dirty="0"/>
              <a:t> the contributions of feminist art theory to the politics of identity</a:t>
            </a:r>
          </a:p>
        </p:txBody>
      </p:sp>
    </p:spTree>
    <p:custDataLst>
      <p:tags r:id="rId1"/>
    </p:custDataLst>
    <p:extLst>
      <p:ext uri="{BB962C8B-B14F-4D97-AF65-F5344CB8AC3E}">
        <p14:creationId xmlns:p14="http://schemas.microsoft.com/office/powerpoint/2010/main" val="6081508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312441"/>
      </a:dk2>
      <a:lt2>
        <a:srgbClr val="E2E8E6"/>
      </a:lt2>
      <a:accent1>
        <a:srgbClr val="EE6E96"/>
      </a:accent1>
      <a:accent2>
        <a:srgbClr val="EB4EC0"/>
      </a:accent2>
      <a:accent3>
        <a:srgbClr val="DC6EEE"/>
      </a:accent3>
      <a:accent4>
        <a:srgbClr val="924EEB"/>
      </a:accent4>
      <a:accent5>
        <a:srgbClr val="716EEE"/>
      </a:accent5>
      <a:accent6>
        <a:srgbClr val="4E8CEB"/>
      </a:accent6>
      <a:hlink>
        <a:srgbClr val="568F7D"/>
      </a:hlink>
      <a:folHlink>
        <a:srgbClr val="7F7F7F"/>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2110</Words>
  <Application>Microsoft Office PowerPoint</Application>
  <PresentationFormat>Widescreen</PresentationFormat>
  <Paragraphs>183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Georgia Pro</vt:lpstr>
      <vt:lpstr>Georgia Pro Cond Black</vt:lpstr>
      <vt:lpstr>SavonVTI</vt:lpstr>
      <vt:lpstr>Art Curators about cultural paradigm shifts</vt:lpstr>
      <vt:lpstr>Introduction</vt:lpstr>
      <vt:lpstr>PowerPoint Presentation</vt:lpstr>
      <vt:lpstr>PowerPoint Presentation</vt:lpstr>
      <vt:lpstr>Art in the Age of the Internet , 1989 to Today</vt:lpstr>
      <vt:lpstr>Vincent Honore</vt:lpstr>
      <vt:lpstr>Kiss My Genders </vt:lpstr>
      <vt:lpstr>Lucy R. Lippard </vt:lpstr>
      <vt:lpstr>The Pink Glass Swan. Selected feminist essays on art.</vt:lpstr>
      <vt:lpstr>Lowery Stokes Sims</vt:lpstr>
      <vt:lpstr>Art and Race Matters, the career of Robert Colescott </vt:lpstr>
      <vt:lpstr>Key area of Interest – Cultural Paradigm Shifts </vt:lpstr>
      <vt:lpstr>3 key questions</vt:lpstr>
      <vt:lpstr>Conclusion what I have gained form the research:</vt:lpstr>
      <vt:lpstr> 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Curators about cultural paradigm shifts</dc:title>
  <dc:creator>Alicja Kutek</dc:creator>
  <cp:lastModifiedBy>Alicja Kutek [alk36]</cp:lastModifiedBy>
  <cp:revision>296</cp:revision>
  <dcterms:created xsi:type="dcterms:W3CDTF">2019-11-29T22:57:53Z</dcterms:created>
  <dcterms:modified xsi:type="dcterms:W3CDTF">2019-12-08T22:37:15Z</dcterms:modified>
</cp:coreProperties>
</file>