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6" r:id="rId2"/>
    <p:sldId id="260" r:id="rId3"/>
    <p:sldId id="257" r:id="rId4"/>
    <p:sldId id="289" r:id="rId5"/>
    <p:sldId id="294" r:id="rId6"/>
    <p:sldId id="258" r:id="rId7"/>
    <p:sldId id="262" r:id="rId8"/>
    <p:sldId id="261" r:id="rId9"/>
    <p:sldId id="292" r:id="rId10"/>
    <p:sldId id="259" r:id="rId11"/>
    <p:sldId id="293" r:id="rId12"/>
  </p:sldIdLst>
  <p:sldSz cx="9144000" cy="5143500" type="screen16x9"/>
  <p:notesSz cx="6858000" cy="9144000"/>
  <p:embeddedFontLst>
    <p:embeddedFont>
      <p:font typeface="Bebas Neue" panose="020B0604020202020204" charset="0"/>
      <p:regular r:id="rId14"/>
    </p:embeddedFont>
    <p:embeddedFont>
      <p:font typeface="Playfair Display ExtraBold" panose="020B0604020202020204" charset="0"/>
      <p:bold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8CE11F-EFE5-403F-9DFB-C735425514BC}">
  <a:tblStyle styleId="{DE8CE11F-EFE5-403F-9DFB-C735425514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230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38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70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51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277000" y="2571750"/>
            <a:ext cx="4590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8" name="Google Shape;58;p15"/>
          <p:cNvSpPr txBox="1">
            <a:spLocks noGrp="1"/>
          </p:cNvSpPr>
          <p:nvPr>
            <p:ph type="subTitle" idx="1"/>
          </p:nvPr>
        </p:nvSpPr>
        <p:spPr>
          <a:xfrm>
            <a:off x="1444525" y="1687288"/>
            <a:ext cx="62550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8"/>
          <p:cNvSpPr txBox="1">
            <a:spLocks noGrp="1"/>
          </p:cNvSpPr>
          <p:nvPr>
            <p:ph type="body" idx="1"/>
          </p:nvPr>
        </p:nvSpPr>
        <p:spPr>
          <a:xfrm>
            <a:off x="720000" y="1017796"/>
            <a:ext cx="7704000" cy="3810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200"/>
            </a:lvl1pPr>
            <a:lvl2pPr marL="914400" lvl="1" indent="-298450" rtl="0">
              <a:lnSpc>
                <a:spcPct val="115000"/>
              </a:lnSpc>
              <a:spcBef>
                <a:spcPts val="1000"/>
              </a:spcBef>
              <a:spcAft>
                <a:spcPts val="0"/>
              </a:spcAft>
              <a:buSzPts val="1100"/>
              <a:buFont typeface="Nunito Light"/>
              <a:buChar char="○"/>
              <a:defRPr sz="1100">
                <a:solidFill>
                  <a:srgbClr val="434343"/>
                </a:solidFill>
              </a:defRPr>
            </a:lvl2pPr>
            <a:lvl3pPr marL="1371600" lvl="2" indent="-298450" rtl="0">
              <a:lnSpc>
                <a:spcPct val="115000"/>
              </a:lnSpc>
              <a:spcBef>
                <a:spcPts val="1600"/>
              </a:spcBef>
              <a:spcAft>
                <a:spcPts val="0"/>
              </a:spcAft>
              <a:buSzPts val="1100"/>
              <a:buFont typeface="Nunito Light"/>
              <a:buChar char="■"/>
              <a:defRPr sz="1100">
                <a:solidFill>
                  <a:srgbClr val="434343"/>
                </a:solidFill>
              </a:defRPr>
            </a:lvl3pPr>
            <a:lvl4pPr marL="1828800" lvl="3" indent="-298450" rtl="0">
              <a:lnSpc>
                <a:spcPct val="115000"/>
              </a:lnSpc>
              <a:spcBef>
                <a:spcPts val="1600"/>
              </a:spcBef>
              <a:spcAft>
                <a:spcPts val="0"/>
              </a:spcAft>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0939" y="1536024"/>
            <a:ext cx="14634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atin typeface="Roboto"/>
                <a:ea typeface="Roboto"/>
                <a:cs typeface="Roboto"/>
                <a:sym typeface="Roboto"/>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05600" y="3855550"/>
            <a:ext cx="61617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69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4618950" y="2846750"/>
            <a:ext cx="3080400" cy="13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 name="Google Shape;21;p5"/>
          <p:cNvSpPr txBox="1">
            <a:spLocks noGrp="1"/>
          </p:cNvSpPr>
          <p:nvPr>
            <p:ph type="subTitle" idx="2"/>
          </p:nvPr>
        </p:nvSpPr>
        <p:spPr>
          <a:xfrm>
            <a:off x="1444650" y="2846750"/>
            <a:ext cx="3080400" cy="13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5"/>
          <p:cNvSpPr txBox="1">
            <a:spLocks noGrp="1"/>
          </p:cNvSpPr>
          <p:nvPr>
            <p:ph type="subTitle" idx="3"/>
          </p:nvPr>
        </p:nvSpPr>
        <p:spPr>
          <a:xfrm>
            <a:off x="4618950" y="2538725"/>
            <a:ext cx="3073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 name="Google Shape;23;p5"/>
          <p:cNvSpPr txBox="1">
            <a:spLocks noGrp="1"/>
          </p:cNvSpPr>
          <p:nvPr>
            <p:ph type="subTitle" idx="4"/>
          </p:nvPr>
        </p:nvSpPr>
        <p:spPr>
          <a:xfrm>
            <a:off x="1444650" y="2538725"/>
            <a:ext cx="3080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a:spLocks noGrp="1"/>
          </p:cNvSpPr>
          <p:nvPr>
            <p:ph type="pic" idx="2"/>
          </p:nvPr>
        </p:nvSpPr>
        <p:spPr>
          <a:xfrm>
            <a:off x="5083975" y="537575"/>
            <a:ext cx="3020100" cy="4064400"/>
          </a:xfrm>
          <a:prstGeom prst="rect">
            <a:avLst/>
          </a:prstGeom>
          <a:noFill/>
          <a:ln>
            <a:noFill/>
          </a:ln>
        </p:spPr>
      </p:sp>
      <p:sp>
        <p:nvSpPr>
          <p:cNvPr id="28" name="Google Shape;28;p7"/>
          <p:cNvSpPr txBox="1">
            <a:spLocks noGrp="1"/>
          </p:cNvSpPr>
          <p:nvPr>
            <p:ph type="title"/>
          </p:nvPr>
        </p:nvSpPr>
        <p:spPr>
          <a:xfrm>
            <a:off x="720000" y="445025"/>
            <a:ext cx="38520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txBox="1">
            <a:spLocks noGrp="1"/>
          </p:cNvSpPr>
          <p:nvPr>
            <p:ph type="subTitle" idx="1"/>
          </p:nvPr>
        </p:nvSpPr>
        <p:spPr>
          <a:xfrm>
            <a:off x="720000" y="1150025"/>
            <a:ext cx="3852000" cy="34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1" r:id="rId10"/>
    <p:sldLayoutId id="214748366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n-lt"/>
              </a:rPr>
              <a:t>Asset</a:t>
            </a:r>
            <a:br>
              <a:rPr lang="en" dirty="0">
                <a:latin typeface="+mn-lt"/>
              </a:rPr>
            </a:br>
            <a:r>
              <a:rPr lang="en" dirty="0">
                <a:latin typeface="+mn-lt"/>
              </a:rPr>
              <a:t>Management </a:t>
            </a:r>
            <a:br>
              <a:rPr lang="en" dirty="0">
                <a:latin typeface="+mn-lt"/>
              </a:rPr>
            </a:br>
            <a:r>
              <a:rPr lang="en" dirty="0">
                <a:latin typeface="+mn-lt"/>
              </a:rPr>
              <a:t>System </a:t>
            </a:r>
            <a:endParaRPr dirty="0">
              <a:latin typeface="+mn-lt"/>
            </a:endParaRPr>
          </a:p>
        </p:txBody>
      </p:sp>
      <p:sp>
        <p:nvSpPr>
          <p:cNvPr id="82" name="Google Shape;82;p22"/>
          <p:cNvSpPr txBox="1">
            <a:spLocks noGrp="1"/>
          </p:cNvSpPr>
          <p:nvPr>
            <p:ph type="subTitle" idx="1"/>
          </p:nvPr>
        </p:nvSpPr>
        <p:spPr>
          <a:xfrm>
            <a:off x="2307600" y="3440200"/>
            <a:ext cx="4528800" cy="47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mn-lt"/>
              </a:rPr>
              <a:t>- Alka Kumari</a:t>
            </a:r>
            <a:endParaRPr dirty="0">
              <a:latin typeface="+mn-lt"/>
            </a:endParaRPr>
          </a:p>
        </p:txBody>
      </p:sp>
      <p:grpSp>
        <p:nvGrpSpPr>
          <p:cNvPr id="83" name="Google Shape;83;p22"/>
          <p:cNvGrpSpPr/>
          <p:nvPr/>
        </p:nvGrpSpPr>
        <p:grpSpPr>
          <a:xfrm>
            <a:off x="6967625" y="394825"/>
            <a:ext cx="2582400" cy="289350"/>
            <a:chOff x="6967625" y="394825"/>
            <a:chExt cx="2582400" cy="289350"/>
          </a:xfrm>
        </p:grpSpPr>
        <p:sp>
          <p:nvSpPr>
            <p:cNvPr id="84" name="Google Shape;84;p2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2"/>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2"/>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2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13" name="Google Shape;113;p22"/>
          <p:cNvGrpSpPr/>
          <p:nvPr/>
        </p:nvGrpSpPr>
        <p:grpSpPr>
          <a:xfrm>
            <a:off x="1155575" y="394833"/>
            <a:ext cx="289350" cy="867900"/>
            <a:chOff x="1006725" y="1731408"/>
            <a:chExt cx="289350" cy="867900"/>
          </a:xfrm>
        </p:grpSpPr>
        <p:sp>
          <p:nvSpPr>
            <p:cNvPr id="114" name="Google Shape;114;p2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7" name="Google Shape;217;p25"/>
          <p:cNvGrpSpPr/>
          <p:nvPr/>
        </p:nvGrpSpPr>
        <p:grpSpPr>
          <a:xfrm>
            <a:off x="6411183" y="248275"/>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5"/>
          <p:cNvGrpSpPr/>
          <p:nvPr/>
        </p:nvGrpSpPr>
        <p:grpSpPr>
          <a:xfrm rot="5400000">
            <a:off x="8418558" y="4574850"/>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4305A85-41E4-1E16-0E55-F93F18FBF232}"/>
              </a:ext>
            </a:extLst>
          </p:cNvPr>
          <p:cNvPicPr>
            <a:picLocks noChangeAspect="1"/>
          </p:cNvPicPr>
          <p:nvPr/>
        </p:nvPicPr>
        <p:blipFill>
          <a:blip r:embed="rId3"/>
          <a:stretch>
            <a:fillRect/>
          </a:stretch>
        </p:blipFill>
        <p:spPr>
          <a:xfrm>
            <a:off x="277083" y="461800"/>
            <a:ext cx="8229600" cy="4482775"/>
          </a:xfrm>
          <a:prstGeom prst="rect">
            <a:avLst/>
          </a:prstGeom>
        </p:spPr>
      </p:pic>
      <p:sp>
        <p:nvSpPr>
          <p:cNvPr id="5" name="Google Shape;172;p24">
            <a:extLst>
              <a:ext uri="{FF2B5EF4-FFF2-40B4-BE49-F238E27FC236}">
                <a16:creationId xmlns:a16="http://schemas.microsoft.com/office/drawing/2014/main" id="{EF8CA44C-C405-478F-4A5F-FB391EAFDAE1}"/>
              </a:ext>
            </a:extLst>
          </p:cNvPr>
          <p:cNvSpPr txBox="1">
            <a:spLocks noGrp="1"/>
          </p:cNvSpPr>
          <p:nvPr>
            <p:ph type="title"/>
          </p:nvPr>
        </p:nvSpPr>
        <p:spPr>
          <a:xfrm>
            <a:off x="-1056541" y="119370"/>
            <a:ext cx="5966283" cy="2911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solidFill>
                  <a:srgbClr val="2D3B45"/>
                </a:solidFill>
                <a:effectLst/>
                <a:latin typeface="+mn-lt"/>
                <a:ea typeface="Calibri" panose="020F0502020204030204" pitchFamily="34" charset="0"/>
              </a:rPr>
              <a:t>Relationships</a:t>
            </a:r>
            <a:r>
              <a:rPr lang="en-US" sz="2000" b="1" dirty="0">
                <a:effectLst/>
                <a:latin typeface="+mn-lt"/>
              </a:rPr>
              <a:t> in phpMyAdmin</a:t>
            </a:r>
            <a:endParaRPr sz="2000" b="1"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08539" y="504254"/>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368614" y="902054"/>
            <a:ext cx="6254700" cy="19488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n-lt"/>
              </a:rPr>
              <a:t>Thank you</a:t>
            </a:r>
            <a:endParaRPr dirty="0">
              <a:latin typeface="+mn-lt"/>
            </a:endParaRPr>
          </a:p>
        </p:txBody>
      </p:sp>
      <p:sp>
        <p:nvSpPr>
          <p:cNvPr id="82" name="Google Shape;82;p22"/>
          <p:cNvSpPr txBox="1">
            <a:spLocks noGrp="1"/>
          </p:cNvSpPr>
          <p:nvPr>
            <p:ph type="subTitle" idx="1"/>
          </p:nvPr>
        </p:nvSpPr>
        <p:spPr>
          <a:xfrm>
            <a:off x="2231289" y="2851028"/>
            <a:ext cx="4528800" cy="47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mn-lt"/>
              </a:rPr>
              <a:t>- Alka Kumari</a:t>
            </a:r>
            <a:endParaRPr dirty="0">
              <a:latin typeface="+mn-lt"/>
            </a:endParaRPr>
          </a:p>
        </p:txBody>
      </p:sp>
      <p:grpSp>
        <p:nvGrpSpPr>
          <p:cNvPr id="83" name="Google Shape;83;p22"/>
          <p:cNvGrpSpPr/>
          <p:nvPr/>
        </p:nvGrpSpPr>
        <p:grpSpPr>
          <a:xfrm>
            <a:off x="6967625" y="394825"/>
            <a:ext cx="2582400" cy="289350"/>
            <a:chOff x="6967625" y="394825"/>
            <a:chExt cx="2582400" cy="289350"/>
          </a:xfrm>
        </p:grpSpPr>
        <p:sp>
          <p:nvSpPr>
            <p:cNvPr id="84" name="Google Shape;84;p2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2"/>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2"/>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2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13" name="Google Shape;113;p22"/>
          <p:cNvGrpSpPr/>
          <p:nvPr/>
        </p:nvGrpSpPr>
        <p:grpSpPr>
          <a:xfrm>
            <a:off x="1155575" y="379335"/>
            <a:ext cx="289350" cy="867900"/>
            <a:chOff x="1006725" y="1731408"/>
            <a:chExt cx="289350" cy="867900"/>
          </a:xfrm>
        </p:grpSpPr>
        <p:sp>
          <p:nvSpPr>
            <p:cNvPr id="114" name="Google Shape;114;p2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92371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720000" y="445025"/>
            <a:ext cx="38520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Background</a:t>
            </a:r>
            <a:endParaRPr b="1" dirty="0">
              <a:latin typeface="+mn-lt"/>
            </a:endParaRPr>
          </a:p>
        </p:txBody>
      </p:sp>
      <p:sp>
        <p:nvSpPr>
          <p:cNvPr id="261" name="Google Shape;261;p26"/>
          <p:cNvSpPr txBox="1">
            <a:spLocks noGrp="1"/>
          </p:cNvSpPr>
          <p:nvPr>
            <p:ph type="subTitle" idx="1"/>
          </p:nvPr>
        </p:nvSpPr>
        <p:spPr>
          <a:xfrm>
            <a:off x="720000" y="1150025"/>
            <a:ext cx="6481350" cy="330930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mn-lt"/>
              </a:rPr>
              <a:t>This project is inspired and takes me back to my very first job. It was in a start-up company and every employee was working on something additional other than just the assigned job.</a:t>
            </a:r>
          </a:p>
          <a:p>
            <a:pPr marL="0" lvl="0" indent="0" algn="just" rtl="0">
              <a:spcBef>
                <a:spcPts val="0"/>
              </a:spcBef>
              <a:spcAft>
                <a:spcPts val="0"/>
              </a:spcAft>
              <a:buNone/>
            </a:pPr>
            <a:br>
              <a:rPr lang="en-US" dirty="0">
                <a:latin typeface="+mn-lt"/>
              </a:rPr>
            </a:br>
            <a:r>
              <a:rPr lang="en-US" dirty="0">
                <a:latin typeface="+mn-lt"/>
              </a:rPr>
              <a:t>As a Project Coordinator, other than overseeing the projects on-hand, I was also managing the assets in the company in absence of the HR. But there was no proper system for it in place, in short they were maintaining the all the details on a physical notebook. </a:t>
            </a:r>
          </a:p>
          <a:p>
            <a:pPr marL="0" lvl="0" indent="0" algn="just" rtl="0">
              <a:spcBef>
                <a:spcPts val="0"/>
              </a:spcBef>
              <a:spcAft>
                <a:spcPts val="0"/>
              </a:spcAft>
              <a:buNone/>
            </a:pPr>
            <a:br>
              <a:rPr lang="en-US" dirty="0">
                <a:latin typeface="+mn-lt"/>
              </a:rPr>
            </a:br>
            <a:r>
              <a:rPr lang="en-US" dirty="0">
                <a:latin typeface="+mn-lt"/>
              </a:rPr>
              <a:t>Later on I converted everything on a simple excel spreadsheet which was easy to maintain and share with all the colleagues. Hence, when we were asked to come up with a project idea, managing assets in a proper database clicked right away on my mind. </a:t>
            </a:r>
          </a:p>
          <a:p>
            <a:pPr marL="0" lvl="0" indent="0" algn="just" rtl="0">
              <a:spcBef>
                <a:spcPts val="0"/>
              </a:spcBef>
              <a:spcAft>
                <a:spcPts val="0"/>
              </a:spcAft>
              <a:buNone/>
            </a:pPr>
            <a:endParaRPr lang="en-US" dirty="0">
              <a:latin typeface="+mn-lt"/>
            </a:endParaRPr>
          </a:p>
          <a:p>
            <a:pPr marL="0" lvl="0" indent="0" algn="just" rtl="0">
              <a:spcBef>
                <a:spcPts val="0"/>
              </a:spcBef>
              <a:spcAft>
                <a:spcPts val="0"/>
              </a:spcAft>
              <a:buNone/>
            </a:pPr>
            <a:r>
              <a:rPr lang="en-US" dirty="0">
                <a:latin typeface="+mn-lt"/>
              </a:rPr>
              <a:t>Hence, in Asset Management System I have attempted to arrange and maintain a record of the various assets that are generally available in a company. The Management System is a condensed form of how a business could maintain the specifics of its assets and keep a track of them. </a:t>
            </a:r>
          </a:p>
          <a:p>
            <a:pPr marL="0" lvl="0" indent="0" algn="just" rtl="0">
              <a:spcBef>
                <a:spcPts val="0"/>
              </a:spcBef>
              <a:spcAft>
                <a:spcPts val="0"/>
              </a:spcAft>
              <a:buNone/>
            </a:pPr>
            <a:endParaRPr lang="en-US" dirty="0">
              <a:latin typeface="+mn-lt"/>
            </a:endParaRPr>
          </a:p>
          <a:p>
            <a:pPr marL="0" indent="0" algn="just">
              <a:buNone/>
            </a:pPr>
            <a:r>
              <a:rPr lang="en-US" dirty="0">
                <a:latin typeface="+mn-lt"/>
              </a:rPr>
              <a:t>The system will keep a record of information specific to each asset owned and operated by the company. In addition to that, maintaining quick information such as which asset was issued, to whom the asset was issues to, when was it issued, and when was it returned. </a:t>
            </a:r>
          </a:p>
          <a:p>
            <a:pPr marL="0" lvl="0" indent="0" algn="l" rtl="0">
              <a:spcBef>
                <a:spcPts val="0"/>
              </a:spcBef>
              <a:spcAft>
                <a:spcPts val="0"/>
              </a:spcAft>
              <a:buNone/>
            </a:pPr>
            <a:endParaRPr dirty="0">
              <a:latin typeface="+mn-lt"/>
            </a:endParaRPr>
          </a:p>
        </p:txBody>
      </p:sp>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4" name="Google Shape;264;p26"/>
          <p:cNvGrpSpPr/>
          <p:nvPr/>
        </p:nvGrpSpPr>
        <p:grpSpPr>
          <a:xfrm rot="-6299960">
            <a:off x="6905356" y="1983232"/>
            <a:ext cx="2386729" cy="2386729"/>
            <a:chOff x="269239" y="624399"/>
            <a:chExt cx="2386800" cy="2386800"/>
          </a:xfrm>
        </p:grpSpPr>
        <p:sp>
          <p:nvSpPr>
            <p:cNvPr id="265" name="Google Shape;265;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6"/>
          <p:cNvSpPr/>
          <p:nvPr/>
        </p:nvSpPr>
        <p:spPr>
          <a:xfrm>
            <a:off x="7382620" y="2460496"/>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3"/>
          <p:cNvGrpSpPr/>
          <p:nvPr/>
        </p:nvGrpSpPr>
        <p:grpSpPr>
          <a:xfrm>
            <a:off x="6408275" y="740326"/>
            <a:ext cx="2582400" cy="289350"/>
            <a:chOff x="6967625" y="394825"/>
            <a:chExt cx="2582400" cy="289350"/>
          </a:xfrm>
        </p:grpSpPr>
        <p:sp>
          <p:nvSpPr>
            <p:cNvPr id="129" name="Google Shape;129;p2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0" name="Google Shape;130;p2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1" name="Google Shape;131;p2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2" name="Google Shape;132;p2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3" name="Google Shape;133;p2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4" name="Google Shape;134;p2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5" name="Google Shape;135;p2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6" name="Google Shape;136;p2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7" name="Google Shape;137;p2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8" name="Google Shape;138;p2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9" name="Google Shape;139;p2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0" name="Google Shape;140;p2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1" name="Google Shape;141;p2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2" name="Google Shape;142;p2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3" name="Google Shape;143;p23"/>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4" name="Google Shape;144;p23"/>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5" name="Google Shape;145;p23"/>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6" name="Google Shape;146;p23"/>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7" name="Google Shape;147;p23"/>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8" name="Google Shape;148;p23"/>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9" name="Google Shape;149;p23"/>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50" name="Google Shape;150;p23"/>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51" name="Google Shape;151;p23"/>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52" name="Google Shape;152;p23"/>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53" name="Google Shape;153;p23"/>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54" name="Google Shape;154;p23"/>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55" name="Google Shape;155;p23"/>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56" name="Google Shape;156;p23"/>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157" name="Google Shape;15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n-lt"/>
              </a:rPr>
              <a:t>Tables used for Database</a:t>
            </a:r>
            <a:endParaRPr b="1" dirty="0">
              <a:latin typeface="+mn-lt"/>
            </a:endParaRPr>
          </a:p>
        </p:txBody>
      </p:sp>
      <p:graphicFrame>
        <p:nvGraphicFramePr>
          <p:cNvPr id="158" name="Google Shape;158;p23"/>
          <p:cNvGraphicFramePr/>
          <p:nvPr>
            <p:extLst>
              <p:ext uri="{D42A27DB-BD31-4B8C-83A1-F6EECF244321}">
                <p14:modId xmlns:p14="http://schemas.microsoft.com/office/powerpoint/2010/main" val="2050836509"/>
              </p:ext>
            </p:extLst>
          </p:nvPr>
        </p:nvGraphicFramePr>
        <p:xfrm>
          <a:off x="953146" y="1234248"/>
          <a:ext cx="7213998" cy="3293434"/>
        </p:xfrm>
        <a:graphic>
          <a:graphicData uri="http://schemas.openxmlformats.org/drawingml/2006/table">
            <a:tbl>
              <a:tblPr>
                <a:noFill/>
                <a:tableStyleId>{DE8CE11F-EFE5-403F-9DFB-C735425514BC}</a:tableStyleId>
              </a:tblPr>
              <a:tblGrid>
                <a:gridCol w="2468887">
                  <a:extLst>
                    <a:ext uri="{9D8B030D-6E8A-4147-A177-3AD203B41FA5}">
                      <a16:colId xmlns:a16="http://schemas.microsoft.com/office/drawing/2014/main" val="20000"/>
                    </a:ext>
                  </a:extLst>
                </a:gridCol>
                <a:gridCol w="4745111">
                  <a:extLst>
                    <a:ext uri="{9D8B030D-6E8A-4147-A177-3AD203B41FA5}">
                      <a16:colId xmlns:a16="http://schemas.microsoft.com/office/drawing/2014/main" val="20001"/>
                    </a:ext>
                  </a:extLst>
                </a:gridCol>
              </a:tblGrid>
              <a:tr h="529341">
                <a:tc>
                  <a:txBody>
                    <a:bodyPr/>
                    <a:lstStyle/>
                    <a:p>
                      <a:pPr marL="0" lvl="0" indent="0" algn="l" rtl="0">
                        <a:spcBef>
                          <a:spcPts val="0"/>
                        </a:spcBef>
                        <a:spcAft>
                          <a:spcPts val="0"/>
                        </a:spcAft>
                        <a:buNone/>
                      </a:pPr>
                      <a:r>
                        <a:rPr lang="en" sz="1100" dirty="0">
                          <a:solidFill>
                            <a:schemeClr val="hlink"/>
                          </a:solidFill>
                          <a:uFill>
                            <a:noFill/>
                          </a:uFill>
                          <a:latin typeface="+mn-lt"/>
                          <a:ea typeface="Playfair Display ExtraBold"/>
                          <a:cs typeface="Playfair Display ExtraBold"/>
                          <a:sym typeface="Playfair Display ExtraBold"/>
                        </a:rPr>
                        <a:t>Employee</a:t>
                      </a:r>
                      <a:endParaRPr sz="1100" dirty="0">
                        <a:solidFill>
                          <a:schemeClr val="dk1"/>
                        </a:solidFill>
                        <a:latin typeface="+mn-lt"/>
                        <a:ea typeface="Playfair Display ExtraBold"/>
                        <a:cs typeface="Playfair Display ExtraBold"/>
                        <a:sym typeface="Playfair Display Extra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100" dirty="0">
                          <a:solidFill>
                            <a:schemeClr val="dk1"/>
                          </a:solidFill>
                          <a:latin typeface="+mn-lt"/>
                          <a:ea typeface="Roboto"/>
                          <a:cs typeface="Roboto"/>
                          <a:sym typeface="Roboto"/>
                        </a:rPr>
                        <a:t>To keep the details of all the employees in the company</a:t>
                      </a:r>
                      <a:endParaRPr sz="1100"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02995">
                <a:tc>
                  <a:txBody>
                    <a:bodyPr/>
                    <a:lstStyle/>
                    <a:p>
                      <a:pPr marL="0" lvl="0" indent="0" algn="l" rtl="0">
                        <a:spcBef>
                          <a:spcPts val="0"/>
                        </a:spcBef>
                        <a:spcAft>
                          <a:spcPts val="0"/>
                        </a:spcAft>
                        <a:buNone/>
                      </a:pPr>
                      <a:r>
                        <a:rPr lang="en" sz="1100" dirty="0">
                          <a:solidFill>
                            <a:schemeClr val="hlink"/>
                          </a:solidFill>
                          <a:uFill>
                            <a:noFill/>
                          </a:uFill>
                          <a:latin typeface="+mn-lt"/>
                          <a:ea typeface="Playfair Display ExtraBold"/>
                          <a:cs typeface="Playfair Display ExtraBold"/>
                          <a:sym typeface="Playfair Display ExtraBold"/>
                        </a:rPr>
                        <a:t>Department</a:t>
                      </a:r>
                      <a:endParaRPr sz="1100" dirty="0">
                        <a:solidFill>
                          <a:schemeClr val="dk1"/>
                        </a:solidFill>
                        <a:latin typeface="+mn-lt"/>
                        <a:ea typeface="Playfair Display ExtraBold"/>
                        <a:cs typeface="Playfair Display ExtraBold"/>
                        <a:sym typeface="Playfair Display Extra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100" dirty="0">
                          <a:solidFill>
                            <a:schemeClr val="dk1"/>
                          </a:solidFill>
                          <a:latin typeface="+mn-lt"/>
                          <a:ea typeface="Roboto"/>
                          <a:cs typeface="Roboto"/>
                          <a:sym typeface="Roboto"/>
                        </a:rPr>
                        <a:t>Department details for all the Employees</a:t>
                      </a:r>
                      <a:endParaRPr sz="1100"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4904">
                <a:tc>
                  <a:txBody>
                    <a:bodyPr/>
                    <a:lstStyle/>
                    <a:p>
                      <a:pPr marL="0" lvl="0" indent="0" algn="l" rtl="0">
                        <a:spcBef>
                          <a:spcPts val="0"/>
                        </a:spcBef>
                        <a:spcAft>
                          <a:spcPts val="0"/>
                        </a:spcAft>
                        <a:buNone/>
                      </a:pPr>
                      <a:r>
                        <a:rPr lang="en" sz="1100" dirty="0">
                          <a:solidFill>
                            <a:schemeClr val="hlink"/>
                          </a:solidFill>
                          <a:uFill>
                            <a:noFill/>
                          </a:uFill>
                          <a:latin typeface="+mn-lt"/>
                          <a:ea typeface="Playfair Display ExtraBold"/>
                          <a:cs typeface="Playfair Display ExtraBold"/>
                          <a:sym typeface="Playfair Display ExtraBold"/>
                        </a:rPr>
                        <a:t>Harddrive</a:t>
                      </a:r>
                      <a:endParaRPr sz="1100" dirty="0">
                        <a:solidFill>
                          <a:schemeClr val="dk1"/>
                        </a:solidFill>
                        <a:latin typeface="+mn-lt"/>
                        <a:ea typeface="Playfair Display ExtraBold"/>
                        <a:cs typeface="Playfair Display ExtraBold"/>
                        <a:sym typeface="Playfair Display Extra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100" dirty="0">
                          <a:solidFill>
                            <a:schemeClr val="dk1"/>
                          </a:solidFill>
                          <a:latin typeface="+mn-lt"/>
                          <a:ea typeface="Roboto"/>
                          <a:cs typeface="Roboto"/>
                          <a:sym typeface="Roboto"/>
                        </a:rPr>
                        <a:t>Every Employees will get an H</a:t>
                      </a:r>
                      <a:r>
                        <a:rPr lang="en-US" sz="1100" dirty="0">
                          <a:solidFill>
                            <a:schemeClr val="dk1"/>
                          </a:solidFill>
                          <a:latin typeface="+mn-lt"/>
                          <a:ea typeface="Roboto"/>
                          <a:cs typeface="Roboto"/>
                          <a:sym typeface="Roboto"/>
                        </a:rPr>
                        <a:t>a</a:t>
                      </a:r>
                      <a:r>
                        <a:rPr lang="en" sz="1100" dirty="0">
                          <a:solidFill>
                            <a:schemeClr val="dk1"/>
                          </a:solidFill>
                          <a:latin typeface="+mn-lt"/>
                          <a:ea typeface="Roboto"/>
                          <a:cs typeface="Roboto"/>
                          <a:sym typeface="Roboto"/>
                        </a:rPr>
                        <a:t>rddrive on the date of joining to store the details of the projects they are working on</a:t>
                      </a:r>
                      <a:endParaRPr sz="1100"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3606">
                <a:tc>
                  <a:txBody>
                    <a:bodyPr/>
                    <a:lstStyle/>
                    <a:p>
                      <a:pPr marL="0" lvl="0" indent="0" algn="l" rtl="0">
                        <a:spcBef>
                          <a:spcPts val="0"/>
                        </a:spcBef>
                        <a:spcAft>
                          <a:spcPts val="0"/>
                        </a:spcAft>
                        <a:buNone/>
                      </a:pPr>
                      <a:r>
                        <a:rPr lang="en" sz="1100" dirty="0">
                          <a:solidFill>
                            <a:schemeClr val="hlink"/>
                          </a:solidFill>
                          <a:uFill>
                            <a:noFill/>
                          </a:uFill>
                          <a:latin typeface="+mn-lt"/>
                          <a:ea typeface="Playfair Display ExtraBold"/>
                          <a:cs typeface="Playfair Display ExtraBold"/>
                          <a:sym typeface="Playfair Display ExtraBold"/>
                        </a:rPr>
                        <a:t>Telephone</a:t>
                      </a:r>
                      <a:endParaRPr sz="1100" dirty="0">
                        <a:solidFill>
                          <a:schemeClr val="dk1"/>
                        </a:solidFill>
                        <a:latin typeface="+mn-lt"/>
                        <a:ea typeface="Playfair Display ExtraBold"/>
                        <a:cs typeface="Playfair Display ExtraBold"/>
                        <a:sym typeface="Playfair Display Extra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100" dirty="0">
                          <a:solidFill>
                            <a:schemeClr val="dk1"/>
                          </a:solidFill>
                          <a:latin typeface="+mn-lt"/>
                          <a:ea typeface="Roboto"/>
                          <a:cs typeface="Roboto"/>
                          <a:sym typeface="Roboto"/>
                        </a:rPr>
                        <a:t>Every Employee shall have a landline assigned to them. They can also have a office mobile phone along with a landline. </a:t>
                      </a:r>
                      <a:endParaRPr sz="1100"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39068">
                <a:tc>
                  <a:txBody>
                    <a:bodyPr/>
                    <a:lstStyle/>
                    <a:p>
                      <a:pPr marL="0" lvl="0" indent="0" algn="l" rtl="0">
                        <a:spcBef>
                          <a:spcPts val="0"/>
                        </a:spcBef>
                        <a:spcAft>
                          <a:spcPts val="0"/>
                        </a:spcAft>
                        <a:buNone/>
                      </a:pPr>
                      <a:r>
                        <a:rPr lang="en" sz="1100" dirty="0">
                          <a:solidFill>
                            <a:schemeClr val="hlink"/>
                          </a:solidFill>
                          <a:uFill>
                            <a:noFill/>
                          </a:uFill>
                          <a:latin typeface="+mn-lt"/>
                          <a:ea typeface="Playfair Display ExtraBold"/>
                          <a:cs typeface="Playfair Display ExtraBold"/>
                          <a:sym typeface="Playfair Display ExtraBold"/>
                        </a:rPr>
                        <a:t>Assets</a:t>
                      </a:r>
                      <a:endParaRPr sz="1100" dirty="0">
                        <a:solidFill>
                          <a:schemeClr val="dk1"/>
                        </a:solidFill>
                        <a:latin typeface="+mn-lt"/>
                        <a:ea typeface="Playfair Display ExtraBold"/>
                        <a:cs typeface="Playfair Display ExtraBold"/>
                        <a:sym typeface="Playfair Display Extra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100" dirty="0">
                          <a:solidFill>
                            <a:schemeClr val="dk1"/>
                          </a:solidFill>
                          <a:latin typeface="+mn-lt"/>
                          <a:ea typeface="Roboto"/>
                          <a:cs typeface="Roboto"/>
                          <a:sym typeface="Roboto"/>
                        </a:rPr>
                        <a:t>Details of all the assets owned by the company shall be present in here. </a:t>
                      </a:r>
                      <a:endParaRPr sz="1100"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20080">
                <a:tc>
                  <a:txBody>
                    <a:bodyPr/>
                    <a:lstStyle/>
                    <a:p>
                      <a:pPr marL="0" lvl="0" indent="0" algn="l" rtl="0">
                        <a:spcBef>
                          <a:spcPts val="0"/>
                        </a:spcBef>
                        <a:spcAft>
                          <a:spcPts val="0"/>
                        </a:spcAft>
                        <a:buNone/>
                      </a:pPr>
                      <a:r>
                        <a:rPr lang="en" sz="1100" dirty="0">
                          <a:solidFill>
                            <a:schemeClr val="dk1"/>
                          </a:solidFill>
                          <a:latin typeface="+mn-lt"/>
                          <a:ea typeface="Playfair Display ExtraBold"/>
                          <a:cs typeface="Playfair Display ExtraBold"/>
                          <a:sym typeface="Playfair Display ExtraBold"/>
                        </a:rPr>
                        <a:t>Asset Assignment</a:t>
                      </a:r>
                      <a:endParaRPr sz="1100" dirty="0">
                        <a:solidFill>
                          <a:schemeClr val="dk1"/>
                        </a:solidFill>
                        <a:latin typeface="+mn-lt"/>
                        <a:ea typeface="Playfair Display ExtraBold"/>
                        <a:cs typeface="Playfair Display ExtraBold"/>
                        <a:sym typeface="Playfair Display Extra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100" b="0" u="none" dirty="0">
                          <a:solidFill>
                            <a:schemeClr val="dk1"/>
                          </a:solidFill>
                          <a:latin typeface="+mn-lt"/>
                          <a:ea typeface="Roboto"/>
                          <a:cs typeface="Roboto"/>
                          <a:sym typeface="Roboto"/>
                        </a:rPr>
                        <a:t>This table will show which assignment has been issued to whom along with the reason of issuance, return date, asset details and </a:t>
                      </a:r>
                      <a:r>
                        <a:rPr lang="en-US" sz="1100" b="0" u="none" dirty="0" err="1">
                          <a:solidFill>
                            <a:schemeClr val="dk1"/>
                          </a:solidFill>
                          <a:latin typeface="+mn-lt"/>
                          <a:ea typeface="Roboto"/>
                          <a:cs typeface="Roboto"/>
                          <a:sym typeface="Roboto"/>
                        </a:rPr>
                        <a:t>employes</a:t>
                      </a:r>
                      <a:r>
                        <a:rPr lang="en-US" sz="1100" b="0" u="none" dirty="0">
                          <a:solidFill>
                            <a:schemeClr val="dk1"/>
                          </a:solidFill>
                          <a:latin typeface="+mn-lt"/>
                          <a:ea typeface="Roboto"/>
                          <a:cs typeface="Roboto"/>
                          <a:sym typeface="Roboto"/>
                        </a:rPr>
                        <a:t> details who have issued the asset. </a:t>
                      </a:r>
                      <a:endParaRPr sz="1100" b="1" u="sng"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cxnSp>
        <p:nvCxnSpPr>
          <p:cNvPr id="161" name="Google Shape;161;p23"/>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162" name="Google Shape;162;p2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163" name="Google Shape;163;p23"/>
          <p:cNvSpPr/>
          <p:nvPr/>
        </p:nvSpPr>
        <p:spPr>
          <a:xfrm>
            <a:off x="-364605" y="3797692"/>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23"/>
          <p:cNvGrpSpPr/>
          <p:nvPr/>
        </p:nvGrpSpPr>
        <p:grpSpPr>
          <a:xfrm>
            <a:off x="6408275" y="740326"/>
            <a:ext cx="2582400" cy="289350"/>
            <a:chOff x="6967625" y="394825"/>
            <a:chExt cx="2582400" cy="289350"/>
          </a:xfrm>
        </p:grpSpPr>
        <p:sp>
          <p:nvSpPr>
            <p:cNvPr id="129" name="Google Shape;129;p2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3"/>
          <p:cNvSpPr txBox="1">
            <a:spLocks noGrp="1"/>
          </p:cNvSpPr>
          <p:nvPr>
            <p:ph type="title"/>
          </p:nvPr>
        </p:nvSpPr>
        <p:spPr>
          <a:xfrm>
            <a:off x="720000" y="445024"/>
            <a:ext cx="5603675" cy="9808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mn-lt"/>
              </a:rPr>
              <a:t>S</a:t>
            </a:r>
            <a:r>
              <a:rPr lang="en" sz="2400" b="1" dirty="0">
                <a:latin typeface="+mn-lt"/>
              </a:rPr>
              <a:t>ubtype tables for Supertype Table Asset</a:t>
            </a:r>
            <a:endParaRPr sz="2400" b="1" dirty="0">
              <a:latin typeface="+mn-lt"/>
            </a:endParaRPr>
          </a:p>
        </p:txBody>
      </p:sp>
      <p:graphicFrame>
        <p:nvGraphicFramePr>
          <p:cNvPr id="158" name="Google Shape;158;p23"/>
          <p:cNvGraphicFramePr/>
          <p:nvPr>
            <p:extLst>
              <p:ext uri="{D42A27DB-BD31-4B8C-83A1-F6EECF244321}">
                <p14:modId xmlns:p14="http://schemas.microsoft.com/office/powerpoint/2010/main" val="2250473668"/>
              </p:ext>
            </p:extLst>
          </p:nvPr>
        </p:nvGraphicFramePr>
        <p:xfrm>
          <a:off x="986865" y="1492400"/>
          <a:ext cx="7170270" cy="2818764"/>
        </p:xfrm>
        <a:graphic>
          <a:graphicData uri="http://schemas.openxmlformats.org/drawingml/2006/table">
            <a:tbl>
              <a:tblPr>
                <a:noFill/>
                <a:tableStyleId>{DE8CE11F-EFE5-403F-9DFB-C735425514BC}</a:tableStyleId>
              </a:tblPr>
              <a:tblGrid>
                <a:gridCol w="1616850">
                  <a:extLst>
                    <a:ext uri="{9D8B030D-6E8A-4147-A177-3AD203B41FA5}">
                      <a16:colId xmlns:a16="http://schemas.microsoft.com/office/drawing/2014/main" val="20000"/>
                    </a:ext>
                  </a:extLst>
                </a:gridCol>
                <a:gridCol w="5553420">
                  <a:extLst>
                    <a:ext uri="{9D8B030D-6E8A-4147-A177-3AD203B41FA5}">
                      <a16:colId xmlns:a16="http://schemas.microsoft.com/office/drawing/2014/main" val="20001"/>
                    </a:ext>
                  </a:extLst>
                </a:gridCol>
              </a:tblGrid>
              <a:tr h="520084">
                <a:tc>
                  <a:txBody>
                    <a:bodyPr/>
                    <a:lstStyle/>
                    <a:p>
                      <a:pPr marL="0" lvl="0" indent="0" algn="l" rtl="0">
                        <a:spcBef>
                          <a:spcPts val="0"/>
                        </a:spcBef>
                        <a:spcAft>
                          <a:spcPts val="0"/>
                        </a:spcAft>
                        <a:buNone/>
                      </a:pPr>
                      <a:r>
                        <a:rPr lang="en" sz="1100" dirty="0">
                          <a:solidFill>
                            <a:schemeClr val="hlink"/>
                          </a:solidFill>
                          <a:uFill>
                            <a:noFill/>
                          </a:uFill>
                          <a:latin typeface="+mn-lt"/>
                          <a:ea typeface="Playfair Display ExtraBold"/>
                          <a:cs typeface="Playfair Display ExtraBold"/>
                          <a:sym typeface="Playfair Display ExtraBold"/>
                        </a:rPr>
                        <a:t>Laptop</a:t>
                      </a:r>
                      <a:endParaRPr sz="1100" dirty="0">
                        <a:solidFill>
                          <a:schemeClr val="dk1"/>
                        </a:solidFill>
                        <a:latin typeface="+mn-lt"/>
                        <a:ea typeface="Playfair Display ExtraBold"/>
                        <a:cs typeface="Playfair Display ExtraBold"/>
                        <a:sym typeface="Playfair Display Extra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100" dirty="0">
                          <a:solidFill>
                            <a:schemeClr val="dk1"/>
                          </a:solidFill>
                          <a:latin typeface="+mn-lt"/>
                          <a:ea typeface="Roboto"/>
                          <a:cs typeface="Roboto"/>
                          <a:sym typeface="Roboto"/>
                        </a:rPr>
                        <a:t>This is an Asset-type for table Asset consisting details regarding the laptops and their properties </a:t>
                      </a:r>
                      <a:r>
                        <a:rPr lang="en-US" sz="1100" b="0" i="0" u="none" strike="noStrike" cap="none" dirty="0">
                          <a:solidFill>
                            <a:schemeClr val="dk1"/>
                          </a:solidFill>
                          <a:latin typeface="+mn-lt"/>
                          <a:ea typeface="Roboto"/>
                          <a:cs typeface="Roboto"/>
                          <a:sym typeface="Roboto"/>
                        </a:rPr>
                        <a:t>like- </a:t>
                      </a:r>
                      <a:r>
                        <a:rPr lang="en-US" sz="1100" b="0" i="0" u="none" strike="noStrike" cap="none" dirty="0">
                          <a:solidFill>
                            <a:schemeClr val="dk1"/>
                          </a:solidFill>
                          <a:latin typeface="+mn-lt"/>
                          <a:ea typeface="Roboto"/>
                          <a:cs typeface="Arial"/>
                          <a:sym typeface="Arial"/>
                        </a:rPr>
                        <a:t>LAPTOP_ID, LAPTOP_BRAND, LAPTOP_RAM, LAPTOP_PROCESSOR, LAPTOP_SCREEN_TYPE</a:t>
                      </a:r>
                      <a:endParaRPr sz="1100" b="0" i="0" u="none" strike="noStrike" cap="none"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0084">
                <a:tc>
                  <a:txBody>
                    <a:bodyPr/>
                    <a:lstStyle/>
                    <a:p>
                      <a:pPr marL="0" lvl="0" indent="0" algn="l" rtl="0">
                        <a:spcBef>
                          <a:spcPts val="0"/>
                        </a:spcBef>
                        <a:spcAft>
                          <a:spcPts val="0"/>
                        </a:spcAft>
                        <a:buNone/>
                      </a:pPr>
                      <a:r>
                        <a:rPr lang="en" sz="1100" dirty="0">
                          <a:solidFill>
                            <a:schemeClr val="hlink"/>
                          </a:solidFill>
                          <a:uFill>
                            <a:noFill/>
                          </a:uFill>
                          <a:latin typeface="+mn-lt"/>
                          <a:ea typeface="Playfair Display ExtraBold"/>
                          <a:cs typeface="Playfair Display ExtraBold"/>
                          <a:sym typeface="Playfair Display ExtraBold"/>
                        </a:rPr>
                        <a:t>ipad</a:t>
                      </a:r>
                      <a:endParaRPr sz="1100" dirty="0">
                        <a:solidFill>
                          <a:schemeClr val="dk1"/>
                        </a:solidFill>
                        <a:latin typeface="+mn-lt"/>
                        <a:ea typeface="Playfair Display ExtraBold"/>
                        <a:cs typeface="Playfair Display ExtraBold"/>
                        <a:sym typeface="Playfair Display Extra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100" dirty="0">
                          <a:solidFill>
                            <a:schemeClr val="dk1"/>
                          </a:solidFill>
                          <a:latin typeface="+mn-lt"/>
                          <a:ea typeface="Roboto"/>
                          <a:cs typeface="Roboto"/>
                          <a:sym typeface="Roboto"/>
                        </a:rPr>
                        <a:t>This is an Asset-type for table Asset consisting details regarding the </a:t>
                      </a:r>
                      <a:r>
                        <a:rPr lang="en-US" sz="1100" dirty="0" err="1">
                          <a:solidFill>
                            <a:schemeClr val="dk1"/>
                          </a:solidFill>
                          <a:latin typeface="+mn-lt"/>
                          <a:ea typeface="Roboto"/>
                          <a:cs typeface="Roboto"/>
                          <a:sym typeface="Roboto"/>
                        </a:rPr>
                        <a:t>ipad</a:t>
                      </a:r>
                      <a:r>
                        <a:rPr lang="en-US" sz="1100" dirty="0">
                          <a:solidFill>
                            <a:schemeClr val="dk1"/>
                          </a:solidFill>
                          <a:latin typeface="+mn-lt"/>
                          <a:ea typeface="Roboto"/>
                          <a:cs typeface="Roboto"/>
                          <a:sym typeface="Roboto"/>
                        </a:rPr>
                        <a:t> and their properties like </a:t>
                      </a:r>
                      <a:r>
                        <a:rPr lang="en-US" sz="1100" b="0" i="0" u="none" strike="noStrike" cap="none" dirty="0">
                          <a:solidFill>
                            <a:schemeClr val="dk1"/>
                          </a:solidFill>
                          <a:latin typeface="+mn-lt"/>
                          <a:ea typeface="Roboto"/>
                          <a:cs typeface="Roboto"/>
                          <a:sym typeface="Roboto"/>
                        </a:rPr>
                        <a:t>- </a:t>
                      </a:r>
                      <a:r>
                        <a:rPr lang="en-US" sz="1100" b="0" i="0" u="none" strike="noStrike" cap="none" dirty="0">
                          <a:solidFill>
                            <a:schemeClr val="dk1"/>
                          </a:solidFill>
                          <a:latin typeface="+mn-lt"/>
                          <a:ea typeface="Roboto"/>
                          <a:cs typeface="Arial"/>
                          <a:sym typeface="Arial"/>
                        </a:rPr>
                        <a:t>IPAD_ID, IPAD_STORAGE, IPAD_WARRANTY, IPAD_STYLUS, IPAD_MANUFACTURED_YEAR</a:t>
                      </a:r>
                      <a:endParaRPr lang="en-US" sz="1100" b="0" i="0" u="none" strike="noStrike" cap="none"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23612">
                <a:tc>
                  <a:txBody>
                    <a:bodyPr/>
                    <a:lstStyle/>
                    <a:p>
                      <a:pPr marL="0" lvl="0" indent="0" algn="l" rtl="0">
                        <a:spcBef>
                          <a:spcPts val="0"/>
                        </a:spcBef>
                        <a:spcAft>
                          <a:spcPts val="0"/>
                        </a:spcAft>
                        <a:buNone/>
                      </a:pPr>
                      <a:r>
                        <a:rPr lang="en" sz="1100" dirty="0">
                          <a:solidFill>
                            <a:schemeClr val="hlink"/>
                          </a:solidFill>
                          <a:uFill>
                            <a:noFill/>
                          </a:uFill>
                          <a:latin typeface="+mn-lt"/>
                          <a:ea typeface="Playfair Display ExtraBold"/>
                          <a:cs typeface="Playfair Display ExtraBold"/>
                          <a:sym typeface="Playfair Display ExtraBold"/>
                        </a:rPr>
                        <a:t>Tablet</a:t>
                      </a:r>
                      <a:endParaRPr sz="1100" dirty="0">
                        <a:solidFill>
                          <a:schemeClr val="dk1"/>
                        </a:solidFill>
                        <a:latin typeface="+mn-lt"/>
                        <a:ea typeface="Playfair Display ExtraBold"/>
                        <a:cs typeface="Playfair Display ExtraBold"/>
                        <a:sym typeface="Playfair Display ExtraBold"/>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100" dirty="0">
                          <a:solidFill>
                            <a:schemeClr val="dk1"/>
                          </a:solidFill>
                          <a:latin typeface="+mn-lt"/>
                          <a:ea typeface="Roboto"/>
                          <a:cs typeface="Roboto"/>
                          <a:sym typeface="Roboto"/>
                        </a:rPr>
                        <a:t>This is an Asset-type for table Asset consisting details regarding the tablet and their properties </a:t>
                      </a:r>
                      <a:r>
                        <a:rPr lang="en-US" sz="1100" b="0" i="0" u="none" strike="noStrike" cap="none" dirty="0">
                          <a:solidFill>
                            <a:schemeClr val="dk1"/>
                          </a:solidFill>
                          <a:latin typeface="+mn-lt"/>
                          <a:ea typeface="Roboto"/>
                          <a:cs typeface="Roboto"/>
                          <a:sym typeface="Roboto"/>
                        </a:rPr>
                        <a:t>like- </a:t>
                      </a:r>
                      <a:r>
                        <a:rPr lang="en-US" sz="1100" b="0" i="0" u="none" strike="noStrike" cap="none" dirty="0">
                          <a:solidFill>
                            <a:schemeClr val="dk1"/>
                          </a:solidFill>
                          <a:latin typeface="+mn-lt"/>
                          <a:ea typeface="Roboto"/>
                          <a:cs typeface="Arial"/>
                          <a:sym typeface="Arial"/>
                        </a:rPr>
                        <a:t>TABLET_ID, TABLET_COLOR, TABLET_SIZE, STYLUS, TABLET_SLEEVE</a:t>
                      </a:r>
                      <a:endParaRPr lang="en-US" sz="1100" b="0" i="0" u="none" strike="noStrike" cap="none"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23612">
                <a:tc>
                  <a:txBody>
                    <a:bodyPr/>
                    <a:lstStyle/>
                    <a:p>
                      <a:pPr marL="0" lvl="0" indent="0" algn="l" rtl="0">
                        <a:spcBef>
                          <a:spcPts val="0"/>
                        </a:spcBef>
                        <a:spcAft>
                          <a:spcPts val="0"/>
                        </a:spcAft>
                        <a:buNone/>
                      </a:pPr>
                      <a:r>
                        <a:rPr lang="en" sz="1100" dirty="0">
                          <a:solidFill>
                            <a:schemeClr val="hlink"/>
                          </a:solidFill>
                          <a:uFill>
                            <a:noFill/>
                          </a:uFill>
                          <a:latin typeface="+mn-lt"/>
                          <a:ea typeface="Playfair Display ExtraBold"/>
                          <a:cs typeface="Playfair Display ExtraBold"/>
                          <a:sym typeface="Playfair Display ExtraBold"/>
                        </a:rPr>
                        <a:t>Headphones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100" dirty="0">
                          <a:solidFill>
                            <a:schemeClr val="dk1"/>
                          </a:solidFill>
                          <a:latin typeface="+mn-lt"/>
                          <a:ea typeface="Roboto"/>
                          <a:cs typeface="Roboto"/>
                          <a:sym typeface="Roboto"/>
                        </a:rPr>
                        <a:t>This is an Asset-type for table Asset consisting details regarding the headphones and their properties like- </a:t>
                      </a:r>
                      <a:r>
                        <a:rPr lang="en-US" sz="1100" b="0" i="0" u="none" strike="noStrike" cap="none" dirty="0">
                          <a:solidFill>
                            <a:schemeClr val="dk1"/>
                          </a:solidFill>
                          <a:latin typeface="+mn-lt"/>
                          <a:ea typeface="Roboto"/>
                          <a:cs typeface="Arial"/>
                          <a:sym typeface="Arial"/>
                        </a:rPr>
                        <a:t>HP_ID, HP_WIRED, HP_DB_RANGE, HP_NOISE_CANCEL, HP_COLOR</a:t>
                      </a:r>
                      <a:endParaRPr lang="en-US" sz="1100" b="0" i="0" u="none" strike="noStrike" cap="none" dirty="0">
                        <a:solidFill>
                          <a:schemeClr val="dk1"/>
                        </a:solidFill>
                        <a:latin typeface="+mn-lt"/>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161" name="Google Shape;161;p23"/>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162" name="Google Shape;162;p2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163" name="Google Shape;163;p23"/>
          <p:cNvSpPr/>
          <p:nvPr/>
        </p:nvSpPr>
        <p:spPr>
          <a:xfrm>
            <a:off x="-364605" y="3797692"/>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86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3" name="Google Shape;303;p27"/>
          <p:cNvGrpSpPr/>
          <p:nvPr/>
        </p:nvGrpSpPr>
        <p:grpSpPr>
          <a:xfrm rot="-899982">
            <a:off x="7313415" y="3268620"/>
            <a:ext cx="2076479" cy="205604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8" y="4556613"/>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72;p24">
            <a:extLst>
              <a:ext uri="{FF2B5EF4-FFF2-40B4-BE49-F238E27FC236}">
                <a16:creationId xmlns:a16="http://schemas.microsoft.com/office/drawing/2014/main" id="{17D7CA8A-8B5E-3C0B-090D-F6DAAC105645}"/>
              </a:ext>
            </a:extLst>
          </p:cNvPr>
          <p:cNvSpPr txBox="1">
            <a:spLocks noGrp="1"/>
          </p:cNvSpPr>
          <p:nvPr>
            <p:ph type="title"/>
          </p:nvPr>
        </p:nvSpPr>
        <p:spPr>
          <a:xfrm flipH="1">
            <a:off x="88764" y="776087"/>
            <a:ext cx="5823839" cy="4637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mn-lt"/>
              </a:rPr>
              <a:t>Relationships among Entities</a:t>
            </a:r>
            <a:endParaRPr b="1" dirty="0">
              <a:latin typeface="+mn-lt"/>
            </a:endParaRPr>
          </a:p>
        </p:txBody>
      </p: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2;p24">
            <a:extLst>
              <a:ext uri="{FF2B5EF4-FFF2-40B4-BE49-F238E27FC236}">
                <a16:creationId xmlns:a16="http://schemas.microsoft.com/office/drawing/2014/main" id="{07CEBDA6-0AA3-01E2-241C-7A6BA08DB206}"/>
              </a:ext>
            </a:extLst>
          </p:cNvPr>
          <p:cNvSpPr txBox="1">
            <a:spLocks/>
          </p:cNvSpPr>
          <p:nvPr/>
        </p:nvSpPr>
        <p:spPr>
          <a:xfrm flipH="1">
            <a:off x="976885" y="1789554"/>
            <a:ext cx="6407149" cy="23019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layfair Display ExtraBold"/>
              <a:buNone/>
              <a:defRPr sz="2400" b="0" i="0" u="none" strike="noStrike" cap="none">
                <a:solidFill>
                  <a:schemeClr val="dk1"/>
                </a:solidFill>
                <a:latin typeface="Playfair Display ExtraBold"/>
                <a:ea typeface="Playfair Display ExtraBold"/>
                <a:cs typeface="Playfair Display ExtraBold"/>
                <a:sym typeface="Playfair Display ExtraBold"/>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endParaRPr lang="en-US" sz="1100" b="1" dirty="0">
              <a:solidFill>
                <a:srgbClr val="2D3B45"/>
              </a:solidFill>
              <a:latin typeface="+mn-lt"/>
            </a:endParaRPr>
          </a:p>
          <a:p>
            <a:pPr marL="171450" indent="-171450" algn="l">
              <a:buFont typeface="Arial" panose="020B0604020202020204" pitchFamily="34" charset="0"/>
              <a:buChar char="•"/>
            </a:pPr>
            <a:endParaRPr lang="en-US" sz="1100" b="1" dirty="0">
              <a:latin typeface="+mn-lt"/>
            </a:endParaRPr>
          </a:p>
        </p:txBody>
      </p:sp>
      <p:graphicFrame>
        <p:nvGraphicFramePr>
          <p:cNvPr id="8" name="Table 7">
            <a:extLst>
              <a:ext uri="{FF2B5EF4-FFF2-40B4-BE49-F238E27FC236}">
                <a16:creationId xmlns:a16="http://schemas.microsoft.com/office/drawing/2014/main" id="{FD7CB6FC-EC86-C7E5-B79D-A0D967234512}"/>
              </a:ext>
            </a:extLst>
          </p:cNvPr>
          <p:cNvGraphicFramePr>
            <a:graphicFrameLocks noGrp="1"/>
          </p:cNvGraphicFramePr>
          <p:nvPr>
            <p:extLst>
              <p:ext uri="{D42A27DB-BD31-4B8C-83A1-F6EECF244321}">
                <p14:modId xmlns:p14="http://schemas.microsoft.com/office/powerpoint/2010/main" val="3721507506"/>
              </p:ext>
            </p:extLst>
          </p:nvPr>
        </p:nvGraphicFramePr>
        <p:xfrm>
          <a:off x="705588" y="1453704"/>
          <a:ext cx="6678445" cy="2739148"/>
        </p:xfrm>
        <a:graphic>
          <a:graphicData uri="http://schemas.openxmlformats.org/drawingml/2006/table">
            <a:tbl>
              <a:tblPr firstRow="1" firstCol="1" bandRow="1">
                <a:tableStyleId>{DE8CE11F-EFE5-403F-9DFB-C735425514BC}</a:tableStyleId>
              </a:tblPr>
              <a:tblGrid>
                <a:gridCol w="1669100">
                  <a:extLst>
                    <a:ext uri="{9D8B030D-6E8A-4147-A177-3AD203B41FA5}">
                      <a16:colId xmlns:a16="http://schemas.microsoft.com/office/drawing/2014/main" val="345163199"/>
                    </a:ext>
                  </a:extLst>
                </a:gridCol>
                <a:gridCol w="1669100">
                  <a:extLst>
                    <a:ext uri="{9D8B030D-6E8A-4147-A177-3AD203B41FA5}">
                      <a16:colId xmlns:a16="http://schemas.microsoft.com/office/drawing/2014/main" val="2229217607"/>
                    </a:ext>
                  </a:extLst>
                </a:gridCol>
                <a:gridCol w="1669100">
                  <a:extLst>
                    <a:ext uri="{9D8B030D-6E8A-4147-A177-3AD203B41FA5}">
                      <a16:colId xmlns:a16="http://schemas.microsoft.com/office/drawing/2014/main" val="1411045662"/>
                    </a:ext>
                  </a:extLst>
                </a:gridCol>
                <a:gridCol w="1671145">
                  <a:extLst>
                    <a:ext uri="{9D8B030D-6E8A-4147-A177-3AD203B41FA5}">
                      <a16:colId xmlns:a16="http://schemas.microsoft.com/office/drawing/2014/main" val="345085021"/>
                    </a:ext>
                  </a:extLst>
                </a:gridCol>
              </a:tblGrid>
              <a:tr h="367012">
                <a:tc gridSpan="4">
                  <a:txBody>
                    <a:bodyPr/>
                    <a:lstStyle/>
                    <a:p>
                      <a:pPr marL="0" marR="0">
                        <a:lnSpc>
                          <a:spcPct val="150000"/>
                        </a:lnSpc>
                        <a:spcBef>
                          <a:spcPts val="0"/>
                        </a:spcBef>
                        <a:spcAft>
                          <a:spcPts val="0"/>
                        </a:spcAft>
                      </a:pPr>
                      <a:r>
                        <a:rPr lang="en-US" sz="1100" dirty="0">
                          <a:effectLst/>
                          <a:latin typeface="+mn-lt"/>
                        </a:rPr>
                        <a:t>COMPONENTS OF THE ERM</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27171984"/>
                  </a:ext>
                </a:extLst>
              </a:tr>
              <a:tr h="380249">
                <a:tc>
                  <a:txBody>
                    <a:bodyPr/>
                    <a:lstStyle/>
                    <a:p>
                      <a:pPr marL="0" marR="0" algn="ctr">
                        <a:lnSpc>
                          <a:spcPct val="150000"/>
                        </a:lnSpc>
                        <a:spcBef>
                          <a:spcPts val="0"/>
                        </a:spcBef>
                        <a:spcAft>
                          <a:spcPts val="0"/>
                        </a:spcAft>
                      </a:pPr>
                      <a:r>
                        <a:rPr lang="en-US" sz="1100" dirty="0">
                          <a:effectLst/>
                          <a:latin typeface="+mn-lt"/>
                        </a:rPr>
                        <a:t>ENTITY</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latin typeface="+mn-lt"/>
                        </a:rPr>
                        <a:t>RELATIONSHIP</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CONNECTIVITY</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ENITITY</a:t>
                      </a:r>
                      <a:endParaRPr lang="en-US" sz="1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5954819"/>
                  </a:ext>
                </a:extLst>
              </a:tr>
              <a:tr h="367012">
                <a:tc>
                  <a:txBody>
                    <a:bodyPr/>
                    <a:lstStyle/>
                    <a:p>
                      <a:pPr marL="0" marR="0" algn="ctr">
                        <a:lnSpc>
                          <a:spcPct val="150000"/>
                        </a:lnSpc>
                        <a:spcBef>
                          <a:spcPts val="0"/>
                        </a:spcBef>
                        <a:spcAft>
                          <a:spcPts val="0"/>
                        </a:spcAft>
                      </a:pPr>
                      <a:r>
                        <a:rPr lang="en-US" sz="1100">
                          <a:effectLst/>
                          <a:latin typeface="+mn-lt"/>
                        </a:rPr>
                        <a:t>EMPLOYEE</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latin typeface="+mn-lt"/>
                        </a:rPr>
                        <a:t>Belongs</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1:1</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DEPARTMENT</a:t>
                      </a:r>
                      <a:endParaRPr lang="en-US" sz="1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215299"/>
                  </a:ext>
                </a:extLst>
              </a:tr>
              <a:tr h="367012">
                <a:tc>
                  <a:txBody>
                    <a:bodyPr/>
                    <a:lstStyle/>
                    <a:p>
                      <a:pPr marL="0" marR="0" algn="ctr">
                        <a:lnSpc>
                          <a:spcPct val="150000"/>
                        </a:lnSpc>
                        <a:spcBef>
                          <a:spcPts val="0"/>
                        </a:spcBef>
                        <a:spcAft>
                          <a:spcPts val="0"/>
                        </a:spcAft>
                      </a:pPr>
                      <a:r>
                        <a:rPr lang="en-US" sz="1100">
                          <a:effectLst/>
                          <a:latin typeface="+mn-lt"/>
                        </a:rPr>
                        <a:t>EMPLOYEE</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Has</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latin typeface="+mn-lt"/>
                        </a:rPr>
                        <a:t>1:1</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HARDDRIVE</a:t>
                      </a:r>
                      <a:endParaRPr lang="en-US" sz="1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904510"/>
                  </a:ext>
                </a:extLst>
              </a:tr>
              <a:tr h="367012">
                <a:tc>
                  <a:txBody>
                    <a:bodyPr/>
                    <a:lstStyle/>
                    <a:p>
                      <a:pPr marL="0" marR="0" algn="ctr">
                        <a:lnSpc>
                          <a:spcPct val="150000"/>
                        </a:lnSpc>
                        <a:spcBef>
                          <a:spcPts val="0"/>
                        </a:spcBef>
                        <a:spcAft>
                          <a:spcPts val="0"/>
                        </a:spcAft>
                      </a:pPr>
                      <a:r>
                        <a:rPr lang="en-US" sz="1100">
                          <a:effectLst/>
                          <a:latin typeface="+mn-lt"/>
                        </a:rPr>
                        <a:t>EMPLOYEE</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Has</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latin typeface="+mn-lt"/>
                        </a:rPr>
                        <a:t>1:M</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TELEPHONE</a:t>
                      </a:r>
                      <a:endParaRPr lang="en-US" sz="1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4984383"/>
                  </a:ext>
                </a:extLst>
              </a:tr>
              <a:tr h="367012">
                <a:tc>
                  <a:txBody>
                    <a:bodyPr/>
                    <a:lstStyle/>
                    <a:p>
                      <a:pPr marL="0" marR="0" algn="ctr">
                        <a:lnSpc>
                          <a:spcPct val="150000"/>
                        </a:lnSpc>
                        <a:spcBef>
                          <a:spcPts val="0"/>
                        </a:spcBef>
                        <a:spcAft>
                          <a:spcPts val="0"/>
                        </a:spcAft>
                      </a:pPr>
                      <a:r>
                        <a:rPr lang="en-US" sz="1100">
                          <a:effectLst/>
                          <a:latin typeface="+mn-lt"/>
                        </a:rPr>
                        <a:t>EMPLOYEE</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Requests</a:t>
                      </a:r>
                      <a:endParaRPr lang="en-US" sz="1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latin typeface="+mn-lt"/>
                        </a:rPr>
                        <a:t>M:N</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latin typeface="+mn-lt"/>
                        </a:rPr>
                        <a:t>ASSET</a:t>
                      </a:r>
                      <a:endParaRPr lang="en-US" sz="1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7771700"/>
                  </a:ext>
                </a:extLst>
              </a:tr>
              <a:tr h="523839">
                <a:tc gridSpan="4">
                  <a:txBody>
                    <a:bodyPr/>
                    <a:lstStyle/>
                    <a:p>
                      <a:pPr marL="0" marR="0">
                        <a:lnSpc>
                          <a:spcPct val="150000"/>
                        </a:lnSpc>
                        <a:spcBef>
                          <a:spcPts val="0"/>
                        </a:spcBef>
                        <a:spcAft>
                          <a:spcPts val="0"/>
                        </a:spcAft>
                      </a:pPr>
                      <a:r>
                        <a:rPr lang="en-US" sz="1100" dirty="0">
                          <a:effectLst/>
                          <a:latin typeface="+mn-lt"/>
                        </a:rPr>
                        <a:t>*ASSET_ASSIGNMENT is the composite entity that implements the M:N relationship “EMPLOYEE requests ASSET”</a:t>
                      </a:r>
                      <a:endParaRPr lang="en-US" sz="1100" dirty="0">
                        <a:effectLst/>
                        <a:latin typeface="+mn-lt"/>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8298792"/>
                  </a:ext>
                </a:extLst>
              </a:tr>
            </a:tbl>
          </a:graphicData>
        </a:graphic>
      </p:graphicFrame>
    </p:spTree>
    <p:extLst>
      <p:ext uri="{BB962C8B-B14F-4D97-AF65-F5344CB8AC3E}">
        <p14:creationId xmlns:p14="http://schemas.microsoft.com/office/powerpoint/2010/main" val="235672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204646"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6751373"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657925"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mn-lt"/>
              </a:rPr>
              <a:t>W</a:t>
            </a:r>
            <a:r>
              <a:rPr lang="en" b="1" dirty="0">
                <a:latin typeface="+mn-lt"/>
              </a:rPr>
              <a:t>hat Went Well</a:t>
            </a:r>
            <a:endParaRPr b="1" dirty="0">
              <a:latin typeface="+mn-lt"/>
            </a:endParaRPr>
          </a:p>
        </p:txBody>
      </p:sp>
      <p:sp>
        <p:nvSpPr>
          <p:cNvPr id="173" name="Google Shape;173;p24"/>
          <p:cNvSpPr txBox="1">
            <a:spLocks noGrp="1"/>
          </p:cNvSpPr>
          <p:nvPr>
            <p:ph type="title" idx="2"/>
          </p:nvPr>
        </p:nvSpPr>
        <p:spPr>
          <a:xfrm>
            <a:off x="1034075" y="2244560"/>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a:latin typeface="+mn-lt"/>
              </a:rPr>
              <a:t>Crow’s Foot Notation </a:t>
            </a:r>
            <a:endParaRPr sz="1400" b="1" dirty="0">
              <a:latin typeface="+mn-lt"/>
            </a:endParaRPr>
          </a:p>
        </p:txBody>
      </p:sp>
      <p:sp>
        <p:nvSpPr>
          <p:cNvPr id="174" name="Google Shape;174;p24"/>
          <p:cNvSpPr txBox="1">
            <a:spLocks noGrp="1"/>
          </p:cNvSpPr>
          <p:nvPr>
            <p:ph type="subTitle" idx="1"/>
          </p:nvPr>
        </p:nvSpPr>
        <p:spPr>
          <a:xfrm>
            <a:off x="937625" y="2746761"/>
            <a:ext cx="2223522" cy="124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latin typeface="+mn-lt"/>
              </a:rPr>
              <a:t>Crow’s Foot Notation was the first method I started with. To understand what attributes to add and how to display all of the relationships between tables, it gave me an insight into the database design.</a:t>
            </a:r>
            <a:endParaRPr dirty="0">
              <a:latin typeface="+mn-lt"/>
            </a:endParaRPr>
          </a:p>
        </p:txBody>
      </p:sp>
      <p:sp>
        <p:nvSpPr>
          <p:cNvPr id="175" name="Google Shape;175;p24"/>
          <p:cNvSpPr txBox="1">
            <a:spLocks noGrp="1"/>
          </p:cNvSpPr>
          <p:nvPr>
            <p:ph type="title" idx="3"/>
          </p:nvPr>
        </p:nvSpPr>
        <p:spPr>
          <a:xfrm>
            <a:off x="3532574" y="2238776"/>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a:latin typeface="+mn-lt"/>
              </a:rPr>
              <a:t>Creating Database</a:t>
            </a:r>
            <a:endParaRPr sz="1400" b="1" dirty="0">
              <a:latin typeface="+mn-lt"/>
            </a:endParaRPr>
          </a:p>
        </p:txBody>
      </p:sp>
      <p:sp>
        <p:nvSpPr>
          <p:cNvPr id="176" name="Google Shape;176;p24"/>
          <p:cNvSpPr txBox="1">
            <a:spLocks noGrp="1"/>
          </p:cNvSpPr>
          <p:nvPr>
            <p:ph type="subTitle" idx="4"/>
          </p:nvPr>
        </p:nvSpPr>
        <p:spPr>
          <a:xfrm>
            <a:off x="3484346" y="2746761"/>
            <a:ext cx="2223528" cy="12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n-lt"/>
              </a:rPr>
              <a:t>A great deal of concepts were clarified through creating and putting values into databases.</a:t>
            </a:r>
            <a:br>
              <a:rPr lang="en-US" dirty="0">
                <a:latin typeface="+mn-lt"/>
              </a:rPr>
            </a:br>
            <a:br>
              <a:rPr lang="en-US" dirty="0">
                <a:latin typeface="+mn-lt"/>
              </a:rPr>
            </a:br>
            <a:r>
              <a:rPr lang="en-US" dirty="0">
                <a:latin typeface="+mn-lt"/>
              </a:rPr>
              <a:t>The process of building our own database was enjoyable and a great learning experience to me.</a:t>
            </a:r>
            <a:r>
              <a:rPr lang="en" dirty="0">
                <a:latin typeface="+mn-lt"/>
              </a:rPr>
              <a:t> </a:t>
            </a:r>
            <a:endParaRPr dirty="0">
              <a:latin typeface="+mn-lt"/>
            </a:endParaRPr>
          </a:p>
        </p:txBody>
      </p:sp>
      <p:sp>
        <p:nvSpPr>
          <p:cNvPr id="177" name="Google Shape;177;p24"/>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a:latin typeface="+mn-lt"/>
              </a:rPr>
              <a:t>Relationship in phpmyadmin</a:t>
            </a:r>
            <a:endParaRPr sz="1400" b="1" dirty="0">
              <a:latin typeface="+mn-lt"/>
            </a:endParaRPr>
          </a:p>
        </p:txBody>
      </p:sp>
      <p:sp>
        <p:nvSpPr>
          <p:cNvPr id="178" name="Google Shape;178;p24"/>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dirty="0">
                <a:latin typeface="+mn-lt"/>
              </a:rPr>
            </a:br>
            <a:r>
              <a:rPr lang="en-US" dirty="0">
                <a:latin typeface="+mn-lt"/>
              </a:rPr>
              <a:t>I was also amazed to see how relationships between tables gets created by its own when there were no errors in the tables. </a:t>
            </a:r>
            <a:endParaRPr dirty="0">
              <a:latin typeface="+mn-lt"/>
            </a:endParaRPr>
          </a:p>
        </p:txBody>
      </p:sp>
      <p:sp>
        <p:nvSpPr>
          <p:cNvPr id="179" name="Google Shape;179;p24"/>
          <p:cNvSpPr txBox="1">
            <a:spLocks noGrp="1"/>
          </p:cNvSpPr>
          <p:nvPr>
            <p:ph type="title" idx="7"/>
          </p:nvPr>
        </p:nvSpPr>
        <p:spPr>
          <a:xfrm>
            <a:off x="1657925"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0" name="Google Shape;180;p24"/>
          <p:cNvSpPr txBox="1">
            <a:spLocks noGrp="1"/>
          </p:cNvSpPr>
          <p:nvPr>
            <p:ph type="title" idx="8"/>
          </p:nvPr>
        </p:nvSpPr>
        <p:spPr>
          <a:xfrm>
            <a:off x="4204646"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1" name="Google Shape;181;p24"/>
          <p:cNvSpPr txBox="1">
            <a:spLocks noGrp="1"/>
          </p:cNvSpPr>
          <p:nvPr>
            <p:ph type="title" idx="9"/>
          </p:nvPr>
        </p:nvSpPr>
        <p:spPr>
          <a:xfrm>
            <a:off x="6751373"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182" name="Google Shape;182;p24"/>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sp>
        <p:nvSpPr>
          <p:cNvPr id="183" name="Google Shape;183;p24"/>
          <p:cNvSpPr/>
          <p:nvPr/>
        </p:nvSpPr>
        <p:spPr>
          <a:xfrm>
            <a:off x="4475546"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7022273"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1928825"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2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87" name="Google Shape;187;p24"/>
          <p:cNvGrpSpPr/>
          <p:nvPr/>
        </p:nvGrpSpPr>
        <p:grpSpPr>
          <a:xfrm>
            <a:off x="-62573" y="959839"/>
            <a:ext cx="1629900" cy="289350"/>
            <a:chOff x="7920125" y="394825"/>
            <a:chExt cx="1629900" cy="289350"/>
          </a:xfrm>
        </p:grpSpPr>
        <p:sp>
          <p:nvSpPr>
            <p:cNvPr id="188" name="Google Shape;188;p24"/>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720000" y="445025"/>
            <a:ext cx="77040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1"/>
                </a:solidFill>
                <a:latin typeface="+mn-lt"/>
              </a:rPr>
              <a:t>W</a:t>
            </a:r>
            <a:r>
              <a:rPr lang="en-US" b="1" i="0" dirty="0">
                <a:solidFill>
                  <a:schemeClr val="tx1"/>
                </a:solidFill>
                <a:effectLst/>
                <a:latin typeface="+mn-lt"/>
              </a:rPr>
              <a:t>hat I Struggled with</a:t>
            </a:r>
            <a:endParaRPr b="1" dirty="0">
              <a:solidFill>
                <a:schemeClr val="tx1"/>
              </a:solidFill>
              <a:latin typeface="+mn-lt"/>
            </a:endParaRPr>
          </a:p>
        </p:txBody>
      </p:sp>
      <p:sp>
        <p:nvSpPr>
          <p:cNvPr id="343" name="Google Shape;343;p28"/>
          <p:cNvSpPr txBox="1">
            <a:spLocks noGrp="1"/>
          </p:cNvSpPr>
          <p:nvPr>
            <p:ph type="subTitle" idx="1"/>
          </p:nvPr>
        </p:nvSpPr>
        <p:spPr>
          <a:xfrm>
            <a:off x="4618952" y="2571400"/>
            <a:ext cx="3080400" cy="782760"/>
          </a:xfrm>
          <a:prstGeom prst="rect">
            <a:avLst/>
          </a:prstGeom>
        </p:spPr>
        <p:txBody>
          <a:bodyPr spcFirstLastPara="1" wrap="square" lIns="91425" tIns="91425" rIns="91425" bIns="91425" anchor="t" anchorCtr="0">
            <a:noAutofit/>
          </a:bodyPr>
          <a:lstStyle/>
          <a:p>
            <a:pPr marL="0" lvl="0" indent="0"/>
            <a:r>
              <a:rPr lang="en-US" dirty="0">
                <a:latin typeface="+mn-lt"/>
              </a:rPr>
              <a:t>It was difficult to conceive a subquery in a way, such that the output would represent what I wanted to show.</a:t>
            </a:r>
            <a:endParaRPr dirty="0">
              <a:latin typeface="+mn-lt"/>
            </a:endParaRPr>
          </a:p>
        </p:txBody>
      </p:sp>
      <p:sp>
        <p:nvSpPr>
          <p:cNvPr id="344" name="Google Shape;344;p28"/>
          <p:cNvSpPr txBox="1">
            <a:spLocks noGrp="1"/>
          </p:cNvSpPr>
          <p:nvPr>
            <p:ph type="subTitle" idx="2"/>
          </p:nvPr>
        </p:nvSpPr>
        <p:spPr>
          <a:xfrm>
            <a:off x="1440858" y="2568251"/>
            <a:ext cx="3080400" cy="654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n-lt"/>
              </a:rPr>
              <a:t>To come up with what kind of entities and attributes to use, to store the details for the database</a:t>
            </a:r>
            <a:endParaRPr dirty="0">
              <a:latin typeface="+mn-lt"/>
            </a:endParaRPr>
          </a:p>
        </p:txBody>
      </p:sp>
      <p:cxnSp>
        <p:nvCxnSpPr>
          <p:cNvPr id="347" name="Google Shape;347;p28"/>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348" name="Google Shape;348;p28"/>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49" name="Google Shape;349;p28"/>
          <p:cNvGrpSpPr/>
          <p:nvPr/>
        </p:nvGrpSpPr>
        <p:grpSpPr>
          <a:xfrm>
            <a:off x="423863" y="1343339"/>
            <a:ext cx="289350" cy="1820400"/>
            <a:chOff x="423863" y="1343339"/>
            <a:chExt cx="289350" cy="1820400"/>
          </a:xfrm>
        </p:grpSpPr>
        <p:sp>
          <p:nvSpPr>
            <p:cNvPr id="350" name="Google Shape;350;p28"/>
            <p:cNvSpPr/>
            <p:nvPr/>
          </p:nvSpPr>
          <p:spPr>
            <a:xfrm>
              <a:off x="42386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607313" y="1343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42386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607313" y="1533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42386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07313" y="1724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42386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607313" y="1914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42386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07313" y="2105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42386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607313" y="2295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42386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607313" y="2486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42386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607313" y="2676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42386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607313" y="2867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42386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607313" y="3057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28"/>
          <p:cNvGrpSpPr/>
          <p:nvPr/>
        </p:nvGrpSpPr>
        <p:grpSpPr>
          <a:xfrm>
            <a:off x="8286088" y="3248339"/>
            <a:ext cx="289350" cy="677400"/>
            <a:chOff x="8286088" y="3248339"/>
            <a:chExt cx="289350" cy="677400"/>
          </a:xfrm>
        </p:grpSpPr>
        <p:sp>
          <p:nvSpPr>
            <p:cNvPr id="371" name="Google Shape;371;p28"/>
            <p:cNvSpPr/>
            <p:nvPr/>
          </p:nvSpPr>
          <p:spPr>
            <a:xfrm>
              <a:off x="828608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8469538" y="3248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828608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8469538" y="3438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828608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8469538" y="36293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828608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8469538" y="3819839"/>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28"/>
          <p:cNvGrpSpPr/>
          <p:nvPr/>
        </p:nvGrpSpPr>
        <p:grpSpPr>
          <a:xfrm>
            <a:off x="2555400" y="1422200"/>
            <a:ext cx="858900" cy="858900"/>
            <a:chOff x="2555400" y="1422200"/>
            <a:chExt cx="858900" cy="858900"/>
          </a:xfrm>
        </p:grpSpPr>
        <p:sp>
          <p:nvSpPr>
            <p:cNvPr id="386" name="Google Shape;386;p28"/>
            <p:cNvSpPr/>
            <p:nvPr/>
          </p:nvSpPr>
          <p:spPr>
            <a:xfrm>
              <a:off x="2555400" y="1422200"/>
              <a:ext cx="858900" cy="85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8"/>
            <p:cNvGrpSpPr/>
            <p:nvPr/>
          </p:nvGrpSpPr>
          <p:grpSpPr>
            <a:xfrm>
              <a:off x="2793561" y="1648169"/>
              <a:ext cx="382584" cy="406972"/>
              <a:chOff x="5364750" y="3235150"/>
              <a:chExt cx="277275" cy="294950"/>
            </a:xfrm>
          </p:grpSpPr>
          <p:sp>
            <p:nvSpPr>
              <p:cNvPr id="388" name="Google Shape;388;p28"/>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385;p28">
            <a:extLst>
              <a:ext uri="{FF2B5EF4-FFF2-40B4-BE49-F238E27FC236}">
                <a16:creationId xmlns:a16="http://schemas.microsoft.com/office/drawing/2014/main" id="{DC42FBB6-B706-26CC-C835-9FDCB9A06516}"/>
              </a:ext>
            </a:extLst>
          </p:cNvPr>
          <p:cNvGrpSpPr/>
          <p:nvPr/>
        </p:nvGrpSpPr>
        <p:grpSpPr>
          <a:xfrm>
            <a:off x="5729702" y="1422200"/>
            <a:ext cx="858900" cy="858900"/>
            <a:chOff x="2555400" y="1422200"/>
            <a:chExt cx="858900" cy="858900"/>
          </a:xfrm>
        </p:grpSpPr>
        <p:sp>
          <p:nvSpPr>
            <p:cNvPr id="3" name="Google Shape;386;p28">
              <a:extLst>
                <a:ext uri="{FF2B5EF4-FFF2-40B4-BE49-F238E27FC236}">
                  <a16:creationId xmlns:a16="http://schemas.microsoft.com/office/drawing/2014/main" id="{1ED9629B-D587-93AE-116A-295E482E5611}"/>
                </a:ext>
              </a:extLst>
            </p:cNvPr>
            <p:cNvSpPr/>
            <p:nvPr/>
          </p:nvSpPr>
          <p:spPr>
            <a:xfrm>
              <a:off x="2555400" y="1422200"/>
              <a:ext cx="858900" cy="85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387;p28">
              <a:extLst>
                <a:ext uri="{FF2B5EF4-FFF2-40B4-BE49-F238E27FC236}">
                  <a16:creationId xmlns:a16="http://schemas.microsoft.com/office/drawing/2014/main" id="{19F93A5C-9A44-AF30-6744-669A0F9949D9}"/>
                </a:ext>
              </a:extLst>
            </p:cNvPr>
            <p:cNvGrpSpPr/>
            <p:nvPr/>
          </p:nvGrpSpPr>
          <p:grpSpPr>
            <a:xfrm>
              <a:off x="2793561" y="1648169"/>
              <a:ext cx="382584" cy="406972"/>
              <a:chOff x="5364750" y="3235150"/>
              <a:chExt cx="277275" cy="294950"/>
            </a:xfrm>
          </p:grpSpPr>
          <p:sp>
            <p:nvSpPr>
              <p:cNvPr id="5" name="Google Shape;388;p28">
                <a:extLst>
                  <a:ext uri="{FF2B5EF4-FFF2-40B4-BE49-F238E27FC236}">
                    <a16:creationId xmlns:a16="http://schemas.microsoft.com/office/drawing/2014/main" id="{2E61ADDC-7B39-6A97-34F6-21949AC939FD}"/>
                  </a:ext>
                </a:extLst>
              </p:cNvPr>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9;p28">
                <a:extLst>
                  <a:ext uri="{FF2B5EF4-FFF2-40B4-BE49-F238E27FC236}">
                    <a16:creationId xmlns:a16="http://schemas.microsoft.com/office/drawing/2014/main" id="{7BA45B44-DA11-AFC4-7A4A-6FC1E0380F6B}"/>
                  </a:ext>
                </a:extLst>
              </p:cNvPr>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0;p28">
                <a:extLst>
                  <a:ext uri="{FF2B5EF4-FFF2-40B4-BE49-F238E27FC236}">
                    <a16:creationId xmlns:a16="http://schemas.microsoft.com/office/drawing/2014/main" id="{A017C42A-9FE7-4D12-7FF5-33B0B54C91DA}"/>
                  </a:ext>
                </a:extLst>
              </p:cNvPr>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1;p28">
                <a:extLst>
                  <a:ext uri="{FF2B5EF4-FFF2-40B4-BE49-F238E27FC236}">
                    <a16:creationId xmlns:a16="http://schemas.microsoft.com/office/drawing/2014/main" id="{035C9864-7DDF-10A6-6594-4597F94F6AE2}"/>
                  </a:ext>
                </a:extLst>
              </p:cNvPr>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2;p28">
                <a:extLst>
                  <a:ext uri="{FF2B5EF4-FFF2-40B4-BE49-F238E27FC236}">
                    <a16:creationId xmlns:a16="http://schemas.microsoft.com/office/drawing/2014/main" id="{447370D5-5293-364D-BB17-161176BD4A80}"/>
                  </a:ext>
                </a:extLst>
              </p:cNvPr>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3;p28">
                <a:extLst>
                  <a:ext uri="{FF2B5EF4-FFF2-40B4-BE49-F238E27FC236}">
                    <a16:creationId xmlns:a16="http://schemas.microsoft.com/office/drawing/2014/main" id="{76C824DC-1937-154E-7FD5-27ADBAB17211}"/>
                  </a:ext>
                </a:extLst>
              </p:cNvPr>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4;p28">
                <a:extLst>
                  <a:ext uri="{FF2B5EF4-FFF2-40B4-BE49-F238E27FC236}">
                    <a16:creationId xmlns:a16="http://schemas.microsoft.com/office/drawing/2014/main" id="{490C9ED5-274F-70D6-5720-5C20BA205EC5}"/>
                  </a:ext>
                </a:extLst>
              </p:cNvPr>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5;p28">
                <a:extLst>
                  <a:ext uri="{FF2B5EF4-FFF2-40B4-BE49-F238E27FC236}">
                    <a16:creationId xmlns:a16="http://schemas.microsoft.com/office/drawing/2014/main" id="{124F7D4D-5499-D018-6036-62F71C12DAFB}"/>
                  </a:ext>
                </a:extLst>
              </p:cNvPr>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3" name="Google Shape;303;p27"/>
          <p:cNvGrpSpPr/>
          <p:nvPr/>
        </p:nvGrpSpPr>
        <p:grpSpPr>
          <a:xfrm rot="-899982">
            <a:off x="7313415" y="3268620"/>
            <a:ext cx="2076479" cy="205604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82ACB6B4-F7B7-5440-C153-E5003FC2CBF5}"/>
              </a:ext>
            </a:extLst>
          </p:cNvPr>
          <p:cNvPicPr>
            <a:picLocks noChangeAspect="1"/>
          </p:cNvPicPr>
          <p:nvPr/>
        </p:nvPicPr>
        <p:blipFill>
          <a:blip r:embed="rId3"/>
          <a:stretch>
            <a:fillRect/>
          </a:stretch>
        </p:blipFill>
        <p:spPr>
          <a:xfrm>
            <a:off x="783884" y="541776"/>
            <a:ext cx="8113688" cy="4347960"/>
          </a:xfrm>
          <a:prstGeom prst="rect">
            <a:avLst/>
          </a:prstGeom>
        </p:spPr>
      </p:pic>
      <p:pic>
        <p:nvPicPr>
          <p:cNvPr id="3" name="Picture 2">
            <a:extLst>
              <a:ext uri="{FF2B5EF4-FFF2-40B4-BE49-F238E27FC236}">
                <a16:creationId xmlns:a16="http://schemas.microsoft.com/office/drawing/2014/main" id="{525A34A4-9CEB-99C9-BE96-2F9BF3AFE2E1}"/>
              </a:ext>
            </a:extLst>
          </p:cNvPr>
          <p:cNvPicPr>
            <a:picLocks noChangeAspect="1"/>
          </p:cNvPicPr>
          <p:nvPr/>
        </p:nvPicPr>
        <p:blipFill>
          <a:blip r:embed="rId3"/>
          <a:stretch>
            <a:fillRect/>
          </a:stretch>
        </p:blipFill>
        <p:spPr>
          <a:xfrm>
            <a:off x="457199" y="366712"/>
            <a:ext cx="8584941" cy="4600495"/>
          </a:xfrm>
          <a:prstGeom prst="rect">
            <a:avLst/>
          </a:prstGeom>
        </p:spPr>
      </p:pic>
      <p:sp>
        <p:nvSpPr>
          <p:cNvPr id="4" name="Google Shape;172;p24">
            <a:extLst>
              <a:ext uri="{FF2B5EF4-FFF2-40B4-BE49-F238E27FC236}">
                <a16:creationId xmlns:a16="http://schemas.microsoft.com/office/drawing/2014/main" id="{17D7CA8A-8B5E-3C0B-090D-F6DAAC105645}"/>
              </a:ext>
            </a:extLst>
          </p:cNvPr>
          <p:cNvSpPr txBox="1">
            <a:spLocks noGrp="1"/>
          </p:cNvSpPr>
          <p:nvPr>
            <p:ph type="title"/>
          </p:nvPr>
        </p:nvSpPr>
        <p:spPr>
          <a:xfrm flipH="1">
            <a:off x="-29249" y="105928"/>
            <a:ext cx="444734" cy="50375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mn-lt"/>
              </a:rPr>
              <a:t>C</a:t>
            </a:r>
            <a:br>
              <a:rPr lang="en-US" sz="1600" b="1" dirty="0">
                <a:latin typeface="+mn-lt"/>
              </a:rPr>
            </a:br>
            <a:r>
              <a:rPr lang="en-US" sz="1600" b="1" dirty="0">
                <a:latin typeface="+mn-lt"/>
              </a:rPr>
              <a:t>R</a:t>
            </a:r>
            <a:br>
              <a:rPr lang="en-US" sz="1600" b="1" dirty="0">
                <a:latin typeface="+mn-lt"/>
              </a:rPr>
            </a:br>
            <a:r>
              <a:rPr lang="en-US" sz="1600" b="1" dirty="0">
                <a:latin typeface="+mn-lt"/>
              </a:rPr>
              <a:t>O</a:t>
            </a:r>
            <a:br>
              <a:rPr lang="en-US" sz="1600" b="1" dirty="0">
                <a:latin typeface="+mn-lt"/>
              </a:rPr>
            </a:br>
            <a:r>
              <a:rPr lang="en-US" sz="1600" b="1" dirty="0">
                <a:latin typeface="+mn-lt"/>
              </a:rPr>
              <a:t>W</a:t>
            </a:r>
            <a:br>
              <a:rPr lang="en-US" sz="1600" b="1" dirty="0">
                <a:latin typeface="+mn-lt"/>
              </a:rPr>
            </a:br>
            <a:r>
              <a:rPr lang="en-US" sz="1600" b="1" dirty="0">
                <a:latin typeface="+mn-lt"/>
              </a:rPr>
              <a:t>‘s</a:t>
            </a:r>
            <a:br>
              <a:rPr lang="en-US" sz="1600" b="1" dirty="0">
                <a:latin typeface="+mn-lt"/>
              </a:rPr>
            </a:br>
            <a:br>
              <a:rPr lang="en-US" sz="1600" b="1" dirty="0">
                <a:latin typeface="+mn-lt"/>
              </a:rPr>
            </a:br>
            <a:r>
              <a:rPr lang="en-US" sz="1600" b="1" dirty="0">
                <a:latin typeface="+mn-lt"/>
              </a:rPr>
              <a:t>F</a:t>
            </a:r>
            <a:br>
              <a:rPr lang="en-US" sz="1600" b="1" dirty="0">
                <a:latin typeface="+mn-lt"/>
              </a:rPr>
            </a:br>
            <a:r>
              <a:rPr lang="en-US" sz="1600" b="1" dirty="0">
                <a:latin typeface="+mn-lt"/>
              </a:rPr>
              <a:t>O</a:t>
            </a:r>
            <a:br>
              <a:rPr lang="en-US" sz="1600" b="1" dirty="0">
                <a:latin typeface="+mn-lt"/>
              </a:rPr>
            </a:br>
            <a:r>
              <a:rPr lang="en-US" sz="1600" b="1" dirty="0" err="1">
                <a:latin typeface="+mn-lt"/>
              </a:rPr>
              <a:t>O</a:t>
            </a:r>
            <a:br>
              <a:rPr lang="en-US" sz="1600" b="1" dirty="0">
                <a:latin typeface="+mn-lt"/>
              </a:rPr>
            </a:br>
            <a:r>
              <a:rPr lang="en-US" sz="1600" b="1" dirty="0">
                <a:latin typeface="+mn-lt"/>
              </a:rPr>
              <a:t>T</a:t>
            </a:r>
            <a:br>
              <a:rPr lang="en-US" sz="1600" b="1" dirty="0">
                <a:latin typeface="+mn-lt"/>
              </a:rPr>
            </a:br>
            <a:br>
              <a:rPr lang="en-US" sz="1600" b="1" dirty="0">
                <a:latin typeface="+mn-lt"/>
              </a:rPr>
            </a:br>
            <a:r>
              <a:rPr lang="en-US" sz="1600" b="1" dirty="0">
                <a:latin typeface="+mn-lt"/>
              </a:rPr>
              <a:t>N</a:t>
            </a:r>
            <a:br>
              <a:rPr lang="en-US" sz="1600" b="1" dirty="0">
                <a:latin typeface="+mn-lt"/>
              </a:rPr>
            </a:br>
            <a:r>
              <a:rPr lang="en-US" sz="1600" b="1" dirty="0">
                <a:latin typeface="+mn-lt"/>
              </a:rPr>
              <a:t>O</a:t>
            </a:r>
            <a:br>
              <a:rPr lang="en-US" sz="1600" b="1" dirty="0">
                <a:latin typeface="+mn-lt"/>
              </a:rPr>
            </a:br>
            <a:r>
              <a:rPr lang="en-US" sz="1600" b="1" dirty="0">
                <a:latin typeface="+mn-lt"/>
              </a:rPr>
              <a:t>T</a:t>
            </a:r>
            <a:br>
              <a:rPr lang="en-US" sz="1600" b="1" dirty="0">
                <a:latin typeface="+mn-lt"/>
              </a:rPr>
            </a:br>
            <a:r>
              <a:rPr lang="en-US" sz="1600" b="1" dirty="0">
                <a:latin typeface="+mn-lt"/>
              </a:rPr>
              <a:t>A</a:t>
            </a:r>
            <a:br>
              <a:rPr lang="en-US" sz="1600" b="1" dirty="0">
                <a:latin typeface="+mn-lt"/>
              </a:rPr>
            </a:br>
            <a:r>
              <a:rPr lang="en-US" sz="1600" b="1" dirty="0">
                <a:latin typeface="+mn-lt"/>
              </a:rPr>
              <a:t>T</a:t>
            </a:r>
            <a:br>
              <a:rPr lang="en-US" sz="1600" b="1" dirty="0">
                <a:latin typeface="+mn-lt"/>
              </a:rPr>
            </a:br>
            <a:r>
              <a:rPr lang="en-US" sz="1600" b="1" dirty="0">
                <a:latin typeface="+mn-lt"/>
              </a:rPr>
              <a:t>I</a:t>
            </a:r>
            <a:br>
              <a:rPr lang="en-US" sz="1600" b="1" dirty="0">
                <a:latin typeface="+mn-lt"/>
              </a:rPr>
            </a:br>
            <a:r>
              <a:rPr lang="en-US" sz="1600" b="1" dirty="0">
                <a:latin typeface="+mn-lt"/>
              </a:rPr>
              <a:t>O</a:t>
            </a:r>
            <a:br>
              <a:rPr lang="en-US" sz="1600" b="1" dirty="0">
                <a:latin typeface="+mn-lt"/>
              </a:rPr>
            </a:br>
            <a:r>
              <a:rPr lang="en-US" sz="1600" b="1" dirty="0">
                <a:latin typeface="+mn-lt"/>
              </a:rPr>
              <a:t>N</a:t>
            </a:r>
            <a:endParaRPr sz="1600" b="1" dirty="0">
              <a:latin typeface="+mn-lt"/>
            </a:endParaRPr>
          </a:p>
        </p:txBody>
      </p: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3" name="Google Shape;303;p27"/>
          <p:cNvGrpSpPr/>
          <p:nvPr/>
        </p:nvGrpSpPr>
        <p:grpSpPr>
          <a:xfrm rot="-899982">
            <a:off x="7313415" y="3268620"/>
            <a:ext cx="2076479" cy="205604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682341" y="4650491"/>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72;p24">
            <a:extLst>
              <a:ext uri="{FF2B5EF4-FFF2-40B4-BE49-F238E27FC236}">
                <a16:creationId xmlns:a16="http://schemas.microsoft.com/office/drawing/2014/main" id="{17D7CA8A-8B5E-3C0B-090D-F6DAAC105645}"/>
              </a:ext>
            </a:extLst>
          </p:cNvPr>
          <p:cNvSpPr txBox="1">
            <a:spLocks noGrp="1"/>
          </p:cNvSpPr>
          <p:nvPr>
            <p:ph type="title"/>
          </p:nvPr>
        </p:nvSpPr>
        <p:spPr>
          <a:xfrm flipH="1">
            <a:off x="-29249" y="105928"/>
            <a:ext cx="444734" cy="50375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mn-lt"/>
              </a:rPr>
              <a:t>SUBT</a:t>
            </a:r>
            <a:br>
              <a:rPr lang="en-US" sz="1600" b="1" dirty="0">
                <a:latin typeface="+mn-lt"/>
              </a:rPr>
            </a:br>
            <a:r>
              <a:rPr lang="en-US" sz="1600" b="1" dirty="0">
                <a:latin typeface="+mn-lt"/>
              </a:rPr>
              <a:t>YPE</a:t>
            </a:r>
            <a:br>
              <a:rPr lang="en-US" sz="1600" b="1" dirty="0">
                <a:latin typeface="+mn-lt"/>
              </a:rPr>
            </a:br>
            <a:r>
              <a:rPr lang="en-US" sz="1600" b="1" dirty="0">
                <a:latin typeface="+mn-lt"/>
              </a:rPr>
              <a:t>/</a:t>
            </a:r>
            <a:br>
              <a:rPr lang="en-US" sz="1600" b="1" dirty="0">
                <a:latin typeface="+mn-lt"/>
              </a:rPr>
            </a:br>
            <a:r>
              <a:rPr lang="en-US" sz="1600" b="1" dirty="0">
                <a:latin typeface="+mn-lt"/>
              </a:rPr>
              <a:t>SUPERT</a:t>
            </a:r>
            <a:br>
              <a:rPr lang="en-US" sz="1600" b="1" dirty="0">
                <a:latin typeface="+mn-lt"/>
              </a:rPr>
            </a:br>
            <a:r>
              <a:rPr lang="en-US" sz="1600" b="1" dirty="0">
                <a:latin typeface="+mn-lt"/>
              </a:rPr>
              <a:t>YPE</a:t>
            </a:r>
            <a:endParaRPr sz="1600" b="1" dirty="0">
              <a:latin typeface="+mn-lt"/>
            </a:endParaRPr>
          </a:p>
        </p:txBody>
      </p:sp>
      <p:pic>
        <p:nvPicPr>
          <p:cNvPr id="5" name="Picture 4">
            <a:extLst>
              <a:ext uri="{FF2B5EF4-FFF2-40B4-BE49-F238E27FC236}">
                <a16:creationId xmlns:a16="http://schemas.microsoft.com/office/drawing/2014/main" id="{9A5A4B5C-3589-C348-0C1B-6D36A003A436}"/>
              </a:ext>
            </a:extLst>
          </p:cNvPr>
          <p:cNvPicPr>
            <a:picLocks noChangeAspect="1"/>
          </p:cNvPicPr>
          <p:nvPr/>
        </p:nvPicPr>
        <p:blipFill>
          <a:blip r:embed="rId3"/>
          <a:stretch>
            <a:fillRect/>
          </a:stretch>
        </p:blipFill>
        <p:spPr>
          <a:xfrm>
            <a:off x="1485958" y="77939"/>
            <a:ext cx="7153196" cy="4486130"/>
          </a:xfrm>
          <a:prstGeom prst="rect">
            <a:avLst/>
          </a:prstGeom>
        </p:spPr>
      </p:pic>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750971"/>
      </p:ext>
    </p:extLst>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795</Words>
  <Application>Microsoft Office PowerPoint</Application>
  <PresentationFormat>On-screen Show (16:9)</PresentationFormat>
  <Paragraphs>73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Playfair Display ExtraBold</vt:lpstr>
      <vt:lpstr>Bebas Neue</vt:lpstr>
      <vt:lpstr>Roboto</vt:lpstr>
      <vt:lpstr>Nunito Light</vt:lpstr>
      <vt:lpstr>Minimalist Business Basic Template by Slidesgo</vt:lpstr>
      <vt:lpstr>Asset Management  System </vt:lpstr>
      <vt:lpstr>Background</vt:lpstr>
      <vt:lpstr>Tables used for Database</vt:lpstr>
      <vt:lpstr>Subtype tables for Supertype Table Asset</vt:lpstr>
      <vt:lpstr>Relationships among Entities</vt:lpstr>
      <vt:lpstr>What Went Well</vt:lpstr>
      <vt:lpstr>What I Struggled with</vt:lpstr>
      <vt:lpstr>C R O W ‘s  F O O T  N O T A T I O N</vt:lpstr>
      <vt:lpstr>SUBT YPE / SUPERT YPE</vt:lpstr>
      <vt:lpstr>Relationships in phpMyAdmin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Management  System </dc:title>
  <dc:creator>Puneet Sharma</dc:creator>
  <cp:lastModifiedBy>Puneet Sharma</cp:lastModifiedBy>
  <cp:revision>26</cp:revision>
  <dcterms:modified xsi:type="dcterms:W3CDTF">2022-12-08T18:05:53Z</dcterms:modified>
</cp:coreProperties>
</file>