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dvent Pro SemiBold"/>
      <p:regular r:id="rId16"/>
      <p:bold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Share Tec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hareTech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714c0e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b714c0e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b714c0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b714c0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b714c0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b714c0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b714c0e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b714c0e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11900" y="3417196"/>
            <a:ext cx="3295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</a:rPr>
              <a:t>CTL Model Checker</a:t>
            </a:r>
            <a:endParaRPr b="1" sz="2700">
              <a:solidFill>
                <a:schemeClr val="lt2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646250"/>
            <a:ext cx="6020700" cy="27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Final Project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CS 5392</a:t>
            </a:r>
            <a:br>
              <a:rPr lang="en">
                <a:solidFill>
                  <a:srgbClr val="00CFCC"/>
                </a:solidFill>
              </a:rPr>
            </a:br>
            <a:r>
              <a:rPr lang="en" sz="4000">
                <a:solidFill>
                  <a:srgbClr val="00CFCC"/>
                </a:solidFill>
              </a:rPr>
              <a:t>Summer I 2020</a:t>
            </a:r>
            <a:endParaRPr sz="4000"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/>
        </p:nvSpPr>
        <p:spPr>
          <a:xfrm>
            <a:off x="160800" y="3417200"/>
            <a:ext cx="28314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By</a:t>
            </a:r>
            <a:endParaRPr sz="16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Morgan Langlais</a:t>
            </a:r>
            <a:endParaRPr sz="16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Sri Naga Vindu Goluguri</a:t>
            </a:r>
            <a:endParaRPr sz="16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Alka Raghav</a:t>
            </a:r>
            <a:endParaRPr sz="16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Vinay Lokesh</a:t>
            </a:r>
            <a:endParaRPr sz="16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 txBox="1"/>
          <p:nvPr>
            <p:ph type="title"/>
          </p:nvPr>
        </p:nvSpPr>
        <p:spPr>
          <a:xfrm>
            <a:off x="1733725" y="856650"/>
            <a:ext cx="56766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3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END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1310225"/>
            <a:ext cx="78669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 a Java standalone application that implements a model checking analysis tool for verification of properties defined in the CTL temporal logic. An application should be able to take as input the name of a file that contains definition of the Kripke structure to be analyzed, a state ID for which the property should be checked and a CTL formula that defines the property. The output should notify the user if the property is held or fails in the given state.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Input: </a:t>
            </a:r>
            <a:r>
              <a:rPr lang="en" sz="1600"/>
              <a:t>model declaration, desired state, and CTL formula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Output:</a:t>
            </a:r>
            <a:r>
              <a:rPr lang="en" sz="1600"/>
              <a:t> the model holds or the model does not hold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type="ctrTitle"/>
          </p:nvPr>
        </p:nvSpPr>
        <p:spPr>
          <a:xfrm>
            <a:off x="2590201" y="2267500"/>
            <a:ext cx="39636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KRIPKE MODELS</a:t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384375" y="167450"/>
            <a:ext cx="3021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States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s1, s2, s3, s4, s5, s6, s7;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5218725" y="334950"/>
            <a:ext cx="35457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Microwave Model</a:t>
            </a:r>
            <a:endParaRPr sz="3200"/>
          </a:p>
        </p:txBody>
      </p:sp>
      <p:sp>
        <p:nvSpPr>
          <p:cNvPr id="477" name="Google Shape;477;p26"/>
          <p:cNvSpPr txBox="1"/>
          <p:nvPr>
            <p:ph idx="1" type="body"/>
          </p:nvPr>
        </p:nvSpPr>
        <p:spPr>
          <a:xfrm>
            <a:off x="384375" y="1015850"/>
            <a:ext cx="2317500" cy="22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State Values: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s1 : 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s2 : s e,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s3 : c,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s4 : c h,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s5 : s c e,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s6 : s c,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s7 : s c h;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8" name="Google Shape;478;p26"/>
          <p:cNvSpPr txBox="1"/>
          <p:nvPr>
            <p:ph idx="1" type="body"/>
          </p:nvPr>
        </p:nvSpPr>
        <p:spPr>
          <a:xfrm>
            <a:off x="2701875" y="167450"/>
            <a:ext cx="23175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Transitions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t1 : s1 - s2,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t2 : s1 - s3,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t3 : s3 - s1,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t4 : s4 - s1,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t5 : s4 - s4,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t6 : s4 - s3,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t7 : s2 - s5,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t8 : s5 - s2,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t9 : s5 - s3,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t10 : s3 - s6,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t11 : s6 - s7,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t12 : s7 - s4;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9" name="Google Shape;4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1157100"/>
            <a:ext cx="3819826" cy="336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1" type="body"/>
          </p:nvPr>
        </p:nvSpPr>
        <p:spPr>
          <a:xfrm>
            <a:off x="384375" y="167450"/>
            <a:ext cx="3021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States: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s1, s2, s3, s4, s5,</a:t>
            </a:r>
            <a:br>
              <a:rPr lang="en" sz="15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s6, s7,s8,s9;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27"/>
          <p:cNvSpPr txBox="1"/>
          <p:nvPr>
            <p:ph type="ctrTitle"/>
          </p:nvPr>
        </p:nvSpPr>
        <p:spPr>
          <a:xfrm>
            <a:off x="6051350" y="491175"/>
            <a:ext cx="14739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4</a:t>
            </a:r>
            <a:endParaRPr sz="3200"/>
          </a:p>
        </p:txBody>
      </p:sp>
      <p:sp>
        <p:nvSpPr>
          <p:cNvPr id="486" name="Google Shape;486;p27"/>
          <p:cNvSpPr txBox="1"/>
          <p:nvPr>
            <p:ph idx="1" type="body"/>
          </p:nvPr>
        </p:nvSpPr>
        <p:spPr>
          <a:xfrm>
            <a:off x="384375" y="1015850"/>
            <a:ext cx="23175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State Values: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s1 : n1 n2 0,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s2 : t1 n2 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s3 : c1 n2 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s4 : c1 t2 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s5 : t1 t2 1,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s6 : n1 t2 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s7 : t1 t2 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s8 : t1 c2 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s9 : n1 c2 2;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7" name="Google Shape;487;p27"/>
          <p:cNvSpPr txBox="1"/>
          <p:nvPr>
            <p:ph idx="1" type="body"/>
          </p:nvPr>
        </p:nvSpPr>
        <p:spPr>
          <a:xfrm>
            <a:off x="2701875" y="167450"/>
            <a:ext cx="23175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Transitions:</a:t>
            </a:r>
            <a:br>
              <a:rPr lang="en" sz="1900">
                <a:latin typeface="Nunito"/>
                <a:ea typeface="Nunito"/>
                <a:cs typeface="Nunito"/>
                <a:sym typeface="Nunito"/>
              </a:rPr>
            </a:br>
            <a:r>
              <a:rPr lang="en" sz="1500">
                <a:latin typeface="Nunito"/>
                <a:ea typeface="Nunito"/>
                <a:cs typeface="Nunito"/>
                <a:sym typeface="Nunito"/>
              </a:rPr>
              <a:t>t1 : s1 - s2,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t2 : s2 - s3,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t3 : s3 - s4,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t4 : s5 - s4,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t5 : s2 - s5,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t6 : s4 - s6,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t7 : s8 - s2,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t8 : s1 - s6,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t9 : s6 - s7,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t10 : s7 - s8,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t11 : s9 - s8,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t12 : s6 - s9;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8" name="Google Shape;4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200" y="1346950"/>
            <a:ext cx="4436075" cy="305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idx="8" type="ctrTitle"/>
          </p:nvPr>
        </p:nvSpPr>
        <p:spPr>
          <a:xfrm>
            <a:off x="285200" y="305450"/>
            <a:ext cx="19104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 sz="3000"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150" y="305450"/>
            <a:ext cx="6643600" cy="45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idx="8" type="ctrTitle"/>
          </p:nvPr>
        </p:nvSpPr>
        <p:spPr>
          <a:xfrm>
            <a:off x="285200" y="305450"/>
            <a:ext cx="19104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Diagram</a:t>
            </a:r>
            <a:endParaRPr sz="3000"/>
          </a:p>
        </p:txBody>
      </p:sp>
      <p:pic>
        <p:nvPicPr>
          <p:cNvPr id="500" name="Google Shape;5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75" y="152400"/>
            <a:ext cx="45009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50" y="226825"/>
            <a:ext cx="3545701" cy="230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775" y="2681675"/>
            <a:ext cx="3840875" cy="22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/>
        </p:nvSpPr>
        <p:spPr>
          <a:xfrm>
            <a:off x="409150" y="2717800"/>
            <a:ext cx="3545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...</a:t>
            </a:r>
            <a:endParaRPr b="1"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5034363" y="1869825"/>
            <a:ext cx="3545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...</a:t>
            </a:r>
            <a:endParaRPr b="1"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9" name="Google Shape;509;p30"/>
          <p:cNvSpPr txBox="1"/>
          <p:nvPr>
            <p:ph type="ctrTitle"/>
          </p:nvPr>
        </p:nvSpPr>
        <p:spPr>
          <a:xfrm>
            <a:off x="4886775" y="493771"/>
            <a:ext cx="3545700" cy="10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4 Example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4: AG(t1 -&gt; AF c1)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ctrTitle"/>
          </p:nvPr>
        </p:nvSpPr>
        <p:spPr>
          <a:xfrm>
            <a:off x="4972400" y="308475"/>
            <a:ext cx="3545700" cy="11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Microwave Example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7: AF(c or h)</a:t>
            </a:r>
            <a:endParaRPr sz="2000"/>
          </a:p>
        </p:txBody>
      </p:sp>
      <p:sp>
        <p:nvSpPr>
          <p:cNvPr id="515" name="Google Shape;515;p31"/>
          <p:cNvSpPr txBox="1"/>
          <p:nvPr/>
        </p:nvSpPr>
        <p:spPr>
          <a:xfrm>
            <a:off x="409150" y="2717800"/>
            <a:ext cx="3545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...</a:t>
            </a:r>
            <a:endParaRPr b="1"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5034363" y="1869825"/>
            <a:ext cx="3545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...</a:t>
            </a:r>
            <a:endParaRPr b="1" sz="2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31"/>
          <p:cNvPicPr preferRelativeResize="0"/>
          <p:nvPr/>
        </p:nvPicPr>
        <p:blipFill rotWithShape="1">
          <a:blip r:embed="rId3">
            <a:alphaModFix/>
          </a:blip>
          <a:srcRect b="14464" l="0" r="9272" t="0"/>
          <a:stretch/>
        </p:blipFill>
        <p:spPr>
          <a:xfrm>
            <a:off x="298275" y="308475"/>
            <a:ext cx="4172399" cy="23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374" y="2611600"/>
            <a:ext cx="3739648" cy="2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