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82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92" r:id="rId17"/>
    <p:sldId id="290" r:id="rId18"/>
    <p:sldId id="291" r:id="rId19"/>
    <p:sldId id="269" r:id="rId20"/>
    <p:sldId id="270" r:id="rId21"/>
    <p:sldId id="268" r:id="rId22"/>
    <p:sldId id="271" r:id="rId23"/>
    <p:sldId id="272" r:id="rId24"/>
    <p:sldId id="273" r:id="rId25"/>
    <p:sldId id="286" r:id="rId26"/>
    <p:sldId id="287" r:id="rId27"/>
    <p:sldId id="28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9144000" cy="5143500" type="screen16x9"/>
  <p:notesSz cx="6858000" cy="9144000"/>
  <p:embeddedFontLst>
    <p:embeddedFont>
      <p:font typeface="Share Tech" panose="00000500000000000000"/>
      <p:regular r:id="rId44"/>
    </p:embeddedFont>
    <p:embeddedFont>
      <p:font typeface="Maven Pro"/>
      <p:regular r:id="rId45"/>
    </p:embeddedFont>
    <p:embeddedFont>
      <p:font typeface="Livvic Light"/>
      <p:regular r:id="rId46"/>
    </p:embeddedFont>
    <p:embeddedFont>
      <p:font typeface="Nunito Light"/>
      <p:regular r:id="rId47"/>
    </p:embeddedFont>
    <p:embeddedFont>
      <p:font typeface="Advent Pro SemiBold"/>
      <p:bold r:id="rId48"/>
      <p:boldItalic r:id="rId49"/>
    </p:embeddedFont>
    <p:embeddedFont>
      <p:font typeface="Fira Sans Condensed Medium" panose="020B0603050000020004"/>
      <p:regular r:id="rId50"/>
    </p:embeddedFont>
    <p:embeddedFont>
      <p:font typeface="Source Sans Pro" panose="020B0503030403020204"/>
      <p:regular r:id="rId51"/>
      <p:bold r:id="rId52"/>
      <p:italic r:id="rId53"/>
      <p:boldItalic r:id="rId54"/>
    </p:embeddedFont>
  </p:embeddedFontLst>
  <p:custDataLst>
    <p:tags r:id="rId5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/>
  </p:normalViewPr>
  <p:slideViewPr>
    <p:cSldViewPr snapToGrid="0" showGuides="1">
      <p:cViewPr varScale="1">
        <p:scale>
          <a:sx n="132" d="100"/>
          <a:sy n="132" d="100"/>
        </p:scale>
        <p:origin x="48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5" Type="http://schemas.openxmlformats.org/officeDocument/2006/relationships/tags" Target="tags/tag1.xml"/><Relationship Id="rId54" Type="http://schemas.openxmlformats.org/officeDocument/2006/relationships/font" Target="fonts/font11.fntdata"/><Relationship Id="rId53" Type="http://schemas.openxmlformats.org/officeDocument/2006/relationships/font" Target="fonts/font10.fntdata"/><Relationship Id="rId52" Type="http://schemas.openxmlformats.org/officeDocument/2006/relationships/font" Target="fonts/font9.fntdata"/><Relationship Id="rId51" Type="http://schemas.openxmlformats.org/officeDocument/2006/relationships/font" Target="fonts/font8.fntdata"/><Relationship Id="rId50" Type="http://schemas.openxmlformats.org/officeDocument/2006/relationships/font" Target="fonts/font7.fntdata"/><Relationship Id="rId5" Type="http://schemas.openxmlformats.org/officeDocument/2006/relationships/slide" Target="slides/slide1.xml"/><Relationship Id="rId49" Type="http://schemas.openxmlformats.org/officeDocument/2006/relationships/font" Target="fonts/font6.fntdata"/><Relationship Id="rId48" Type="http://schemas.openxmlformats.org/officeDocument/2006/relationships/font" Target="fonts/font5.fntdata"/><Relationship Id="rId47" Type="http://schemas.openxmlformats.org/officeDocument/2006/relationships/font" Target="fonts/font4.fntdata"/><Relationship Id="rId46" Type="http://schemas.openxmlformats.org/officeDocument/2006/relationships/font" Target="fonts/font3.fntdata"/><Relationship Id="rId45" Type="http://schemas.openxmlformats.org/officeDocument/2006/relationships/font" Target="fonts/font2.fntdata"/><Relationship Id="rId44" Type="http://schemas.openxmlformats.org/officeDocument/2006/relationships/font" Target="fonts/font1.fntdata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37742f0aa6_2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g237742f0aa6_2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38bfd6774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38bfd6774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3786b0b2ed_7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g23786b0b2ed_7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3786b0b2ed_7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g23786b0b2ed_7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3786b0b2ed_7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g23786b0b2ed_7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3786b0b2ed_7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g23786b0b2ed_7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3786b0b2ed_7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g23786b0b2ed_7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3786b0b2ed_7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g23786b0b2ed_7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3786b0b2ed_7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g23786b0b2ed_7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3786b0b5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g23786b0b5d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7742f0aa6_2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g237742f0aa6_2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3786b0b2ed_7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g23786b0b2ed_7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3786b0b2ed_7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g23786b0b2ed_7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3786b0b2ed_7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g23786b0b2ed_7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3786b0b2ed_7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g23786b0b2ed_7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3786b0b2ed_7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3" name="Google Shape;913;g23786b0b2ed_7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3786b0b2ed_7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g23786b0b2ed_7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3786b0b2ed_7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5" name="Google Shape;935;g23786b0b2ed_7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3786b0b2ed_7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g23786b0b2ed_7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3786b0b2ed_7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6" name="Google Shape;966;g23786b0b2ed_7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3786b0b2ed_7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g23786b0b2ed_7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38bfd6774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g238bfd6774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3786b0b2ed_7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23786b0b2ed_7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3786b0b5d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7" name="Google Shape;1047;g23786b0b5d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37742f0aa6_2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8" name="Google Shape;1058;g237742f0aa6_2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3786b0b5d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3" name="Google Shape;1123;g23786b0b5d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3786b0b5d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5" name="Google Shape;1155;g23786b0b5d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37742f0aa6_2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2" name="Google Shape;1162;g237742f0aa6_2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3786b0b5d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g23786b0b5d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3786b0b5dd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23786b0b5dd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3786b0b2e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23786b0b2e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38bfd6774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38bfd6774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38bfd677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38bfd677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38bfd6774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38bfd6774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1" name="Google Shape;111;p16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>
            <a:spLocks noGrp="1"/>
          </p:cNvSpPr>
          <p:nvPr>
            <p:ph type="title" idx="3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  <p:sp>
        <p:nvSpPr>
          <p:cNvPr id="113" name="Google Shape;113;p16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4" name="Google Shape;114;p16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>
            <a:spLocks noGrp="1"/>
          </p:cNvSpPr>
          <p:nvPr>
            <p:ph type="title" idx="6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  <p:sp>
        <p:nvSpPr>
          <p:cNvPr id="116" name="Google Shape;116;p16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8" name="Google Shape;118;p16"/>
          <p:cNvSpPr txBox="1">
            <a:spLocks noGrp="1"/>
          </p:cNvSpPr>
          <p:nvPr>
            <p:ph type="title" idx="9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  <p:sp>
        <p:nvSpPr>
          <p:cNvPr id="119" name="Google Shape;119;p16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129" name="Google Shape;129;p17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32" name="Google Shape;132;p1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35" name="Google Shape;135;p17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7" name="Google Shape;137;p17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41" name="Google Shape;141;p18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43" name="Google Shape;143;p18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" name="Google Shape;144;p18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5" name="Google Shape;145;p18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0" name="Google Shape;150;p1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2" name="Google Shape;152;p18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7" name="Google Shape;157;p19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58" name="Google Shape;158;p19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60" name="Google Shape;160;p19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162" name="Google Shape;162;p19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6" name="Google Shape;176;p20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89" name="Google Shape;189;p2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90" name="Google Shape;190;p2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3" name="Google Shape;193;p21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95" name="Google Shape;195;p21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7" name="Google Shape;197;p21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99" name="Google Shape;199;p21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1" name="Google Shape;201;p21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202" name="Google Shape;202;p21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4" name="Google Shape;204;p21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21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6" name="Google Shape;206;p21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1" name="Google Shape;211;p23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17" name="Google Shape;217;p23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218" name="Google Shape;218;p2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1" name="Google Shape;221;p2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4" name="Google Shape;224;p23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25" name="Google Shape;225;p23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28" name="Google Shape;228;p2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0" name="Google Shape;230;p23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231" name="Google Shape;231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3" name="Google Shape;233;p2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34" name="Google Shape;234;p23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8" name="Google Shape;238;p23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239" name="Google Shape;239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2" name="Google Shape;242;p23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3" name="Google Shape;243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44" name="Google Shape;244;p23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46" name="Google Shape;246;p23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47" name="Google Shape;247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50" name="Google Shape;250;p23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51" name="Google Shape;2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53" name="Google Shape;253;p23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54" name="Google Shape;254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56" name="Google Shape;256;p23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57" name="Google Shape;257;p2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9" name="Google Shape;259;p23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4" name="Google Shape;264;p2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265" name="Google Shape;265;p2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6" name="Google Shape;266;p2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70" name="Google Shape;270;p2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71" name="Google Shape;271;p2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73" name="Google Shape;273;p2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8" name="Google Shape;278;p25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9" name="Google Shape;279;p25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85" name="Google Shape;285;p25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88" name="Google Shape;288;p25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89" name="Google Shape;289;p25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90" name="Google Shape;290;p25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92" name="Google Shape;292;p25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93" name="Google Shape;293;p2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95" name="Google Shape;295;p25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6" name="Google Shape;296;p25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02" name="Google Shape;302;p25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03" name="Google Shape;303;p25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5" name="Google Shape;305;p25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06" name="Google Shape;306;p25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307" name="Google Shape;307;p25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10" name="Google Shape;310;p25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312" name="Google Shape;312;p2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14" name="Google Shape;314;p25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315" name="Google Shape;315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26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26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26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26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26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6" name="Google Shape;326;p26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7" name="Google Shape;327;p26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8" name="Google Shape;328;p26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340" name="Google Shape;340;p27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27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342" name="Google Shape;342;p27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27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344" name="Google Shape;344;p27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5" name="Google Shape;345;p27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6" name="Google Shape;346;p27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347" name="Google Shape;347;p27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8" name="Google Shape;348;p27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349" name="Google Shape;349;p27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27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351" name="Google Shape;351;p27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27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3" name="Google Shape;363;p28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64" name="Google Shape;364;p28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365" name="Google Shape;365;p28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05" name="Google Shape;405;p2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406" name="Google Shape;406;p29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08" name="Google Shape;408;p29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29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411" name="Google Shape;411;p29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2" name="Google Shape;412;p29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413" name="Google Shape;413;p29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4" name="Google Shape;414;p29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415" name="Google Shape;415;p29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6" name="Google Shape;416;p29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3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20" name="Google Shape;420;p30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24" name="Google Shape;424;p30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425" name="Google Shape;425;p3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7" name="Google Shape;427;p30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1" name="Google Shape;431;p31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2" name="Google Shape;432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zh-CN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zh-CN" sz="1000" b="0" i="0" u="none" strike="noStrike" cap="non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zh-CN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zh-CN" sz="1000" b="0" i="0" u="none" strike="noStrike" cap="non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zh-CN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zh-CN" sz="1000" b="0" i="0" u="none" strike="noStrike" cap="non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 b="0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6" name="Google Shape;436;p31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41" name="Google Shape;441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42" name="Google Shape;442;p31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45" name="Google Shape;445;p3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49" name="Google Shape;449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50" name="Google Shape;450;p3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53" name="Google Shape;453;p31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55" name="Google Shape;455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56" name="Google Shape;456;p3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58" name="Google Shape;458;p31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59" name="Google Shape;459;p31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1" name="Google Shape;461;p31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62" name="Google Shape;462;p31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63" name="Google Shape;463;p31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7" name="Google Shape;467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8" name="Google Shape;468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77" name="Google Shape;477;p36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478" name="Google Shape;478;p36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81" name="Google Shape;481;p36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82" name="Google Shape;482;p36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83" name="Google Shape;483;p36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85" name="Google Shape;485;p36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86" name="Google Shape;486;p36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87" name="Google Shape;487;p36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490" name="Google Shape;490;p36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92" name="Google Shape;492;p36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3" name="Google Shape;493;p36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4" name="Google Shape;494;p36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rgbClr val="0000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497" name="Google Shape;497;p3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8" name="Google Shape;498;p3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499" name="Google Shape;499;p3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0" name="Google Shape;500;p3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501" name="Google Shape;501;p3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2" name="Google Shape;502;p3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503" name="Google Shape;503;p3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4" name="Google Shape;504;p3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05" name="Google Shape;505;p3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6" name="Google Shape;506;p3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7" name="Google Shape;507;p3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8" name="Google Shape;508;p3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9" name="Google Shape;509;p3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0" name="Google Shape;510;p3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1" name="Google Shape;511;p3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2" name="Google Shape;512;p3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3" name="Google Shape;513;p3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4" name="Google Shape;514;p3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17" name="Google Shape;517;p38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0" name="Google Shape;520;p3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1" name="Google Shape;521;p3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2" name="Google Shape;522;p3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3" name="Google Shape;523;p3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4" name="Google Shape;524;p3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5" name="Google Shape;525;p3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9" name="Google Shape;529;p39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0" name="Google Shape;530;p39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35" name="Google Shape;535;p39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536" name="Google Shape;536;p3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39" name="Google Shape;539;p39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40" name="Google Shape;540;p39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541" name="Google Shape;541;p39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544" name="Google Shape;544;p39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547" name="Google Shape;547;p3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2" name="Google Shape;552;p39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53" name="Google Shape;553;p39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554" name="Google Shape;554;p3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56" name="Google Shape;556;p39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57" name="Google Shape;557;p39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558" name="Google Shape;558;p3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61" name="Google Shape;561;p39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2" name="Google Shape;562;p39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563" name="Google Shape;563;p39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566" name="Google Shape;566;p3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1" name="Google Shape;571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2" name="Google Shape;572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9pPr>
          </a:lstStyle>
          <a:p/>
        </p:txBody>
      </p:sp>
      <p:sp>
        <p:nvSpPr>
          <p:cNvPr id="473" name="Google Shape;47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docs.google.com/spreadsheets/d/1vTu7Se8kTXNeu0nfne0enewkuZP5gXoWv1ZuVc1MnJg/co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36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3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15.xml"/><Relationship Id="rId7" Type="http://schemas.openxmlformats.org/officeDocument/2006/relationships/hyperlink" Target="https://huggingface.co/uer/gpt2-chinese-cluecorpussmall" TargetMode="External"/><Relationship Id="rId6" Type="http://schemas.openxmlformats.org/officeDocument/2006/relationships/hyperlink" Target="https://github.com/opendilab/awesome-RLHF" TargetMode="External"/><Relationship Id="rId5" Type="http://schemas.openxmlformats.org/officeDocument/2006/relationships/hyperlink" Target="https://openai.com/research/gpt-2-1-5b-release" TargetMode="External"/><Relationship Id="rId4" Type="http://schemas.openxmlformats.org/officeDocument/2006/relationships/hyperlink" Target="https://transformer.huggingface.co/doc/gpt2-large" TargetMode="External"/><Relationship Id="rId3" Type="http://schemas.openxmlformats.org/officeDocument/2006/relationships/hyperlink" Target="https://openai.com/research/openai-baselines-ppo" TargetMode="External"/><Relationship Id="rId2" Type="http://schemas.openxmlformats.org/officeDocument/2006/relationships/hyperlink" Target="https://blogs.nvidia.com/blog/2022/03/25/what-is-a-transformer-model/" TargetMode="External"/><Relationship Id="rId1" Type="http://schemas.openxmlformats.org/officeDocument/2006/relationships/hyperlink" Target="https://www.infoq.com/news/2022/01/deepmind-gopher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3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>
                <a:solidFill>
                  <a:schemeClr val="accent2"/>
                </a:solidFill>
              </a:rPr>
              <a:t>RLHF</a:t>
            </a:r>
            <a:r>
              <a:rPr lang="zh-CN"/>
              <a:t> on</a:t>
            </a:r>
            <a:endParaRPr lang="zh-CN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/>
              <a:t>  Sentence Generating</a:t>
            </a:r>
            <a:endParaRPr lang="zh-CN"/>
          </a:p>
        </p:txBody>
      </p:sp>
      <p:sp>
        <p:nvSpPr>
          <p:cNvPr id="580" name="Google Shape;580;p4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1" name="Google Shape;581;p4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3" name="Google Shape;583;p4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4" name="Google Shape;584;p4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5" name="Google Shape;585;p4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86" name="Google Shape;586;p4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87" name="Google Shape;587;p4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89" name="Google Shape;589;p4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90" name="Google Shape;590;p4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92" name="Google Shape;592;p4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93" name="Google Shape;593;p4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6" name="Google Shape;596;p4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7" name="Google Shape;597;p4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98" name="Google Shape;598;p43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599" name="Google Shape;599;p4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01" name="Google Shape;601;p43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602" name="Google Shape;602;p4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05" name="Google Shape;605;p43"/>
          <p:cNvSpPr txBox="1">
            <a:spLocks noGrp="1"/>
          </p:cNvSpPr>
          <p:nvPr>
            <p:ph type="subTitle" idx="1"/>
          </p:nvPr>
        </p:nvSpPr>
        <p:spPr>
          <a:xfrm>
            <a:off x="2674000" y="2782475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400" dirty="0"/>
              <a:t>T34</a:t>
            </a:r>
            <a:endParaRPr dirty="0"/>
          </a:p>
          <a:p>
            <a:pPr marL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dirty="0"/>
              <a:t>马雨菲 119010233</a:t>
            </a:r>
            <a:endParaRPr dirty="0"/>
          </a:p>
          <a:p>
            <a:pPr marL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dirty="0"/>
              <a:t>隋皓然 120090339</a:t>
            </a:r>
            <a:endParaRPr dirty="0"/>
          </a:p>
          <a:p>
            <a:pPr marL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dirty="0"/>
              <a:t>尹启骅 120090784</a:t>
            </a:r>
            <a:endParaRPr dirty="0"/>
          </a:p>
          <a:p>
            <a:pPr marL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dirty="0"/>
              <a:t>姚星瞳 120040065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68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Tuning the parameters and matrix of the LM to maximize the reward that RM returns for the text it generates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Iterative optimize the parameters, update RM and LM until LM met the requirements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Common reinforcement learning method in RLHF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Policy Gradient(PG)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Proximal Policy Optimization(PPO)</a:t>
            </a:r>
            <a:endParaRPr sz="1800"/>
          </a:p>
        </p:txBody>
      </p:sp>
      <p:sp>
        <p:nvSpPr>
          <p:cNvPr id="698" name="Google Shape;698;p5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2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Reinforcement Learning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3"/>
          <p:cNvSpPr txBox="1">
            <a:spLocks noGrp="1"/>
          </p:cNvSpPr>
          <p:nvPr>
            <p:ph type="ctrTitle"/>
          </p:nvPr>
        </p:nvSpPr>
        <p:spPr>
          <a:xfrm>
            <a:off x="1167260" y="1623903"/>
            <a:ext cx="4366725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sz="2800"/>
              <a:t>Method &amp; </a:t>
            </a:r>
            <a:r>
              <a:rPr lang="zh-CN"/>
              <a:t>Implement</a:t>
            </a:r>
            <a:endParaRPr lang="zh-CN"/>
          </a:p>
        </p:txBody>
      </p:sp>
      <p:sp>
        <p:nvSpPr>
          <p:cNvPr id="704" name="Google Shape;704;p53"/>
          <p:cNvSpPr txBox="1">
            <a:spLocks noGrp="1"/>
          </p:cNvSpPr>
          <p:nvPr>
            <p:ph type="subTitle" idx="1"/>
          </p:nvPr>
        </p:nvSpPr>
        <p:spPr>
          <a:xfrm>
            <a:off x="1745867" y="2419881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 dirty="0"/>
              <a:t>Reinforcement Learning Human Feedback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 dirty="0"/>
              <a:t>+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 dirty="0"/>
              <a:t>Language Model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400" dirty="0"/>
          </a:p>
        </p:txBody>
      </p:sp>
      <p:sp>
        <p:nvSpPr>
          <p:cNvPr id="705" name="Google Shape;705;p53"/>
          <p:cNvSpPr/>
          <p:nvPr/>
        </p:nvSpPr>
        <p:spPr>
          <a:xfrm>
            <a:off x="5737155" y="1749703"/>
            <a:ext cx="1085100" cy="1085100"/>
          </a:xfrm>
          <a:prstGeom prst="rect">
            <a:avLst/>
          </a:prstGeom>
          <a:solidFill>
            <a:srgbClr val="EB93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53"/>
          <p:cNvSpPr txBox="1">
            <a:spLocks noGrp="1"/>
          </p:cNvSpPr>
          <p:nvPr>
            <p:ph type="title" idx="2"/>
          </p:nvPr>
        </p:nvSpPr>
        <p:spPr>
          <a:xfrm>
            <a:off x="5789180" y="2003353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7" name="Google Shape;707;p53"/>
          <p:cNvSpPr/>
          <p:nvPr/>
        </p:nvSpPr>
        <p:spPr>
          <a:xfrm>
            <a:off x="1324756" y="3750128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1324230" y="3750128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B93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09" name="Google Shape;709;p53"/>
          <p:cNvCxnSpPr>
            <a:stCxn id="705" idx="2"/>
          </p:cNvCxnSpPr>
          <p:nvPr/>
        </p:nvCxnSpPr>
        <p:spPr>
          <a:xfrm>
            <a:off x="6279705" y="2834803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EB936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5"/>
          <p:cNvSpPr txBox="1">
            <a:spLocks noGrp="1"/>
          </p:cNvSpPr>
          <p:nvPr>
            <p:ph type="ctrTitle"/>
          </p:nvPr>
        </p:nvSpPr>
        <p:spPr>
          <a:xfrm>
            <a:off x="236844" y="1048126"/>
            <a:ext cx="3081017" cy="28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  <a:r>
              <a:rPr lang="en-US" dirty="0"/>
              <a:t>-</a:t>
            </a:r>
            <a:r>
              <a:rPr lang="en-US" dirty="0" err="1"/>
              <a:t>Kullback-Leibler</a:t>
            </a:r>
            <a:r>
              <a:rPr lang="en-US" dirty="0"/>
              <a:t> (KL) divergence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Constrains the RL fine-tuning result to not result in  in a LM that output gibberish</a:t>
            </a:r>
            <a:br>
              <a:rPr lang="en-US" dirty="0"/>
            </a:br>
            <a:endParaRPr dirty="0"/>
          </a:p>
        </p:txBody>
      </p:sp>
      <p:sp>
        <p:nvSpPr>
          <p:cNvPr id="775" name="Google Shape;775;p55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76" name="Google Shape;776;p55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</a:p>
        </p:txBody>
      </p:sp>
      <p:sp>
        <p:nvSpPr>
          <p:cNvPr id="779" name="Google Shape;779;p55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80" name="Google Shape;780;p55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</a:p>
        </p:txBody>
      </p:sp>
      <p:sp>
        <p:nvSpPr>
          <p:cNvPr id="781" name="Google Shape;781;p55"/>
          <p:cNvSpPr txBox="1">
            <a:spLocks noGrp="1"/>
          </p:cNvSpPr>
          <p:nvPr>
            <p:ph type="ctrTitle" idx="8"/>
          </p:nvPr>
        </p:nvSpPr>
        <p:spPr>
          <a:xfrm>
            <a:off x="393650" y="26762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dirty="0"/>
              <a:t>KL-penalty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3293" y="26232"/>
            <a:ext cx="5987930" cy="5104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5"/>
          <p:cNvSpPr txBox="1">
            <a:spLocks noGrp="1"/>
          </p:cNvSpPr>
          <p:nvPr>
            <p:ph type="ctrTitle"/>
          </p:nvPr>
        </p:nvSpPr>
        <p:spPr>
          <a:xfrm>
            <a:off x="236845" y="1346861"/>
            <a:ext cx="3009406" cy="203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  <a:r>
              <a:rPr lang="en-US" dirty="0"/>
              <a:t>-On Policy algorithm</a:t>
            </a:r>
            <a:br>
              <a:rPr lang="en-US" dirty="0"/>
            </a:br>
            <a:r>
              <a:rPr lang="en-US" dirty="0"/>
              <a:t>-Works with discrete or continuous actions</a:t>
            </a:r>
            <a:br>
              <a:rPr lang="en-US" dirty="0"/>
            </a:br>
            <a:r>
              <a:rPr lang="en-US" dirty="0"/>
              <a:t>-Optimized for parallelization</a:t>
            </a:r>
            <a:endParaRPr dirty="0"/>
          </a:p>
        </p:txBody>
      </p:sp>
      <p:sp>
        <p:nvSpPr>
          <p:cNvPr id="774" name="Google Shape;774;p55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dirty="0"/>
          </a:p>
        </p:txBody>
      </p:sp>
      <p:sp>
        <p:nvSpPr>
          <p:cNvPr id="775" name="Google Shape;775;p55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76" name="Google Shape;776;p55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</a:p>
        </p:txBody>
      </p:sp>
      <p:sp>
        <p:nvSpPr>
          <p:cNvPr id="777" name="Google Shape;777;p55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79" name="Google Shape;779;p55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80" name="Google Shape;780;p55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</a:p>
        </p:txBody>
      </p:sp>
      <p:sp>
        <p:nvSpPr>
          <p:cNvPr id="781" name="Google Shape;781;p55"/>
          <p:cNvSpPr txBox="1">
            <a:spLocks noGrp="1"/>
          </p:cNvSpPr>
          <p:nvPr>
            <p:ph type="ctrTitle" idx="8"/>
          </p:nvPr>
        </p:nvSpPr>
        <p:spPr>
          <a:xfrm>
            <a:off x="393650" y="26762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altLang="zh-CN" dirty="0"/>
              <a:t>PPO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886" y="-76695"/>
            <a:ext cx="6213337" cy="5296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378552" y="2084935"/>
            <a:ext cx="224995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Device limitations</a:t>
            </a:r>
            <a:endParaRPr sz="2400"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552561" y="1450822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Unable to use RL4LM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018940" y="16187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good model requires a lot of manual feed back and pretrained data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044316" y="2075424"/>
            <a:ext cx="279848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quantity limitation</a:t>
            </a:r>
            <a:endParaRPr sz="2400"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588583" y="270290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 Choosing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588582" y="3194653"/>
            <a:ext cx="223464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of the pre-trained models do not match our needs or the effect is relatively poor</a:t>
            </a:r>
            <a:endParaRPr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018940" y="270290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Codes Implement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6018940" y="3194653"/>
            <a:ext cx="270518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large amount of codes and configuration files that need to be modified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2848298" y="1187678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41"/>
          <p:cNvSpPr/>
          <p:nvPr/>
        </p:nvSpPr>
        <p:spPr>
          <a:xfrm>
            <a:off x="3036871" y="1376878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0" name="Google Shape;1150;p41"/>
          <p:cNvSpPr/>
          <p:nvPr/>
        </p:nvSpPr>
        <p:spPr>
          <a:xfrm>
            <a:off x="3145261" y="1564774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1" name="Google Shape;1151;p41"/>
          <p:cNvSpPr/>
          <p:nvPr/>
        </p:nvSpPr>
        <p:spPr>
          <a:xfrm>
            <a:off x="3348276" y="1753139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2848312" y="1187909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41"/>
          <p:cNvSpPr/>
          <p:nvPr/>
        </p:nvSpPr>
        <p:spPr>
          <a:xfrm>
            <a:off x="3036873" y="1376825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225810" y="1565614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417176" y="1757088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56" name="Google Shape;1156;p41"/>
          <p:cNvCxnSpPr/>
          <p:nvPr/>
        </p:nvCxnSpPr>
        <p:spPr>
          <a:xfrm>
            <a:off x="1741766" y="2577128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1741766" y="2904178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389266" y="2577128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551566" y="2904178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6"/>
          <p:cNvCxnSpPr/>
          <p:nvPr/>
        </p:nvCxnSpPr>
        <p:spPr>
          <a:xfrm flipH="1">
            <a:off x="5297479" y="2247266"/>
            <a:ext cx="2152475" cy="79995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56"/>
          <p:cNvCxnSpPr/>
          <p:nvPr/>
        </p:nvCxnSpPr>
        <p:spPr>
          <a:xfrm>
            <a:off x="5027598" y="1248259"/>
            <a:ext cx="2422356" cy="103292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56"/>
          <p:cNvCxnSpPr/>
          <p:nvPr/>
        </p:nvCxnSpPr>
        <p:spPr>
          <a:xfrm>
            <a:off x="3296655" y="2819284"/>
            <a:ext cx="0" cy="9349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56"/>
          <p:cNvCxnSpPr/>
          <p:nvPr/>
        </p:nvCxnSpPr>
        <p:spPr>
          <a:xfrm flipH="1">
            <a:off x="2771641" y="2211705"/>
            <a:ext cx="1603" cy="154249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1" name="Google Shape;791;p56"/>
          <p:cNvCxnSpPr/>
          <p:nvPr/>
        </p:nvCxnSpPr>
        <p:spPr>
          <a:xfrm>
            <a:off x="2233061" y="1479283"/>
            <a:ext cx="0" cy="225561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2" name="Google Shape;792;p5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Language Model: GPT-2</a:t>
            </a:r>
            <a:endParaRPr lang="zh-CN"/>
          </a:p>
        </p:txBody>
      </p:sp>
      <p:sp>
        <p:nvSpPr>
          <p:cNvPr id="793" name="Google Shape;793;p56"/>
          <p:cNvSpPr txBox="1">
            <a:spLocks noGrp="1"/>
          </p:cNvSpPr>
          <p:nvPr>
            <p:ph type="ctrTitle" idx="4294967295"/>
          </p:nvPr>
        </p:nvSpPr>
        <p:spPr>
          <a:xfrm>
            <a:off x="4311088" y="1595469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GPT-1</a:t>
            </a: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794" name="Google Shape;794;p56"/>
          <p:cNvSpPr txBox="1">
            <a:spLocks noGrp="1"/>
          </p:cNvSpPr>
          <p:nvPr>
            <p:ph type="subTitle" idx="4294967295"/>
          </p:nvPr>
        </p:nvSpPr>
        <p:spPr>
          <a:xfrm>
            <a:off x="4100071" y="1715719"/>
            <a:ext cx="232960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1st GPT model, with 117 million parameters</a:t>
            </a:r>
            <a:endParaRPr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5" name="Google Shape;795;p56"/>
          <p:cNvSpPr/>
          <p:nvPr/>
        </p:nvSpPr>
        <p:spPr>
          <a:xfrm>
            <a:off x="4958676" y="1193394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6" name="Google Shape;796;p56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1" i="0" u="none" strike="noStrike" cap="none">
                <a:solidFill>
                  <a:schemeClr val="lt1"/>
                </a:solidFill>
              </a:rPr>
              <a:t>GPT-2</a:t>
            </a:r>
            <a:endParaRPr sz="18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97" name="Google Shape;797;p56"/>
          <p:cNvSpPr txBox="1">
            <a:spLocks noGrp="1"/>
          </p:cNvSpPr>
          <p:nvPr>
            <p:ph type="subTitle" idx="4294967295"/>
          </p:nvPr>
        </p:nvSpPr>
        <p:spPr>
          <a:xfrm>
            <a:off x="6354872" y="2714726"/>
            <a:ext cx="2692876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1.5 billion parameters ; high-quality</a:t>
            </a: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coherent</a:t>
            </a: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text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8" name="Google Shape;798;p56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9" name="Google Shape;799;p56"/>
          <p:cNvSpPr txBox="1">
            <a:spLocks noGrp="1"/>
          </p:cNvSpPr>
          <p:nvPr>
            <p:ph type="ctrTitle" idx="4294967295"/>
          </p:nvPr>
        </p:nvSpPr>
        <p:spPr>
          <a:xfrm>
            <a:off x="4493966" y="344930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GPT-3</a:t>
            </a:r>
            <a:endParaRPr sz="24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00" name="Google Shape;800;p56"/>
          <p:cNvSpPr txBox="1">
            <a:spLocks noGrp="1"/>
          </p:cNvSpPr>
          <p:nvPr>
            <p:ph type="subTitle" idx="4294967295"/>
          </p:nvPr>
        </p:nvSpPr>
        <p:spPr>
          <a:xfrm>
            <a:off x="4023359" y="3569550"/>
            <a:ext cx="261807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175 billion parameters; </a:t>
            </a:r>
            <a:endParaRPr lang="zh-CN"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Perform a wide range of natural language tasks</a:t>
            </a:r>
            <a:endParaRPr lang="zh-CN"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1" name="Google Shape;801;p56"/>
          <p:cNvSpPr/>
          <p:nvPr/>
        </p:nvSpPr>
        <p:spPr>
          <a:xfrm>
            <a:off x="5141554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866274" y="1494148"/>
            <a:ext cx="1366787" cy="365950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3" name="Google Shape;803;p56"/>
          <p:cNvSpPr/>
          <p:nvPr/>
        </p:nvSpPr>
        <p:spPr>
          <a:xfrm>
            <a:off x="893546" y="2147064"/>
            <a:ext cx="1879698" cy="365950"/>
          </a:xfrm>
          <a:prstGeom prst="rect">
            <a:avLst/>
          </a:prstGeom>
          <a:solidFill>
            <a:srgbClr val="EB936D"/>
          </a:solidFill>
          <a:ln w="25400" cap="flat" cmpd="sng">
            <a:solidFill>
              <a:srgbClr val="EB93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4" name="Google Shape;804;p56"/>
          <p:cNvSpPr/>
          <p:nvPr/>
        </p:nvSpPr>
        <p:spPr>
          <a:xfrm>
            <a:off x="893544" y="2799980"/>
            <a:ext cx="2404715" cy="36595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96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5" name="Google Shape;805;p56"/>
          <p:cNvSpPr txBox="1"/>
          <p:nvPr/>
        </p:nvSpPr>
        <p:spPr>
          <a:xfrm>
            <a:off x="1274912" y="367847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2018</a:t>
            </a:r>
            <a:endParaRPr lang="zh-CN"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6" name="Google Shape;806;p56"/>
          <p:cNvSpPr txBox="1"/>
          <p:nvPr/>
        </p:nvSpPr>
        <p:spPr>
          <a:xfrm>
            <a:off x="2310066" y="3678474"/>
            <a:ext cx="923150" cy="53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2019</a:t>
            </a:r>
            <a:endParaRPr lang="zh-CN" sz="1400" b="1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7" name="Google Shape;807;p56"/>
          <p:cNvSpPr txBox="1"/>
          <p:nvPr/>
        </p:nvSpPr>
        <p:spPr>
          <a:xfrm>
            <a:off x="2819415" y="3680097"/>
            <a:ext cx="954479" cy="54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2020</a:t>
            </a:r>
            <a:endParaRPr lang="zh-CN"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8" name="Google Shape;808;p56"/>
          <p:cNvSpPr txBox="1"/>
          <p:nvPr/>
        </p:nvSpPr>
        <p:spPr>
          <a:xfrm>
            <a:off x="529246" y="1470044"/>
            <a:ext cx="346649" cy="36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lang="zh-CN"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9" name="Google Shape;809;p56"/>
          <p:cNvSpPr txBox="1"/>
          <p:nvPr/>
        </p:nvSpPr>
        <p:spPr>
          <a:xfrm>
            <a:off x="498433" y="2124526"/>
            <a:ext cx="358642" cy="41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lang="zh-CN" sz="1600" b="1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516078" y="2787067"/>
            <a:ext cx="358642" cy="41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lang="zh-CN"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5" name="Google Shape;815;p57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6" name="Google Shape;816;p57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57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8" name="Google Shape;818;p57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9" name="Google Shape;819;p5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Training Process</a:t>
            </a:r>
            <a:endParaRPr lang="zh-CN"/>
          </a:p>
        </p:txBody>
      </p:sp>
      <p:cxnSp>
        <p:nvCxnSpPr>
          <p:cNvPr id="820" name="Google Shape;820;p57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21" name="Google Shape;821;p57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822" name="Google Shape;822;p57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3" name="Google Shape;823;p57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24" name="Google Shape;824;p57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825" name="Google Shape;825;p57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27" name="Google Shape;827;p57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828" name="Google Shape;828;p57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9" name="Google Shape;829;p57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30" name="Google Shape;830;p57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831" name="Google Shape;831;p57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2" name="Google Shape;832;p57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33" name="Google Shape;833;p57"/>
          <p:cNvSpPr txBox="1">
            <a:spLocks noGrp="1"/>
          </p:cNvSpPr>
          <p:nvPr>
            <p:ph type="ctrTitle" idx="4294967295"/>
          </p:nvPr>
        </p:nvSpPr>
        <p:spPr>
          <a:xfrm>
            <a:off x="326750" y="1977275"/>
            <a:ext cx="2382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100"/>
              <a:t>Dataset+</a:t>
            </a:r>
            <a:r>
              <a:rPr lang="zh-CN" sz="21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Prompt</a:t>
            </a:r>
            <a:endParaRPr sz="19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34" name="Google Shape;834;p57"/>
          <p:cNvSpPr txBox="1">
            <a:spLocks noGrp="1"/>
          </p:cNvSpPr>
          <p:nvPr>
            <p:ph type="subTitle" idx="4294967295"/>
          </p:nvPr>
        </p:nvSpPr>
        <p:spPr>
          <a:xfrm>
            <a:off x="610438" y="146252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Randomly choose</a:t>
            </a:r>
            <a:endParaRPr sz="2000"/>
          </a:p>
        </p:txBody>
      </p:sp>
      <p:sp>
        <p:nvSpPr>
          <p:cNvPr id="835" name="Google Shape;835;p57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Improve</a:t>
            </a:r>
            <a:endParaRPr sz="21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36" name="Google Shape;836;p57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reward model</a:t>
            </a:r>
            <a:endParaRPr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37" name="Google Shape;837;p57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GPT-2</a:t>
            </a:r>
            <a:r>
              <a:rPr lang="zh-CN" sz="19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 </a:t>
            </a:r>
            <a:endParaRPr sz="19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38" name="Google Shape;838;p57"/>
          <p:cNvSpPr txBox="1">
            <a:spLocks noGrp="1"/>
          </p:cNvSpPr>
          <p:nvPr>
            <p:ph type="subTitle" idx="4294967295"/>
          </p:nvPr>
        </p:nvSpPr>
        <p:spPr>
          <a:xfrm>
            <a:off x="2532864" y="3688030"/>
            <a:ext cx="2109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Output the following part based on the prompt</a:t>
            </a:r>
            <a:endParaRPr sz="16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39" name="Google Shape;839;p57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1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Reward</a:t>
            </a:r>
            <a:endParaRPr sz="19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40" name="Google Shape;840;p57"/>
          <p:cNvSpPr txBox="1">
            <a:spLocks noGrp="1"/>
          </p:cNvSpPr>
          <p:nvPr>
            <p:ph type="subTitle" idx="4294967295"/>
          </p:nvPr>
        </p:nvSpPr>
        <p:spPr>
          <a:xfrm>
            <a:off x="4569650" y="1462535"/>
            <a:ext cx="2109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By human feedback</a:t>
            </a:r>
            <a:endParaRPr sz="2000"/>
          </a:p>
        </p:txBody>
      </p:sp>
      <p:sp>
        <p:nvSpPr>
          <p:cNvPr id="841" name="Google Shape;841;p57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accent2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01</a:t>
            </a:r>
            <a:endParaRPr sz="2400" b="0" i="0" u="none" strike="noStrike" cap="none">
              <a:solidFill>
                <a:schemeClr val="accent2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42" name="Google Shape;842;p57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accen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sz="2400" b="0" i="0" u="none" strike="noStrike" cap="none">
              <a:solidFill>
                <a:schemeClr val="accen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43" name="Google Shape;843;p57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accent3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sz="2400" b="0" i="0" u="none" strike="noStrike" cap="none">
              <a:solidFill>
                <a:schemeClr val="accent3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44" name="Google Shape;844;p57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D4774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</a:t>
            </a:r>
            <a:r>
              <a:rPr lang="zh-CN" sz="2400" b="0" i="0" u="none" strike="noStrike" cap="none">
                <a:solidFill>
                  <a:schemeClr val="accent4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 04</a:t>
            </a:r>
            <a:endParaRPr sz="2400" b="0" i="0" u="none" strike="noStrike" cap="none">
              <a:solidFill>
                <a:schemeClr val="accent4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5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74" name="Google Shape;774;p55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</a:p>
        </p:txBody>
      </p:sp>
      <p:sp>
        <p:nvSpPr>
          <p:cNvPr id="775" name="Google Shape;775;p55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76" name="Google Shape;776;p55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</a:p>
        </p:txBody>
      </p:sp>
      <p:sp>
        <p:nvSpPr>
          <p:cNvPr id="777" name="Google Shape;777;p55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78" name="Google Shape;778;p55"/>
          <p:cNvSpPr txBox="1">
            <a:spLocks noGrp="1"/>
          </p:cNvSpPr>
          <p:nvPr>
            <p:ph type="subTitle" idx="5"/>
          </p:nvPr>
        </p:nvSpPr>
        <p:spPr>
          <a:xfrm>
            <a:off x="618825" y="3915800"/>
            <a:ext cx="82101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zh-CN" sz="2100"/>
              <a:t>Why PPO?</a:t>
            </a:r>
            <a:endParaRPr sz="21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r>
              <a:rPr lang="zh-CN" sz="2100"/>
              <a:t>Its ability to handle exploration and exploitation effectively.</a:t>
            </a:r>
            <a:endParaRPr sz="21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2100"/>
          </a:p>
        </p:txBody>
      </p:sp>
      <p:sp>
        <p:nvSpPr>
          <p:cNvPr id="779" name="Google Shape;779;p55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</a:pPr>
          </a:p>
        </p:txBody>
      </p:sp>
      <p:sp>
        <p:nvSpPr>
          <p:cNvPr id="780" name="Google Shape;780;p55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</a:p>
        </p:txBody>
      </p:sp>
      <p:sp>
        <p:nvSpPr>
          <p:cNvPr id="781" name="Google Shape;781;p55"/>
          <p:cNvSpPr txBox="1">
            <a:spLocks noGrp="1"/>
          </p:cNvSpPr>
          <p:nvPr>
            <p:ph type="ctrTitle" idx="8"/>
          </p:nvPr>
        </p:nvSpPr>
        <p:spPr>
          <a:xfrm>
            <a:off x="393650" y="26762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zh-CN" dirty="0"/>
              <a:t>Proximal Policy Optimization</a:t>
            </a:r>
            <a:endParaRPr dirty="0"/>
          </a:p>
        </p:txBody>
      </p:sp>
      <p:pic>
        <p:nvPicPr>
          <p:cNvPr id="782" name="Google Shape;782;p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6200" y="989475"/>
            <a:ext cx="6579650" cy="27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8"/>
          <p:cNvSpPr txBox="1">
            <a:spLocks noGrp="1"/>
          </p:cNvSpPr>
          <p:nvPr>
            <p:ph type="ctrTitle"/>
          </p:nvPr>
        </p:nvSpPr>
        <p:spPr>
          <a:xfrm>
            <a:off x="618825" y="439107"/>
            <a:ext cx="611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Data set + Prompt </a:t>
            </a:r>
            <a:endParaRPr lang="zh-CN"/>
          </a:p>
        </p:txBody>
      </p:sp>
      <p:sp>
        <p:nvSpPr>
          <p:cNvPr id="850" name="Google Shape;850;p58"/>
          <p:cNvSpPr txBox="1">
            <a:spLocks noGrp="1"/>
          </p:cNvSpPr>
          <p:nvPr>
            <p:ph type="ctrTitle" idx="4294967295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51" name="Google Shape;851;p58"/>
          <p:cNvSpPr txBox="1">
            <a:spLocks noGrp="1"/>
          </p:cNvSpPr>
          <p:nvPr>
            <p:ph type="subTitle" idx="4294967295"/>
          </p:nvPr>
        </p:nvSpPr>
        <p:spPr>
          <a:xfrm>
            <a:off x="4590959" y="186009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2" name="Google Shape;852;p58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3" name="Google Shape;853;p58"/>
          <p:cNvSpPr txBox="1">
            <a:spLocks noGrp="1"/>
          </p:cNvSpPr>
          <p:nvPr>
            <p:ph type="ctrTitle" idx="4294967295"/>
          </p:nvPr>
        </p:nvSpPr>
        <p:spPr>
          <a:xfrm>
            <a:off x="6954788" y="925999"/>
            <a:ext cx="1451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/>
              <a:t>Data</a:t>
            </a:r>
            <a:r>
              <a:rPr lang="zh-CN" sz="2000"/>
              <a:t> </a:t>
            </a:r>
            <a:r>
              <a:rPr lang="zh-CN" sz="2400"/>
              <a:t>set</a:t>
            </a:r>
            <a:endParaRPr sz="25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54" name="Google Shape;854;p58"/>
          <p:cNvSpPr txBox="1">
            <a:spLocks noGrp="1"/>
          </p:cNvSpPr>
          <p:nvPr>
            <p:ph type="subTitle" idx="4294967295"/>
          </p:nvPr>
        </p:nvSpPr>
        <p:spPr>
          <a:xfrm>
            <a:off x="6351975" y="1571713"/>
            <a:ext cx="28311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900"/>
              <a:t>Mostly collected from comments</a:t>
            </a:r>
            <a:endParaRPr sz="170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2000"/>
              <a:t>Why</a:t>
            </a:r>
            <a:r>
              <a:rPr lang="zh-CN" sz="1700"/>
              <a:t>?</a:t>
            </a:r>
            <a:endParaRPr sz="1700"/>
          </a:p>
          <a:p>
            <a:pPr marL="457200" marR="0" lvl="0" indent="-3492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zh-CN" sz="1900"/>
              <a:t>Easy to collect</a:t>
            </a: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 sz="1900"/>
              <a:t>Easy to find Criteria for human feedback</a:t>
            </a:r>
            <a:endParaRPr sz="190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700"/>
          </a:p>
        </p:txBody>
      </p:sp>
      <p:sp>
        <p:nvSpPr>
          <p:cNvPr id="855" name="Google Shape;855;p58"/>
          <p:cNvSpPr txBox="1">
            <a:spLocks noGrp="1"/>
          </p:cNvSpPr>
          <p:nvPr>
            <p:ph type="ctrTitle" idx="4294967295"/>
          </p:nvPr>
        </p:nvSpPr>
        <p:spPr>
          <a:xfrm>
            <a:off x="4792350" y="344930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SATURN</a:t>
            </a: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56" name="Google Shape;856;p58"/>
          <p:cNvSpPr txBox="1">
            <a:spLocks noGrp="1"/>
          </p:cNvSpPr>
          <p:nvPr>
            <p:ph type="subTitle" idx="4294967295"/>
          </p:nvPr>
        </p:nvSpPr>
        <p:spPr>
          <a:xfrm>
            <a:off x="789437" y="4435412"/>
            <a:ext cx="7701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7" name="Google Shape;857;p58"/>
          <p:cNvSpPr/>
          <p:nvPr/>
        </p:nvSpPr>
        <p:spPr>
          <a:xfrm>
            <a:off x="5439938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8" name="Google Shape;858;p58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accent2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01</a:t>
            </a:r>
            <a:endParaRPr lang="zh-CN" sz="2400" b="0" i="0" u="none" strike="noStrike" cap="none">
              <a:solidFill>
                <a:schemeClr val="accent2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59" name="Google Shape;859;p58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accen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chemeClr val="accen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60" name="Google Shape;860;p58"/>
          <p:cNvSpPr/>
          <p:nvPr/>
        </p:nvSpPr>
        <p:spPr>
          <a:xfrm rot="8150505">
            <a:off x="3330455" y="1136048"/>
            <a:ext cx="156075" cy="517877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61" name="Google Shape;861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0541" y="1083825"/>
            <a:ext cx="5392908" cy="340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58"/>
          <p:cNvSpPr/>
          <p:nvPr/>
        </p:nvSpPr>
        <p:spPr>
          <a:xfrm rot="2728024">
            <a:off x="786148" y="900739"/>
            <a:ext cx="156134" cy="518041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3" name="Google Shape;863;p58"/>
          <p:cNvSpPr/>
          <p:nvPr/>
        </p:nvSpPr>
        <p:spPr>
          <a:xfrm rot="-2868474">
            <a:off x="6034771" y="900844"/>
            <a:ext cx="155892" cy="517825"/>
          </a:xfrm>
          <a:prstGeom prst="rect">
            <a:avLst/>
          </a:prstGeom>
          <a:solidFill>
            <a:srgbClr val="E898AC"/>
          </a:solidFill>
          <a:ln w="25400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4" name="Google Shape;864;p58"/>
          <p:cNvSpPr/>
          <p:nvPr/>
        </p:nvSpPr>
        <p:spPr>
          <a:xfrm rot="-2905831">
            <a:off x="786224" y="4189545"/>
            <a:ext cx="155984" cy="517880"/>
          </a:xfrm>
          <a:prstGeom prst="rect">
            <a:avLst/>
          </a:prstGeom>
          <a:solidFill>
            <a:srgbClr val="E898AC"/>
          </a:solidFill>
          <a:ln w="25400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5" name="Google Shape;865;p58"/>
          <p:cNvSpPr/>
          <p:nvPr/>
        </p:nvSpPr>
        <p:spPr>
          <a:xfrm rot="2728024">
            <a:off x="6034648" y="4110789"/>
            <a:ext cx="156134" cy="518041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9"/>
          <p:cNvSpPr txBox="1">
            <a:spLocks noGrp="1"/>
          </p:cNvSpPr>
          <p:nvPr>
            <p:ph type="ctrTitle"/>
          </p:nvPr>
        </p:nvSpPr>
        <p:spPr>
          <a:xfrm>
            <a:off x="618825" y="439107"/>
            <a:ext cx="611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Prompt + GPT-2 (NO human rewards)</a:t>
            </a:r>
            <a:endParaRPr lang="zh-CN"/>
          </a:p>
        </p:txBody>
      </p:sp>
      <p:sp>
        <p:nvSpPr>
          <p:cNvPr id="871" name="Google Shape;871;p59"/>
          <p:cNvSpPr txBox="1">
            <a:spLocks noGrp="1"/>
          </p:cNvSpPr>
          <p:nvPr>
            <p:ph type="ctrTitle" idx="4294967295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pic>
        <p:nvPicPr>
          <p:cNvPr id="872" name="Google Shape;872;p59" title="Gráfico">
            <a:hlinkClick r:id="rId1"/>
          </p:cNvPr>
          <p:cNvPicPr preferRelativeResize="0"/>
          <p:nvPr/>
        </p:nvPicPr>
        <p:blipFill rotWithShape="1">
          <a:blip r:embed="rId2"/>
          <a:srcRect r="14850"/>
          <a:stretch>
            <a:fillRect/>
          </a:stretch>
        </p:blipFill>
        <p:spPr>
          <a:xfrm>
            <a:off x="960875" y="1512238"/>
            <a:ext cx="1560147" cy="136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59"/>
          <p:cNvSpPr txBox="1">
            <a:spLocks noGrp="1"/>
          </p:cNvSpPr>
          <p:nvPr>
            <p:ph type="subTitle" idx="4294967295"/>
          </p:nvPr>
        </p:nvSpPr>
        <p:spPr>
          <a:xfrm>
            <a:off x="4590959" y="186009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4" name="Google Shape;874;p59"/>
          <p:cNvSpPr/>
          <p:nvPr/>
        </p:nvSpPr>
        <p:spPr>
          <a:xfrm>
            <a:off x="5439938" y="13377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5" name="Google Shape;875;p59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76" name="Google Shape;876;p59"/>
          <p:cNvSpPr txBox="1">
            <a:spLocks noGrp="1"/>
          </p:cNvSpPr>
          <p:nvPr>
            <p:ph type="subTitle" idx="4294967295"/>
          </p:nvPr>
        </p:nvSpPr>
        <p:spPr>
          <a:xfrm>
            <a:off x="6451125" y="2714726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7" name="Google Shape;877;p59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8" name="Google Shape;878;p59"/>
          <p:cNvSpPr txBox="1">
            <a:spLocks noGrp="1"/>
          </p:cNvSpPr>
          <p:nvPr>
            <p:ph type="ctrTitle" idx="4294967295"/>
          </p:nvPr>
        </p:nvSpPr>
        <p:spPr>
          <a:xfrm>
            <a:off x="4792350" y="344930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SATURN</a:t>
            </a: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79" name="Google Shape;879;p59"/>
          <p:cNvSpPr txBox="1">
            <a:spLocks noGrp="1"/>
          </p:cNvSpPr>
          <p:nvPr>
            <p:ph type="subTitle" idx="4294967295"/>
          </p:nvPr>
        </p:nvSpPr>
        <p:spPr>
          <a:xfrm>
            <a:off x="789437" y="3869437"/>
            <a:ext cx="7701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Output 1:Just received the goods, I feel a little bit out of expectation, not good</a:t>
            </a:r>
            <a:endParaRPr lang="zh-CN"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Output 2: Just received the goods, I feel a little speechless, the delivery is too slow</a:t>
            </a: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0" name="Google Shape;880;p59"/>
          <p:cNvSpPr/>
          <p:nvPr/>
        </p:nvSpPr>
        <p:spPr>
          <a:xfrm>
            <a:off x="5439938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1" name="Google Shape;881;p59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accent2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01</a:t>
            </a:r>
            <a:endParaRPr lang="zh-CN" sz="2400" b="0" i="0" u="none" strike="noStrike" cap="none">
              <a:solidFill>
                <a:schemeClr val="accent2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82" name="Google Shape;882;p59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chemeClr val="accen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chemeClr val="accen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pic>
        <p:nvPicPr>
          <p:cNvPr id="883" name="Google Shape;883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7802" y="1366107"/>
            <a:ext cx="25527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5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0551" y="2644569"/>
            <a:ext cx="5766532" cy="106225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59"/>
          <p:cNvSpPr/>
          <p:nvPr/>
        </p:nvSpPr>
        <p:spPr>
          <a:xfrm rot="2728024">
            <a:off x="857548" y="1127639"/>
            <a:ext cx="156134" cy="518041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6" name="Google Shape;886;p59"/>
          <p:cNvSpPr/>
          <p:nvPr/>
        </p:nvSpPr>
        <p:spPr>
          <a:xfrm rot="8151445">
            <a:off x="3330498" y="1136056"/>
            <a:ext cx="155935" cy="517868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7" name="Google Shape;887;p59"/>
          <p:cNvSpPr/>
          <p:nvPr/>
        </p:nvSpPr>
        <p:spPr>
          <a:xfrm rot="-2905831">
            <a:off x="832474" y="3407345"/>
            <a:ext cx="155984" cy="517880"/>
          </a:xfrm>
          <a:prstGeom prst="rect">
            <a:avLst/>
          </a:prstGeom>
          <a:solidFill>
            <a:srgbClr val="E898AC"/>
          </a:solidFill>
          <a:ln w="25400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8" name="Google Shape;888;p59"/>
          <p:cNvSpPr/>
          <p:nvPr/>
        </p:nvSpPr>
        <p:spPr>
          <a:xfrm rot="2723386">
            <a:off x="6536464" y="3420610"/>
            <a:ext cx="155921" cy="517824"/>
          </a:xfrm>
          <a:prstGeom prst="rect">
            <a:avLst/>
          </a:prstGeom>
          <a:solidFill>
            <a:srgbClr val="E898AC"/>
          </a:solidFill>
          <a:ln w="25400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9" name="Google Shape;889;p59"/>
          <p:cNvSpPr txBox="1"/>
          <p:nvPr/>
        </p:nvSpPr>
        <p:spPr>
          <a:xfrm>
            <a:off x="4500128" y="931427"/>
            <a:ext cx="32904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Just received the goods, I feel...</a:t>
            </a:r>
            <a:endParaRPr lang="zh-CN"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This film is very…</a:t>
            </a:r>
            <a:endParaRPr lang="zh-CN"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 be honest, this…</a:t>
            </a:r>
            <a:endParaRPr lang="zh-CN"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Overall, this experience is…  …</a:t>
            </a:r>
            <a:endParaRPr lang="zh-CN"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"/>
          <p:cNvSpPr txBox="1">
            <a:spLocks noGrp="1"/>
          </p:cNvSpPr>
          <p:nvPr>
            <p:ph type="ctrTitle" idx="13"/>
          </p:nvPr>
        </p:nvSpPr>
        <p:spPr>
          <a:xfrm>
            <a:off x="6662346" y="30920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sz="2200"/>
              <a:t>Discussion</a:t>
            </a:r>
            <a:endParaRPr sz="2200"/>
          </a:p>
        </p:txBody>
      </p:sp>
      <p:sp>
        <p:nvSpPr>
          <p:cNvPr id="611" name="Google Shape;611;p44"/>
          <p:cNvSpPr txBox="1">
            <a:spLocks noGrp="1"/>
          </p:cNvSpPr>
          <p:nvPr>
            <p:ph type="subTitle" idx="1"/>
          </p:nvPr>
        </p:nvSpPr>
        <p:spPr>
          <a:xfrm>
            <a:off x="6666298" y="3524875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 sz="1500"/>
              <a:t>What do the results imply?</a:t>
            </a:r>
            <a:endParaRPr sz="1500"/>
          </a:p>
        </p:txBody>
      </p:sp>
      <p:sp>
        <p:nvSpPr>
          <p:cNvPr id="612" name="Google Shape;612;p44"/>
          <p:cNvSpPr txBox="1">
            <a:spLocks noGrp="1"/>
          </p:cNvSpPr>
          <p:nvPr>
            <p:ph type="ctrTitle" idx="4"/>
          </p:nvPr>
        </p:nvSpPr>
        <p:spPr>
          <a:xfrm>
            <a:off x="3942825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sz="2200"/>
              <a:t>Method &amp; Implementation</a:t>
            </a:r>
            <a:endParaRPr sz="2200"/>
          </a:p>
        </p:txBody>
      </p:sp>
      <p:sp>
        <p:nvSpPr>
          <p:cNvPr id="613" name="Google Shape;613;p44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sz="2200"/>
              <a:t>Introduction &amp;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sz="2200"/>
              <a:t>Background </a:t>
            </a:r>
            <a:endParaRPr sz="2200"/>
          </a:p>
        </p:txBody>
      </p:sp>
      <p:sp>
        <p:nvSpPr>
          <p:cNvPr id="614" name="Google Shape;614;p44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 sz="1500"/>
              <a:t>What is our task?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 sz="1500"/>
              <a:t>Why use RLHF?</a:t>
            </a:r>
            <a:endParaRPr sz="1500"/>
          </a:p>
        </p:txBody>
      </p:sp>
      <p:sp>
        <p:nvSpPr>
          <p:cNvPr id="615" name="Google Shape;615;p44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/>
              <a:t>01</a:t>
            </a:r>
            <a:endParaRPr lang="zh-CN"/>
          </a:p>
        </p:txBody>
      </p:sp>
      <p:sp>
        <p:nvSpPr>
          <p:cNvPr id="616" name="Google Shape;616;p44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 sz="1500"/>
              <a:t>What did we do?</a:t>
            </a:r>
            <a:endParaRPr sz="1500"/>
          </a:p>
        </p:txBody>
      </p:sp>
      <p:sp>
        <p:nvSpPr>
          <p:cNvPr id="617" name="Google Shape;617;p44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/>
              <a:t>02</a:t>
            </a:r>
            <a:endParaRPr lang="zh-CN"/>
          </a:p>
        </p:txBody>
      </p:sp>
      <p:sp>
        <p:nvSpPr>
          <p:cNvPr id="618" name="Google Shape;618;p4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TABLE OF CONTENTS</a:t>
            </a:r>
            <a:endParaRPr lang="zh-CN"/>
          </a:p>
        </p:txBody>
      </p:sp>
      <p:sp>
        <p:nvSpPr>
          <p:cNvPr id="619" name="Google Shape;619;p44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/>
              <a:t>03</a:t>
            </a:r>
            <a:endParaRPr lang="zh-CN"/>
          </a:p>
        </p:txBody>
      </p:sp>
      <p:sp>
        <p:nvSpPr>
          <p:cNvPr id="620" name="Google Shape;620;p4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2" name="Google Shape;622;p4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23" name="Google Shape;623;p44"/>
          <p:cNvCxnSpPr>
            <a:stCxn id="620" idx="1"/>
            <a:endCxn id="61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4" name="Google Shape;624;p44"/>
          <p:cNvCxnSpPr>
            <a:stCxn id="621" idx="1"/>
            <a:endCxn id="617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5" name="Google Shape;625;p44"/>
          <p:cNvCxnSpPr>
            <a:stCxn id="622" idx="1"/>
            <a:endCxn id="619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6" name="Google Shape;626;p44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7" name="Google Shape;627;p44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8" name="Google Shape;628;p44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29" name="Google Shape;629;p44"/>
          <p:cNvGrpSpPr/>
          <p:nvPr/>
        </p:nvGrpSpPr>
        <p:grpSpPr>
          <a:xfrm>
            <a:off x="4075566" y="1684655"/>
            <a:ext cx="577211" cy="580283"/>
            <a:chOff x="3095745" y="3805393"/>
            <a:chExt cx="352840" cy="354718"/>
          </a:xfrm>
        </p:grpSpPr>
        <p:sp>
          <p:nvSpPr>
            <p:cNvPr id="630" name="Google Shape;630;p4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36" name="Google Shape;636;p44"/>
          <p:cNvGrpSpPr/>
          <p:nvPr/>
        </p:nvGrpSpPr>
        <p:grpSpPr>
          <a:xfrm>
            <a:off x="6789179" y="1684656"/>
            <a:ext cx="583818" cy="580315"/>
            <a:chOff x="3541011" y="3367320"/>
            <a:chExt cx="348257" cy="346188"/>
          </a:xfrm>
        </p:grpSpPr>
        <p:sp>
          <p:nvSpPr>
            <p:cNvPr id="637" name="Google Shape;637;p44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0"/>
          <p:cNvSpPr txBox="1">
            <a:spLocks noGrp="1"/>
          </p:cNvSpPr>
          <p:nvPr>
            <p:ph type="ctrTitle"/>
          </p:nvPr>
        </p:nvSpPr>
        <p:spPr>
          <a:xfrm>
            <a:off x="618825" y="439107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Language Model + human rewards</a:t>
            </a:r>
            <a:endParaRPr lang="zh-CN"/>
          </a:p>
        </p:txBody>
      </p:sp>
      <p:sp>
        <p:nvSpPr>
          <p:cNvPr id="895" name="Google Shape;895;p60"/>
          <p:cNvSpPr txBox="1">
            <a:spLocks noGrp="1"/>
          </p:cNvSpPr>
          <p:nvPr>
            <p:ph type="ctrTitle" idx="4294967295"/>
          </p:nvPr>
        </p:nvSpPr>
        <p:spPr>
          <a:xfrm>
            <a:off x="4504252" y="3690921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4294967295"/>
          </p:nvPr>
        </p:nvSpPr>
        <p:spPr>
          <a:xfrm>
            <a:off x="1132082" y="999958"/>
            <a:ext cx="6769990" cy="205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sng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What we want: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Language model can learn to generate "positive emotion" sentences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sng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What we do: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Evolve the existing GPT model through  "reinforcement learning”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Score each generated result of the model, for 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7" name="Google Shape;897;p60"/>
          <p:cNvSpPr/>
          <p:nvPr/>
        </p:nvSpPr>
        <p:spPr>
          <a:xfrm>
            <a:off x="5151840" y="3288846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8" name="Google Shape;898;p60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9" name="Google Shape;899;p60"/>
          <p:cNvSpPr txBox="1">
            <a:spLocks noGrp="1"/>
          </p:cNvSpPr>
          <p:nvPr>
            <p:ph type="subTitle" idx="4294967295"/>
          </p:nvPr>
        </p:nvSpPr>
        <p:spPr>
          <a:xfrm>
            <a:off x="6451125" y="3057629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0" name="Google Shape;900;p60"/>
          <p:cNvSpPr/>
          <p:nvPr/>
        </p:nvSpPr>
        <p:spPr>
          <a:xfrm>
            <a:off x="7091515" y="4143474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1" name="Google Shape;901;p60"/>
          <p:cNvSpPr txBox="1">
            <a:spLocks noGrp="1"/>
          </p:cNvSpPr>
          <p:nvPr>
            <p:ph type="ctrTitle" idx="4294967295"/>
          </p:nvPr>
        </p:nvSpPr>
        <p:spPr>
          <a:xfrm>
            <a:off x="4792350" y="3594774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2" name="Google Shape;902;p60"/>
          <p:cNvSpPr txBox="1">
            <a:spLocks noGrp="1"/>
          </p:cNvSpPr>
          <p:nvPr>
            <p:ph type="subTitle" idx="4294967295"/>
          </p:nvPr>
        </p:nvSpPr>
        <p:spPr>
          <a:xfrm>
            <a:off x="789437" y="4014911"/>
            <a:ext cx="770198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4" name="Google Shape;904;p60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898AC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rgbClr val="E898AC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5" name="Google Shape;905;p60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pic>
        <p:nvPicPr>
          <p:cNvPr id="906" name="Google Shape;906;p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7615" y="3335205"/>
            <a:ext cx="7772400" cy="9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60"/>
          <p:cNvSpPr/>
          <p:nvPr/>
        </p:nvSpPr>
        <p:spPr>
          <a:xfrm rot="2725088">
            <a:off x="569578" y="3078682"/>
            <a:ext cx="156075" cy="517877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8" name="Google Shape;908;p60"/>
          <p:cNvSpPr/>
          <p:nvPr/>
        </p:nvSpPr>
        <p:spPr>
          <a:xfrm rot="2718159">
            <a:off x="8342232" y="4017690"/>
            <a:ext cx="156075" cy="517877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9" name="Google Shape;909;p60"/>
          <p:cNvSpPr/>
          <p:nvPr/>
        </p:nvSpPr>
        <p:spPr>
          <a:xfrm rot="-2905205">
            <a:off x="594739" y="4000893"/>
            <a:ext cx="156075" cy="517877"/>
          </a:xfrm>
          <a:prstGeom prst="rect">
            <a:avLst/>
          </a:prstGeom>
          <a:solidFill>
            <a:srgbClr val="E898AC"/>
          </a:solidFill>
          <a:ln w="25400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0" name="Google Shape;910;p60"/>
          <p:cNvSpPr/>
          <p:nvPr/>
        </p:nvSpPr>
        <p:spPr>
          <a:xfrm rot="-2698469">
            <a:off x="8276951" y="3048415"/>
            <a:ext cx="156075" cy="517877"/>
          </a:xfrm>
          <a:prstGeom prst="rect">
            <a:avLst/>
          </a:prstGeom>
          <a:solidFill>
            <a:srgbClr val="E898AC"/>
          </a:solidFill>
          <a:ln w="25400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0"/>
          <p:cNvSpPr txBox="1">
            <a:spLocks noGrp="1"/>
          </p:cNvSpPr>
          <p:nvPr>
            <p:ph type="ctrTitle"/>
          </p:nvPr>
        </p:nvSpPr>
        <p:spPr>
          <a:xfrm>
            <a:off x="618825" y="439107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Language Model + human rewards</a:t>
            </a:r>
            <a:endParaRPr lang="zh-CN"/>
          </a:p>
        </p:txBody>
      </p:sp>
      <p:sp>
        <p:nvSpPr>
          <p:cNvPr id="895" name="Google Shape;895;p60"/>
          <p:cNvSpPr txBox="1">
            <a:spLocks noGrp="1"/>
          </p:cNvSpPr>
          <p:nvPr>
            <p:ph type="ctrTitle" idx="4294967295"/>
          </p:nvPr>
        </p:nvSpPr>
        <p:spPr>
          <a:xfrm>
            <a:off x="4020591" y="4561593"/>
            <a:ext cx="3070924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Train the Reward Model by ranking results</a:t>
            </a:r>
            <a:endParaRPr sz="1800" b="0" i="0" u="none" strike="noStrike" cap="none" dirty="0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4294967295"/>
          </p:nvPr>
        </p:nvSpPr>
        <p:spPr>
          <a:xfrm>
            <a:off x="1132082" y="999958"/>
            <a:ext cx="6769990" cy="205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7" name="Google Shape;897;p60"/>
          <p:cNvSpPr/>
          <p:nvPr/>
        </p:nvSpPr>
        <p:spPr>
          <a:xfrm>
            <a:off x="5151840" y="3288846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8" name="Google Shape;898;p60"/>
          <p:cNvSpPr txBox="1">
            <a:spLocks noGrp="1"/>
          </p:cNvSpPr>
          <p:nvPr>
            <p:ph type="ctrTitle" idx="4294967295"/>
          </p:nvPr>
        </p:nvSpPr>
        <p:spPr>
          <a:xfrm>
            <a:off x="9052997" y="242895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9" name="Google Shape;899;p60"/>
          <p:cNvSpPr txBox="1">
            <a:spLocks noGrp="1"/>
          </p:cNvSpPr>
          <p:nvPr>
            <p:ph type="subTitle" idx="4294967295"/>
          </p:nvPr>
        </p:nvSpPr>
        <p:spPr>
          <a:xfrm>
            <a:off x="3606816" y="1016907"/>
            <a:ext cx="412793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en-US" b="1" dirty="0"/>
              <a:t>Question input</a:t>
            </a:r>
            <a:r>
              <a:rPr lang="en-US" sz="1600" dirty="0"/>
              <a:t>: What is banana?</a:t>
            </a:r>
            <a:endParaRPr sz="16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0" name="Google Shape;900;p60"/>
          <p:cNvSpPr/>
          <p:nvPr/>
        </p:nvSpPr>
        <p:spPr>
          <a:xfrm>
            <a:off x="7091515" y="4143474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1" name="Google Shape;901;p60"/>
          <p:cNvSpPr txBox="1">
            <a:spLocks noGrp="1"/>
          </p:cNvSpPr>
          <p:nvPr>
            <p:ph type="ctrTitle" idx="4294967295"/>
          </p:nvPr>
        </p:nvSpPr>
        <p:spPr>
          <a:xfrm>
            <a:off x="4020591" y="3763295"/>
            <a:ext cx="2116731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Rank by human</a:t>
            </a:r>
            <a:endParaRPr sz="1800" b="1" i="0" u="none" strike="noStrike" cap="none" dirty="0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2" name="Google Shape;902;p60"/>
          <p:cNvSpPr txBox="1">
            <a:spLocks noGrp="1"/>
          </p:cNvSpPr>
          <p:nvPr>
            <p:ph type="subTitle" idx="4294967295"/>
          </p:nvPr>
        </p:nvSpPr>
        <p:spPr>
          <a:xfrm>
            <a:off x="3905112" y="1424219"/>
            <a:ext cx="4278013" cy="189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 generated answers to the question:</a:t>
            </a:r>
            <a:endParaRPr lang="en-US"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rPr lang="en-US" sz="1400" dirty="0"/>
              <a:t>A. Banana is a kind of fruits with sour taste…</a:t>
            </a:r>
            <a:endParaRPr lang="en-US" sz="1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rPr lang="en-US" sz="1400" dirty="0"/>
              <a:t>B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Banana is a kind of decoration…</a:t>
            </a:r>
            <a:endParaRPr lang="en-US"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rPr lang="en-US" sz="1400" dirty="0"/>
              <a:t>C. A fruit that monkeys like…</a:t>
            </a:r>
            <a:endParaRPr lang="en-US" sz="1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D. </a:t>
            </a:r>
            <a:r>
              <a:rPr lang="en-US" sz="1400" dirty="0"/>
              <a:t>Banana is a kind of yellow…</a:t>
            </a:r>
            <a:endParaRPr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4" name="Google Shape;904;p60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898AC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rgbClr val="E898AC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5" name="Google Shape;905;p60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25" y="972701"/>
            <a:ext cx="2999591" cy="4170799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5400000">
            <a:off x="6199236" y="2678131"/>
            <a:ext cx="4278013" cy="403890"/>
          </a:xfrm>
          <a:prstGeom prst="rightArrow">
            <a:avLst>
              <a:gd name="adj1" fmla="val 50000"/>
              <a:gd name="adj2" fmla="val 154492"/>
            </a:avLst>
          </a:prstGeom>
          <a:solidFill>
            <a:srgbClr val="EB936D"/>
          </a:solidFill>
          <a:ln>
            <a:solidFill>
              <a:srgbClr val="EB9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0"/>
          <p:cNvSpPr txBox="1">
            <a:spLocks noGrp="1"/>
          </p:cNvSpPr>
          <p:nvPr>
            <p:ph type="ctrTitle"/>
          </p:nvPr>
        </p:nvSpPr>
        <p:spPr>
          <a:xfrm>
            <a:off x="618825" y="439107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dirty="0"/>
              <a:t>Language Model + human rewards</a:t>
            </a:r>
            <a:endParaRPr dirty="0"/>
          </a:p>
        </p:txBody>
      </p:sp>
      <p:sp>
        <p:nvSpPr>
          <p:cNvPr id="895" name="Google Shape;895;p60"/>
          <p:cNvSpPr txBox="1">
            <a:spLocks noGrp="1"/>
          </p:cNvSpPr>
          <p:nvPr>
            <p:ph type="ctrTitle" idx="4294967295"/>
          </p:nvPr>
        </p:nvSpPr>
        <p:spPr>
          <a:xfrm>
            <a:off x="4020591" y="4561593"/>
            <a:ext cx="3070924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4294967295"/>
          </p:nvPr>
        </p:nvSpPr>
        <p:spPr>
          <a:xfrm>
            <a:off x="3624058" y="1623792"/>
            <a:ext cx="4278013" cy="142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8" name="Google Shape;898;p60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9" name="Google Shape;899;p60"/>
          <p:cNvSpPr txBox="1">
            <a:spLocks noGrp="1"/>
          </p:cNvSpPr>
          <p:nvPr>
            <p:ph type="subTitle" idx="4294967295"/>
          </p:nvPr>
        </p:nvSpPr>
        <p:spPr>
          <a:xfrm>
            <a:off x="1241929" y="2645162"/>
            <a:ext cx="7068353" cy="223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Suppose now there is a sorted sequence: A &gt; B &gt; C &gt; D.</a:t>
            </a:r>
            <a:endParaRPr lang="en-US" sz="16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need to train a scoring model. The score given by the model to the four sentences must satisfy r(A) &gt; r(B) &gt; r(C) &gt; r(D).</a:t>
            </a:r>
            <a:endParaRPr lang="en-US" sz="16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loss = r(A) - r(B) + r(A) - r(C) + r(A) - r(D) + r(B) - r(C) + ... + r(C) -r(D)</a:t>
            </a:r>
            <a:endParaRPr lang="en-US" sz="16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loss = -loss</a:t>
            </a:r>
            <a:endParaRPr sz="16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0" name="Google Shape;900;p60"/>
          <p:cNvSpPr/>
          <p:nvPr/>
        </p:nvSpPr>
        <p:spPr>
          <a:xfrm>
            <a:off x="7907304" y="504891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1" name="Google Shape;901;p60"/>
          <p:cNvSpPr txBox="1">
            <a:spLocks noGrp="1"/>
          </p:cNvSpPr>
          <p:nvPr>
            <p:ph type="ctrTitle" idx="4294967295"/>
          </p:nvPr>
        </p:nvSpPr>
        <p:spPr>
          <a:xfrm>
            <a:off x="3675425" y="1317454"/>
            <a:ext cx="2116731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Rank Loss</a:t>
            </a:r>
            <a:endParaRPr sz="2400" b="1" i="0" u="none" strike="noStrike" cap="none" dirty="0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2" name="Google Shape;902;p60"/>
          <p:cNvSpPr txBox="1">
            <a:spLocks noGrp="1"/>
          </p:cNvSpPr>
          <p:nvPr>
            <p:ph type="subTitle" idx="4294967295"/>
          </p:nvPr>
        </p:nvSpPr>
        <p:spPr>
          <a:xfrm>
            <a:off x="4658147" y="437890"/>
            <a:ext cx="4278013" cy="189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4" name="Google Shape;904;p60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898AC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rgbClr val="E898AC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5" name="Google Shape;905;p60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8919"/>
            <a:ext cx="91440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0"/>
          <p:cNvSpPr txBox="1">
            <a:spLocks noGrp="1"/>
          </p:cNvSpPr>
          <p:nvPr>
            <p:ph type="ctrTitle"/>
          </p:nvPr>
        </p:nvSpPr>
        <p:spPr>
          <a:xfrm>
            <a:off x="618825" y="439107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Language Model + human rewards</a:t>
            </a:r>
            <a:endParaRPr lang="zh-CN"/>
          </a:p>
        </p:txBody>
      </p:sp>
      <p:sp>
        <p:nvSpPr>
          <p:cNvPr id="895" name="Google Shape;895;p60"/>
          <p:cNvSpPr txBox="1">
            <a:spLocks noGrp="1"/>
          </p:cNvSpPr>
          <p:nvPr>
            <p:ph type="ctrTitle" idx="4294967295"/>
          </p:nvPr>
        </p:nvSpPr>
        <p:spPr>
          <a:xfrm>
            <a:off x="4504252" y="3690921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4294967295"/>
          </p:nvPr>
        </p:nvSpPr>
        <p:spPr>
          <a:xfrm>
            <a:off x="618825" y="782615"/>
            <a:ext cx="6769990" cy="205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rank_loss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function is listed as follows</a:t>
            </a:r>
            <a:r>
              <a:rPr lang="zh-CN" altLang="en-US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：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need to traverse and add up the score difference of the front and back items:</a:t>
            </a:r>
            <a:endParaRPr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8" name="Google Shape;898;p60"/>
          <p:cNvSpPr txBox="1">
            <a:spLocks noGrp="1"/>
          </p:cNvSpPr>
          <p:nvPr>
            <p:ph type="ctrTitle" idx="4294967295"/>
          </p:nvPr>
        </p:nvSpPr>
        <p:spPr>
          <a:xfrm>
            <a:off x="6732025" y="2594476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899" name="Google Shape;899;p60"/>
          <p:cNvSpPr txBox="1">
            <a:spLocks noGrp="1"/>
          </p:cNvSpPr>
          <p:nvPr>
            <p:ph type="subTitle" idx="4294967295"/>
          </p:nvPr>
        </p:nvSpPr>
        <p:spPr>
          <a:xfrm>
            <a:off x="6451125" y="3057629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0" name="Google Shape;900;p60"/>
          <p:cNvSpPr/>
          <p:nvPr/>
        </p:nvSpPr>
        <p:spPr>
          <a:xfrm>
            <a:off x="7091515" y="4143474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1" name="Google Shape;901;p60"/>
          <p:cNvSpPr txBox="1">
            <a:spLocks noGrp="1"/>
          </p:cNvSpPr>
          <p:nvPr>
            <p:ph type="ctrTitle" idx="4294967295"/>
          </p:nvPr>
        </p:nvSpPr>
        <p:spPr>
          <a:xfrm>
            <a:off x="4792350" y="3594774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2" name="Google Shape;902;p60"/>
          <p:cNvSpPr txBox="1">
            <a:spLocks noGrp="1"/>
          </p:cNvSpPr>
          <p:nvPr>
            <p:ph type="subTitle" idx="4294967295"/>
          </p:nvPr>
        </p:nvSpPr>
        <p:spPr>
          <a:xfrm>
            <a:off x="789437" y="4014911"/>
            <a:ext cx="770198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Maven Pro"/>
              <a:buNone/>
            </a:pPr>
            <a:endParaRPr sz="14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4" name="Google Shape;904;p60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898AC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rgbClr val="E898AC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05" name="Google Shape;905;p60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542" y="1610400"/>
            <a:ext cx="6322764" cy="3533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 txBox="1">
            <a:spLocks noGrp="1"/>
          </p:cNvSpPr>
          <p:nvPr>
            <p:ph type="ctrTitle"/>
          </p:nvPr>
        </p:nvSpPr>
        <p:spPr>
          <a:xfrm>
            <a:off x="3461212" y="3677847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</a:p>
        </p:txBody>
      </p:sp>
      <p:sp>
        <p:nvSpPr>
          <p:cNvPr id="916" name="Google Shape;916;p61"/>
          <p:cNvSpPr txBox="1">
            <a:spLocks noGrp="1"/>
          </p:cNvSpPr>
          <p:nvPr>
            <p:ph type="subTitle" idx="1"/>
          </p:nvPr>
        </p:nvSpPr>
        <p:spPr>
          <a:xfrm>
            <a:off x="2750112" y="1853222"/>
            <a:ext cx="4478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17" name="Google Shape;917;p61"/>
          <p:cNvSpPr txBox="1"/>
          <p:nvPr/>
        </p:nvSpPr>
        <p:spPr>
          <a:xfrm>
            <a:off x="618825" y="434945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r>
              <a:rPr lang="zh-CN" sz="30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Language Model + human rewards</a:t>
            </a:r>
            <a:endParaRPr lang="zh-CN"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18" name="Google Shape;918;p61"/>
          <p:cNvSpPr txBox="1"/>
          <p:nvPr/>
        </p:nvSpPr>
        <p:spPr>
          <a:xfrm>
            <a:off x="6157180" y="1377838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Mercury is the closest planet to the Sun and the smallest one in the Solar System—it’s only a bit larger than the Moon. The planet’s name has nothing to do with the liquid metal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19" name="Google Shape;919;p6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19890"/>
            <a:ext cx="13060873" cy="726511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61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898AC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rgbClr val="E898AC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21" name="Google Shape;921;p61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2"/>
          <p:cNvSpPr txBox="1">
            <a:spLocks noGrp="1"/>
          </p:cNvSpPr>
          <p:nvPr>
            <p:ph type="ctrTitle"/>
          </p:nvPr>
        </p:nvSpPr>
        <p:spPr>
          <a:xfrm>
            <a:off x="3461212" y="3677847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</a:p>
        </p:txBody>
      </p:sp>
      <p:sp>
        <p:nvSpPr>
          <p:cNvPr id="927" name="Google Shape;927;p62"/>
          <p:cNvSpPr txBox="1">
            <a:spLocks noGrp="1"/>
          </p:cNvSpPr>
          <p:nvPr>
            <p:ph type="subTitle" idx="1"/>
          </p:nvPr>
        </p:nvSpPr>
        <p:spPr>
          <a:xfrm>
            <a:off x="2750112" y="1853222"/>
            <a:ext cx="4478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28" name="Google Shape;928;p62"/>
          <p:cNvSpPr txBox="1"/>
          <p:nvPr/>
        </p:nvSpPr>
        <p:spPr>
          <a:xfrm>
            <a:off x="618825" y="434945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r>
              <a:rPr lang="zh-CN" sz="30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Language Model + human rewards</a:t>
            </a:r>
            <a:endParaRPr lang="zh-CN"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29" name="Google Shape;929;p62"/>
          <p:cNvSpPr txBox="1"/>
          <p:nvPr/>
        </p:nvSpPr>
        <p:spPr>
          <a:xfrm>
            <a:off x="5931270" y="1233790"/>
            <a:ext cx="321273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build a platform to support manual scoring.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iterate the model by manually entering the rewards.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30" name="Google Shape;930;p6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8977" y="959736"/>
            <a:ext cx="5560181" cy="402470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62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898AC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rgbClr val="E898AC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32" name="Google Shape;932;p62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3"/>
          <p:cNvSpPr txBox="1">
            <a:spLocks noGrp="1"/>
          </p:cNvSpPr>
          <p:nvPr>
            <p:ph type="ctrTitle"/>
          </p:nvPr>
        </p:nvSpPr>
        <p:spPr>
          <a:xfrm>
            <a:off x="3461212" y="3677847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</a:p>
        </p:txBody>
      </p:sp>
      <p:sp>
        <p:nvSpPr>
          <p:cNvPr id="938" name="Google Shape;938;p63"/>
          <p:cNvSpPr txBox="1">
            <a:spLocks noGrp="1"/>
          </p:cNvSpPr>
          <p:nvPr>
            <p:ph type="subTitle" idx="1"/>
          </p:nvPr>
        </p:nvSpPr>
        <p:spPr>
          <a:xfrm>
            <a:off x="2750112" y="1853222"/>
            <a:ext cx="4478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39" name="Google Shape;939;p63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40" name="Google Shape;940;p63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D4774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04</a:t>
            </a:r>
            <a:endParaRPr lang="zh-CN" sz="2400" b="0" i="0" u="none" strike="noStrike" cap="none">
              <a:solidFill>
                <a:srgbClr val="ED4774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41" name="Google Shape;941;p63"/>
          <p:cNvSpPr txBox="1"/>
          <p:nvPr/>
        </p:nvSpPr>
        <p:spPr>
          <a:xfrm>
            <a:off x="618825" y="434945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endParaRPr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42" name="Google Shape;942;p63"/>
          <p:cNvSpPr txBox="1"/>
          <p:nvPr/>
        </p:nvSpPr>
        <p:spPr>
          <a:xfrm>
            <a:off x="618825" y="442090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r>
              <a:rPr lang="zh-CN" sz="30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Human Rewards -&gt; reward model </a:t>
            </a:r>
            <a:endParaRPr lang="zh-CN"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43" name="Google Shape;943;p63"/>
          <p:cNvSpPr txBox="1"/>
          <p:nvPr/>
        </p:nvSpPr>
        <p:spPr>
          <a:xfrm>
            <a:off x="683480" y="1058537"/>
            <a:ext cx="7435284" cy="8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use rank list (-2.0~2.0) to help train the reward model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iterate the model by a script: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44" name="Google Shape;944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4900" y="1807221"/>
            <a:ext cx="3797100" cy="822517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3"/>
          <p:cNvSpPr txBox="1"/>
          <p:nvPr/>
        </p:nvSpPr>
        <p:spPr>
          <a:xfrm>
            <a:off x="683480" y="2716874"/>
            <a:ext cx="8063356" cy="8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After starting the training, the terminal will print the following information: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46" name="Google Shape;946;p6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4900" y="3112998"/>
            <a:ext cx="5384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4900" y="4029377"/>
            <a:ext cx="5384800" cy="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4"/>
          <p:cNvSpPr txBox="1">
            <a:spLocks noGrp="1"/>
          </p:cNvSpPr>
          <p:nvPr>
            <p:ph type="ctrTitle"/>
          </p:nvPr>
        </p:nvSpPr>
        <p:spPr>
          <a:xfrm>
            <a:off x="3461212" y="3530071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</a:p>
        </p:txBody>
      </p:sp>
      <p:sp>
        <p:nvSpPr>
          <p:cNvPr id="953" name="Google Shape;953;p64"/>
          <p:cNvSpPr txBox="1">
            <a:spLocks noGrp="1"/>
          </p:cNvSpPr>
          <p:nvPr>
            <p:ph type="subTitle" idx="1"/>
          </p:nvPr>
        </p:nvSpPr>
        <p:spPr>
          <a:xfrm>
            <a:off x="2750112" y="1705446"/>
            <a:ext cx="4478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54" name="Google Shape;954;p64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55" name="Google Shape;955;p64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D4774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04</a:t>
            </a:r>
            <a:endParaRPr lang="zh-CN" sz="2400" b="0" i="0" u="none" strike="noStrike" cap="none">
              <a:solidFill>
                <a:srgbClr val="ED4774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56" name="Google Shape;956;p64"/>
          <p:cNvSpPr txBox="1"/>
          <p:nvPr/>
        </p:nvSpPr>
        <p:spPr>
          <a:xfrm>
            <a:off x="618825" y="434945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endParaRPr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57" name="Google Shape;957;p64"/>
          <p:cNvSpPr txBox="1"/>
          <p:nvPr/>
        </p:nvSpPr>
        <p:spPr>
          <a:xfrm>
            <a:off x="618825" y="442090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r>
              <a:rPr lang="zh-CN" sz="30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Human Rewards -&gt; reward model </a:t>
            </a:r>
            <a:endParaRPr lang="zh-CN"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58" name="Google Shape;958;p64"/>
          <p:cNvSpPr txBox="1"/>
          <p:nvPr/>
        </p:nvSpPr>
        <p:spPr>
          <a:xfrm>
            <a:off x="683480" y="910761"/>
            <a:ext cx="7435284" cy="8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Continue to train: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59" name="Google Shape;959;p64"/>
          <p:cNvSpPr txBox="1"/>
          <p:nvPr/>
        </p:nvSpPr>
        <p:spPr>
          <a:xfrm>
            <a:off x="683480" y="2716874"/>
            <a:ext cx="8063356" cy="8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60" name="Google Shape;960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9761" y="1327642"/>
            <a:ext cx="5886461" cy="9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9761" y="2278849"/>
            <a:ext cx="5886459" cy="40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6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4365" y="3111803"/>
            <a:ext cx="3314239" cy="1728162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64"/>
          <p:cNvSpPr txBox="1"/>
          <p:nvPr/>
        </p:nvSpPr>
        <p:spPr>
          <a:xfrm>
            <a:off x="1798089" y="2716873"/>
            <a:ext cx="74352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Keep training: </a:t>
            </a: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Training Curve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5"/>
          <p:cNvSpPr txBox="1">
            <a:spLocks noGrp="1"/>
          </p:cNvSpPr>
          <p:nvPr>
            <p:ph type="ctrTitle"/>
          </p:nvPr>
        </p:nvSpPr>
        <p:spPr>
          <a:xfrm>
            <a:off x="3461212" y="3530071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</a:p>
        </p:txBody>
      </p:sp>
      <p:sp>
        <p:nvSpPr>
          <p:cNvPr id="969" name="Google Shape;969;p65"/>
          <p:cNvSpPr txBox="1">
            <a:spLocks noGrp="1"/>
          </p:cNvSpPr>
          <p:nvPr>
            <p:ph type="subTitle" idx="1"/>
          </p:nvPr>
        </p:nvSpPr>
        <p:spPr>
          <a:xfrm>
            <a:off x="2750112" y="1705446"/>
            <a:ext cx="4478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70" name="Google Shape;970;p65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71" name="Google Shape;971;p65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D4774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04</a:t>
            </a:r>
            <a:endParaRPr lang="zh-CN" sz="2400" b="0" i="0" u="none" strike="noStrike" cap="none">
              <a:solidFill>
                <a:srgbClr val="ED4774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72" name="Google Shape;972;p65"/>
          <p:cNvSpPr txBox="1"/>
          <p:nvPr/>
        </p:nvSpPr>
        <p:spPr>
          <a:xfrm>
            <a:off x="618825" y="434945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endParaRPr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73" name="Google Shape;973;p65"/>
          <p:cNvSpPr txBox="1"/>
          <p:nvPr/>
        </p:nvSpPr>
        <p:spPr>
          <a:xfrm>
            <a:off x="618825" y="442090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r>
              <a:rPr lang="zh-CN" sz="30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Human Rewards -&gt; reward model </a:t>
            </a:r>
            <a:endParaRPr lang="zh-CN" sz="3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74" name="Google Shape;974;p65"/>
          <p:cNvSpPr txBox="1"/>
          <p:nvPr/>
        </p:nvSpPr>
        <p:spPr>
          <a:xfrm>
            <a:off x="683480" y="1012745"/>
            <a:ext cx="7435284" cy="8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After completing the training, we run the prediction script to see the scoring of the trained model: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75" name="Google Shape;975;p65"/>
          <p:cNvSpPr txBox="1"/>
          <p:nvPr/>
        </p:nvSpPr>
        <p:spPr>
          <a:xfrm>
            <a:off x="683480" y="2716874"/>
            <a:ext cx="8063356" cy="8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76" name="Google Shape;976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5110" y="1698300"/>
            <a:ext cx="6637689" cy="7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5110" y="2426625"/>
            <a:ext cx="13557036" cy="6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65"/>
          <p:cNvSpPr txBox="1"/>
          <p:nvPr/>
        </p:nvSpPr>
        <p:spPr>
          <a:xfrm>
            <a:off x="683480" y="3175865"/>
            <a:ext cx="7435284" cy="88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Apple is good and Fresh! The delivery is fast!----[3.6902]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Quality control is terrible. I opened the box and found obvious damage to the upper left corner of the screen. ----[-4.7479]</a:t>
            </a:r>
            <a:endParaRPr lang="zh-CN"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6"/>
          <p:cNvSpPr txBox="1">
            <a:spLocks noGrp="1"/>
          </p:cNvSpPr>
          <p:nvPr>
            <p:ph type="ctrTitle"/>
          </p:nvPr>
        </p:nvSpPr>
        <p:spPr>
          <a:xfrm>
            <a:off x="3461212" y="3677847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</a:p>
        </p:txBody>
      </p:sp>
      <p:sp>
        <p:nvSpPr>
          <p:cNvPr id="984" name="Google Shape;984;p66"/>
          <p:cNvSpPr txBox="1">
            <a:spLocks noGrp="1"/>
          </p:cNvSpPr>
          <p:nvPr>
            <p:ph type="subTitle" idx="1"/>
          </p:nvPr>
        </p:nvSpPr>
        <p:spPr>
          <a:xfrm>
            <a:off x="2750112" y="1853222"/>
            <a:ext cx="4478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85" name="Google Shape;985;p66"/>
          <p:cNvSpPr/>
          <p:nvPr/>
        </p:nvSpPr>
        <p:spPr>
          <a:xfrm>
            <a:off x="691429" y="1861505"/>
            <a:ext cx="7772399" cy="114442"/>
          </a:xfrm>
          <a:prstGeom prst="rect">
            <a:avLst/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6" name="Google Shape;986;p66"/>
          <p:cNvSpPr/>
          <p:nvPr/>
        </p:nvSpPr>
        <p:spPr>
          <a:xfrm>
            <a:off x="691430" y="2761795"/>
            <a:ext cx="7772399" cy="114442"/>
          </a:xfrm>
          <a:prstGeom prst="rect">
            <a:avLst/>
          </a:prstGeom>
          <a:solidFill>
            <a:srgbClr val="EB936D"/>
          </a:solidFill>
          <a:ln w="25400" cap="flat" cmpd="sng">
            <a:solidFill>
              <a:srgbClr val="EB93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87" name="Google Shape;987;p6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1432" y="689196"/>
            <a:ext cx="7772400" cy="116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1432" y="1959382"/>
            <a:ext cx="7772400" cy="7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66"/>
          <p:cNvSpPr/>
          <p:nvPr/>
        </p:nvSpPr>
        <p:spPr>
          <a:xfrm>
            <a:off x="691429" y="3748370"/>
            <a:ext cx="7772399" cy="114442"/>
          </a:xfrm>
          <a:prstGeom prst="rect">
            <a:avLst/>
          </a:prstGeom>
          <a:solidFill>
            <a:srgbClr val="E898AC"/>
          </a:solidFill>
          <a:ln w="25400" cap="flat" cmpd="sng">
            <a:solidFill>
              <a:srgbClr val="E89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90" name="Google Shape;990;p6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1432" y="3853691"/>
            <a:ext cx="7772396" cy="8947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1" name="Google Shape;991;p6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1432" y="2854361"/>
            <a:ext cx="7772400" cy="903130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66"/>
          <p:cNvSpPr txBox="1"/>
          <p:nvPr/>
        </p:nvSpPr>
        <p:spPr>
          <a:xfrm>
            <a:off x="1703904" y="87612"/>
            <a:ext cx="6113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</a:pPr>
            <a:r>
              <a:rPr lang="zh-CN" sz="28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Language Model + machine rewards</a:t>
            </a:r>
            <a:endParaRPr lang="zh-CN" sz="28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93" name="Google Shape;993;p66"/>
          <p:cNvSpPr txBox="1"/>
          <p:nvPr/>
        </p:nvSpPr>
        <p:spPr>
          <a:xfrm>
            <a:off x="131700" y="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898AC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02</a:t>
            </a:r>
            <a:endParaRPr lang="zh-CN" sz="2400" b="0" i="0" u="none" strike="noStrike" cap="none">
              <a:solidFill>
                <a:srgbClr val="E898AC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994" name="Google Shape;994;p66"/>
          <p:cNvSpPr txBox="1"/>
          <p:nvPr/>
        </p:nvSpPr>
        <p:spPr>
          <a:xfrm>
            <a:off x="274602" y="213900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</a:pPr>
            <a:r>
              <a:rPr lang="zh-CN" sz="2400" b="0" i="0" u="none" strike="noStrike" cap="none">
                <a:solidFill>
                  <a:srgbClr val="EB936D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STEP 03</a:t>
            </a:r>
            <a:endParaRPr lang="zh-CN" sz="2400" b="0" i="0" u="none" strike="noStrike" cap="none">
              <a:solidFill>
                <a:srgbClr val="EB936D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>
            <a:spLocks noGrp="1"/>
          </p:cNvSpPr>
          <p:nvPr>
            <p:ph type="ctrTitle"/>
          </p:nvPr>
        </p:nvSpPr>
        <p:spPr>
          <a:xfrm>
            <a:off x="2220125" y="1778900"/>
            <a:ext cx="36159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sz="3600">
                <a:latin typeface="Advent Pro SemiBold"/>
                <a:ea typeface="Advent Pro SemiBold"/>
                <a:cs typeface="Advent Pro SemiBold"/>
                <a:sym typeface="Advent Pro SemiBold"/>
              </a:rPr>
              <a:t>Introduction</a:t>
            </a:r>
            <a:r>
              <a:rPr lang="zh-CN" sz="2700">
                <a:latin typeface="Advent Pro SemiBold"/>
                <a:ea typeface="Advent Pro SemiBold"/>
                <a:cs typeface="Advent Pro SemiBold"/>
                <a:sym typeface="Advent Pro SemiBold"/>
              </a:rPr>
              <a:t> &amp;</a:t>
            </a:r>
            <a:r>
              <a:rPr lang="zh-CN" sz="2200">
                <a:latin typeface="Advent Pro SemiBold"/>
                <a:ea typeface="Advent Pro SemiBold"/>
                <a:cs typeface="Advent Pro SemiBold"/>
                <a:sym typeface="Advent Pro SemiBold"/>
              </a:rPr>
              <a:t> </a:t>
            </a:r>
            <a:r>
              <a:rPr lang="zh-CN" sz="3600">
                <a:latin typeface="Advent Pro SemiBold"/>
                <a:ea typeface="Advent Pro SemiBold"/>
                <a:cs typeface="Advent Pro SemiBold"/>
                <a:sym typeface="Advent Pro SemiBold"/>
              </a:rPr>
              <a:t>Background</a:t>
            </a:r>
            <a:r>
              <a:rPr lang="zh-CN" sz="3700">
                <a:latin typeface="Advent Pro SemiBold"/>
                <a:ea typeface="Advent Pro SemiBold"/>
                <a:cs typeface="Advent Pro SemiBold"/>
                <a:sym typeface="Advent Pro SemiBold"/>
              </a:rPr>
              <a:t> </a:t>
            </a:r>
            <a:endParaRPr sz="6300"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1"/>
          </p:nvPr>
        </p:nvSpPr>
        <p:spPr>
          <a:xfrm>
            <a:off x="1791587" y="25698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/>
              <a:t>Reinforcement Learning</a:t>
            </a:r>
            <a:endParaRPr lang="zh-C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/>
              <a:t>Human Feedback</a:t>
            </a:r>
            <a:endParaRPr lang="zh-C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500"/>
          </a:p>
        </p:txBody>
      </p:sp>
      <p:sp>
        <p:nvSpPr>
          <p:cNvPr id="647" name="Google Shape;647;p4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8" name="Google Shape;648;p45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9" name="Google Shape;649;p4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0" name="Google Shape;650;p4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51" name="Google Shape;651;p45"/>
          <p:cNvCxnSpPr>
            <a:stCxn id="64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ANALYSIS</a:t>
            </a:r>
            <a:endParaRPr lang="zh-CN"/>
          </a:p>
        </p:txBody>
      </p:sp>
      <p:sp>
        <p:nvSpPr>
          <p:cNvPr id="1000" name="Google Shape;1000;p67"/>
          <p:cNvSpPr txBox="1"/>
          <p:nvPr/>
        </p:nvSpPr>
        <p:spPr>
          <a:xfrm>
            <a:off x="605167" y="10982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1001" name="Google Shape;1001;p67"/>
          <p:cNvSpPr txBox="1"/>
          <p:nvPr/>
        </p:nvSpPr>
        <p:spPr>
          <a:xfrm>
            <a:off x="5448850" y="269012"/>
            <a:ext cx="3464365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Mean-reward: </a:t>
            </a:r>
            <a:endParaRPr lang="zh-CN" sz="20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zh-CN" sz="16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The average score of the model under every epoch</a:t>
            </a:r>
            <a:endParaRPr sz="1600" b="0" i="0" u="none" strike="noStrike" cap="none">
              <a:solidFill>
                <a:schemeClr val="l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grpSp>
        <p:nvGrpSpPr>
          <p:cNvPr id="1002" name="Google Shape;1002;p67"/>
          <p:cNvGrpSpPr/>
          <p:nvPr/>
        </p:nvGrpSpPr>
        <p:grpSpPr>
          <a:xfrm>
            <a:off x="7771352" y="1698225"/>
            <a:ext cx="338852" cy="2014657"/>
            <a:chOff x="7771352" y="1698225"/>
            <a:chExt cx="338852" cy="2014657"/>
          </a:xfrm>
        </p:grpSpPr>
        <p:sp>
          <p:nvSpPr>
            <p:cNvPr id="1003" name="Google Shape;1003;p67"/>
            <p:cNvSpPr/>
            <p:nvPr/>
          </p:nvSpPr>
          <p:spPr>
            <a:xfrm>
              <a:off x="7771352" y="1698225"/>
              <a:ext cx="338852" cy="2014657"/>
            </a:xfrm>
            <a:custGeom>
              <a:avLst/>
              <a:gdLst/>
              <a:ahLst/>
              <a:cxnLst/>
              <a:rect l="l" t="t" r="r" b="b"/>
              <a:pathLst>
                <a:path w="6831" h="40614" extrusionOk="0">
                  <a:moveTo>
                    <a:pt x="6666" y="152"/>
                  </a:moveTo>
                  <a:lnTo>
                    <a:pt x="6666" y="40450"/>
                  </a:lnTo>
                  <a:lnTo>
                    <a:pt x="164" y="40450"/>
                  </a:lnTo>
                  <a:lnTo>
                    <a:pt x="164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30" y="40613"/>
                  </a:lnTo>
                  <a:lnTo>
                    <a:pt x="6830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4" name="Google Shape;1004;p67"/>
            <p:cNvSpPr/>
            <p:nvPr/>
          </p:nvSpPr>
          <p:spPr>
            <a:xfrm>
              <a:off x="7779487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30"/>
                    <a:pt x="0" y="1399"/>
                  </a:cubicBezTo>
                  <a:cubicBezTo>
                    <a:pt x="0" y="2168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68"/>
                    <a:pt x="6502" y="1399"/>
                  </a:cubicBezTo>
                  <a:cubicBezTo>
                    <a:pt x="6502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5" name="Google Shape;1005;p67"/>
            <p:cNvSpPr/>
            <p:nvPr/>
          </p:nvSpPr>
          <p:spPr>
            <a:xfrm>
              <a:off x="7779487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6" name="Google Shape;1006;p67"/>
            <p:cNvSpPr/>
            <p:nvPr/>
          </p:nvSpPr>
          <p:spPr>
            <a:xfrm>
              <a:off x="7779487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5126" y="0"/>
                  </a:moveTo>
                  <a:cubicBezTo>
                    <a:pt x="5119" y="0"/>
                    <a:pt x="5111" y="1"/>
                    <a:pt x="5104" y="1"/>
                  </a:cubicBezTo>
                  <a:lnTo>
                    <a:pt x="1399" y="1"/>
                  </a:lnTo>
                  <a:cubicBezTo>
                    <a:pt x="618" y="1"/>
                    <a:pt x="0" y="618"/>
                    <a:pt x="0" y="1387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04" y="2785"/>
                  </a:lnTo>
                  <a:cubicBezTo>
                    <a:pt x="5872" y="2785"/>
                    <a:pt x="6502" y="2155"/>
                    <a:pt x="6502" y="1387"/>
                  </a:cubicBezTo>
                  <a:cubicBezTo>
                    <a:pt x="6502" y="626"/>
                    <a:pt x="5885" y="0"/>
                    <a:pt x="5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7" name="Google Shape;1007;p67"/>
            <p:cNvSpPr/>
            <p:nvPr/>
          </p:nvSpPr>
          <p:spPr>
            <a:xfrm>
              <a:off x="7779487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6" y="1"/>
                  </a:moveTo>
                  <a:cubicBezTo>
                    <a:pt x="618" y="1"/>
                    <a:pt x="0" y="631"/>
                    <a:pt x="0" y="1399"/>
                  </a:cubicBezTo>
                  <a:cubicBezTo>
                    <a:pt x="0" y="2168"/>
                    <a:pt x="618" y="2786"/>
                    <a:pt x="1386" y="2786"/>
                  </a:cubicBezTo>
                  <a:lnTo>
                    <a:pt x="5104" y="2786"/>
                  </a:lnTo>
                  <a:cubicBezTo>
                    <a:pt x="5872" y="2786"/>
                    <a:pt x="6502" y="2168"/>
                    <a:pt x="6502" y="1399"/>
                  </a:cubicBezTo>
                  <a:cubicBezTo>
                    <a:pt x="6502" y="631"/>
                    <a:pt x="5872" y="1"/>
                    <a:pt x="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8" name="Google Shape;1008;p67"/>
            <p:cNvSpPr/>
            <p:nvPr/>
          </p:nvSpPr>
          <p:spPr>
            <a:xfrm>
              <a:off x="7779487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09" name="Google Shape;1009;p67"/>
          <p:cNvGrpSpPr/>
          <p:nvPr/>
        </p:nvGrpSpPr>
        <p:grpSpPr>
          <a:xfrm>
            <a:off x="6752726" y="1698225"/>
            <a:ext cx="338207" cy="2014657"/>
            <a:chOff x="6905926" y="1698225"/>
            <a:chExt cx="338207" cy="2014657"/>
          </a:xfrm>
        </p:grpSpPr>
        <p:sp>
          <p:nvSpPr>
            <p:cNvPr id="1010" name="Google Shape;1010;p67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1" name="Google Shape;1011;p67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2" name="Google Shape;1012;p67"/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3" name="Google Shape;1013;p67"/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4" name="Google Shape;1014;p67"/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5" name="Google Shape;1015;p67"/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6913466" y="2145164"/>
              <a:ext cx="322581" cy="138795"/>
            </a:xfrm>
            <a:custGeom>
              <a:avLst/>
              <a:gdLst/>
              <a:ahLst/>
              <a:cxnLst/>
              <a:rect l="l" t="t" r="r" b="b"/>
              <a:pathLst>
                <a:path w="6503" h="2798" extrusionOk="0">
                  <a:moveTo>
                    <a:pt x="1399" y="0"/>
                  </a:moveTo>
                  <a:cubicBezTo>
                    <a:pt x="630" y="0"/>
                    <a:pt x="0" y="631"/>
                    <a:pt x="0" y="1399"/>
                  </a:cubicBezTo>
                  <a:cubicBezTo>
                    <a:pt x="0" y="2168"/>
                    <a:pt x="630" y="2798"/>
                    <a:pt x="1399" y="2798"/>
                  </a:cubicBezTo>
                  <a:lnTo>
                    <a:pt x="5116" y="2798"/>
                  </a:lnTo>
                  <a:cubicBezTo>
                    <a:pt x="5885" y="2798"/>
                    <a:pt x="6502" y="2168"/>
                    <a:pt x="6502" y="1399"/>
                  </a:cubicBezTo>
                  <a:cubicBezTo>
                    <a:pt x="6502" y="631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7" name="Google Shape;1017;p67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18" name="Google Shape;1018;p67"/>
          <p:cNvGrpSpPr/>
          <p:nvPr/>
        </p:nvGrpSpPr>
        <p:grpSpPr>
          <a:xfrm>
            <a:off x="5734100" y="1698225"/>
            <a:ext cx="338207" cy="2014657"/>
            <a:chOff x="6048625" y="1698225"/>
            <a:chExt cx="338207" cy="2014657"/>
          </a:xfrm>
        </p:grpSpPr>
        <p:sp>
          <p:nvSpPr>
            <p:cNvPr id="1019" name="Google Shape;1019;p67"/>
            <p:cNvSpPr/>
            <p:nvPr/>
          </p:nvSpPr>
          <p:spPr>
            <a:xfrm>
              <a:off x="6048625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6056115" y="3318418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6056115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2" name="Google Shape;1022;p67"/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23" name="Google Shape;1023;p67"/>
          <p:cNvSpPr/>
          <p:nvPr/>
        </p:nvSpPr>
        <p:spPr>
          <a:xfrm>
            <a:off x="851888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4" name="Google Shape;1024;p67"/>
          <p:cNvSpPr/>
          <p:nvPr/>
        </p:nvSpPr>
        <p:spPr>
          <a:xfrm>
            <a:off x="2649788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5" name="Google Shape;1025;p67"/>
          <p:cNvSpPr txBox="1">
            <a:spLocks noGrp="1"/>
          </p:cNvSpPr>
          <p:nvPr>
            <p:ph type="subTitle" idx="4294967295"/>
          </p:nvPr>
        </p:nvSpPr>
        <p:spPr>
          <a:xfrm>
            <a:off x="990788" y="4119150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epoch </a:t>
            </a: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6" name="Google Shape;1026;p67"/>
          <p:cNvSpPr txBox="1">
            <a:spLocks noGrp="1"/>
          </p:cNvSpPr>
          <p:nvPr>
            <p:ph type="subTitle" idx="4294967295"/>
          </p:nvPr>
        </p:nvSpPr>
        <p:spPr>
          <a:xfrm>
            <a:off x="2803274" y="4119150"/>
            <a:ext cx="1741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/>
              <a:t>Mean-</a:t>
            </a: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reward</a:t>
            </a: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7" name="Google Shape;1027;p67"/>
          <p:cNvSpPr txBox="1">
            <a:spLocks noGrp="1"/>
          </p:cNvSpPr>
          <p:nvPr>
            <p:ph type="subTitle" idx="4294967295"/>
          </p:nvPr>
        </p:nvSpPr>
        <p:spPr>
          <a:xfrm>
            <a:off x="4635399" y="4141975"/>
            <a:ext cx="1549646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Epoch     1</a:t>
            </a: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8" name="Google Shape;1028;p67"/>
          <p:cNvSpPr txBox="1">
            <a:spLocks noGrp="1"/>
          </p:cNvSpPr>
          <p:nvPr>
            <p:ph type="subTitle" idx="4294967295"/>
          </p:nvPr>
        </p:nvSpPr>
        <p:spPr>
          <a:xfrm>
            <a:off x="6357550" y="4141975"/>
            <a:ext cx="1128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40</a:t>
            </a: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9" name="Google Shape;1029;p67"/>
          <p:cNvSpPr txBox="1">
            <a:spLocks noGrp="1"/>
          </p:cNvSpPr>
          <p:nvPr>
            <p:ph type="subTitle" idx="4294967295"/>
          </p:nvPr>
        </p:nvSpPr>
        <p:spPr>
          <a:xfrm>
            <a:off x="7486100" y="4141975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144</a:t>
            </a:r>
            <a:endParaRPr sz="18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30" name="Google Shape;1030;p67"/>
          <p:cNvSpPr txBox="1">
            <a:spLocks noGrp="1"/>
          </p:cNvSpPr>
          <p:nvPr>
            <p:ph type="subTitle" idx="4294967295"/>
          </p:nvPr>
        </p:nvSpPr>
        <p:spPr>
          <a:xfrm>
            <a:off x="5448850" y="3856150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2200" b="0" i="0" u="none" strike="noStrike" cap="none">
                <a:solidFill>
                  <a:schemeClr val="accen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54.2%</a:t>
            </a:r>
            <a:endParaRPr sz="2200" b="0" i="0" u="none" strike="noStrike" cap="none">
              <a:solidFill>
                <a:schemeClr val="accent1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1031" name="Google Shape;1031;p67"/>
          <p:cNvSpPr txBox="1">
            <a:spLocks noGrp="1"/>
          </p:cNvSpPr>
          <p:nvPr>
            <p:ph type="subTitle" idx="4294967295"/>
          </p:nvPr>
        </p:nvSpPr>
        <p:spPr>
          <a:xfrm>
            <a:off x="6467475" y="3856150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2200" b="0" i="0" u="none" strike="noStrike" cap="none">
                <a:solidFill>
                  <a:schemeClr val="accent2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76.6%</a:t>
            </a:r>
            <a:endParaRPr sz="2200" b="0" i="0" u="none" strike="noStrike" cap="none">
              <a:solidFill>
                <a:schemeClr val="accent2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sp>
        <p:nvSpPr>
          <p:cNvPr id="1032" name="Google Shape;1032;p67"/>
          <p:cNvSpPr txBox="1">
            <a:spLocks noGrp="1"/>
          </p:cNvSpPr>
          <p:nvPr>
            <p:ph type="subTitle" idx="4294967295"/>
          </p:nvPr>
        </p:nvSpPr>
        <p:spPr>
          <a:xfrm>
            <a:off x="7486100" y="3856150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lang="zh-CN" sz="2200" b="0" i="0" u="none" strike="noStrike" cap="none">
                <a:solidFill>
                  <a:schemeClr val="accent3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rPr>
              <a:t>90.6%</a:t>
            </a:r>
            <a:endParaRPr sz="2200" b="0" i="0" u="none" strike="noStrike" cap="none">
              <a:solidFill>
                <a:schemeClr val="accent3"/>
              </a:solidFill>
              <a:latin typeface="Share Tech" panose="00000500000000000000"/>
              <a:ea typeface="Share Tech" panose="00000500000000000000"/>
              <a:cs typeface="Share Tech" panose="00000500000000000000"/>
              <a:sym typeface="Share Tech" panose="00000500000000000000"/>
            </a:endParaRPr>
          </a:p>
        </p:txBody>
      </p:sp>
      <p:pic>
        <p:nvPicPr>
          <p:cNvPr id="1033" name="Google Shape;1033;p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3756" y="1622191"/>
            <a:ext cx="4722911" cy="32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3756" y="2038247"/>
            <a:ext cx="4704743" cy="25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2573" y="2404981"/>
            <a:ext cx="4679256" cy="2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6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9244" y="2805774"/>
            <a:ext cx="4679256" cy="3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6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09244" y="3232773"/>
            <a:ext cx="4704743" cy="32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67"/>
          <p:cNvSpPr/>
          <p:nvPr/>
        </p:nvSpPr>
        <p:spPr>
          <a:xfrm rot="-5400000">
            <a:off x="1747013" y="4098585"/>
            <a:ext cx="514500" cy="28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AD0CD"/>
          </a:solidFill>
          <a:ln w="25400" cap="flat" cmpd="sng">
            <a:solidFill>
              <a:srgbClr val="5AD0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9" name="Google Shape;1039;p67"/>
          <p:cNvSpPr/>
          <p:nvPr/>
        </p:nvSpPr>
        <p:spPr>
          <a:xfrm rot="-5400000">
            <a:off x="4235191" y="4093997"/>
            <a:ext cx="514500" cy="28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936D"/>
          </a:solidFill>
          <a:ln w="25400" cap="flat" cmpd="sng">
            <a:solidFill>
              <a:srgbClr val="EB93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0" name="Google Shape;1040;p67"/>
          <p:cNvSpPr/>
          <p:nvPr/>
        </p:nvSpPr>
        <p:spPr>
          <a:xfrm>
            <a:off x="5746209" y="2848458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1"/>
                </a:moveTo>
                <a:cubicBezTo>
                  <a:pt x="631" y="1"/>
                  <a:pt x="0" y="618"/>
                  <a:pt x="0" y="1400"/>
                </a:cubicBezTo>
                <a:cubicBezTo>
                  <a:pt x="0" y="2156"/>
                  <a:pt x="631" y="2786"/>
                  <a:pt x="1399" y="2786"/>
                </a:cubicBezTo>
                <a:lnTo>
                  <a:pt x="5116" y="2786"/>
                </a:lnTo>
                <a:cubicBezTo>
                  <a:pt x="5885" y="2786"/>
                  <a:pt x="6503" y="2168"/>
                  <a:pt x="6503" y="1400"/>
                </a:cubicBezTo>
                <a:cubicBezTo>
                  <a:pt x="6503" y="618"/>
                  <a:pt x="5885" y="1"/>
                  <a:pt x="51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1" name="Google Shape;1041;p67"/>
          <p:cNvSpPr/>
          <p:nvPr/>
        </p:nvSpPr>
        <p:spPr>
          <a:xfrm>
            <a:off x="5741593" y="2612933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1"/>
                </a:moveTo>
                <a:cubicBezTo>
                  <a:pt x="631" y="1"/>
                  <a:pt x="0" y="618"/>
                  <a:pt x="0" y="1400"/>
                </a:cubicBezTo>
                <a:cubicBezTo>
                  <a:pt x="0" y="2156"/>
                  <a:pt x="631" y="2786"/>
                  <a:pt x="1399" y="2786"/>
                </a:cubicBezTo>
                <a:lnTo>
                  <a:pt x="5116" y="2786"/>
                </a:lnTo>
                <a:cubicBezTo>
                  <a:pt x="5885" y="2786"/>
                  <a:pt x="6503" y="2168"/>
                  <a:pt x="6503" y="1400"/>
                </a:cubicBezTo>
                <a:cubicBezTo>
                  <a:pt x="6503" y="618"/>
                  <a:pt x="5885" y="1"/>
                  <a:pt x="51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2" name="Google Shape;1042;p67"/>
          <p:cNvSpPr/>
          <p:nvPr/>
        </p:nvSpPr>
        <p:spPr>
          <a:xfrm>
            <a:off x="7774870" y="2379048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86" y="1"/>
                </a:moveTo>
                <a:cubicBezTo>
                  <a:pt x="618" y="1"/>
                  <a:pt x="0" y="631"/>
                  <a:pt x="0" y="1399"/>
                </a:cubicBezTo>
                <a:cubicBezTo>
                  <a:pt x="0" y="2168"/>
                  <a:pt x="618" y="2786"/>
                  <a:pt x="1386" y="2786"/>
                </a:cubicBezTo>
                <a:lnTo>
                  <a:pt x="5104" y="2786"/>
                </a:lnTo>
                <a:cubicBezTo>
                  <a:pt x="5872" y="2786"/>
                  <a:pt x="6502" y="2168"/>
                  <a:pt x="6502" y="1399"/>
                </a:cubicBezTo>
                <a:cubicBezTo>
                  <a:pt x="6502" y="631"/>
                  <a:pt x="5872" y="1"/>
                  <a:pt x="51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3" name="Google Shape;1043;p67"/>
          <p:cNvSpPr/>
          <p:nvPr/>
        </p:nvSpPr>
        <p:spPr>
          <a:xfrm>
            <a:off x="7779487" y="2152757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86" y="1"/>
                </a:moveTo>
                <a:cubicBezTo>
                  <a:pt x="618" y="1"/>
                  <a:pt x="0" y="631"/>
                  <a:pt x="0" y="1399"/>
                </a:cubicBezTo>
                <a:cubicBezTo>
                  <a:pt x="0" y="2168"/>
                  <a:pt x="618" y="2786"/>
                  <a:pt x="1386" y="2786"/>
                </a:cubicBezTo>
                <a:lnTo>
                  <a:pt x="5104" y="2786"/>
                </a:lnTo>
                <a:cubicBezTo>
                  <a:pt x="5872" y="2786"/>
                  <a:pt x="6502" y="2168"/>
                  <a:pt x="6502" y="1399"/>
                </a:cubicBezTo>
                <a:cubicBezTo>
                  <a:pt x="6502" y="631"/>
                  <a:pt x="5872" y="1"/>
                  <a:pt x="51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4" name="Google Shape;1044;p67"/>
          <p:cNvSpPr/>
          <p:nvPr/>
        </p:nvSpPr>
        <p:spPr>
          <a:xfrm>
            <a:off x="7779491" y="1921847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86" y="1"/>
                </a:moveTo>
                <a:cubicBezTo>
                  <a:pt x="618" y="1"/>
                  <a:pt x="0" y="631"/>
                  <a:pt x="0" y="1399"/>
                </a:cubicBezTo>
                <a:cubicBezTo>
                  <a:pt x="0" y="2168"/>
                  <a:pt x="618" y="2786"/>
                  <a:pt x="1386" y="2786"/>
                </a:cubicBezTo>
                <a:lnTo>
                  <a:pt x="5104" y="2786"/>
                </a:lnTo>
                <a:cubicBezTo>
                  <a:pt x="5872" y="2786"/>
                  <a:pt x="6502" y="2168"/>
                  <a:pt x="6502" y="1399"/>
                </a:cubicBezTo>
                <a:cubicBezTo>
                  <a:pt x="6502" y="631"/>
                  <a:pt x="5872" y="1"/>
                  <a:pt x="51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8"/>
          <p:cNvSpPr txBox="1">
            <a:spLocks noGrp="1"/>
          </p:cNvSpPr>
          <p:nvPr>
            <p:ph type="ctrTitle"/>
          </p:nvPr>
        </p:nvSpPr>
        <p:spPr>
          <a:xfrm>
            <a:off x="1167260" y="1623903"/>
            <a:ext cx="43668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sz="3400"/>
              <a:t>Discussion</a:t>
            </a:r>
            <a:r>
              <a:rPr lang="zh-CN" sz="2800"/>
              <a:t> + </a:t>
            </a:r>
            <a:r>
              <a:rPr lang="zh-CN" sz="3300"/>
              <a:t>Q&amp;A</a:t>
            </a:r>
            <a:endParaRPr sz="5300"/>
          </a:p>
        </p:txBody>
      </p:sp>
      <p:sp>
        <p:nvSpPr>
          <p:cNvPr id="1050" name="Google Shape;1050;p68"/>
          <p:cNvSpPr txBox="1">
            <a:spLocks noGrp="1"/>
          </p:cNvSpPr>
          <p:nvPr>
            <p:ph type="subTitle" idx="1"/>
          </p:nvPr>
        </p:nvSpPr>
        <p:spPr>
          <a:xfrm>
            <a:off x="1745867" y="2419881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/>
              <a:t>Reinforcement Learning Human Feedback</a:t>
            </a:r>
            <a:endParaRPr lang="zh-CN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1051" name="Google Shape;1051;p68"/>
          <p:cNvSpPr/>
          <p:nvPr/>
        </p:nvSpPr>
        <p:spPr>
          <a:xfrm>
            <a:off x="5737155" y="1749703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2" name="Google Shape;1052;p68"/>
          <p:cNvSpPr txBox="1">
            <a:spLocks noGrp="1"/>
          </p:cNvSpPr>
          <p:nvPr>
            <p:ph type="title" idx="2"/>
          </p:nvPr>
        </p:nvSpPr>
        <p:spPr>
          <a:xfrm>
            <a:off x="5789180" y="2003353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3" name="Google Shape;1053;p68"/>
          <p:cNvSpPr/>
          <p:nvPr/>
        </p:nvSpPr>
        <p:spPr>
          <a:xfrm>
            <a:off x="1324756" y="3750128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4" name="Google Shape;1054;p68"/>
          <p:cNvSpPr/>
          <p:nvPr/>
        </p:nvSpPr>
        <p:spPr>
          <a:xfrm>
            <a:off x="1324230" y="3750128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55" name="Google Shape;1055;p68"/>
          <p:cNvCxnSpPr>
            <a:stCxn id="1051" idx="2"/>
          </p:cNvCxnSpPr>
          <p:nvPr/>
        </p:nvCxnSpPr>
        <p:spPr>
          <a:xfrm>
            <a:off x="6279705" y="2834803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EB936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69"/>
          <p:cNvSpPr txBox="1">
            <a:spLocks noGrp="1"/>
          </p:cNvSpPr>
          <p:nvPr>
            <p:ph type="body" idx="1"/>
          </p:nvPr>
        </p:nvSpPr>
        <p:spPr>
          <a:xfrm>
            <a:off x="595125" y="740575"/>
            <a:ext cx="45009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Future developement:</a:t>
            </a:r>
            <a:endParaRPr sz="21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Task: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from generating sentence to generating story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Model: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Update reward criteria to train more applicable model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RLHF exploration: 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Segmentation of LM and RM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2.  	Application in real life</a:t>
            </a:r>
            <a:endParaRPr sz="2000"/>
          </a:p>
        </p:txBody>
      </p:sp>
      <p:sp>
        <p:nvSpPr>
          <p:cNvPr id="1061" name="Google Shape;1061;p69"/>
          <p:cNvSpPr txBox="1">
            <a:spLocks noGrp="1"/>
          </p:cNvSpPr>
          <p:nvPr>
            <p:ph type="ctrTitle"/>
          </p:nvPr>
        </p:nvSpPr>
        <p:spPr>
          <a:xfrm>
            <a:off x="407175" y="245750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sz="3300"/>
              <a:t>Discussion </a:t>
            </a:r>
            <a:endParaRPr sz="3300"/>
          </a:p>
        </p:txBody>
      </p:sp>
      <p:grpSp>
        <p:nvGrpSpPr>
          <p:cNvPr id="1062" name="Google Shape;1062;p69"/>
          <p:cNvGrpSpPr/>
          <p:nvPr/>
        </p:nvGrpSpPr>
        <p:grpSpPr>
          <a:xfrm>
            <a:off x="5520461" y="989482"/>
            <a:ext cx="2851442" cy="3213988"/>
            <a:chOff x="2501950" y="1507050"/>
            <a:chExt cx="2392350" cy="2696525"/>
          </a:xfrm>
        </p:grpSpPr>
        <p:sp>
          <p:nvSpPr>
            <p:cNvPr id="1063" name="Google Shape;1063;p69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7" name="Google Shape;1067;p69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8" name="Google Shape;1068;p69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2" name="Google Shape;1072;p69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3" name="Google Shape;1073;p69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7" name="Google Shape;1077;p69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8" name="Google Shape;1078;p69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9" name="Google Shape;1079;p69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0" name="Google Shape;1080;p69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1" name="Google Shape;1081;p69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82" name="Google Shape;1082;p69"/>
          <p:cNvGrpSpPr/>
          <p:nvPr/>
        </p:nvGrpSpPr>
        <p:grpSpPr>
          <a:xfrm>
            <a:off x="8371905" y="-476250"/>
            <a:ext cx="2291257" cy="2922300"/>
            <a:chOff x="4882900" y="-64350"/>
            <a:chExt cx="2493750" cy="2922300"/>
          </a:xfrm>
        </p:grpSpPr>
        <p:sp>
          <p:nvSpPr>
            <p:cNvPr id="1083" name="Google Shape;1083;p69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4" name="Google Shape;1084;p69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5" name="Google Shape;1085;p69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88" name="Google Shape;1088;p69"/>
          <p:cNvGrpSpPr/>
          <p:nvPr/>
        </p:nvGrpSpPr>
        <p:grpSpPr>
          <a:xfrm>
            <a:off x="6285042" y="1368971"/>
            <a:ext cx="1541751" cy="2455003"/>
            <a:chOff x="2160750" y="237575"/>
            <a:chExt cx="3253325" cy="5180425"/>
          </a:xfrm>
        </p:grpSpPr>
        <p:sp>
          <p:nvSpPr>
            <p:cNvPr id="1089" name="Google Shape;1089;p69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0" name="Google Shape;1090;p6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1" name="Google Shape;1091;p69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2" name="Google Shape;1092;p69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3" name="Google Shape;1093;p6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4" name="Google Shape;1094;p69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5" name="Google Shape;1095;p6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9" name="Google Shape;1099;p69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0" name="Google Shape;1100;p69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1" name="Google Shape;1101;p69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2" name="Google Shape;1102;p69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3" name="Google Shape;1103;p69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4" name="Google Shape;1104;p69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5" name="Google Shape;1105;p69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6" name="Google Shape;1106;p69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7" name="Google Shape;1107;p69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8" name="Google Shape;1108;p69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9" name="Google Shape;1109;p69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0" name="Google Shape;1110;p69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1" name="Google Shape;1111;p69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2" name="Google Shape;1112;p69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3" name="Google Shape;1113;p69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4" name="Google Shape;1114;p69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5" name="Google Shape;1115;p69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6" name="Google Shape;1116;p69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69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69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69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69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0"/>
          <p:cNvSpPr txBox="1">
            <a:spLocks noGrp="1"/>
          </p:cNvSpPr>
          <p:nvPr>
            <p:ph type="body" idx="1"/>
          </p:nvPr>
        </p:nvSpPr>
        <p:spPr>
          <a:xfrm>
            <a:off x="2030824" y="1202775"/>
            <a:ext cx="5878283" cy="304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u="sng" dirty="0">
                <a:solidFill>
                  <a:schemeClr val="hlink"/>
                </a:solidFill>
                <a:hlinkClick r:id="rId1"/>
              </a:rPr>
              <a:t>https://www.infoq.com/news/2022/01/deepmind-gopher/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u="sng" dirty="0">
                <a:solidFill>
                  <a:schemeClr val="hlink"/>
                </a:solidFill>
                <a:hlinkClick r:id="rId2"/>
              </a:rPr>
              <a:t>https://blogs.nvidia.com/blog/2022/03/25/what-is-a-transformer-model/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</a:pPr>
            <a:r>
              <a:rPr lang="zh-CN" sz="1400" u="sng" dirty="0">
                <a:hlinkClick r:id="rId3"/>
              </a:rPr>
              <a:t>https://openai.com/research/openai-baselines-ppo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</a:pPr>
            <a:r>
              <a:rPr lang="zh-CN" sz="1400" u="sng" dirty="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  <a:hlinkClick r:id="rId4"/>
              </a:rPr>
              <a:t>https://transformer.huggingface.co/doc/gpt2-large</a:t>
            </a:r>
            <a:endParaRPr sz="1400" u="sng"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u="sng" dirty="0">
                <a:hlinkClick r:id="rId5"/>
              </a:rPr>
              <a:t>https://openai.com/research/gpt-2-1-5b-release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u="sng" dirty="0">
                <a:solidFill>
                  <a:schemeClr val="hlink"/>
                </a:solidFill>
                <a:hlinkClick r:id="rId6"/>
              </a:rPr>
              <a:t>https://github.com/opendilab/awesome-RLHF</a:t>
            </a:r>
            <a:endParaRPr lang="en-US" altLang="zh-CN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7"/>
              </a:rPr>
              <a:t>https://huggingface.co/uer/gpt2-chinese-cluecorpussmall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1126" name="Google Shape;1126;p70"/>
          <p:cNvSpPr txBox="1">
            <a:spLocks noGrp="1"/>
          </p:cNvSpPr>
          <p:nvPr>
            <p:ph type="ctrTitle"/>
          </p:nvPr>
        </p:nvSpPr>
        <p:spPr>
          <a:xfrm>
            <a:off x="407175" y="245750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sz="3300"/>
              <a:t>REFERENCES </a:t>
            </a:r>
            <a:endParaRPr sz="3300"/>
          </a:p>
        </p:txBody>
      </p:sp>
      <p:grpSp>
        <p:nvGrpSpPr>
          <p:cNvPr id="1127" name="Google Shape;1127;p70"/>
          <p:cNvGrpSpPr/>
          <p:nvPr/>
        </p:nvGrpSpPr>
        <p:grpSpPr>
          <a:xfrm>
            <a:off x="485766" y="823500"/>
            <a:ext cx="8201215" cy="3573165"/>
            <a:chOff x="2501950" y="1507050"/>
            <a:chExt cx="2392350" cy="2696525"/>
          </a:xfrm>
        </p:grpSpPr>
        <p:sp>
          <p:nvSpPr>
            <p:cNvPr id="1128" name="Google Shape;1128;p70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9" name="Google Shape;1129;p70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0" name="Google Shape;1130;p70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2" name="Google Shape;1132;p70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3" name="Google Shape;1133;p70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7" name="Google Shape;1137;p70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8" name="Google Shape;1138;p70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6" name="Google Shape;1146;p70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47" name="Google Shape;1147;p70"/>
          <p:cNvGrpSpPr/>
          <p:nvPr/>
        </p:nvGrpSpPr>
        <p:grpSpPr>
          <a:xfrm>
            <a:off x="8686980" y="-488100"/>
            <a:ext cx="2291257" cy="2922300"/>
            <a:chOff x="4882900" y="-64350"/>
            <a:chExt cx="2493750" cy="2922300"/>
          </a:xfrm>
        </p:grpSpPr>
        <p:sp>
          <p:nvSpPr>
            <p:cNvPr id="1148" name="Google Shape;1148;p70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0" name="Google Shape;1150;p70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1" name="Google Shape;1151;p70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2" name="Google Shape;1152;p70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7" name="Google Shape;1157;p71"/>
          <p:cNvCxnSpPr>
            <a:endCxn id="1158" idx="1"/>
          </p:cNvCxnSpPr>
          <p:nvPr/>
        </p:nvCxnSpPr>
        <p:spPr>
          <a:xfrm rot="5400000" flipH="1">
            <a:off x="1203175" y="24595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8" name="Google Shape;1158;p71"/>
          <p:cNvSpPr txBox="1">
            <a:spLocks noGrp="1"/>
          </p:cNvSpPr>
          <p:nvPr>
            <p:ph type="title"/>
          </p:nvPr>
        </p:nvSpPr>
        <p:spPr>
          <a:xfrm>
            <a:off x="1733725" y="13138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zh-CN"/>
              <a:t>Q &amp; A</a:t>
            </a:r>
            <a:endParaRPr lang="zh-CN"/>
          </a:p>
        </p:txBody>
      </p:sp>
      <p:sp>
        <p:nvSpPr>
          <p:cNvPr id="1159" name="Google Shape;1159;p71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72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/>
              <a:t>THANKS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zh-CN" sz="1600"/>
              <a:t>- Start from sentence generating, we want to build a model to generate story with the beginning given by us.</a:t>
            </a:r>
            <a:endParaRPr lang="zh-CN" sz="1600"/>
          </a:p>
          <a:p>
            <a:pPr marL="0" lvl="0" indent="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000"/>
              <a:buNone/>
            </a:pPr>
            <a:r>
              <a:rPr lang="zh-CN" sz="1600"/>
              <a:t>- The content should be consistent, logical and creative.</a:t>
            </a:r>
            <a:endParaRPr lang="zh-CN" sz="1600"/>
          </a:p>
          <a:p>
            <a:pPr marL="0" lvl="0" indent="0" algn="l" rtl="0">
              <a:lnSpc>
                <a:spcPct val="100000"/>
              </a:lnSpc>
              <a:spcBef>
                <a:spcPts val="3200"/>
              </a:spcBef>
              <a:spcAft>
                <a:spcPts val="1600"/>
              </a:spcAft>
              <a:buSzPts val="1000"/>
              <a:buNone/>
            </a:pPr>
            <a:r>
              <a:rPr lang="zh-CN" sz="1600"/>
              <a:t>- We choose reinforcement learning with human feedback (RLHF) to achieve our goal.</a:t>
            </a:r>
            <a:endParaRPr sz="1600"/>
          </a:p>
        </p:txBody>
      </p:sp>
      <p:sp>
        <p:nvSpPr>
          <p:cNvPr id="657" name="Google Shape;657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/>
              <a:t> Our task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7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711738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</a:pPr>
            <a:r>
              <a:rPr lang="zh-CN" sz="1400"/>
              <a:t>For traditional language model:</a:t>
            </a:r>
            <a:endParaRPr lang="zh-CN" sz="1400"/>
          </a:p>
          <a:p>
            <a: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</a:pPr>
            <a:r>
              <a:rPr lang="zh-CN" sz="1200"/>
              <a:t>Most of them are still trained with a simple next token prediction loss (e.g. cross entropy).</a:t>
            </a:r>
            <a:endParaRPr lang="zh-CN" sz="1200"/>
          </a:p>
          <a:p>
            <a: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</a:pPr>
            <a:r>
              <a:rPr lang="zh-CN" sz="1200"/>
              <a:t>Hard to capture the feature like: whether a story is creative or not.</a:t>
            </a:r>
            <a:endParaRPr lang="zh-CN" sz="120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endParaRPr sz="12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</a:pPr>
            <a:r>
              <a:rPr lang="zh-CN" sz="1400"/>
              <a:t>Reinforcement learning with human feedback:</a:t>
            </a:r>
            <a:endParaRPr lang="zh-CN" sz="1400"/>
          </a:p>
          <a:p>
            <a: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</a:pPr>
            <a:r>
              <a:rPr lang="zh-CN" sz="1200"/>
              <a:t>Can introduce human feedback as a measure of performance and use that as a loss to optimize the model.</a:t>
            </a:r>
            <a:endParaRPr lang="zh-CN" sz="1200"/>
          </a:p>
          <a:p>
            <a: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</a:pPr>
            <a:r>
              <a:rPr lang="zh-CN" sz="1200"/>
              <a:t>The idea: Based on reinforcement learning, it introduces human feedback as a measure of performance and use that as a loss to optimize the model.</a:t>
            </a:r>
            <a:endParaRPr lang="zh-CN" sz="1200"/>
          </a:p>
          <a:p>
            <a: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</a:pPr>
            <a:r>
              <a:rPr lang="zh-CN" sz="1200"/>
              <a:t>Great AI language model like InstructGPT and ChatGPT are trained with this method.</a:t>
            </a:r>
            <a:endParaRPr lang="zh-CN" sz="1200"/>
          </a:p>
        </p:txBody>
      </p:sp>
      <p:sp>
        <p:nvSpPr>
          <p:cNvPr id="663" name="Google Shape;663;p4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zh-CN"/>
              <a:t>Why RLHF?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8"/>
          <p:cNvSpPr txBox="1">
            <a:spLocks noGrp="1"/>
          </p:cNvSpPr>
          <p:nvPr>
            <p:ph type="ctrTitle"/>
          </p:nvPr>
        </p:nvSpPr>
        <p:spPr>
          <a:xfrm>
            <a:off x="1167260" y="1623903"/>
            <a:ext cx="43668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/>
              <a:t>Method</a:t>
            </a:r>
            <a:r>
              <a:rPr lang="zh-CN" sz="2800"/>
              <a:t> &amp; Implement</a:t>
            </a:r>
            <a:endParaRPr sz="2800"/>
          </a:p>
        </p:txBody>
      </p:sp>
      <p:sp>
        <p:nvSpPr>
          <p:cNvPr id="669" name="Google Shape;669;p48"/>
          <p:cNvSpPr txBox="1">
            <a:spLocks noGrp="1"/>
          </p:cNvSpPr>
          <p:nvPr>
            <p:ph type="subTitle" idx="1"/>
          </p:nvPr>
        </p:nvSpPr>
        <p:spPr>
          <a:xfrm>
            <a:off x="1745867" y="2419881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CN"/>
              <a:t>Reinforcement Learning with Human Feedback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200"/>
          </a:p>
        </p:txBody>
      </p:sp>
      <p:sp>
        <p:nvSpPr>
          <p:cNvPr id="670" name="Google Shape;670;p48"/>
          <p:cNvSpPr/>
          <p:nvPr/>
        </p:nvSpPr>
        <p:spPr>
          <a:xfrm>
            <a:off x="5737155" y="1749703"/>
            <a:ext cx="1085100" cy="1085100"/>
          </a:xfrm>
          <a:prstGeom prst="rect">
            <a:avLst/>
          </a:prstGeom>
          <a:solidFill>
            <a:srgbClr val="EB93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1" name="Google Shape;671;p48"/>
          <p:cNvSpPr txBox="1">
            <a:spLocks noGrp="1"/>
          </p:cNvSpPr>
          <p:nvPr>
            <p:ph type="title" idx="2"/>
          </p:nvPr>
        </p:nvSpPr>
        <p:spPr>
          <a:xfrm>
            <a:off x="5789180" y="2003353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1324756" y="3750128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3" name="Google Shape;673;p48"/>
          <p:cNvSpPr/>
          <p:nvPr/>
        </p:nvSpPr>
        <p:spPr>
          <a:xfrm>
            <a:off x="1324230" y="3750128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B93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74" name="Google Shape;674;p48"/>
          <p:cNvCxnSpPr>
            <a:stCxn id="670" idx="2"/>
          </p:cNvCxnSpPr>
          <p:nvPr/>
        </p:nvCxnSpPr>
        <p:spPr>
          <a:xfrm>
            <a:off x="6279705" y="2834803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EB936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9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6494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RLHF is a complicate method involving multiple models and multiple phases. It can be decomposed into three parts. 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Pretrained Model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Training Reward Model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Reinforcement Learning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0" name="Google Shape;680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43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Schema of RLHF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9554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A nature language processing model that create a series of texts.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This is the basis for RLHF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 text generated by the LM will become the dataset for Reward Model and Reinforcement Learning Process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No best LM for RLHF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Most of the successful cases use pretrained LM based on Transformer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GPT (OpenAI)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Gopher (deepmind)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Transformer (Anthropic)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6" name="Google Shape;686;p5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245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Pretrained Language Model (LM)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1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7973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A model that receives a series of texts and returns a scalar reward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Use the manual ranking of text generated by LM as the training data set of RM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CN" sz="1800"/>
              <a:t>Ranking instead of rating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Rating may be biased due to differences in personal values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Rank the text generated by LM based on the human feedback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interestingness, positive or negative emotion, logicality</a:t>
            </a:r>
            <a:endParaRPr sz="1800"/>
          </a:p>
        </p:txBody>
      </p:sp>
      <p:sp>
        <p:nvSpPr>
          <p:cNvPr id="692" name="Google Shape;692;p5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Reward Model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EyNWYzMmQwOTU1OGIxMGI1NmM5OGFkZjc3MTg0Mjc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6826</Words>
  <Application>WPS 演示</Application>
  <PresentationFormat>全屏显示(16:9)</PresentationFormat>
  <Paragraphs>406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Wingdings</vt:lpstr>
      <vt:lpstr>Arial</vt:lpstr>
      <vt:lpstr>Share Tech</vt:lpstr>
      <vt:lpstr>Maven Pro</vt:lpstr>
      <vt:lpstr>Livvic Light</vt:lpstr>
      <vt:lpstr>Nunito Light</vt:lpstr>
      <vt:lpstr>Advent Pro SemiBold</vt:lpstr>
      <vt:lpstr>Fira Sans Extra Condensed Medium</vt:lpstr>
      <vt:lpstr>Segoe Print</vt:lpstr>
      <vt:lpstr>Fira Sans Condensed Medium</vt:lpstr>
      <vt:lpstr>微软雅黑</vt:lpstr>
      <vt:lpstr>Arial Unicode MS</vt:lpstr>
      <vt:lpstr>Source Sans Pro</vt:lpstr>
      <vt:lpstr>Simple Light</vt:lpstr>
      <vt:lpstr>Data Science Consulting by Slidesgo</vt:lpstr>
      <vt:lpstr>Data Science Consulting by Slidesgo</vt:lpstr>
      <vt:lpstr>  Sentence Generating</vt:lpstr>
      <vt:lpstr>03</vt:lpstr>
      <vt:lpstr>01</vt:lpstr>
      <vt:lpstr> Our task</vt:lpstr>
      <vt:lpstr>Why RLHF?</vt:lpstr>
      <vt:lpstr>02</vt:lpstr>
      <vt:lpstr>Schema of RLHF</vt:lpstr>
      <vt:lpstr>Pretrained Language Model (LM)</vt:lpstr>
      <vt:lpstr>Reward Model</vt:lpstr>
      <vt:lpstr>Reinforcement Learning</vt:lpstr>
      <vt:lpstr>02</vt:lpstr>
      <vt:lpstr>KL-penalty</vt:lpstr>
      <vt:lpstr>PPO</vt:lpstr>
      <vt:lpstr>Codes Implement</vt:lpstr>
      <vt:lpstr>GPT-3</vt:lpstr>
      <vt:lpstr>STEP 04</vt:lpstr>
      <vt:lpstr>Proximal Policy Optimization</vt:lpstr>
      <vt:lpstr>SATURN</vt:lpstr>
      <vt:lpstr>SATURN</vt:lpstr>
      <vt:lpstr>Language Model + human rewards</vt:lpstr>
      <vt:lpstr>Rank by human</vt:lpstr>
      <vt:lpstr>Rank Loss</vt:lpstr>
      <vt:lpstr>Language Model + human rewards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ANALYSIS</vt:lpstr>
      <vt:lpstr>03</vt:lpstr>
      <vt:lpstr>Discussion </vt:lpstr>
      <vt:lpstr>REFERENCES </vt:lpstr>
      <vt:lpstr>Q &amp; A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RLHF on   Sentence Generating</dc:title>
  <dc:creator>马雨菲</dc:creator>
  <cp:lastModifiedBy>123</cp:lastModifiedBy>
  <cp:revision>20</cp:revision>
  <dcterms:created xsi:type="dcterms:W3CDTF">2023-09-04T07:44:00Z</dcterms:created>
  <dcterms:modified xsi:type="dcterms:W3CDTF">2023-09-05T02:20:05Z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EAA35D8225B24899BA78C7E81D5BCC59_13</vt:lpwstr>
  </property>
  <property fmtid="{D5CDD505-2E9C-101B-9397-08002B2CF9AE}" pid="3" name="KSOProductBuildVer">
    <vt:lpwstr>2052-12.1.0.15374</vt:lpwstr>
  </property>
</Properties>
</file>