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3"/>
  </p:notesMasterIdLst>
  <p:sldIdLst>
    <p:sldId id="256" r:id="rId2"/>
    <p:sldId id="258" r:id="rId3"/>
    <p:sldId id="259" r:id="rId4"/>
    <p:sldId id="260" r:id="rId5"/>
    <p:sldId id="261"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7"/>
    <p:restoredTop sz="89769"/>
  </p:normalViewPr>
  <p:slideViewPr>
    <p:cSldViewPr snapToGrid="0">
      <p:cViewPr varScale="1">
        <p:scale>
          <a:sx n="143" d="100"/>
          <a:sy n="143" d="100"/>
        </p:scale>
        <p:origin x="1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BB12D-8125-433B-8447-80FC58DB3A2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744BB7E0-B7F6-4E3D-9379-A076C39225BF}">
      <dgm:prSet/>
      <dgm:spPr/>
      <dgm:t>
        <a:bodyPr/>
        <a:lstStyle/>
        <a:p>
          <a:r>
            <a:rPr lang="en-US" dirty="0"/>
            <a:t>My original statistical question explores the effects medication has on the severity of anxiety compared to different lifestyle choices made. From this original question, the following came:</a:t>
          </a:r>
        </a:p>
      </dgm:t>
    </dgm:pt>
    <dgm:pt modelId="{BCB353F8-9D6F-464B-8B89-A890E3DE8C24}" type="parTrans" cxnId="{AD65F484-1D34-4474-800E-1A01D7CBBF34}">
      <dgm:prSet/>
      <dgm:spPr/>
      <dgm:t>
        <a:bodyPr/>
        <a:lstStyle/>
        <a:p>
          <a:endParaRPr lang="en-US"/>
        </a:p>
      </dgm:t>
    </dgm:pt>
    <dgm:pt modelId="{9B4CE148-EFE7-43C7-80BD-FF597970BAC8}" type="sibTrans" cxnId="{AD65F484-1D34-4474-800E-1A01D7CBBF34}">
      <dgm:prSet/>
      <dgm:spPr/>
      <dgm:t>
        <a:bodyPr/>
        <a:lstStyle/>
        <a:p>
          <a:endParaRPr lang="en-US"/>
        </a:p>
      </dgm:t>
    </dgm:pt>
    <dgm:pt modelId="{8BC94EA1-34D1-4AD0-8EC5-857853E4C284}">
      <dgm:prSet/>
      <dgm:spPr/>
      <dgm:t>
        <a:bodyPr/>
        <a:lstStyle/>
        <a:p>
          <a:r>
            <a:rPr lang="en-US"/>
            <a:t>How do I measure anxiety? </a:t>
          </a:r>
        </a:p>
      </dgm:t>
    </dgm:pt>
    <dgm:pt modelId="{FECC3FDA-26D0-4F44-9447-965F35A57959}" type="parTrans" cxnId="{643A9888-E071-481E-8F70-F6B392AA7646}">
      <dgm:prSet/>
      <dgm:spPr/>
      <dgm:t>
        <a:bodyPr/>
        <a:lstStyle/>
        <a:p>
          <a:endParaRPr lang="en-US"/>
        </a:p>
      </dgm:t>
    </dgm:pt>
    <dgm:pt modelId="{571A741C-D3B4-4D50-9311-9747189DFE5E}" type="sibTrans" cxnId="{643A9888-E071-481E-8F70-F6B392AA7646}">
      <dgm:prSet/>
      <dgm:spPr/>
      <dgm:t>
        <a:bodyPr/>
        <a:lstStyle/>
        <a:p>
          <a:endParaRPr lang="en-US"/>
        </a:p>
      </dgm:t>
    </dgm:pt>
    <dgm:pt modelId="{6909798D-2271-4883-9CCF-E50528B28BE0}">
      <dgm:prSet/>
      <dgm:spPr/>
      <dgm:t>
        <a:bodyPr/>
        <a:lstStyle/>
        <a:p>
          <a:r>
            <a:rPr lang="en-US"/>
            <a:t>What would be considered a significant change in the severity of anxiety? </a:t>
          </a:r>
        </a:p>
      </dgm:t>
    </dgm:pt>
    <dgm:pt modelId="{A65626EE-7F2E-4D6A-84D7-5FCE54CBCE93}" type="parTrans" cxnId="{DCEA0FC0-A608-45A8-86AF-62E8B2DEE3AD}">
      <dgm:prSet/>
      <dgm:spPr/>
      <dgm:t>
        <a:bodyPr/>
        <a:lstStyle/>
        <a:p>
          <a:endParaRPr lang="en-US"/>
        </a:p>
      </dgm:t>
    </dgm:pt>
    <dgm:pt modelId="{209D9730-7B02-4334-9556-A1ACD55FA172}" type="sibTrans" cxnId="{DCEA0FC0-A608-45A8-86AF-62E8B2DEE3AD}">
      <dgm:prSet/>
      <dgm:spPr/>
      <dgm:t>
        <a:bodyPr/>
        <a:lstStyle/>
        <a:p>
          <a:endParaRPr lang="en-US"/>
        </a:p>
      </dgm:t>
    </dgm:pt>
    <dgm:pt modelId="{99F590DD-9771-4A55-88C1-F02D8A43E162}">
      <dgm:prSet/>
      <dgm:spPr/>
      <dgm:t>
        <a:bodyPr/>
        <a:lstStyle/>
        <a:p>
          <a:r>
            <a:rPr lang="en-US"/>
            <a:t>How many lifestyle factors do I consider? </a:t>
          </a:r>
        </a:p>
      </dgm:t>
    </dgm:pt>
    <dgm:pt modelId="{58E7FEE9-0B4A-4439-BC3B-C684697C6C23}" type="parTrans" cxnId="{41B6E88E-892C-426E-8573-074F7FF66C1C}">
      <dgm:prSet/>
      <dgm:spPr/>
      <dgm:t>
        <a:bodyPr/>
        <a:lstStyle/>
        <a:p>
          <a:endParaRPr lang="en-US"/>
        </a:p>
      </dgm:t>
    </dgm:pt>
    <dgm:pt modelId="{92074288-BDE8-42DD-BA23-A495EFD633C6}" type="sibTrans" cxnId="{41B6E88E-892C-426E-8573-074F7FF66C1C}">
      <dgm:prSet/>
      <dgm:spPr/>
      <dgm:t>
        <a:bodyPr/>
        <a:lstStyle/>
        <a:p>
          <a:endParaRPr lang="en-US"/>
        </a:p>
      </dgm:t>
    </dgm:pt>
    <dgm:pt modelId="{350B0C85-52AC-4F63-9DEE-ABDB0E59ACC1}">
      <dgm:prSet/>
      <dgm:spPr/>
      <dgm:t>
        <a:bodyPr/>
        <a:lstStyle/>
        <a:p>
          <a:r>
            <a:rPr lang="en-US"/>
            <a:t>What impact may medication and lifestyle choices have on each other that can affect this research</a:t>
          </a:r>
        </a:p>
      </dgm:t>
    </dgm:pt>
    <dgm:pt modelId="{9E2CB4C8-8410-4211-87E4-7FA25AD17B7B}" type="parTrans" cxnId="{D753F24D-0405-445D-80D7-27CAA933502A}">
      <dgm:prSet/>
      <dgm:spPr/>
      <dgm:t>
        <a:bodyPr/>
        <a:lstStyle/>
        <a:p>
          <a:endParaRPr lang="en-US"/>
        </a:p>
      </dgm:t>
    </dgm:pt>
    <dgm:pt modelId="{5271928A-F4AA-4D70-A741-4EA2B5D020DB}" type="sibTrans" cxnId="{D753F24D-0405-445D-80D7-27CAA933502A}">
      <dgm:prSet/>
      <dgm:spPr/>
      <dgm:t>
        <a:bodyPr/>
        <a:lstStyle/>
        <a:p>
          <a:endParaRPr lang="en-US"/>
        </a:p>
      </dgm:t>
    </dgm:pt>
    <dgm:pt modelId="{4AEECE44-5DB4-4ACD-B7AA-F6DA12DFB066}">
      <dgm:prSet/>
      <dgm:spPr/>
      <dgm:t>
        <a:bodyPr/>
        <a:lstStyle/>
        <a:p>
          <a:r>
            <a:rPr lang="en-US"/>
            <a:t>i.e., alcohol can block the effectiveness of medication </a:t>
          </a:r>
        </a:p>
      </dgm:t>
    </dgm:pt>
    <dgm:pt modelId="{827CD288-54E3-46DD-A7C9-164E23E285DC}" type="parTrans" cxnId="{13CD6BF6-8F0C-4ADE-A686-5D23B1D4C11B}">
      <dgm:prSet/>
      <dgm:spPr/>
      <dgm:t>
        <a:bodyPr/>
        <a:lstStyle/>
        <a:p>
          <a:endParaRPr lang="en-US"/>
        </a:p>
      </dgm:t>
    </dgm:pt>
    <dgm:pt modelId="{2B6E33CB-B3DB-41EF-A0F2-7BAF19FB4435}" type="sibTrans" cxnId="{13CD6BF6-8F0C-4ADE-A686-5D23B1D4C11B}">
      <dgm:prSet/>
      <dgm:spPr/>
      <dgm:t>
        <a:bodyPr/>
        <a:lstStyle/>
        <a:p>
          <a:endParaRPr lang="en-US"/>
        </a:p>
      </dgm:t>
    </dgm:pt>
    <dgm:pt modelId="{A8EA8FBC-C085-B741-A4BA-A65FBA3E634A}" type="pres">
      <dgm:prSet presAssocID="{B86BB12D-8125-433B-8447-80FC58DB3A26}" presName="Name0" presStyleCnt="0">
        <dgm:presLayoutVars>
          <dgm:dir/>
          <dgm:animLvl val="lvl"/>
          <dgm:resizeHandles val="exact"/>
        </dgm:presLayoutVars>
      </dgm:prSet>
      <dgm:spPr/>
    </dgm:pt>
    <dgm:pt modelId="{6F07721C-E04D-A84A-A0C0-0E424C449C35}" type="pres">
      <dgm:prSet presAssocID="{744BB7E0-B7F6-4E3D-9379-A076C39225BF}" presName="linNode" presStyleCnt="0"/>
      <dgm:spPr/>
    </dgm:pt>
    <dgm:pt modelId="{AF8BDFC1-D0B1-094C-A996-26AB398CF09E}" type="pres">
      <dgm:prSet presAssocID="{744BB7E0-B7F6-4E3D-9379-A076C39225BF}" presName="parentText" presStyleLbl="node1" presStyleIdx="0" presStyleCnt="1">
        <dgm:presLayoutVars>
          <dgm:chMax val="1"/>
          <dgm:bulletEnabled val="1"/>
        </dgm:presLayoutVars>
      </dgm:prSet>
      <dgm:spPr/>
    </dgm:pt>
    <dgm:pt modelId="{C5E5997D-8501-864A-A3DD-3A4B0DF0C122}" type="pres">
      <dgm:prSet presAssocID="{744BB7E0-B7F6-4E3D-9379-A076C39225BF}" presName="descendantText" presStyleLbl="alignAccFollowNode1" presStyleIdx="0" presStyleCnt="1">
        <dgm:presLayoutVars>
          <dgm:bulletEnabled val="1"/>
        </dgm:presLayoutVars>
      </dgm:prSet>
      <dgm:spPr/>
    </dgm:pt>
  </dgm:ptLst>
  <dgm:cxnLst>
    <dgm:cxn modelId="{82801017-A3FE-844F-AD20-DB4ECD6D4090}" type="presOf" srcId="{744BB7E0-B7F6-4E3D-9379-A076C39225BF}" destId="{AF8BDFC1-D0B1-094C-A996-26AB398CF09E}" srcOrd="0" destOrd="0" presId="urn:microsoft.com/office/officeart/2005/8/layout/vList5"/>
    <dgm:cxn modelId="{A366BC22-FF1C-294D-B048-EB7F24BF3ABC}" type="presOf" srcId="{B86BB12D-8125-433B-8447-80FC58DB3A26}" destId="{A8EA8FBC-C085-B741-A4BA-A65FBA3E634A}" srcOrd="0" destOrd="0" presId="urn:microsoft.com/office/officeart/2005/8/layout/vList5"/>
    <dgm:cxn modelId="{3EFF514A-27AE-B740-BF82-4F876735D97B}" type="presOf" srcId="{4AEECE44-5DB4-4ACD-B7AA-F6DA12DFB066}" destId="{C5E5997D-8501-864A-A3DD-3A4B0DF0C122}" srcOrd="0" destOrd="4" presId="urn:microsoft.com/office/officeart/2005/8/layout/vList5"/>
    <dgm:cxn modelId="{D753F24D-0405-445D-80D7-27CAA933502A}" srcId="{744BB7E0-B7F6-4E3D-9379-A076C39225BF}" destId="{350B0C85-52AC-4F63-9DEE-ABDB0E59ACC1}" srcOrd="3" destOrd="0" parTransId="{9E2CB4C8-8410-4211-87E4-7FA25AD17B7B}" sibTransId="{5271928A-F4AA-4D70-A741-4EA2B5D020DB}"/>
    <dgm:cxn modelId="{D463AA72-4377-D147-9FC0-09724BC76CBA}" type="presOf" srcId="{350B0C85-52AC-4F63-9DEE-ABDB0E59ACC1}" destId="{C5E5997D-8501-864A-A3DD-3A4B0DF0C122}" srcOrd="0" destOrd="3" presId="urn:microsoft.com/office/officeart/2005/8/layout/vList5"/>
    <dgm:cxn modelId="{AD65F484-1D34-4474-800E-1A01D7CBBF34}" srcId="{B86BB12D-8125-433B-8447-80FC58DB3A26}" destId="{744BB7E0-B7F6-4E3D-9379-A076C39225BF}" srcOrd="0" destOrd="0" parTransId="{BCB353F8-9D6F-464B-8B89-A890E3DE8C24}" sibTransId="{9B4CE148-EFE7-43C7-80BD-FF597970BAC8}"/>
    <dgm:cxn modelId="{643A9888-E071-481E-8F70-F6B392AA7646}" srcId="{744BB7E0-B7F6-4E3D-9379-A076C39225BF}" destId="{8BC94EA1-34D1-4AD0-8EC5-857853E4C284}" srcOrd="0" destOrd="0" parTransId="{FECC3FDA-26D0-4F44-9447-965F35A57959}" sibTransId="{571A741C-D3B4-4D50-9311-9747189DFE5E}"/>
    <dgm:cxn modelId="{41B6E88E-892C-426E-8573-074F7FF66C1C}" srcId="{744BB7E0-B7F6-4E3D-9379-A076C39225BF}" destId="{99F590DD-9771-4A55-88C1-F02D8A43E162}" srcOrd="2" destOrd="0" parTransId="{58E7FEE9-0B4A-4439-BC3B-C684697C6C23}" sibTransId="{92074288-BDE8-42DD-BA23-A495EFD633C6}"/>
    <dgm:cxn modelId="{A4AF6D97-328B-814B-9369-0C6693B05457}" type="presOf" srcId="{6909798D-2271-4883-9CCF-E50528B28BE0}" destId="{C5E5997D-8501-864A-A3DD-3A4B0DF0C122}" srcOrd="0" destOrd="1" presId="urn:microsoft.com/office/officeart/2005/8/layout/vList5"/>
    <dgm:cxn modelId="{DCEA0FC0-A608-45A8-86AF-62E8B2DEE3AD}" srcId="{744BB7E0-B7F6-4E3D-9379-A076C39225BF}" destId="{6909798D-2271-4883-9CCF-E50528B28BE0}" srcOrd="1" destOrd="0" parTransId="{A65626EE-7F2E-4D6A-84D7-5FCE54CBCE93}" sibTransId="{209D9730-7B02-4334-9556-A1ACD55FA172}"/>
    <dgm:cxn modelId="{13CD6BF6-8F0C-4ADE-A686-5D23B1D4C11B}" srcId="{350B0C85-52AC-4F63-9DEE-ABDB0E59ACC1}" destId="{4AEECE44-5DB4-4ACD-B7AA-F6DA12DFB066}" srcOrd="0" destOrd="0" parTransId="{827CD288-54E3-46DD-A7C9-164E23E285DC}" sibTransId="{2B6E33CB-B3DB-41EF-A0F2-7BAF19FB4435}"/>
    <dgm:cxn modelId="{B4EB66F8-0D72-F643-8874-ECC848EBD45D}" type="presOf" srcId="{8BC94EA1-34D1-4AD0-8EC5-857853E4C284}" destId="{C5E5997D-8501-864A-A3DD-3A4B0DF0C122}" srcOrd="0" destOrd="0" presId="urn:microsoft.com/office/officeart/2005/8/layout/vList5"/>
    <dgm:cxn modelId="{9067B5FD-B2CF-C94E-B435-7DEA9A3B6487}" type="presOf" srcId="{99F590DD-9771-4A55-88C1-F02D8A43E162}" destId="{C5E5997D-8501-864A-A3DD-3A4B0DF0C122}" srcOrd="0" destOrd="2" presId="urn:microsoft.com/office/officeart/2005/8/layout/vList5"/>
    <dgm:cxn modelId="{F34980D6-DF19-7746-A200-ACCC11632367}" type="presParOf" srcId="{A8EA8FBC-C085-B741-A4BA-A65FBA3E634A}" destId="{6F07721C-E04D-A84A-A0C0-0E424C449C35}" srcOrd="0" destOrd="0" presId="urn:microsoft.com/office/officeart/2005/8/layout/vList5"/>
    <dgm:cxn modelId="{AE0B6F8A-305D-8F4E-9BA1-D2A84CFAD1E0}" type="presParOf" srcId="{6F07721C-E04D-A84A-A0C0-0E424C449C35}" destId="{AF8BDFC1-D0B1-094C-A996-26AB398CF09E}" srcOrd="0" destOrd="0" presId="urn:microsoft.com/office/officeart/2005/8/layout/vList5"/>
    <dgm:cxn modelId="{3489A648-A2A5-244F-8115-B7424CDF4D6E}" type="presParOf" srcId="{6F07721C-E04D-A84A-A0C0-0E424C449C35}" destId="{C5E5997D-8501-864A-A3DD-3A4B0DF0C1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448751-D210-4705-9E0D-3A91CED0530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181867B-1FDA-4467-AAB3-FF021C69F195}">
      <dgm:prSet/>
      <dgm:spPr/>
      <dgm:t>
        <a:bodyPr/>
        <a:lstStyle/>
        <a:p>
          <a:r>
            <a:rPr lang="en-US"/>
            <a:t>Choose</a:t>
          </a:r>
        </a:p>
      </dgm:t>
    </dgm:pt>
    <dgm:pt modelId="{CDE57E09-D1A6-484F-A259-5625E0F4D497}" type="parTrans" cxnId="{6C5C0CE3-7EF4-4C1D-AC2D-CB6F47C7F1A9}">
      <dgm:prSet/>
      <dgm:spPr/>
      <dgm:t>
        <a:bodyPr/>
        <a:lstStyle/>
        <a:p>
          <a:endParaRPr lang="en-US"/>
        </a:p>
      </dgm:t>
    </dgm:pt>
    <dgm:pt modelId="{1C915B48-62E4-4417-BB05-B521AF68761B}" type="sibTrans" cxnId="{6C5C0CE3-7EF4-4C1D-AC2D-CB6F47C7F1A9}">
      <dgm:prSet/>
      <dgm:spPr/>
      <dgm:t>
        <a:bodyPr/>
        <a:lstStyle/>
        <a:p>
          <a:endParaRPr lang="en-US"/>
        </a:p>
      </dgm:t>
    </dgm:pt>
    <dgm:pt modelId="{BCA0CBCC-861A-44BE-8A58-A873F14249D6}">
      <dgm:prSet/>
      <dgm:spPr/>
      <dgm:t>
        <a:bodyPr/>
        <a:lstStyle/>
        <a:p>
          <a:r>
            <a:rPr lang="en-US"/>
            <a:t>Choose a test statistic</a:t>
          </a:r>
        </a:p>
      </dgm:t>
    </dgm:pt>
    <dgm:pt modelId="{8E2CDACF-81E6-4B7D-9123-45D152ABA9AD}" type="parTrans" cxnId="{FBB23E32-45CF-4E8B-AEFA-0D197ED9B042}">
      <dgm:prSet/>
      <dgm:spPr/>
      <dgm:t>
        <a:bodyPr/>
        <a:lstStyle/>
        <a:p>
          <a:endParaRPr lang="en-US"/>
        </a:p>
      </dgm:t>
    </dgm:pt>
    <dgm:pt modelId="{76F7594B-D337-4F7B-9490-83E90EB4FC87}" type="sibTrans" cxnId="{FBB23E32-45CF-4E8B-AEFA-0D197ED9B042}">
      <dgm:prSet/>
      <dgm:spPr/>
      <dgm:t>
        <a:bodyPr/>
        <a:lstStyle/>
        <a:p>
          <a:endParaRPr lang="en-US"/>
        </a:p>
      </dgm:t>
    </dgm:pt>
    <dgm:pt modelId="{37C7E7A8-71A8-4E5A-A145-9A717A34560C}">
      <dgm:prSet/>
      <dgm:spPr/>
      <dgm:t>
        <a:bodyPr/>
        <a:lstStyle/>
        <a:p>
          <a:r>
            <a:rPr lang="en-US" dirty="0"/>
            <a:t>Difference in means = .016</a:t>
          </a:r>
        </a:p>
      </dgm:t>
    </dgm:pt>
    <dgm:pt modelId="{222ACDCC-017C-4BC9-AC6A-51504FE74BDF}" type="parTrans" cxnId="{C47C1608-EFD4-4903-86B4-7AC090B278B1}">
      <dgm:prSet/>
      <dgm:spPr/>
      <dgm:t>
        <a:bodyPr/>
        <a:lstStyle/>
        <a:p>
          <a:endParaRPr lang="en-US"/>
        </a:p>
      </dgm:t>
    </dgm:pt>
    <dgm:pt modelId="{21967153-FB19-4516-BB7D-EFA5D5393FD4}" type="sibTrans" cxnId="{C47C1608-EFD4-4903-86B4-7AC090B278B1}">
      <dgm:prSet/>
      <dgm:spPr/>
      <dgm:t>
        <a:bodyPr/>
        <a:lstStyle/>
        <a:p>
          <a:endParaRPr lang="en-US"/>
        </a:p>
      </dgm:t>
    </dgm:pt>
    <dgm:pt modelId="{AA5ADE6F-FAC1-44CA-8F81-404F3390F971}">
      <dgm:prSet/>
      <dgm:spPr/>
      <dgm:t>
        <a:bodyPr/>
        <a:lstStyle/>
        <a:p>
          <a:r>
            <a:rPr lang="en-US" dirty="0"/>
            <a:t>Compute</a:t>
          </a:r>
        </a:p>
      </dgm:t>
    </dgm:pt>
    <dgm:pt modelId="{577F6EEE-38E0-4674-B5AB-C18DD23C1007}" type="parTrans" cxnId="{6D22EEC4-FACE-4000-BCE4-3353DA9BC47E}">
      <dgm:prSet/>
      <dgm:spPr/>
      <dgm:t>
        <a:bodyPr/>
        <a:lstStyle/>
        <a:p>
          <a:endParaRPr lang="en-US"/>
        </a:p>
      </dgm:t>
    </dgm:pt>
    <dgm:pt modelId="{3D3108C3-9840-4BB5-ABAD-13CE14F63F84}" type="sibTrans" cxnId="{6D22EEC4-FACE-4000-BCE4-3353DA9BC47E}">
      <dgm:prSet/>
      <dgm:spPr/>
      <dgm:t>
        <a:bodyPr/>
        <a:lstStyle/>
        <a:p>
          <a:endParaRPr lang="en-US"/>
        </a:p>
      </dgm:t>
    </dgm:pt>
    <dgm:pt modelId="{875C7827-6F63-42A2-8E71-D5D4D186B2A5}">
      <dgm:prSet/>
      <dgm:spPr/>
      <dgm:t>
        <a:bodyPr/>
        <a:lstStyle/>
        <a:p>
          <a:r>
            <a:rPr lang="en-US"/>
            <a:t>Compute the P-Value</a:t>
          </a:r>
        </a:p>
      </dgm:t>
    </dgm:pt>
    <dgm:pt modelId="{5C0B64DB-8A19-440D-87E5-EC5A5B3DCBF4}" type="parTrans" cxnId="{1DEDDEF0-DF0A-45A8-A60E-358267282267}">
      <dgm:prSet/>
      <dgm:spPr/>
      <dgm:t>
        <a:bodyPr/>
        <a:lstStyle/>
        <a:p>
          <a:endParaRPr lang="en-US"/>
        </a:p>
      </dgm:t>
    </dgm:pt>
    <dgm:pt modelId="{C4BF4EE0-7708-4248-8089-76E8D5C69857}" type="sibTrans" cxnId="{1DEDDEF0-DF0A-45A8-A60E-358267282267}">
      <dgm:prSet/>
      <dgm:spPr/>
      <dgm:t>
        <a:bodyPr/>
        <a:lstStyle/>
        <a:p>
          <a:endParaRPr lang="en-US"/>
        </a:p>
      </dgm:t>
    </dgm:pt>
    <dgm:pt modelId="{D637A975-DAF2-4480-B48A-1D0A7B3C102B}">
      <dgm:prSet/>
      <dgm:spPr/>
      <dgm:t>
        <a:bodyPr/>
        <a:lstStyle/>
        <a:p>
          <a:r>
            <a:rPr lang="en-US"/>
            <a:t>P-Value = .57</a:t>
          </a:r>
        </a:p>
      </dgm:t>
    </dgm:pt>
    <dgm:pt modelId="{21F054D4-F10A-4795-BBA2-8873DA03FE16}" type="parTrans" cxnId="{4DD7F9EB-46C7-4F34-A74E-7FF0BE921EAC}">
      <dgm:prSet/>
      <dgm:spPr/>
      <dgm:t>
        <a:bodyPr/>
        <a:lstStyle/>
        <a:p>
          <a:endParaRPr lang="en-US"/>
        </a:p>
      </dgm:t>
    </dgm:pt>
    <dgm:pt modelId="{CAB74168-8D90-4E71-87E1-B2F39D33D67B}" type="sibTrans" cxnId="{4DD7F9EB-46C7-4F34-A74E-7FF0BE921EAC}">
      <dgm:prSet/>
      <dgm:spPr/>
      <dgm:t>
        <a:bodyPr/>
        <a:lstStyle/>
        <a:p>
          <a:endParaRPr lang="en-US"/>
        </a:p>
      </dgm:t>
    </dgm:pt>
    <dgm:pt modelId="{6CBF8977-09E2-4B67-9408-EB603A1701D7}">
      <dgm:prSet/>
      <dgm:spPr/>
      <dgm:t>
        <a:bodyPr/>
        <a:lstStyle/>
        <a:p>
          <a:r>
            <a:rPr lang="en-US" dirty="0"/>
            <a:t>Define</a:t>
          </a:r>
        </a:p>
      </dgm:t>
    </dgm:pt>
    <dgm:pt modelId="{16408F69-4749-41EC-B154-A4D1710E3AE4}" type="parTrans" cxnId="{E53C8432-3BBA-42B2-9127-0C902505006C}">
      <dgm:prSet/>
      <dgm:spPr/>
      <dgm:t>
        <a:bodyPr/>
        <a:lstStyle/>
        <a:p>
          <a:endParaRPr lang="en-US"/>
        </a:p>
      </dgm:t>
    </dgm:pt>
    <dgm:pt modelId="{4EA4D4A1-FBD9-4AE5-BF50-F794BE4ABADE}" type="sibTrans" cxnId="{E53C8432-3BBA-42B2-9127-0C902505006C}">
      <dgm:prSet/>
      <dgm:spPr/>
      <dgm:t>
        <a:bodyPr/>
        <a:lstStyle/>
        <a:p>
          <a:endParaRPr lang="en-US"/>
        </a:p>
      </dgm:t>
    </dgm:pt>
    <dgm:pt modelId="{99B3F04A-A369-482F-A59B-A87DCA217BF0}">
      <dgm:prSet/>
      <dgm:spPr/>
      <dgm:t>
        <a:bodyPr/>
        <a:lstStyle/>
        <a:p>
          <a:r>
            <a:rPr lang="en-US"/>
            <a:t>Define the null hypothesis</a:t>
          </a:r>
        </a:p>
      </dgm:t>
    </dgm:pt>
    <dgm:pt modelId="{CFC3B54C-90AF-41E4-A60A-EB5DA5C6CED7}" type="parTrans" cxnId="{429A7EC2-DD8F-46CB-9C58-997D7BDF0D8F}">
      <dgm:prSet/>
      <dgm:spPr/>
      <dgm:t>
        <a:bodyPr/>
        <a:lstStyle/>
        <a:p>
          <a:endParaRPr lang="en-US"/>
        </a:p>
      </dgm:t>
    </dgm:pt>
    <dgm:pt modelId="{F09CFD3C-EE76-4FA7-A36C-FCE0938B88EA}" type="sibTrans" cxnId="{429A7EC2-DD8F-46CB-9C58-997D7BDF0D8F}">
      <dgm:prSet/>
      <dgm:spPr/>
      <dgm:t>
        <a:bodyPr/>
        <a:lstStyle/>
        <a:p>
          <a:endParaRPr lang="en-US"/>
        </a:p>
      </dgm:t>
    </dgm:pt>
    <dgm:pt modelId="{06E57065-CD39-4AD2-BB80-A0367857A1FA}">
      <dgm:prSet/>
      <dgm:spPr/>
      <dgm:t>
        <a:bodyPr/>
        <a:lstStyle/>
        <a:p>
          <a:r>
            <a:rPr lang="en-US" dirty="0"/>
            <a:t>Alcohol Consumption has no effect on severity</a:t>
          </a:r>
        </a:p>
      </dgm:t>
    </dgm:pt>
    <dgm:pt modelId="{D0EE7F45-438A-46E9-A974-B93EFB6094F7}" type="parTrans" cxnId="{36CA6E3A-899F-4128-BA16-D87E75CC6504}">
      <dgm:prSet/>
      <dgm:spPr/>
      <dgm:t>
        <a:bodyPr/>
        <a:lstStyle/>
        <a:p>
          <a:endParaRPr lang="en-US"/>
        </a:p>
      </dgm:t>
    </dgm:pt>
    <dgm:pt modelId="{5CEF1BBC-18F5-4F24-946C-ADC795A5D2DF}" type="sibTrans" cxnId="{36CA6E3A-899F-4128-BA16-D87E75CC6504}">
      <dgm:prSet/>
      <dgm:spPr/>
      <dgm:t>
        <a:bodyPr/>
        <a:lstStyle/>
        <a:p>
          <a:endParaRPr lang="en-US"/>
        </a:p>
      </dgm:t>
    </dgm:pt>
    <dgm:pt modelId="{C50A01F2-AEE8-4DBC-8397-7E608E2A5E9B}">
      <dgm:prSet/>
      <dgm:spPr/>
      <dgm:t>
        <a:bodyPr/>
        <a:lstStyle/>
        <a:p>
          <a:r>
            <a:rPr lang="en-US"/>
            <a:t>Interpret</a:t>
          </a:r>
        </a:p>
      </dgm:t>
    </dgm:pt>
    <dgm:pt modelId="{09366E10-38BC-4032-BA7D-A765A17F2EA2}" type="parTrans" cxnId="{132B3A86-6F30-4AE4-85FB-2FFD7FD6C3ED}">
      <dgm:prSet/>
      <dgm:spPr/>
      <dgm:t>
        <a:bodyPr/>
        <a:lstStyle/>
        <a:p>
          <a:endParaRPr lang="en-US"/>
        </a:p>
      </dgm:t>
    </dgm:pt>
    <dgm:pt modelId="{1195832D-B7F3-4E45-B8D1-EA873907DA1E}" type="sibTrans" cxnId="{132B3A86-6F30-4AE4-85FB-2FFD7FD6C3ED}">
      <dgm:prSet/>
      <dgm:spPr/>
      <dgm:t>
        <a:bodyPr/>
        <a:lstStyle/>
        <a:p>
          <a:endParaRPr lang="en-US"/>
        </a:p>
      </dgm:t>
    </dgm:pt>
    <dgm:pt modelId="{2789FC9D-442E-4D69-8ED7-C3CC6A1D7AD9}">
      <dgm:prSet/>
      <dgm:spPr/>
      <dgm:t>
        <a:bodyPr/>
        <a:lstStyle/>
        <a:p>
          <a:r>
            <a:rPr lang="en-US"/>
            <a:t>Interpret the results</a:t>
          </a:r>
        </a:p>
      </dgm:t>
    </dgm:pt>
    <dgm:pt modelId="{0AED08CB-42C6-4057-9EF8-349D9A26DE85}" type="parTrans" cxnId="{877B3B47-0C33-45C3-8C5D-6FA1C19347C0}">
      <dgm:prSet/>
      <dgm:spPr/>
      <dgm:t>
        <a:bodyPr/>
        <a:lstStyle/>
        <a:p>
          <a:endParaRPr lang="en-US"/>
        </a:p>
      </dgm:t>
    </dgm:pt>
    <dgm:pt modelId="{D711CAAA-6B4C-40C7-AD78-311D62CF680D}" type="sibTrans" cxnId="{877B3B47-0C33-45C3-8C5D-6FA1C19347C0}">
      <dgm:prSet/>
      <dgm:spPr/>
      <dgm:t>
        <a:bodyPr/>
        <a:lstStyle/>
        <a:p>
          <a:endParaRPr lang="en-US"/>
        </a:p>
      </dgm:t>
    </dgm:pt>
    <dgm:pt modelId="{773B04A7-A9C2-4DFC-9CE7-C3F95D737BF9}">
      <dgm:prSet/>
      <dgm:spPr/>
      <dgm:t>
        <a:bodyPr/>
        <a:lstStyle/>
        <a:p>
          <a:r>
            <a:rPr lang="en-US" dirty="0"/>
            <a:t>Fail to reject the null hypothesis</a:t>
          </a:r>
        </a:p>
      </dgm:t>
    </dgm:pt>
    <dgm:pt modelId="{8617F19A-142B-4AD7-B788-15010C17D339}" type="parTrans" cxnId="{C1F3FDBC-0906-4A38-B924-7113ACAEE3D8}">
      <dgm:prSet/>
      <dgm:spPr/>
      <dgm:t>
        <a:bodyPr/>
        <a:lstStyle/>
        <a:p>
          <a:endParaRPr lang="en-US"/>
        </a:p>
      </dgm:t>
    </dgm:pt>
    <dgm:pt modelId="{AFC64558-1CEA-4841-A4DB-51FFB9FD7E4D}" type="sibTrans" cxnId="{C1F3FDBC-0906-4A38-B924-7113ACAEE3D8}">
      <dgm:prSet/>
      <dgm:spPr/>
      <dgm:t>
        <a:bodyPr/>
        <a:lstStyle/>
        <a:p>
          <a:endParaRPr lang="en-US"/>
        </a:p>
      </dgm:t>
    </dgm:pt>
    <dgm:pt modelId="{27C5B5D0-DEE6-9C49-A2B3-9A08CE399F3B}" type="pres">
      <dgm:prSet presAssocID="{30448751-D210-4705-9E0D-3A91CED0530E}" presName="linearFlow" presStyleCnt="0">
        <dgm:presLayoutVars>
          <dgm:dir/>
          <dgm:animLvl val="lvl"/>
          <dgm:resizeHandles val="exact"/>
        </dgm:presLayoutVars>
      </dgm:prSet>
      <dgm:spPr/>
    </dgm:pt>
    <dgm:pt modelId="{ADCA4DF9-350D-D94B-AA34-2603D69137EA}" type="pres">
      <dgm:prSet presAssocID="{E181867B-1FDA-4467-AAB3-FF021C69F195}" presName="composite" presStyleCnt="0"/>
      <dgm:spPr/>
    </dgm:pt>
    <dgm:pt modelId="{9C1F661D-CE9B-3245-B848-45CDDAD4D9C5}" type="pres">
      <dgm:prSet presAssocID="{E181867B-1FDA-4467-AAB3-FF021C69F195}" presName="parentText" presStyleLbl="alignNode1" presStyleIdx="0" presStyleCnt="4">
        <dgm:presLayoutVars>
          <dgm:chMax val="1"/>
          <dgm:bulletEnabled val="1"/>
        </dgm:presLayoutVars>
      </dgm:prSet>
      <dgm:spPr/>
    </dgm:pt>
    <dgm:pt modelId="{BBFF6ABF-D8B6-3046-9FE4-83894B0348FB}" type="pres">
      <dgm:prSet presAssocID="{E181867B-1FDA-4467-AAB3-FF021C69F195}" presName="descendantText" presStyleLbl="alignAcc1" presStyleIdx="0" presStyleCnt="4">
        <dgm:presLayoutVars>
          <dgm:bulletEnabled val="1"/>
        </dgm:presLayoutVars>
      </dgm:prSet>
      <dgm:spPr/>
    </dgm:pt>
    <dgm:pt modelId="{5BED9EB1-D239-B347-89F1-F6967F77B2C9}" type="pres">
      <dgm:prSet presAssocID="{1C915B48-62E4-4417-BB05-B521AF68761B}" presName="sp" presStyleCnt="0"/>
      <dgm:spPr/>
    </dgm:pt>
    <dgm:pt modelId="{470DCB42-1596-C648-B877-FB75FA4EFBA8}" type="pres">
      <dgm:prSet presAssocID="{AA5ADE6F-FAC1-44CA-8F81-404F3390F971}" presName="composite" presStyleCnt="0"/>
      <dgm:spPr/>
    </dgm:pt>
    <dgm:pt modelId="{98314894-E73A-9B4A-88D0-73C9F5A71399}" type="pres">
      <dgm:prSet presAssocID="{AA5ADE6F-FAC1-44CA-8F81-404F3390F971}" presName="parentText" presStyleLbl="alignNode1" presStyleIdx="1" presStyleCnt="4">
        <dgm:presLayoutVars>
          <dgm:chMax val="1"/>
          <dgm:bulletEnabled val="1"/>
        </dgm:presLayoutVars>
      </dgm:prSet>
      <dgm:spPr/>
    </dgm:pt>
    <dgm:pt modelId="{497BDFEB-CA40-924F-9529-8F5EF76E3A98}" type="pres">
      <dgm:prSet presAssocID="{AA5ADE6F-FAC1-44CA-8F81-404F3390F971}" presName="descendantText" presStyleLbl="alignAcc1" presStyleIdx="1" presStyleCnt="4">
        <dgm:presLayoutVars>
          <dgm:bulletEnabled val="1"/>
        </dgm:presLayoutVars>
      </dgm:prSet>
      <dgm:spPr/>
    </dgm:pt>
    <dgm:pt modelId="{10FD252A-EC82-5A4A-AD52-F092885F22D6}" type="pres">
      <dgm:prSet presAssocID="{3D3108C3-9840-4BB5-ABAD-13CE14F63F84}" presName="sp" presStyleCnt="0"/>
      <dgm:spPr/>
    </dgm:pt>
    <dgm:pt modelId="{26F47C08-A7EB-7D40-9E85-420CC389CC0E}" type="pres">
      <dgm:prSet presAssocID="{6CBF8977-09E2-4B67-9408-EB603A1701D7}" presName="composite" presStyleCnt="0"/>
      <dgm:spPr/>
    </dgm:pt>
    <dgm:pt modelId="{0D103F32-9A93-5E4B-9664-071F62B806F7}" type="pres">
      <dgm:prSet presAssocID="{6CBF8977-09E2-4B67-9408-EB603A1701D7}" presName="parentText" presStyleLbl="alignNode1" presStyleIdx="2" presStyleCnt="4">
        <dgm:presLayoutVars>
          <dgm:chMax val="1"/>
          <dgm:bulletEnabled val="1"/>
        </dgm:presLayoutVars>
      </dgm:prSet>
      <dgm:spPr/>
    </dgm:pt>
    <dgm:pt modelId="{FBCA4E09-5073-4A4B-AF9F-BBFFDDEABDA5}" type="pres">
      <dgm:prSet presAssocID="{6CBF8977-09E2-4B67-9408-EB603A1701D7}" presName="descendantText" presStyleLbl="alignAcc1" presStyleIdx="2" presStyleCnt="4">
        <dgm:presLayoutVars>
          <dgm:bulletEnabled val="1"/>
        </dgm:presLayoutVars>
      </dgm:prSet>
      <dgm:spPr/>
    </dgm:pt>
    <dgm:pt modelId="{028CA63F-43D7-7F4B-B2D9-D128F78CD2B2}" type="pres">
      <dgm:prSet presAssocID="{4EA4D4A1-FBD9-4AE5-BF50-F794BE4ABADE}" presName="sp" presStyleCnt="0"/>
      <dgm:spPr/>
    </dgm:pt>
    <dgm:pt modelId="{A20EE541-EA69-A148-AC2E-8699BCA533DB}" type="pres">
      <dgm:prSet presAssocID="{C50A01F2-AEE8-4DBC-8397-7E608E2A5E9B}" presName="composite" presStyleCnt="0"/>
      <dgm:spPr/>
    </dgm:pt>
    <dgm:pt modelId="{9B66B5E3-2435-1B43-AF74-C410C9F16276}" type="pres">
      <dgm:prSet presAssocID="{C50A01F2-AEE8-4DBC-8397-7E608E2A5E9B}" presName="parentText" presStyleLbl="alignNode1" presStyleIdx="3" presStyleCnt="4">
        <dgm:presLayoutVars>
          <dgm:chMax val="1"/>
          <dgm:bulletEnabled val="1"/>
        </dgm:presLayoutVars>
      </dgm:prSet>
      <dgm:spPr/>
    </dgm:pt>
    <dgm:pt modelId="{494633FC-B99B-924F-BD3B-E227706851AB}" type="pres">
      <dgm:prSet presAssocID="{C50A01F2-AEE8-4DBC-8397-7E608E2A5E9B}" presName="descendantText" presStyleLbl="alignAcc1" presStyleIdx="3" presStyleCnt="4">
        <dgm:presLayoutVars>
          <dgm:bulletEnabled val="1"/>
        </dgm:presLayoutVars>
      </dgm:prSet>
      <dgm:spPr/>
    </dgm:pt>
  </dgm:ptLst>
  <dgm:cxnLst>
    <dgm:cxn modelId="{C47C1608-EFD4-4903-86B4-7AC090B278B1}" srcId="{BCA0CBCC-861A-44BE-8A58-A873F14249D6}" destId="{37C7E7A8-71A8-4E5A-A145-9A717A34560C}" srcOrd="0" destOrd="0" parTransId="{222ACDCC-017C-4BC9-AC6A-51504FE74BDF}" sibTransId="{21967153-FB19-4516-BB7D-EFA5D5393FD4}"/>
    <dgm:cxn modelId="{FBB23E32-45CF-4E8B-AEFA-0D197ED9B042}" srcId="{E181867B-1FDA-4467-AAB3-FF021C69F195}" destId="{BCA0CBCC-861A-44BE-8A58-A873F14249D6}" srcOrd="0" destOrd="0" parTransId="{8E2CDACF-81E6-4B7D-9123-45D152ABA9AD}" sibTransId="{76F7594B-D337-4F7B-9490-83E90EB4FC87}"/>
    <dgm:cxn modelId="{E53C8432-3BBA-42B2-9127-0C902505006C}" srcId="{30448751-D210-4705-9E0D-3A91CED0530E}" destId="{6CBF8977-09E2-4B67-9408-EB603A1701D7}" srcOrd="2" destOrd="0" parTransId="{16408F69-4749-41EC-B154-A4D1710E3AE4}" sibTransId="{4EA4D4A1-FBD9-4AE5-BF50-F794BE4ABADE}"/>
    <dgm:cxn modelId="{36CA6E3A-899F-4128-BA16-D87E75CC6504}" srcId="{99B3F04A-A369-482F-A59B-A87DCA217BF0}" destId="{06E57065-CD39-4AD2-BB80-A0367857A1FA}" srcOrd="0" destOrd="0" parTransId="{D0EE7F45-438A-46E9-A974-B93EFB6094F7}" sibTransId="{5CEF1BBC-18F5-4F24-946C-ADC795A5D2DF}"/>
    <dgm:cxn modelId="{877B3B47-0C33-45C3-8C5D-6FA1C19347C0}" srcId="{C50A01F2-AEE8-4DBC-8397-7E608E2A5E9B}" destId="{2789FC9D-442E-4D69-8ED7-C3CC6A1D7AD9}" srcOrd="0" destOrd="0" parTransId="{0AED08CB-42C6-4057-9EF8-349D9A26DE85}" sibTransId="{D711CAAA-6B4C-40C7-AD78-311D62CF680D}"/>
    <dgm:cxn modelId="{D22BC64A-B10A-6444-9C23-B99256319DB3}" type="presOf" srcId="{D637A975-DAF2-4480-B48A-1D0A7B3C102B}" destId="{497BDFEB-CA40-924F-9529-8F5EF76E3A98}" srcOrd="0" destOrd="1" presId="urn:microsoft.com/office/officeart/2005/8/layout/chevron2"/>
    <dgm:cxn modelId="{2ED2FA4E-7D12-EF47-963B-53FA8316F7E3}" type="presOf" srcId="{37C7E7A8-71A8-4E5A-A145-9A717A34560C}" destId="{BBFF6ABF-D8B6-3046-9FE4-83894B0348FB}" srcOrd="0" destOrd="1" presId="urn:microsoft.com/office/officeart/2005/8/layout/chevron2"/>
    <dgm:cxn modelId="{5A999B60-A485-8846-ADF9-4EACE2827BCD}" type="presOf" srcId="{6CBF8977-09E2-4B67-9408-EB603A1701D7}" destId="{0D103F32-9A93-5E4B-9664-071F62B806F7}" srcOrd="0" destOrd="0" presId="urn:microsoft.com/office/officeart/2005/8/layout/chevron2"/>
    <dgm:cxn modelId="{132B3A86-6F30-4AE4-85FB-2FFD7FD6C3ED}" srcId="{30448751-D210-4705-9E0D-3A91CED0530E}" destId="{C50A01F2-AEE8-4DBC-8397-7E608E2A5E9B}" srcOrd="3" destOrd="0" parTransId="{09366E10-38BC-4032-BA7D-A765A17F2EA2}" sibTransId="{1195832D-B7F3-4E45-B8D1-EA873907DA1E}"/>
    <dgm:cxn modelId="{FE4EC787-B912-F242-9681-D4D45AD4206B}" type="presOf" srcId="{BCA0CBCC-861A-44BE-8A58-A873F14249D6}" destId="{BBFF6ABF-D8B6-3046-9FE4-83894B0348FB}" srcOrd="0" destOrd="0" presId="urn:microsoft.com/office/officeart/2005/8/layout/chevron2"/>
    <dgm:cxn modelId="{4D131E96-ADB3-5C42-A058-E3CB7A71E7A0}" type="presOf" srcId="{99B3F04A-A369-482F-A59B-A87DCA217BF0}" destId="{FBCA4E09-5073-4A4B-AF9F-BBFFDDEABDA5}" srcOrd="0" destOrd="0" presId="urn:microsoft.com/office/officeart/2005/8/layout/chevron2"/>
    <dgm:cxn modelId="{C1F3FDBC-0906-4A38-B924-7113ACAEE3D8}" srcId="{2789FC9D-442E-4D69-8ED7-C3CC6A1D7AD9}" destId="{773B04A7-A9C2-4DFC-9CE7-C3F95D737BF9}" srcOrd="0" destOrd="0" parTransId="{8617F19A-142B-4AD7-B788-15010C17D339}" sibTransId="{AFC64558-1CEA-4841-A4DB-51FFB9FD7E4D}"/>
    <dgm:cxn modelId="{429A7EC2-DD8F-46CB-9C58-997D7BDF0D8F}" srcId="{6CBF8977-09E2-4B67-9408-EB603A1701D7}" destId="{99B3F04A-A369-482F-A59B-A87DCA217BF0}" srcOrd="0" destOrd="0" parTransId="{CFC3B54C-90AF-41E4-A60A-EB5DA5C6CED7}" sibTransId="{F09CFD3C-EE76-4FA7-A36C-FCE0938B88EA}"/>
    <dgm:cxn modelId="{BCCDAAC4-0081-A141-BE96-BA46A12594E4}" type="presOf" srcId="{773B04A7-A9C2-4DFC-9CE7-C3F95D737BF9}" destId="{494633FC-B99B-924F-BD3B-E227706851AB}" srcOrd="0" destOrd="1" presId="urn:microsoft.com/office/officeart/2005/8/layout/chevron2"/>
    <dgm:cxn modelId="{6D22EEC4-FACE-4000-BCE4-3353DA9BC47E}" srcId="{30448751-D210-4705-9E0D-3A91CED0530E}" destId="{AA5ADE6F-FAC1-44CA-8F81-404F3390F971}" srcOrd="1" destOrd="0" parTransId="{577F6EEE-38E0-4674-B5AB-C18DD23C1007}" sibTransId="{3D3108C3-9840-4BB5-ABAD-13CE14F63F84}"/>
    <dgm:cxn modelId="{462267CB-A728-6E4A-8FB7-5E2A58937D74}" type="presOf" srcId="{30448751-D210-4705-9E0D-3A91CED0530E}" destId="{27C5B5D0-DEE6-9C49-A2B3-9A08CE399F3B}" srcOrd="0" destOrd="0" presId="urn:microsoft.com/office/officeart/2005/8/layout/chevron2"/>
    <dgm:cxn modelId="{148740DE-D4AC-C046-9E23-A05EE334C8FC}" type="presOf" srcId="{2789FC9D-442E-4D69-8ED7-C3CC6A1D7AD9}" destId="{494633FC-B99B-924F-BD3B-E227706851AB}" srcOrd="0" destOrd="0" presId="urn:microsoft.com/office/officeart/2005/8/layout/chevron2"/>
    <dgm:cxn modelId="{C2EC2BE2-12AB-894F-8367-45202E673570}" type="presOf" srcId="{C50A01F2-AEE8-4DBC-8397-7E608E2A5E9B}" destId="{9B66B5E3-2435-1B43-AF74-C410C9F16276}" srcOrd="0" destOrd="0" presId="urn:microsoft.com/office/officeart/2005/8/layout/chevron2"/>
    <dgm:cxn modelId="{6C5C0CE3-7EF4-4C1D-AC2D-CB6F47C7F1A9}" srcId="{30448751-D210-4705-9E0D-3A91CED0530E}" destId="{E181867B-1FDA-4467-AAB3-FF021C69F195}" srcOrd="0" destOrd="0" parTransId="{CDE57E09-D1A6-484F-A259-5625E0F4D497}" sibTransId="{1C915B48-62E4-4417-BB05-B521AF68761B}"/>
    <dgm:cxn modelId="{77AD47E9-A3F4-5D4C-842A-DDE14117686F}" type="presOf" srcId="{AA5ADE6F-FAC1-44CA-8F81-404F3390F971}" destId="{98314894-E73A-9B4A-88D0-73C9F5A71399}" srcOrd="0" destOrd="0" presId="urn:microsoft.com/office/officeart/2005/8/layout/chevron2"/>
    <dgm:cxn modelId="{4DD7F9EB-46C7-4F34-A74E-7FF0BE921EAC}" srcId="{875C7827-6F63-42A2-8E71-D5D4D186B2A5}" destId="{D637A975-DAF2-4480-B48A-1D0A7B3C102B}" srcOrd="0" destOrd="0" parTransId="{21F054D4-F10A-4795-BBA2-8873DA03FE16}" sibTransId="{CAB74168-8D90-4E71-87E1-B2F39D33D67B}"/>
    <dgm:cxn modelId="{779927ED-5099-2642-ADDB-52EF5C8BD10A}" type="presOf" srcId="{875C7827-6F63-42A2-8E71-D5D4D186B2A5}" destId="{497BDFEB-CA40-924F-9529-8F5EF76E3A98}" srcOrd="0" destOrd="0" presId="urn:microsoft.com/office/officeart/2005/8/layout/chevron2"/>
    <dgm:cxn modelId="{1DEDDEF0-DF0A-45A8-A60E-358267282267}" srcId="{AA5ADE6F-FAC1-44CA-8F81-404F3390F971}" destId="{875C7827-6F63-42A2-8E71-D5D4D186B2A5}" srcOrd="0" destOrd="0" parTransId="{5C0B64DB-8A19-440D-87E5-EC5A5B3DCBF4}" sibTransId="{C4BF4EE0-7708-4248-8089-76E8D5C69857}"/>
    <dgm:cxn modelId="{BDDE2DFC-EACD-504D-A8CD-F89D6FF40801}" type="presOf" srcId="{06E57065-CD39-4AD2-BB80-A0367857A1FA}" destId="{FBCA4E09-5073-4A4B-AF9F-BBFFDDEABDA5}" srcOrd="0" destOrd="1" presId="urn:microsoft.com/office/officeart/2005/8/layout/chevron2"/>
    <dgm:cxn modelId="{23DB8EFF-F169-7047-9191-D3AA86C74F6F}" type="presOf" srcId="{E181867B-1FDA-4467-AAB3-FF021C69F195}" destId="{9C1F661D-CE9B-3245-B848-45CDDAD4D9C5}" srcOrd="0" destOrd="0" presId="urn:microsoft.com/office/officeart/2005/8/layout/chevron2"/>
    <dgm:cxn modelId="{3C9E32ED-B869-124F-9524-827B38AEC696}" type="presParOf" srcId="{27C5B5D0-DEE6-9C49-A2B3-9A08CE399F3B}" destId="{ADCA4DF9-350D-D94B-AA34-2603D69137EA}" srcOrd="0" destOrd="0" presId="urn:microsoft.com/office/officeart/2005/8/layout/chevron2"/>
    <dgm:cxn modelId="{9B6FFBB6-A63F-5647-8E84-23EE5B4980DD}" type="presParOf" srcId="{ADCA4DF9-350D-D94B-AA34-2603D69137EA}" destId="{9C1F661D-CE9B-3245-B848-45CDDAD4D9C5}" srcOrd="0" destOrd="0" presId="urn:microsoft.com/office/officeart/2005/8/layout/chevron2"/>
    <dgm:cxn modelId="{7ADF2262-0C7E-2043-A65C-7C6DE0DA280E}" type="presParOf" srcId="{ADCA4DF9-350D-D94B-AA34-2603D69137EA}" destId="{BBFF6ABF-D8B6-3046-9FE4-83894B0348FB}" srcOrd="1" destOrd="0" presId="urn:microsoft.com/office/officeart/2005/8/layout/chevron2"/>
    <dgm:cxn modelId="{59B285B6-DD83-E542-9DF8-6E1B3856CAAB}" type="presParOf" srcId="{27C5B5D0-DEE6-9C49-A2B3-9A08CE399F3B}" destId="{5BED9EB1-D239-B347-89F1-F6967F77B2C9}" srcOrd="1" destOrd="0" presId="urn:microsoft.com/office/officeart/2005/8/layout/chevron2"/>
    <dgm:cxn modelId="{ED127CAB-C3D6-A344-B7A5-4B0E39A1B1FA}" type="presParOf" srcId="{27C5B5D0-DEE6-9C49-A2B3-9A08CE399F3B}" destId="{470DCB42-1596-C648-B877-FB75FA4EFBA8}" srcOrd="2" destOrd="0" presId="urn:microsoft.com/office/officeart/2005/8/layout/chevron2"/>
    <dgm:cxn modelId="{ABB32D73-1BAB-D546-A3C1-B06C73A544EE}" type="presParOf" srcId="{470DCB42-1596-C648-B877-FB75FA4EFBA8}" destId="{98314894-E73A-9B4A-88D0-73C9F5A71399}" srcOrd="0" destOrd="0" presId="urn:microsoft.com/office/officeart/2005/8/layout/chevron2"/>
    <dgm:cxn modelId="{ECEDD538-E4A2-FB48-B6A3-EF5969AB3F62}" type="presParOf" srcId="{470DCB42-1596-C648-B877-FB75FA4EFBA8}" destId="{497BDFEB-CA40-924F-9529-8F5EF76E3A98}" srcOrd="1" destOrd="0" presId="urn:microsoft.com/office/officeart/2005/8/layout/chevron2"/>
    <dgm:cxn modelId="{335E869A-D373-DF49-B6E0-A11663A6CCD1}" type="presParOf" srcId="{27C5B5D0-DEE6-9C49-A2B3-9A08CE399F3B}" destId="{10FD252A-EC82-5A4A-AD52-F092885F22D6}" srcOrd="3" destOrd="0" presId="urn:microsoft.com/office/officeart/2005/8/layout/chevron2"/>
    <dgm:cxn modelId="{D966F2DD-79E4-7A4B-878E-B0DC73D85B7B}" type="presParOf" srcId="{27C5B5D0-DEE6-9C49-A2B3-9A08CE399F3B}" destId="{26F47C08-A7EB-7D40-9E85-420CC389CC0E}" srcOrd="4" destOrd="0" presId="urn:microsoft.com/office/officeart/2005/8/layout/chevron2"/>
    <dgm:cxn modelId="{456A39E2-421B-CD4D-A00B-5C66810657A2}" type="presParOf" srcId="{26F47C08-A7EB-7D40-9E85-420CC389CC0E}" destId="{0D103F32-9A93-5E4B-9664-071F62B806F7}" srcOrd="0" destOrd="0" presId="urn:microsoft.com/office/officeart/2005/8/layout/chevron2"/>
    <dgm:cxn modelId="{4B0AA2CC-4E53-5647-9678-14F6BC953404}" type="presParOf" srcId="{26F47C08-A7EB-7D40-9E85-420CC389CC0E}" destId="{FBCA4E09-5073-4A4B-AF9F-BBFFDDEABDA5}" srcOrd="1" destOrd="0" presId="urn:microsoft.com/office/officeart/2005/8/layout/chevron2"/>
    <dgm:cxn modelId="{924A44CF-4206-BF44-83EB-12CBC5EE8FD2}" type="presParOf" srcId="{27C5B5D0-DEE6-9C49-A2B3-9A08CE399F3B}" destId="{028CA63F-43D7-7F4B-B2D9-D128F78CD2B2}" srcOrd="5" destOrd="0" presId="urn:microsoft.com/office/officeart/2005/8/layout/chevron2"/>
    <dgm:cxn modelId="{48EEB56E-E57E-3044-816B-B5FBEC85B581}" type="presParOf" srcId="{27C5B5D0-DEE6-9C49-A2B3-9A08CE399F3B}" destId="{A20EE541-EA69-A148-AC2E-8699BCA533DB}" srcOrd="6" destOrd="0" presId="urn:microsoft.com/office/officeart/2005/8/layout/chevron2"/>
    <dgm:cxn modelId="{48B25EA1-62A8-074C-A63E-6183A56EB43B}" type="presParOf" srcId="{A20EE541-EA69-A148-AC2E-8699BCA533DB}" destId="{9B66B5E3-2435-1B43-AF74-C410C9F16276}" srcOrd="0" destOrd="0" presId="urn:microsoft.com/office/officeart/2005/8/layout/chevron2"/>
    <dgm:cxn modelId="{F5B4BDBB-525E-B84A-834A-F38F4C4E13A3}" type="presParOf" srcId="{A20EE541-EA69-A148-AC2E-8699BCA533DB}" destId="{494633FC-B99B-924F-BD3B-E227706851AB}"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5997D-8501-864A-A3DD-3A4B0DF0C122}">
      <dsp:nvSpPr>
        <dsp:cNvPr id="0" name=""/>
        <dsp:cNvSpPr/>
      </dsp:nvSpPr>
      <dsp:spPr>
        <a:xfrm rot="5400000">
          <a:off x="5805582" y="-1926026"/>
          <a:ext cx="2068258"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How do I measure anxiety? </a:t>
          </a:r>
        </a:p>
        <a:p>
          <a:pPr marL="171450" lvl="1" indent="-171450" algn="l" defTabSz="755650">
            <a:lnSpc>
              <a:spcPct val="90000"/>
            </a:lnSpc>
            <a:spcBef>
              <a:spcPct val="0"/>
            </a:spcBef>
            <a:spcAft>
              <a:spcPct val="15000"/>
            </a:spcAft>
            <a:buChar char="•"/>
          </a:pPr>
          <a:r>
            <a:rPr lang="en-US" sz="1700" kern="1200"/>
            <a:t>What would be considered a significant change in the severity of anxiety? </a:t>
          </a:r>
        </a:p>
        <a:p>
          <a:pPr marL="171450" lvl="1" indent="-171450" algn="l" defTabSz="755650">
            <a:lnSpc>
              <a:spcPct val="90000"/>
            </a:lnSpc>
            <a:spcBef>
              <a:spcPct val="0"/>
            </a:spcBef>
            <a:spcAft>
              <a:spcPct val="15000"/>
            </a:spcAft>
            <a:buChar char="•"/>
          </a:pPr>
          <a:r>
            <a:rPr lang="en-US" sz="1700" kern="1200"/>
            <a:t>How many lifestyle factors do I consider? </a:t>
          </a:r>
        </a:p>
        <a:p>
          <a:pPr marL="171450" lvl="1" indent="-171450" algn="l" defTabSz="755650">
            <a:lnSpc>
              <a:spcPct val="90000"/>
            </a:lnSpc>
            <a:spcBef>
              <a:spcPct val="0"/>
            </a:spcBef>
            <a:spcAft>
              <a:spcPct val="15000"/>
            </a:spcAft>
            <a:buChar char="•"/>
          </a:pPr>
          <a:r>
            <a:rPr lang="en-US" sz="1700" kern="1200"/>
            <a:t>What impact may medication and lifestyle choices have on each other that can affect this research</a:t>
          </a:r>
        </a:p>
        <a:p>
          <a:pPr marL="342900" lvl="2" indent="-171450" algn="l" defTabSz="755650">
            <a:lnSpc>
              <a:spcPct val="90000"/>
            </a:lnSpc>
            <a:spcBef>
              <a:spcPct val="0"/>
            </a:spcBef>
            <a:spcAft>
              <a:spcPct val="15000"/>
            </a:spcAft>
            <a:buChar char="•"/>
          </a:pPr>
          <a:r>
            <a:rPr lang="en-US" sz="1700" kern="1200"/>
            <a:t>i.e., alcohol can block the effectiveness of medication </a:t>
          </a:r>
        </a:p>
      </dsp:txBody>
      <dsp:txXfrm rot="-5400000">
        <a:off x="3621023" y="359497"/>
        <a:ext cx="6336412" cy="1866330"/>
      </dsp:txXfrm>
    </dsp:sp>
    <dsp:sp modelId="{AF8BDFC1-D0B1-094C-A996-26AB398CF09E}">
      <dsp:nvSpPr>
        <dsp:cNvPr id="0" name=""/>
        <dsp:cNvSpPr/>
      </dsp:nvSpPr>
      <dsp:spPr>
        <a:xfrm>
          <a:off x="0" y="0"/>
          <a:ext cx="3621023" cy="25853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My original statistical question explores the effects medication has on the severity of anxiety compared to different lifestyle choices made. From this original question, the following came:</a:t>
          </a:r>
        </a:p>
      </dsp:txBody>
      <dsp:txXfrm>
        <a:off x="126205" y="126205"/>
        <a:ext cx="3368613" cy="2332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F661D-CE9B-3245-B848-45CDDAD4D9C5}">
      <dsp:nvSpPr>
        <dsp:cNvPr id="0" name=""/>
        <dsp:cNvSpPr/>
      </dsp:nvSpPr>
      <dsp:spPr>
        <a:xfrm rot="5400000">
          <a:off x="-199342" y="203146"/>
          <a:ext cx="1328946" cy="9302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Choose</a:t>
          </a:r>
        </a:p>
      </dsp:txBody>
      <dsp:txXfrm rot="-5400000">
        <a:off x="0" y="468935"/>
        <a:ext cx="930262" cy="398684"/>
      </dsp:txXfrm>
    </dsp:sp>
    <dsp:sp modelId="{BBFF6ABF-D8B6-3046-9FE4-83894B0348FB}">
      <dsp:nvSpPr>
        <dsp:cNvPr id="0" name=""/>
        <dsp:cNvSpPr/>
      </dsp:nvSpPr>
      <dsp:spPr>
        <a:xfrm rot="5400000">
          <a:off x="3885198" y="-2951131"/>
          <a:ext cx="863815" cy="67736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Choose a test statistic</a:t>
          </a:r>
        </a:p>
        <a:p>
          <a:pPr marL="457200" lvl="2" indent="-228600" algn="l" defTabSz="1022350">
            <a:lnSpc>
              <a:spcPct val="90000"/>
            </a:lnSpc>
            <a:spcBef>
              <a:spcPct val="0"/>
            </a:spcBef>
            <a:spcAft>
              <a:spcPct val="15000"/>
            </a:spcAft>
            <a:buChar char="•"/>
          </a:pPr>
          <a:r>
            <a:rPr lang="en-US" sz="2300" kern="1200" dirty="0"/>
            <a:t>Difference in means = .016</a:t>
          </a:r>
        </a:p>
      </dsp:txBody>
      <dsp:txXfrm rot="-5400000">
        <a:off x="930263" y="45972"/>
        <a:ext cx="6731518" cy="779479"/>
      </dsp:txXfrm>
    </dsp:sp>
    <dsp:sp modelId="{98314894-E73A-9B4A-88D0-73C9F5A71399}">
      <dsp:nvSpPr>
        <dsp:cNvPr id="0" name=""/>
        <dsp:cNvSpPr/>
      </dsp:nvSpPr>
      <dsp:spPr>
        <a:xfrm rot="5400000">
          <a:off x="-199342" y="1386402"/>
          <a:ext cx="1328946" cy="9302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Compute</a:t>
          </a:r>
        </a:p>
      </dsp:txBody>
      <dsp:txXfrm rot="-5400000">
        <a:off x="0" y="1652191"/>
        <a:ext cx="930262" cy="398684"/>
      </dsp:txXfrm>
    </dsp:sp>
    <dsp:sp modelId="{497BDFEB-CA40-924F-9529-8F5EF76E3A98}">
      <dsp:nvSpPr>
        <dsp:cNvPr id="0" name=""/>
        <dsp:cNvSpPr/>
      </dsp:nvSpPr>
      <dsp:spPr>
        <a:xfrm rot="5400000">
          <a:off x="3885198" y="-1767874"/>
          <a:ext cx="863815" cy="67736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Compute the P-Value</a:t>
          </a:r>
        </a:p>
        <a:p>
          <a:pPr marL="457200" lvl="2" indent="-228600" algn="l" defTabSz="1022350">
            <a:lnSpc>
              <a:spcPct val="90000"/>
            </a:lnSpc>
            <a:spcBef>
              <a:spcPct val="0"/>
            </a:spcBef>
            <a:spcAft>
              <a:spcPct val="15000"/>
            </a:spcAft>
            <a:buChar char="•"/>
          </a:pPr>
          <a:r>
            <a:rPr lang="en-US" sz="2300" kern="1200"/>
            <a:t>P-Value = .57</a:t>
          </a:r>
        </a:p>
      </dsp:txBody>
      <dsp:txXfrm rot="-5400000">
        <a:off x="930263" y="1229229"/>
        <a:ext cx="6731518" cy="779479"/>
      </dsp:txXfrm>
    </dsp:sp>
    <dsp:sp modelId="{0D103F32-9A93-5E4B-9664-071F62B806F7}">
      <dsp:nvSpPr>
        <dsp:cNvPr id="0" name=""/>
        <dsp:cNvSpPr/>
      </dsp:nvSpPr>
      <dsp:spPr>
        <a:xfrm rot="5400000">
          <a:off x="-199342" y="2569659"/>
          <a:ext cx="1328946" cy="9302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Define</a:t>
          </a:r>
        </a:p>
      </dsp:txBody>
      <dsp:txXfrm rot="-5400000">
        <a:off x="0" y="2835448"/>
        <a:ext cx="930262" cy="398684"/>
      </dsp:txXfrm>
    </dsp:sp>
    <dsp:sp modelId="{FBCA4E09-5073-4A4B-AF9F-BBFFDDEABDA5}">
      <dsp:nvSpPr>
        <dsp:cNvPr id="0" name=""/>
        <dsp:cNvSpPr/>
      </dsp:nvSpPr>
      <dsp:spPr>
        <a:xfrm rot="5400000">
          <a:off x="3885198" y="-584618"/>
          <a:ext cx="863815" cy="67736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Define the null hypothesis</a:t>
          </a:r>
        </a:p>
        <a:p>
          <a:pPr marL="457200" lvl="2" indent="-228600" algn="l" defTabSz="1022350">
            <a:lnSpc>
              <a:spcPct val="90000"/>
            </a:lnSpc>
            <a:spcBef>
              <a:spcPct val="0"/>
            </a:spcBef>
            <a:spcAft>
              <a:spcPct val="15000"/>
            </a:spcAft>
            <a:buChar char="•"/>
          </a:pPr>
          <a:r>
            <a:rPr lang="en-US" sz="2300" kern="1200" dirty="0"/>
            <a:t>Alcohol Consumption has no effect on severity</a:t>
          </a:r>
        </a:p>
      </dsp:txBody>
      <dsp:txXfrm rot="-5400000">
        <a:off x="930263" y="2412485"/>
        <a:ext cx="6731518" cy="779479"/>
      </dsp:txXfrm>
    </dsp:sp>
    <dsp:sp modelId="{9B66B5E3-2435-1B43-AF74-C410C9F16276}">
      <dsp:nvSpPr>
        <dsp:cNvPr id="0" name=""/>
        <dsp:cNvSpPr/>
      </dsp:nvSpPr>
      <dsp:spPr>
        <a:xfrm rot="5400000">
          <a:off x="-199342" y="3752915"/>
          <a:ext cx="1328946" cy="9302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Interpret</a:t>
          </a:r>
        </a:p>
      </dsp:txBody>
      <dsp:txXfrm rot="-5400000">
        <a:off x="0" y="4018704"/>
        <a:ext cx="930262" cy="398684"/>
      </dsp:txXfrm>
    </dsp:sp>
    <dsp:sp modelId="{494633FC-B99B-924F-BD3B-E227706851AB}">
      <dsp:nvSpPr>
        <dsp:cNvPr id="0" name=""/>
        <dsp:cNvSpPr/>
      </dsp:nvSpPr>
      <dsp:spPr>
        <a:xfrm rot="5400000">
          <a:off x="3885198" y="598638"/>
          <a:ext cx="863815" cy="67736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Interpret the results</a:t>
          </a:r>
        </a:p>
        <a:p>
          <a:pPr marL="457200" lvl="2" indent="-228600" algn="l" defTabSz="1022350">
            <a:lnSpc>
              <a:spcPct val="90000"/>
            </a:lnSpc>
            <a:spcBef>
              <a:spcPct val="0"/>
            </a:spcBef>
            <a:spcAft>
              <a:spcPct val="15000"/>
            </a:spcAft>
            <a:buChar char="•"/>
          </a:pPr>
          <a:r>
            <a:rPr lang="en-US" sz="2300" kern="1200" dirty="0"/>
            <a:t>Fail to reject the null hypothesis</a:t>
          </a:r>
        </a:p>
      </dsp:txBody>
      <dsp:txXfrm rot="-5400000">
        <a:off x="930263" y="3595741"/>
        <a:ext cx="6731518" cy="77947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01.8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1124 0,'-80'1,"1"-1,11 1,11-1,13 0,23 0,2-1,7 1,-1-1,-9 2,7-1,-9 0,6 1,-8-1,-1 0,3 0,7 0,1 0,-4 1,1 0,-7 0,9-1,3 0,-4 1,3 0,-7 1,7-1,-5 1,5-2,-5 2,6-1,-9 0,5 1,-6-1,10 0,0 0,-3 0,-3 0,-5 0,5 1,3-1,1 0,-3 0,6 0,-8 1,8-2,-4 1,1-1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07.9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1365 0,'-77'9,"-1"-2,8-5,0 0,12 0,4 0,6-1,6 0,1-1,10 0,6 0,0 0,-1 0,-1 0,-1 0,0-1,4 1,4 0,3 1,0 2,-7 0,-9 1,-9 1,-4-2,4 0,7-1,10-1,9 0,4-1,-9 0,3 0,-10 1,7-1,1 1,1 0,1 0,0 0,-2 1,0 0,4-1,-2-1,5 0,-4 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13.5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745 1,'-51'6,"0"0,-4-1,-2-1,-6 1,1-2,8-1,4-1,-22 0,35-1,19 0,4 0,-1 1,-1 0,-1-1,1 1,0 0,1 0,0-1,-3 1,4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17.26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477 4,'-57'-1,"0"0,-36-1,45 2,21 0,12 0,0 1,-4-1,0 1,4-1,0 0,1 0,-6 1,-1-1,2 1,6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19.68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664 6,'-81'0,"6"0,19-2,18 1,21-1,8 2,-10 0,3 1,-12 0,12 0,4 0,-15 2,5 0,-6 0,11-1,7-1,-5 2,-3 1,-11 2,3-3,6-1,7-2,-7 1,6 0,-9 0,9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4:26.1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1228 1,'-86'9,"4"-1,25-6,7 0,12-1,12 0,5 0,-1 0,-2-2,1 1,-1-1,0 1,-2-1,1 2,4-1,5 1,0 0,-8-1,-7 1,-1-1,1 1,6-1,-1 1,0 0,4 0,3 0,3 0,-1-1,-2 2,-2-1,2 0,0 1,-2 0,-1 1,4-1,3-1,-5 1,7-2,-9 2,8-1,-3-1,2 2,-5-1,-1 3,-6 1,1-1,9-1,6-1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876C1-269E-9343-B473-DA0002E70FD6}"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B6622-0E10-344A-96D5-3110951A9A69}" type="slidenum">
              <a:rPr lang="en-US" smtClean="0"/>
              <a:t>‹#›</a:t>
            </a:fld>
            <a:endParaRPr lang="en-US"/>
          </a:p>
        </p:txBody>
      </p:sp>
    </p:spTree>
    <p:extLst>
      <p:ext uri="{BB962C8B-B14F-4D97-AF65-F5344CB8AC3E}">
        <p14:creationId xmlns:p14="http://schemas.microsoft.com/office/powerpoint/2010/main" val="4196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most used factors are alcohol consumption and caffeine intake. I chose these two because I am most personally interesting in the effects alcohol has on anxiety and caffeine’s large variance. </a:t>
            </a:r>
          </a:p>
        </p:txBody>
      </p:sp>
      <p:sp>
        <p:nvSpPr>
          <p:cNvPr id="4" name="Slide Number Placeholder 3"/>
          <p:cNvSpPr>
            <a:spLocks noGrp="1"/>
          </p:cNvSpPr>
          <p:nvPr>
            <p:ph type="sldNum" sz="quarter" idx="5"/>
          </p:nvPr>
        </p:nvSpPr>
        <p:spPr/>
        <p:txBody>
          <a:bodyPr/>
          <a:lstStyle/>
          <a:p>
            <a:fld id="{380B6622-0E10-344A-96D5-3110951A9A69}" type="slidenum">
              <a:rPr lang="en-US" smtClean="0"/>
              <a:t>3</a:t>
            </a:fld>
            <a:endParaRPr lang="en-US"/>
          </a:p>
        </p:txBody>
      </p:sp>
    </p:spTree>
    <p:extLst>
      <p:ext uri="{BB962C8B-B14F-4D97-AF65-F5344CB8AC3E}">
        <p14:creationId xmlns:p14="http://schemas.microsoft.com/office/powerpoint/2010/main" val="144880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dizziness and breathing rate were not strong quantitative variables they were not included.  </a:t>
            </a:r>
          </a:p>
        </p:txBody>
      </p:sp>
      <p:sp>
        <p:nvSpPr>
          <p:cNvPr id="4" name="Slide Number Placeholder 3"/>
          <p:cNvSpPr>
            <a:spLocks noGrp="1"/>
          </p:cNvSpPr>
          <p:nvPr>
            <p:ph type="sldNum" sz="quarter" idx="5"/>
          </p:nvPr>
        </p:nvSpPr>
        <p:spPr/>
        <p:txBody>
          <a:bodyPr/>
          <a:lstStyle/>
          <a:p>
            <a:fld id="{380B6622-0E10-344A-96D5-3110951A9A69}" type="slidenum">
              <a:rPr lang="en-US" smtClean="0"/>
              <a:t>4</a:t>
            </a:fld>
            <a:endParaRPr lang="en-US"/>
          </a:p>
        </p:txBody>
      </p:sp>
    </p:spTree>
    <p:extLst>
      <p:ext uri="{BB962C8B-B14F-4D97-AF65-F5344CB8AC3E}">
        <p14:creationId xmlns:p14="http://schemas.microsoft.com/office/powerpoint/2010/main" val="182539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highlighted sections show where there is a bit of deviation between medication taken vs. no medication and low severity vs. high severity.  For severity, 0.2 and 0.6 shows no medication is slightly lower than medication while at 0.8 it slowly increases above medication. For alcohol, all three highlights show high severity slightly lower than low severity. </a:t>
            </a:r>
          </a:p>
        </p:txBody>
      </p:sp>
      <p:sp>
        <p:nvSpPr>
          <p:cNvPr id="4" name="Slide Number Placeholder 3"/>
          <p:cNvSpPr>
            <a:spLocks noGrp="1"/>
          </p:cNvSpPr>
          <p:nvPr>
            <p:ph type="sldNum" sz="quarter" idx="5"/>
          </p:nvPr>
        </p:nvSpPr>
        <p:spPr/>
        <p:txBody>
          <a:bodyPr/>
          <a:lstStyle/>
          <a:p>
            <a:fld id="{380B6622-0E10-344A-96D5-3110951A9A69}" type="slidenum">
              <a:rPr lang="en-US" smtClean="0"/>
              <a:t>6</a:t>
            </a:fld>
            <a:endParaRPr lang="en-US"/>
          </a:p>
        </p:txBody>
      </p:sp>
    </p:spTree>
    <p:extLst>
      <p:ext uri="{BB962C8B-B14F-4D97-AF65-F5344CB8AC3E}">
        <p14:creationId xmlns:p14="http://schemas.microsoft.com/office/powerpoint/2010/main" val="123246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the scatterplot I originally tried using samples vs. the full population to see what the difference would look like. The population tends to give me a lower relationship. Both scatterplots suggest very little relationship between the variables and the associated covariances is in line with this. </a:t>
            </a:r>
          </a:p>
        </p:txBody>
      </p:sp>
      <p:sp>
        <p:nvSpPr>
          <p:cNvPr id="4" name="Slide Number Placeholder 3"/>
          <p:cNvSpPr>
            <a:spLocks noGrp="1"/>
          </p:cNvSpPr>
          <p:nvPr>
            <p:ph type="sldNum" sz="quarter" idx="5"/>
          </p:nvPr>
        </p:nvSpPr>
        <p:spPr/>
        <p:txBody>
          <a:bodyPr/>
          <a:lstStyle/>
          <a:p>
            <a:fld id="{380B6622-0E10-344A-96D5-3110951A9A69}" type="slidenum">
              <a:rPr lang="en-US" smtClean="0"/>
              <a:t>8</a:t>
            </a:fld>
            <a:endParaRPr lang="en-US"/>
          </a:p>
        </p:txBody>
      </p:sp>
    </p:spTree>
    <p:extLst>
      <p:ext uri="{BB962C8B-B14F-4D97-AF65-F5344CB8AC3E}">
        <p14:creationId xmlns:p14="http://schemas.microsoft.com/office/powerpoint/2010/main" val="418991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original belief about the population is that low severity population would result in a significantly lower average alcohol consumption that the high severity population. </a:t>
            </a:r>
          </a:p>
        </p:txBody>
      </p:sp>
      <p:sp>
        <p:nvSpPr>
          <p:cNvPr id="4" name="Slide Number Placeholder 3"/>
          <p:cNvSpPr>
            <a:spLocks noGrp="1"/>
          </p:cNvSpPr>
          <p:nvPr>
            <p:ph type="sldNum" sz="quarter" idx="5"/>
          </p:nvPr>
        </p:nvSpPr>
        <p:spPr/>
        <p:txBody>
          <a:bodyPr/>
          <a:lstStyle/>
          <a:p>
            <a:fld id="{380B6622-0E10-344A-96D5-3110951A9A69}" type="slidenum">
              <a:rPr lang="en-US" smtClean="0"/>
              <a:t>9</a:t>
            </a:fld>
            <a:endParaRPr lang="en-US"/>
          </a:p>
        </p:txBody>
      </p:sp>
    </p:spTree>
    <p:extLst>
      <p:ext uri="{BB962C8B-B14F-4D97-AF65-F5344CB8AC3E}">
        <p14:creationId xmlns:p14="http://schemas.microsoft.com/office/powerpoint/2010/main" val="87678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three regression analysis did not result in </a:t>
            </a:r>
            <a:r>
              <a:rPr lang="en-US" dirty="0" err="1"/>
              <a:t>st</a:t>
            </a:r>
            <a:endParaRPr lang="en-US" dirty="0"/>
          </a:p>
        </p:txBody>
      </p:sp>
      <p:sp>
        <p:nvSpPr>
          <p:cNvPr id="4" name="Slide Number Placeholder 3"/>
          <p:cNvSpPr>
            <a:spLocks noGrp="1"/>
          </p:cNvSpPr>
          <p:nvPr>
            <p:ph type="sldNum" sz="quarter" idx="5"/>
          </p:nvPr>
        </p:nvSpPr>
        <p:spPr/>
        <p:txBody>
          <a:bodyPr/>
          <a:lstStyle/>
          <a:p>
            <a:fld id="{380B6622-0E10-344A-96D5-3110951A9A69}" type="slidenum">
              <a:rPr lang="en-US" smtClean="0"/>
              <a:t>10</a:t>
            </a:fld>
            <a:endParaRPr lang="en-US"/>
          </a:p>
        </p:txBody>
      </p:sp>
    </p:spTree>
    <p:extLst>
      <p:ext uri="{BB962C8B-B14F-4D97-AF65-F5344CB8AC3E}">
        <p14:creationId xmlns:p14="http://schemas.microsoft.com/office/powerpoint/2010/main" val="170934383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385478C5-8E70-FB41-AA31-D19A8C465BEE}" type="slidenum">
              <a:rPr lang="en-US" smtClean="0"/>
              <a:t>‹#›</a:t>
            </a:fld>
            <a:endParaRPr lang="en-US"/>
          </a:p>
        </p:txBody>
      </p:sp>
    </p:spTree>
    <p:extLst>
      <p:ext uri="{BB962C8B-B14F-4D97-AF65-F5344CB8AC3E}">
        <p14:creationId xmlns:p14="http://schemas.microsoft.com/office/powerpoint/2010/main" val="198867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299549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299036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54547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85478C5-8E70-FB41-AA31-D19A8C465BEE}" type="slidenum">
              <a:rPr lang="en-US" smtClean="0"/>
              <a:t>‹#›</a:t>
            </a:fld>
            <a:endParaRPr lang="en-US"/>
          </a:p>
        </p:txBody>
      </p:sp>
    </p:spTree>
    <p:extLst>
      <p:ext uri="{BB962C8B-B14F-4D97-AF65-F5344CB8AC3E}">
        <p14:creationId xmlns:p14="http://schemas.microsoft.com/office/powerpoint/2010/main" val="30096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DCAA36-BE2C-914D-923A-D65C8BFCCE8D}" type="datetimeFigureOut">
              <a:rPr lang="en-US" smtClean="0"/>
              <a:t>2/28/25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216495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DCAA36-BE2C-914D-923A-D65C8BFCCE8D}" type="datetimeFigureOut">
              <a:rPr lang="en-US" smtClean="0"/>
              <a:t>2/28/25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478C5-8E70-FB41-AA31-D19A8C465BE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4454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DCAA36-BE2C-914D-923A-D65C8BFCCE8D}" type="datetimeFigureOut">
              <a:rPr lang="en-US" smtClean="0"/>
              <a:t>2/28/25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478C5-8E70-FB41-AA31-D19A8C465BEE}"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769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CAA36-BE2C-914D-923A-D65C8BFCCE8D}" type="datetimeFigureOut">
              <a:rPr lang="en-US" smtClean="0"/>
              <a:t>2/28/25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401166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CAA36-BE2C-914D-923A-D65C8BFCCE8D}" type="datetimeFigureOut">
              <a:rPr lang="en-US" smtClean="0"/>
              <a:t>2/28/25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294521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CAA36-BE2C-914D-923A-D65C8BFCCE8D}" type="datetimeFigureOut">
              <a:rPr lang="en-US" smtClean="0"/>
              <a:t>2/28/25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30873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5DCAA36-BE2C-914D-923A-D65C8BFCCE8D}" type="datetimeFigureOut">
              <a:rPr lang="en-US" smtClean="0"/>
              <a:t>2/28/25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385478C5-8E70-FB41-AA31-D19A8C465BEE}" type="slidenum">
              <a:rPr lang="en-US" smtClean="0"/>
              <a:t>‹#›</a:t>
            </a:fld>
            <a:endParaRPr lang="en-US"/>
          </a:p>
        </p:txBody>
      </p:sp>
    </p:spTree>
    <p:extLst>
      <p:ext uri="{BB962C8B-B14F-4D97-AF65-F5344CB8AC3E}">
        <p14:creationId xmlns:p14="http://schemas.microsoft.com/office/powerpoint/2010/main" val="35638240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5.xml"/><Relationship Id="rId3" Type="http://schemas.openxmlformats.org/officeDocument/2006/relationships/image" Target="../media/image16.png"/><Relationship Id="rId7" Type="http://schemas.openxmlformats.org/officeDocument/2006/relationships/customXml" Target="../ink/ink2.xml"/><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3.xml"/><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9.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0AFD-71EE-241F-0122-B81F27635ECB}"/>
              </a:ext>
            </a:extLst>
          </p:cNvPr>
          <p:cNvSpPr>
            <a:spLocks noGrp="1"/>
          </p:cNvSpPr>
          <p:nvPr>
            <p:ph type="ctrTitle"/>
          </p:nvPr>
        </p:nvSpPr>
        <p:spPr>
          <a:xfrm>
            <a:off x="7534654" y="702365"/>
            <a:ext cx="3896264" cy="3765666"/>
          </a:xfrm>
        </p:spPr>
        <p:txBody>
          <a:bodyPr anchor="b">
            <a:normAutofit/>
          </a:bodyPr>
          <a:lstStyle/>
          <a:p>
            <a:r>
              <a:rPr lang="en-US" dirty="0"/>
              <a:t>Anxiety </a:t>
            </a:r>
          </a:p>
        </p:txBody>
      </p:sp>
      <p:sp>
        <p:nvSpPr>
          <p:cNvPr id="3" name="Subtitle 2">
            <a:extLst>
              <a:ext uri="{FF2B5EF4-FFF2-40B4-BE49-F238E27FC236}">
                <a16:creationId xmlns:a16="http://schemas.microsoft.com/office/drawing/2014/main" id="{B20CE13E-0F87-05B0-8CE7-9643BB229704}"/>
              </a:ext>
            </a:extLst>
          </p:cNvPr>
          <p:cNvSpPr>
            <a:spLocks noGrp="1"/>
          </p:cNvSpPr>
          <p:nvPr>
            <p:ph type="subTitle" idx="1"/>
          </p:nvPr>
        </p:nvSpPr>
        <p:spPr>
          <a:xfrm>
            <a:off x="7534652" y="4389120"/>
            <a:ext cx="3867073" cy="1069848"/>
          </a:xfrm>
        </p:spPr>
        <p:txBody>
          <a:bodyPr>
            <a:normAutofit/>
          </a:bodyPr>
          <a:lstStyle/>
          <a:p>
            <a:r>
              <a:rPr lang="en-US" sz="2000"/>
              <a:t>Alka Johnson, DSC530-T301 (2253-1)</a:t>
            </a:r>
          </a:p>
          <a:p>
            <a:r>
              <a:rPr lang="en-US" sz="2000"/>
              <a:t>2.28.2025</a:t>
            </a:r>
          </a:p>
        </p:txBody>
      </p:sp>
      <p:pic>
        <p:nvPicPr>
          <p:cNvPr id="5" name="Picture 4" descr="Top view of a circular staircase">
            <a:extLst>
              <a:ext uri="{FF2B5EF4-FFF2-40B4-BE49-F238E27FC236}">
                <a16:creationId xmlns:a16="http://schemas.microsoft.com/office/drawing/2014/main" id="{2AD5D9BC-F8AD-0CC8-DAD9-F946102A5630}"/>
              </a:ext>
            </a:extLst>
          </p:cNvPr>
          <p:cNvPicPr>
            <a:picLocks noChangeAspect="1"/>
          </p:cNvPicPr>
          <p:nvPr/>
        </p:nvPicPr>
        <p:blipFill>
          <a:blip r:embed="rId2"/>
          <a:srcRect r="32830" b="-1"/>
          <a:stretch/>
        </p:blipFill>
        <p:spPr>
          <a:xfrm>
            <a:off x="20" y="10"/>
            <a:ext cx="6901088" cy="6857990"/>
          </a:xfrm>
          <a:prstGeom prst="rect">
            <a:avLst/>
          </a:prstGeom>
        </p:spPr>
      </p:pic>
    </p:spTree>
    <p:extLst>
      <p:ext uri="{BB962C8B-B14F-4D97-AF65-F5344CB8AC3E}">
        <p14:creationId xmlns:p14="http://schemas.microsoft.com/office/powerpoint/2010/main" val="53241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E22D-9399-4344-89E5-2DBA00397C2E}"/>
              </a:ext>
            </a:extLst>
          </p:cNvPr>
          <p:cNvSpPr>
            <a:spLocks noGrp="1"/>
          </p:cNvSpPr>
          <p:nvPr>
            <p:ph type="title"/>
          </p:nvPr>
        </p:nvSpPr>
        <p:spPr/>
        <p:txBody>
          <a:bodyPr/>
          <a:lstStyle/>
          <a:p>
            <a:r>
              <a:rPr lang="en-US" dirty="0"/>
              <a:t>Regression Analysis</a:t>
            </a:r>
          </a:p>
        </p:txBody>
      </p:sp>
      <p:pic>
        <p:nvPicPr>
          <p:cNvPr id="8" name="Content Placeholder 7" descr="A screenshot of a data sheet&#10;&#10;Description automatically generated">
            <a:extLst>
              <a:ext uri="{FF2B5EF4-FFF2-40B4-BE49-F238E27FC236}">
                <a16:creationId xmlns:a16="http://schemas.microsoft.com/office/drawing/2014/main" id="{E77DE781-D4C2-C898-2665-3501B74C0C12}"/>
              </a:ext>
            </a:extLst>
          </p:cNvPr>
          <p:cNvPicPr>
            <a:picLocks noGrp="1" noChangeAspect="1"/>
          </p:cNvPicPr>
          <p:nvPr>
            <p:ph idx="1"/>
          </p:nvPr>
        </p:nvPicPr>
        <p:blipFill>
          <a:blip r:embed="rId3"/>
          <a:stretch>
            <a:fillRect/>
          </a:stretch>
        </p:blipFill>
        <p:spPr>
          <a:xfrm>
            <a:off x="4298597" y="2120899"/>
            <a:ext cx="3791044" cy="4387708"/>
          </a:xfrm>
        </p:spPr>
      </p:pic>
      <p:pic>
        <p:nvPicPr>
          <p:cNvPr id="10" name="Picture 9" descr="A screenshot of a data sheet&#10;&#10;Description automatically generated">
            <a:extLst>
              <a:ext uri="{FF2B5EF4-FFF2-40B4-BE49-F238E27FC236}">
                <a16:creationId xmlns:a16="http://schemas.microsoft.com/office/drawing/2014/main" id="{E8C86A85-746A-804B-716A-D7CD0E87C1D7}"/>
              </a:ext>
            </a:extLst>
          </p:cNvPr>
          <p:cNvPicPr>
            <a:picLocks noChangeAspect="1"/>
          </p:cNvPicPr>
          <p:nvPr/>
        </p:nvPicPr>
        <p:blipFill>
          <a:blip r:embed="rId4"/>
          <a:stretch>
            <a:fillRect/>
          </a:stretch>
        </p:blipFill>
        <p:spPr>
          <a:xfrm>
            <a:off x="335835" y="2120899"/>
            <a:ext cx="3962762" cy="4376056"/>
          </a:xfrm>
          <a:prstGeom prst="rect">
            <a:avLst/>
          </a:prstGeom>
        </p:spPr>
      </p:pic>
      <p:pic>
        <p:nvPicPr>
          <p:cNvPr id="12" name="Picture 11" descr="A screenshot of a data sheet&#10;&#10;Description automatically generated">
            <a:extLst>
              <a:ext uri="{FF2B5EF4-FFF2-40B4-BE49-F238E27FC236}">
                <a16:creationId xmlns:a16="http://schemas.microsoft.com/office/drawing/2014/main" id="{AD00E9E8-765E-9FBF-DB1F-29354619F30F}"/>
              </a:ext>
            </a:extLst>
          </p:cNvPr>
          <p:cNvPicPr>
            <a:picLocks noChangeAspect="1"/>
          </p:cNvPicPr>
          <p:nvPr/>
        </p:nvPicPr>
        <p:blipFill>
          <a:blip r:embed="rId5"/>
          <a:stretch>
            <a:fillRect/>
          </a:stretch>
        </p:blipFill>
        <p:spPr>
          <a:xfrm>
            <a:off x="7722424" y="2093976"/>
            <a:ext cx="3549018" cy="4414631"/>
          </a:xfrm>
          <a:prstGeom prst="rect">
            <a:avLst/>
          </a:prstGeom>
        </p:spPr>
      </p:pic>
    </p:spTree>
    <p:extLst>
      <p:ext uri="{BB962C8B-B14F-4D97-AF65-F5344CB8AC3E}">
        <p14:creationId xmlns:p14="http://schemas.microsoft.com/office/powerpoint/2010/main" val="184484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864371A7-DA26-435D-9CC6-A5E7B4B6E2BC}"/>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Final Thoughts </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78F19BF-FCFA-F5AD-F165-086FC60C3AF6}"/>
              </a:ext>
            </a:extLst>
          </p:cNvPr>
          <p:cNvSpPr>
            <a:spLocks noGrp="1"/>
          </p:cNvSpPr>
          <p:nvPr>
            <p:ph idx="1"/>
          </p:nvPr>
        </p:nvSpPr>
        <p:spPr>
          <a:xfrm>
            <a:off x="6081089" y="725394"/>
            <a:ext cx="5142658" cy="5407212"/>
          </a:xfrm>
        </p:spPr>
        <p:txBody>
          <a:bodyPr anchor="ctr">
            <a:normAutofit/>
          </a:bodyPr>
          <a:lstStyle/>
          <a:p>
            <a:r>
              <a:rPr lang="en-US" dirty="0"/>
              <a:t>The Data</a:t>
            </a:r>
          </a:p>
          <a:p>
            <a:pPr lvl="1"/>
            <a:r>
              <a:rPr lang="en-US" dirty="0"/>
              <a:t>Medication – MG of dosage, how long medication had been taken</a:t>
            </a:r>
          </a:p>
          <a:p>
            <a:pPr lvl="1"/>
            <a:r>
              <a:rPr lang="en-US" dirty="0"/>
              <a:t>Clearer understanding of what consisted of a severe anxiety attack</a:t>
            </a:r>
          </a:p>
          <a:p>
            <a:r>
              <a:rPr lang="en-US" dirty="0"/>
              <a:t>The Tools </a:t>
            </a:r>
          </a:p>
          <a:p>
            <a:pPr lvl="1"/>
            <a:r>
              <a:rPr lang="en-US" dirty="0"/>
              <a:t>Better understanding of output</a:t>
            </a:r>
          </a:p>
          <a:p>
            <a:r>
              <a:rPr lang="en-US" dirty="0"/>
              <a:t>The Process</a:t>
            </a:r>
          </a:p>
          <a:p>
            <a:pPr lvl="1"/>
            <a:endParaRPr lang="en-US" dirty="0"/>
          </a:p>
        </p:txBody>
      </p:sp>
    </p:spTree>
    <p:extLst>
      <p:ext uri="{BB962C8B-B14F-4D97-AF65-F5344CB8AC3E}">
        <p14:creationId xmlns:p14="http://schemas.microsoft.com/office/powerpoint/2010/main" val="159143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950B-6DE5-5230-A950-4108B1374717}"/>
              </a:ext>
            </a:extLst>
          </p:cNvPr>
          <p:cNvSpPr>
            <a:spLocks noGrp="1"/>
          </p:cNvSpPr>
          <p:nvPr>
            <p:ph type="title"/>
          </p:nvPr>
        </p:nvSpPr>
        <p:spPr>
          <a:xfrm>
            <a:off x="1069848" y="484632"/>
            <a:ext cx="10058400" cy="1197023"/>
          </a:xfrm>
        </p:spPr>
        <p:txBody>
          <a:bodyPr/>
          <a:lstStyle/>
          <a:p>
            <a:r>
              <a:rPr lang="en-US" dirty="0"/>
              <a:t>Subject of Analysis </a:t>
            </a:r>
          </a:p>
        </p:txBody>
      </p:sp>
      <p:sp>
        <p:nvSpPr>
          <p:cNvPr id="3" name="Content Placeholder 2">
            <a:extLst>
              <a:ext uri="{FF2B5EF4-FFF2-40B4-BE49-F238E27FC236}">
                <a16:creationId xmlns:a16="http://schemas.microsoft.com/office/drawing/2014/main" id="{422B2447-6F37-C8EF-5739-AFC74954E640}"/>
              </a:ext>
            </a:extLst>
          </p:cNvPr>
          <p:cNvSpPr>
            <a:spLocks noGrp="1"/>
          </p:cNvSpPr>
          <p:nvPr>
            <p:ph idx="1"/>
          </p:nvPr>
        </p:nvSpPr>
        <p:spPr>
          <a:xfrm>
            <a:off x="1069848" y="1681656"/>
            <a:ext cx="3302455" cy="367862"/>
          </a:xfrm>
        </p:spPr>
        <p:txBody>
          <a:bodyPr/>
          <a:lstStyle/>
          <a:p>
            <a:pPr marL="0" indent="0">
              <a:buNone/>
            </a:pPr>
            <a:r>
              <a:rPr lang="en-US" dirty="0"/>
              <a:t>Medication vs. Lifestyle </a:t>
            </a:r>
          </a:p>
        </p:txBody>
      </p:sp>
      <p:graphicFrame>
        <p:nvGraphicFramePr>
          <p:cNvPr id="8" name="TextBox 3">
            <a:extLst>
              <a:ext uri="{FF2B5EF4-FFF2-40B4-BE49-F238E27FC236}">
                <a16:creationId xmlns:a16="http://schemas.microsoft.com/office/drawing/2014/main" id="{A3C893B0-3063-0030-4D75-B337D0823F12}"/>
              </a:ext>
            </a:extLst>
          </p:cNvPr>
          <p:cNvGraphicFramePr/>
          <p:nvPr/>
        </p:nvGraphicFramePr>
        <p:xfrm>
          <a:off x="1069848" y="3132083"/>
          <a:ext cx="10058400"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64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17BE5FC7-A0B1-5D36-1F62-583A94850406}"/>
              </a:ext>
            </a:extLst>
          </p:cNvPr>
          <p:cNvSpPr txBox="1"/>
          <p:nvPr/>
        </p:nvSpPr>
        <p:spPr>
          <a:xfrm>
            <a:off x="7726680" y="484632"/>
            <a:ext cx="3584448" cy="16093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Factors  </a:t>
            </a:r>
          </a:p>
        </p:txBody>
      </p:sp>
      <p:sp>
        <p:nvSpPr>
          <p:cNvPr id="43" name="Rectangle 42">
            <a:extLst>
              <a:ext uri="{FF2B5EF4-FFF2-40B4-BE49-F238E27FC236}">
                <a16:creationId xmlns:a16="http://schemas.microsoft.com/office/drawing/2014/main" id="{7D9FC241-69B7-45E3-9FD0-248C612C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15972" cy="6858000"/>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C229EA0-C1DE-470A-845F-73D7DE3A4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1" y="640079"/>
            <a:ext cx="3623884" cy="33392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Content Placeholder 28" descr="A graph of a bar chart&#10;&#10;Description automatically generated">
            <a:extLst>
              <a:ext uri="{FF2B5EF4-FFF2-40B4-BE49-F238E27FC236}">
                <a16:creationId xmlns:a16="http://schemas.microsoft.com/office/drawing/2014/main" id="{F1B6D30A-D718-3703-36ED-A8D8DDBC0BFE}"/>
              </a:ext>
            </a:extLst>
          </p:cNvPr>
          <p:cNvPicPr>
            <a:picLocks noGrp="1" noChangeAspect="1"/>
          </p:cNvPicPr>
          <p:nvPr>
            <p:ph idx="1"/>
          </p:nvPr>
        </p:nvPicPr>
        <p:blipFill>
          <a:blip r:embed="rId5"/>
          <a:stretch>
            <a:fillRect/>
          </a:stretch>
        </p:blipFill>
        <p:spPr>
          <a:xfrm>
            <a:off x="797485" y="1072269"/>
            <a:ext cx="3305614" cy="2474914"/>
          </a:xfrm>
          <a:prstGeom prst="rect">
            <a:avLst/>
          </a:prstGeom>
        </p:spPr>
      </p:pic>
      <p:sp>
        <p:nvSpPr>
          <p:cNvPr id="47" name="Rectangle 46">
            <a:extLst>
              <a:ext uri="{FF2B5EF4-FFF2-40B4-BE49-F238E27FC236}">
                <a16:creationId xmlns:a16="http://schemas.microsoft.com/office/drawing/2014/main" id="{E42233BA-2041-4307-982E-37AD94B27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655" y="640079"/>
            <a:ext cx="2174237" cy="24963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895FEA9-CF38-4237-BA78-F75D27F3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1" y="4168576"/>
            <a:ext cx="2100623" cy="20493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D64F7CB-2A8E-40FD-85A8-66369F301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8395" y="4168576"/>
            <a:ext cx="1385570" cy="2049344"/>
          </a:xfrm>
          <a:prstGeom prst="rect">
            <a:avLst/>
          </a:prstGeom>
          <a:blipFill dpi="0" rotWithShape="1">
            <a:blip r:embed="rId3">
              <a:duotone>
                <a:schemeClr val="bg2">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53" name="Rectangle 52">
            <a:extLst>
              <a:ext uri="{FF2B5EF4-FFF2-40B4-BE49-F238E27FC236}">
                <a16:creationId xmlns:a16="http://schemas.microsoft.com/office/drawing/2014/main" id="{BEF69DBE-82D9-4E6B-9DB7-132184BB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655" y="3298614"/>
            <a:ext cx="2174237" cy="29193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graph of a blue line&#10;&#10;Description automatically generated with medium confidence">
            <a:extLst>
              <a:ext uri="{FF2B5EF4-FFF2-40B4-BE49-F238E27FC236}">
                <a16:creationId xmlns:a16="http://schemas.microsoft.com/office/drawing/2014/main" id="{4F12DBE1-E8C0-5A07-E554-286369A4B3B5}"/>
              </a:ext>
            </a:extLst>
          </p:cNvPr>
          <p:cNvPicPr>
            <a:picLocks noChangeAspect="1"/>
          </p:cNvPicPr>
          <p:nvPr/>
        </p:nvPicPr>
        <p:blipFill>
          <a:blip r:embed="rId6"/>
          <a:srcRect t="22267" r="4" b="4"/>
          <a:stretch/>
        </p:blipFill>
        <p:spPr>
          <a:xfrm>
            <a:off x="4557757" y="4207189"/>
            <a:ext cx="1851507" cy="1104335"/>
          </a:xfrm>
          <a:prstGeom prst="rect">
            <a:avLst/>
          </a:prstGeom>
        </p:spPr>
      </p:pic>
      <p:sp>
        <p:nvSpPr>
          <p:cNvPr id="38" name="TextBox 37">
            <a:extLst>
              <a:ext uri="{FF2B5EF4-FFF2-40B4-BE49-F238E27FC236}">
                <a16:creationId xmlns:a16="http://schemas.microsoft.com/office/drawing/2014/main" id="{0A62D273-2CCA-428F-A86E-7898EDA887F6}"/>
              </a:ext>
            </a:extLst>
          </p:cNvPr>
          <p:cNvSpPr txBox="1"/>
          <p:nvPr/>
        </p:nvSpPr>
        <p:spPr>
          <a:xfrm>
            <a:off x="7726680" y="2121408"/>
            <a:ext cx="3584448" cy="4050792"/>
          </a:xfrm>
          <a:prstGeom prst="rect">
            <a:avLst/>
          </a:prstGeom>
        </p:spPr>
        <p:txBody>
          <a:bodyPr vert="horz" lIns="91440" tIns="45720" rIns="91440" bIns="45720" rtlCol="0">
            <a:normAutofit/>
          </a:bodyPr>
          <a:lstStyle/>
          <a:p>
            <a:pPr indent="-182880">
              <a:lnSpc>
                <a:spcPct val="150000"/>
              </a:lnSpc>
              <a:spcAft>
                <a:spcPts val="600"/>
              </a:spcAft>
              <a:buClr>
                <a:schemeClr val="accent1">
                  <a:lumMod val="75000"/>
                </a:schemeClr>
              </a:buClr>
              <a:buSzPct val="85000"/>
              <a:buFont typeface="Wingdings" pitchFamily="2" charset="2"/>
              <a:buChar char="§"/>
            </a:pPr>
            <a:r>
              <a:rPr lang="en-US" sz="1600" dirty="0"/>
              <a:t>Alcohol Consumption: Drinks/week</a:t>
            </a:r>
          </a:p>
          <a:p>
            <a:pPr indent="-182880">
              <a:lnSpc>
                <a:spcPct val="150000"/>
              </a:lnSpc>
              <a:spcAft>
                <a:spcPts val="600"/>
              </a:spcAft>
              <a:buClr>
                <a:schemeClr val="accent1">
                  <a:lumMod val="75000"/>
                </a:schemeClr>
              </a:buClr>
              <a:buSzPct val="85000"/>
              <a:buFont typeface="Wingdings" pitchFamily="2" charset="2"/>
              <a:buChar char="§"/>
            </a:pPr>
            <a:r>
              <a:rPr lang="en-US" sz="1600" dirty="0"/>
              <a:t>Caffeine Consumption: MG/day </a:t>
            </a:r>
          </a:p>
          <a:p>
            <a:pPr indent="-182880">
              <a:lnSpc>
                <a:spcPct val="150000"/>
              </a:lnSpc>
              <a:spcAft>
                <a:spcPts val="600"/>
              </a:spcAft>
              <a:buClr>
                <a:schemeClr val="accent1">
                  <a:lumMod val="75000"/>
                </a:schemeClr>
              </a:buClr>
              <a:buSzPct val="85000"/>
              <a:buFont typeface="Wingdings" pitchFamily="2" charset="2"/>
              <a:buChar char="§"/>
            </a:pPr>
            <a:r>
              <a:rPr lang="en-US" sz="1600" dirty="0"/>
              <a:t>Sleep: Hours/night </a:t>
            </a:r>
          </a:p>
          <a:p>
            <a:pPr indent="-182880">
              <a:lnSpc>
                <a:spcPct val="150000"/>
              </a:lnSpc>
              <a:spcAft>
                <a:spcPts val="600"/>
              </a:spcAft>
              <a:buClr>
                <a:schemeClr val="accent1">
                  <a:lumMod val="75000"/>
                </a:schemeClr>
              </a:buClr>
              <a:buSzPct val="85000"/>
              <a:buFont typeface="Wingdings" pitchFamily="2" charset="2"/>
              <a:buChar char="§"/>
            </a:pPr>
            <a:r>
              <a:rPr lang="en-US" sz="1600" dirty="0"/>
              <a:t>Physical Activity: Hours/week </a:t>
            </a:r>
          </a:p>
        </p:txBody>
      </p:sp>
      <p:pic>
        <p:nvPicPr>
          <p:cNvPr id="39" name="Picture 38">
            <a:extLst>
              <a:ext uri="{FF2B5EF4-FFF2-40B4-BE49-F238E27FC236}">
                <a16:creationId xmlns:a16="http://schemas.microsoft.com/office/drawing/2014/main" id="{3B88E790-5334-7775-E9B9-133A37BB13A5}"/>
              </a:ext>
            </a:extLst>
          </p:cNvPr>
          <p:cNvPicPr>
            <a:picLocks noChangeAspect="1"/>
          </p:cNvPicPr>
          <p:nvPr/>
        </p:nvPicPr>
        <p:blipFill>
          <a:blip r:embed="rId7"/>
          <a:stretch>
            <a:fillRect/>
          </a:stretch>
        </p:blipFill>
        <p:spPr>
          <a:xfrm>
            <a:off x="4401655" y="653704"/>
            <a:ext cx="2311927" cy="2496313"/>
          </a:xfrm>
          <a:prstGeom prst="rect">
            <a:avLst/>
          </a:prstGeom>
        </p:spPr>
      </p:pic>
      <p:pic>
        <p:nvPicPr>
          <p:cNvPr id="40" name="Picture 39">
            <a:extLst>
              <a:ext uri="{FF2B5EF4-FFF2-40B4-BE49-F238E27FC236}">
                <a16:creationId xmlns:a16="http://schemas.microsoft.com/office/drawing/2014/main" id="{3B2CFBF8-2868-7A57-70D1-77DB83607CFC}"/>
              </a:ext>
            </a:extLst>
          </p:cNvPr>
          <p:cNvPicPr>
            <a:picLocks noChangeAspect="1"/>
          </p:cNvPicPr>
          <p:nvPr/>
        </p:nvPicPr>
        <p:blipFill>
          <a:blip r:embed="rId8"/>
          <a:stretch>
            <a:fillRect/>
          </a:stretch>
        </p:blipFill>
        <p:spPr>
          <a:xfrm>
            <a:off x="566467" y="4168576"/>
            <a:ext cx="2174237" cy="2114271"/>
          </a:xfrm>
          <a:prstGeom prst="rect">
            <a:avLst/>
          </a:prstGeom>
        </p:spPr>
      </p:pic>
    </p:spTree>
    <p:extLst>
      <p:ext uri="{BB962C8B-B14F-4D97-AF65-F5344CB8AC3E}">
        <p14:creationId xmlns:p14="http://schemas.microsoft.com/office/powerpoint/2010/main" val="308794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3661-AE65-AA8B-EE83-B9095D0ACADC}"/>
              </a:ext>
            </a:extLst>
          </p:cNvPr>
          <p:cNvSpPr>
            <a:spLocks noGrp="1"/>
          </p:cNvSpPr>
          <p:nvPr>
            <p:ph type="title"/>
          </p:nvPr>
        </p:nvSpPr>
        <p:spPr>
          <a:xfrm>
            <a:off x="634000" y="484632"/>
            <a:ext cx="7495874" cy="1609344"/>
          </a:xfrm>
        </p:spPr>
        <p:txBody>
          <a:bodyPr>
            <a:normAutofit/>
          </a:bodyPr>
          <a:lstStyle/>
          <a:p>
            <a:r>
              <a:rPr lang="en-US" dirty="0"/>
              <a:t>Symptoms</a:t>
            </a:r>
          </a:p>
        </p:txBody>
      </p:sp>
      <p:sp>
        <p:nvSpPr>
          <p:cNvPr id="11" name="Content Placeholder 10">
            <a:extLst>
              <a:ext uri="{FF2B5EF4-FFF2-40B4-BE49-F238E27FC236}">
                <a16:creationId xmlns:a16="http://schemas.microsoft.com/office/drawing/2014/main" id="{0B0D316C-6BC4-CB48-CE58-240E838F7CD7}"/>
              </a:ext>
            </a:extLst>
          </p:cNvPr>
          <p:cNvSpPr>
            <a:spLocks noGrp="1"/>
          </p:cNvSpPr>
          <p:nvPr>
            <p:ph idx="1"/>
          </p:nvPr>
        </p:nvSpPr>
        <p:spPr>
          <a:xfrm>
            <a:off x="634000" y="2121408"/>
            <a:ext cx="7495874" cy="4050792"/>
          </a:xfrm>
        </p:spPr>
        <p:txBody>
          <a:bodyPr>
            <a:normAutofit/>
          </a:bodyPr>
          <a:lstStyle/>
          <a:p>
            <a:pPr>
              <a:lnSpc>
                <a:spcPct val="150000"/>
              </a:lnSpc>
            </a:pPr>
            <a:r>
              <a:rPr lang="en-US" dirty="0"/>
              <a:t>The bottom histogram shows the frequency of different heart rates</a:t>
            </a:r>
          </a:p>
          <a:p>
            <a:pPr>
              <a:lnSpc>
                <a:spcPct val="150000"/>
              </a:lnSpc>
            </a:pPr>
            <a:r>
              <a:rPr lang="en-US" dirty="0"/>
              <a:t>The top histogram breaks this down into high severity and low severity </a:t>
            </a:r>
          </a:p>
          <a:p>
            <a:pPr lvl="1">
              <a:lnSpc>
                <a:spcPct val="150000"/>
              </a:lnSpc>
            </a:pPr>
            <a:r>
              <a:rPr lang="en-US" dirty="0"/>
              <a:t>This is to analyze whether high severity is more associated with a higher heart rate and vice versa</a:t>
            </a:r>
          </a:p>
        </p:txBody>
      </p:sp>
      <p:pic>
        <p:nvPicPr>
          <p:cNvPr id="7" name="Picture 6" descr="A graph of different colored lines&#10;&#10;Description automatically generated with medium confidence">
            <a:extLst>
              <a:ext uri="{FF2B5EF4-FFF2-40B4-BE49-F238E27FC236}">
                <a16:creationId xmlns:a16="http://schemas.microsoft.com/office/drawing/2014/main" id="{8BF259A7-D02A-E1A4-37F8-B0D77C1E6685}"/>
              </a:ext>
            </a:extLst>
          </p:cNvPr>
          <p:cNvPicPr>
            <a:picLocks noChangeAspect="1"/>
          </p:cNvPicPr>
          <p:nvPr/>
        </p:nvPicPr>
        <p:blipFill>
          <a:blip r:embed="rId3"/>
          <a:srcRect t="18222" r="-1" b="3829"/>
          <a:stretch/>
        </p:blipFill>
        <p:spPr>
          <a:xfrm>
            <a:off x="8456189" y="640080"/>
            <a:ext cx="3112997" cy="2708102"/>
          </a:xfrm>
          <a:prstGeom prst="rect">
            <a:avLst/>
          </a:prstGeom>
        </p:spPr>
      </p:pic>
      <p:pic>
        <p:nvPicPr>
          <p:cNvPr id="5" name="Content Placeholder 4" descr="A graph of a heart rate&#10;&#10;Description automatically generated">
            <a:extLst>
              <a:ext uri="{FF2B5EF4-FFF2-40B4-BE49-F238E27FC236}">
                <a16:creationId xmlns:a16="http://schemas.microsoft.com/office/drawing/2014/main" id="{D0491B5B-864F-E3FA-0E99-49670CAD27E5}"/>
              </a:ext>
            </a:extLst>
          </p:cNvPr>
          <p:cNvPicPr>
            <a:picLocks noChangeAspect="1"/>
          </p:cNvPicPr>
          <p:nvPr/>
        </p:nvPicPr>
        <p:blipFill>
          <a:blip r:embed="rId4"/>
          <a:srcRect l="9565" r="38" b="8"/>
          <a:stretch/>
        </p:blipFill>
        <p:spPr>
          <a:xfrm>
            <a:off x="8456189" y="3509818"/>
            <a:ext cx="3112997" cy="2519206"/>
          </a:xfrm>
          <a:prstGeom prst="rect">
            <a:avLst/>
          </a:prstGeom>
        </p:spPr>
      </p:pic>
      <p:pic>
        <p:nvPicPr>
          <p:cNvPr id="13" name="Picture 12">
            <a:extLst>
              <a:ext uri="{FF2B5EF4-FFF2-40B4-BE49-F238E27FC236}">
                <a16:creationId xmlns:a16="http://schemas.microsoft.com/office/drawing/2014/main" id="{B03A8C82-1356-6D03-300D-93B2E86682AF}"/>
              </a:ext>
            </a:extLst>
          </p:cNvPr>
          <p:cNvPicPr>
            <a:picLocks noChangeAspect="1"/>
          </p:cNvPicPr>
          <p:nvPr/>
        </p:nvPicPr>
        <p:blipFill>
          <a:blip r:embed="rId5"/>
          <a:stretch>
            <a:fillRect/>
          </a:stretch>
        </p:blipFill>
        <p:spPr>
          <a:xfrm>
            <a:off x="8334000" y="3545603"/>
            <a:ext cx="3235186" cy="2447636"/>
          </a:xfrm>
          <a:prstGeom prst="rect">
            <a:avLst/>
          </a:prstGeom>
        </p:spPr>
      </p:pic>
      <p:pic>
        <p:nvPicPr>
          <p:cNvPr id="14" name="Picture 13">
            <a:extLst>
              <a:ext uri="{FF2B5EF4-FFF2-40B4-BE49-F238E27FC236}">
                <a16:creationId xmlns:a16="http://schemas.microsoft.com/office/drawing/2014/main" id="{4A36AEE9-6C18-63D0-54A1-A0FBC48479C2}"/>
              </a:ext>
            </a:extLst>
          </p:cNvPr>
          <p:cNvPicPr>
            <a:picLocks noChangeAspect="1"/>
          </p:cNvPicPr>
          <p:nvPr/>
        </p:nvPicPr>
        <p:blipFill>
          <a:blip r:embed="rId6"/>
          <a:stretch>
            <a:fillRect/>
          </a:stretch>
        </p:blipFill>
        <p:spPr>
          <a:xfrm>
            <a:off x="8456189" y="264213"/>
            <a:ext cx="3101811" cy="3083969"/>
          </a:xfrm>
          <a:prstGeom prst="rect">
            <a:avLst/>
          </a:prstGeom>
        </p:spPr>
      </p:pic>
    </p:spTree>
    <p:extLst>
      <p:ext uri="{BB962C8B-B14F-4D97-AF65-F5344CB8AC3E}">
        <p14:creationId xmlns:p14="http://schemas.microsoft.com/office/powerpoint/2010/main" val="142059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E784-56B4-A9BE-70BC-F023160B39C3}"/>
              </a:ext>
            </a:extLst>
          </p:cNvPr>
          <p:cNvSpPr>
            <a:spLocks noGrp="1"/>
          </p:cNvSpPr>
          <p:nvPr>
            <p:ph type="title"/>
          </p:nvPr>
        </p:nvSpPr>
        <p:spPr>
          <a:xfrm>
            <a:off x="8123722" y="1432223"/>
            <a:ext cx="3643405" cy="3357976"/>
          </a:xfrm>
        </p:spPr>
        <p:txBody>
          <a:bodyPr vert="horz" lIns="91440" tIns="45720" rIns="91440" bIns="45720" rtlCol="0" anchor="ctr">
            <a:normAutofit/>
          </a:bodyPr>
          <a:lstStyle/>
          <a:p>
            <a:pPr>
              <a:lnSpc>
                <a:spcPct val="80000"/>
              </a:lnSpc>
            </a:pPr>
            <a:r>
              <a:rPr lang="en-US" sz="4600" dirty="0">
                <a:blipFill dpi="0" rotWithShape="1">
                  <a:blip r:embed="rId2"/>
                  <a:srcRect/>
                  <a:tile tx="6350" ty="-127000" sx="65000" sy="64000" flip="none" algn="tl"/>
                </a:blipFill>
              </a:rPr>
              <a:t>Probability Mass Function</a:t>
            </a:r>
          </a:p>
        </p:txBody>
      </p:sp>
      <p:pic>
        <p:nvPicPr>
          <p:cNvPr id="5" name="Content Placeholder 4" descr="A graph of a bar graph&#10;&#10;Description automatically generated with medium confidence">
            <a:extLst>
              <a:ext uri="{FF2B5EF4-FFF2-40B4-BE49-F238E27FC236}">
                <a16:creationId xmlns:a16="http://schemas.microsoft.com/office/drawing/2014/main" id="{29F2189E-DC2A-B452-4CF0-B0D1B2D4072B}"/>
              </a:ext>
            </a:extLst>
          </p:cNvPr>
          <p:cNvPicPr>
            <a:picLocks noGrp="1" noChangeAspect="1"/>
          </p:cNvPicPr>
          <p:nvPr>
            <p:ph idx="1"/>
          </p:nvPr>
        </p:nvPicPr>
        <p:blipFill>
          <a:blip r:embed="rId3"/>
          <a:stretch>
            <a:fillRect/>
          </a:stretch>
        </p:blipFill>
        <p:spPr>
          <a:xfrm>
            <a:off x="920160" y="996752"/>
            <a:ext cx="3097658" cy="3270447"/>
          </a:xfrm>
          <a:prstGeom prst="rect">
            <a:avLst/>
          </a:prstGeom>
        </p:spPr>
      </p:pic>
      <p:sp>
        <p:nvSpPr>
          <p:cNvPr id="9" name="TextBox 8">
            <a:extLst>
              <a:ext uri="{FF2B5EF4-FFF2-40B4-BE49-F238E27FC236}">
                <a16:creationId xmlns:a16="http://schemas.microsoft.com/office/drawing/2014/main" id="{B9416443-8DDD-56E7-897B-64A5B67858F5}"/>
              </a:ext>
            </a:extLst>
          </p:cNvPr>
          <p:cNvSpPr txBox="1"/>
          <p:nvPr/>
        </p:nvSpPr>
        <p:spPr>
          <a:xfrm>
            <a:off x="8123722" y="4790198"/>
            <a:ext cx="2894798" cy="687058"/>
          </a:xfrm>
          <a:prstGeom prst="rect">
            <a:avLst/>
          </a:prstGeom>
        </p:spPr>
        <p:txBody>
          <a:bodyPr vert="horz" lIns="91440" tIns="45720" rIns="91440" bIns="45720" rtlCol="0">
            <a:normAutofit/>
          </a:bodyPr>
          <a:lstStyle/>
          <a:p>
            <a:pPr>
              <a:lnSpc>
                <a:spcPct val="90000"/>
              </a:lnSpc>
              <a:spcBef>
                <a:spcPts val="1200"/>
              </a:spcBef>
              <a:buClr>
                <a:schemeClr val="accent1">
                  <a:lumMod val="75000"/>
                </a:schemeClr>
              </a:buClr>
              <a:buSzPct val="85000"/>
            </a:pPr>
            <a:endParaRPr lang="en-US" sz="1600" dirty="0"/>
          </a:p>
        </p:txBody>
      </p:sp>
      <p:pic>
        <p:nvPicPr>
          <p:cNvPr id="7" name="Picture 6" descr="A graph with blue lines and white text&#10;&#10;Description automatically generated">
            <a:extLst>
              <a:ext uri="{FF2B5EF4-FFF2-40B4-BE49-F238E27FC236}">
                <a16:creationId xmlns:a16="http://schemas.microsoft.com/office/drawing/2014/main" id="{EDC291E0-804D-E73E-82E4-FC8C7EE35A8B}"/>
              </a:ext>
            </a:extLst>
          </p:cNvPr>
          <p:cNvPicPr>
            <a:picLocks noChangeAspect="1"/>
          </p:cNvPicPr>
          <p:nvPr/>
        </p:nvPicPr>
        <p:blipFill>
          <a:blip r:embed="rId4"/>
          <a:stretch>
            <a:fillRect/>
          </a:stretch>
        </p:blipFill>
        <p:spPr>
          <a:xfrm>
            <a:off x="4996610" y="3137447"/>
            <a:ext cx="2780770" cy="2884662"/>
          </a:xfrm>
          <a:prstGeom prst="rect">
            <a:avLst/>
          </a:prstGeom>
        </p:spPr>
      </p:pic>
      <p:sp>
        <p:nvSpPr>
          <p:cNvPr id="13" name="TextBox 12">
            <a:extLst>
              <a:ext uri="{FF2B5EF4-FFF2-40B4-BE49-F238E27FC236}">
                <a16:creationId xmlns:a16="http://schemas.microsoft.com/office/drawing/2014/main" id="{1C169303-1994-4D5D-3B2E-C06370D82403}"/>
              </a:ext>
            </a:extLst>
          </p:cNvPr>
          <p:cNvSpPr txBox="1"/>
          <p:nvPr/>
        </p:nvSpPr>
        <p:spPr>
          <a:xfrm>
            <a:off x="1256146" y="4368800"/>
            <a:ext cx="3694546" cy="1754326"/>
          </a:xfrm>
          <a:prstGeom prst="rect">
            <a:avLst/>
          </a:prstGeom>
          <a:noFill/>
        </p:spPr>
        <p:txBody>
          <a:bodyPr wrap="square" rtlCol="0">
            <a:spAutoFit/>
          </a:bodyPr>
          <a:lstStyle/>
          <a:p>
            <a:r>
              <a:rPr lang="en-US" dirty="0"/>
              <a:t>There are spikes in the probability of low severity around 5 and 15 drinks. Regarding high severity, you see this increase right in between 5 and 10 and again near 17</a:t>
            </a:r>
          </a:p>
        </p:txBody>
      </p:sp>
      <p:sp>
        <p:nvSpPr>
          <p:cNvPr id="15" name="TextBox 14">
            <a:extLst>
              <a:ext uri="{FF2B5EF4-FFF2-40B4-BE49-F238E27FC236}">
                <a16:creationId xmlns:a16="http://schemas.microsoft.com/office/drawing/2014/main" id="{AC1039F6-C2EF-AABA-2C14-86E7CE10F996}"/>
              </a:ext>
            </a:extLst>
          </p:cNvPr>
          <p:cNvSpPr txBox="1"/>
          <p:nvPr/>
        </p:nvSpPr>
        <p:spPr>
          <a:xfrm>
            <a:off x="5301673" y="1302327"/>
            <a:ext cx="2377440" cy="1754326"/>
          </a:xfrm>
          <a:prstGeom prst="rect">
            <a:avLst/>
          </a:prstGeom>
          <a:noFill/>
        </p:spPr>
        <p:txBody>
          <a:bodyPr wrap="square" rtlCol="0">
            <a:spAutoFit/>
          </a:bodyPr>
          <a:lstStyle/>
          <a:p>
            <a:r>
              <a:rPr lang="en-US" dirty="0"/>
              <a:t>There are two significant dips in probability for medication around 2.5 and 7.5 of severity </a:t>
            </a:r>
          </a:p>
        </p:txBody>
      </p:sp>
    </p:spTree>
    <p:extLst>
      <p:ext uri="{BB962C8B-B14F-4D97-AF65-F5344CB8AC3E}">
        <p14:creationId xmlns:p14="http://schemas.microsoft.com/office/powerpoint/2010/main" val="78325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269F-CB28-6DD6-40E4-2EAC6B79183E}"/>
              </a:ext>
            </a:extLst>
          </p:cNvPr>
          <p:cNvSpPr>
            <a:spLocks noGrp="1"/>
          </p:cNvSpPr>
          <p:nvPr>
            <p:ph type="title"/>
          </p:nvPr>
        </p:nvSpPr>
        <p:spPr/>
        <p:txBody>
          <a:bodyPr/>
          <a:lstStyle/>
          <a:p>
            <a:r>
              <a:rPr lang="en-US" dirty="0"/>
              <a:t>Medication vs. Alcohol</a:t>
            </a:r>
          </a:p>
        </p:txBody>
      </p:sp>
      <p:pic>
        <p:nvPicPr>
          <p:cNvPr id="5" name="Content Placeholder 4" descr="A graph of a bar graph&#10;&#10;Description automatically generated">
            <a:extLst>
              <a:ext uri="{FF2B5EF4-FFF2-40B4-BE49-F238E27FC236}">
                <a16:creationId xmlns:a16="http://schemas.microsoft.com/office/drawing/2014/main" id="{8A31B8AD-DA82-CD4F-BC58-6EB702D04840}"/>
              </a:ext>
            </a:extLst>
          </p:cNvPr>
          <p:cNvPicPr>
            <a:picLocks noGrp="1" noChangeAspect="1"/>
          </p:cNvPicPr>
          <p:nvPr>
            <p:ph idx="1"/>
          </p:nvPr>
        </p:nvPicPr>
        <p:blipFill>
          <a:blip r:embed="rId3"/>
          <a:stretch>
            <a:fillRect/>
          </a:stretch>
        </p:blipFill>
        <p:spPr>
          <a:xfrm>
            <a:off x="6030280" y="2207121"/>
            <a:ext cx="5181600" cy="3949700"/>
          </a:xfrm>
        </p:spPr>
      </p:pic>
      <p:pic>
        <p:nvPicPr>
          <p:cNvPr id="9" name="Picture 8" descr="A graph of a staircase&#10;&#10;Description automatically generated with medium confidence">
            <a:extLst>
              <a:ext uri="{FF2B5EF4-FFF2-40B4-BE49-F238E27FC236}">
                <a16:creationId xmlns:a16="http://schemas.microsoft.com/office/drawing/2014/main" id="{4DCA2A05-26F4-6A31-2FA3-9A2F47C5EEEB}"/>
              </a:ext>
            </a:extLst>
          </p:cNvPr>
          <p:cNvPicPr>
            <a:picLocks noChangeAspect="1"/>
          </p:cNvPicPr>
          <p:nvPr/>
        </p:nvPicPr>
        <p:blipFill>
          <a:blip r:embed="rId4"/>
          <a:stretch>
            <a:fillRect/>
          </a:stretch>
        </p:blipFill>
        <p:spPr>
          <a:xfrm>
            <a:off x="651163" y="2195576"/>
            <a:ext cx="5181600" cy="3949700"/>
          </a:xfrm>
          <a:prstGeom prst="rect">
            <a:avLst/>
          </a:prstGeom>
        </p:spPr>
      </p:pic>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AB6B153A-695A-A129-D331-0B6D6E9A53CF}"/>
                  </a:ext>
                </a:extLst>
              </p14:cNvPr>
              <p14:cNvContentPartPr/>
              <p14:nvPr/>
            </p14:nvContentPartPr>
            <p14:xfrm>
              <a:off x="4645280" y="3020495"/>
              <a:ext cx="404640" cy="12240"/>
            </p14:xfrm>
          </p:contentPart>
        </mc:Choice>
        <mc:Fallback>
          <p:pic>
            <p:nvPicPr>
              <p:cNvPr id="10" name="Ink 9">
                <a:extLst>
                  <a:ext uri="{FF2B5EF4-FFF2-40B4-BE49-F238E27FC236}">
                    <a16:creationId xmlns:a16="http://schemas.microsoft.com/office/drawing/2014/main" id="{AB6B153A-695A-A129-D331-0B6D6E9A53CF}"/>
                  </a:ext>
                </a:extLst>
              </p:cNvPr>
              <p:cNvPicPr/>
              <p:nvPr/>
            </p:nvPicPr>
            <p:blipFill>
              <a:blip r:embed="rId6"/>
              <a:stretch>
                <a:fillRect/>
              </a:stretch>
            </p:blipFill>
            <p:spPr>
              <a:xfrm>
                <a:off x="4591280" y="2912495"/>
                <a:ext cx="5122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E70EC7EF-7D69-F9AE-149A-CF37514CFB7B}"/>
                  </a:ext>
                </a:extLst>
              </p14:cNvPr>
              <p14:cNvContentPartPr/>
              <p14:nvPr/>
            </p14:nvContentPartPr>
            <p14:xfrm>
              <a:off x="3713240" y="3610895"/>
              <a:ext cx="491400" cy="23040"/>
            </p14:xfrm>
          </p:contentPart>
        </mc:Choice>
        <mc:Fallback>
          <p:pic>
            <p:nvPicPr>
              <p:cNvPr id="11" name="Ink 10">
                <a:extLst>
                  <a:ext uri="{FF2B5EF4-FFF2-40B4-BE49-F238E27FC236}">
                    <a16:creationId xmlns:a16="http://schemas.microsoft.com/office/drawing/2014/main" id="{E70EC7EF-7D69-F9AE-149A-CF37514CFB7B}"/>
                  </a:ext>
                </a:extLst>
              </p:cNvPr>
              <p:cNvPicPr/>
              <p:nvPr/>
            </p:nvPicPr>
            <p:blipFill>
              <a:blip r:embed="rId8"/>
              <a:stretch>
                <a:fillRect/>
              </a:stretch>
            </p:blipFill>
            <p:spPr>
              <a:xfrm>
                <a:off x="3659600" y="3502895"/>
                <a:ext cx="5990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E5CF8237-2D4F-1B2B-4A1B-3ADE0D958901}"/>
                  </a:ext>
                </a:extLst>
              </p14:cNvPr>
              <p14:cNvContentPartPr/>
              <p14:nvPr/>
            </p14:nvContentPartPr>
            <p14:xfrm>
              <a:off x="8056640" y="4430975"/>
              <a:ext cx="268200" cy="14760"/>
            </p14:xfrm>
          </p:contentPart>
        </mc:Choice>
        <mc:Fallback>
          <p:pic>
            <p:nvPicPr>
              <p:cNvPr id="12" name="Ink 11">
                <a:extLst>
                  <a:ext uri="{FF2B5EF4-FFF2-40B4-BE49-F238E27FC236}">
                    <a16:creationId xmlns:a16="http://schemas.microsoft.com/office/drawing/2014/main" id="{E5CF8237-2D4F-1B2B-4A1B-3ADE0D958901}"/>
                  </a:ext>
                </a:extLst>
              </p:cNvPr>
              <p:cNvPicPr/>
              <p:nvPr/>
            </p:nvPicPr>
            <p:blipFill>
              <a:blip r:embed="rId10"/>
              <a:stretch>
                <a:fillRect/>
              </a:stretch>
            </p:blipFill>
            <p:spPr>
              <a:xfrm>
                <a:off x="8003000" y="4323335"/>
                <a:ext cx="3758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162CDDDA-41B4-53F4-89F2-598748FD8EB5}"/>
                  </a:ext>
                </a:extLst>
              </p14:cNvPr>
              <p14:cNvContentPartPr/>
              <p14:nvPr/>
            </p14:nvContentPartPr>
            <p14:xfrm>
              <a:off x="9196400" y="3619175"/>
              <a:ext cx="172080" cy="2160"/>
            </p14:xfrm>
          </p:contentPart>
        </mc:Choice>
        <mc:Fallback>
          <p:pic>
            <p:nvPicPr>
              <p:cNvPr id="13" name="Ink 12">
                <a:extLst>
                  <a:ext uri="{FF2B5EF4-FFF2-40B4-BE49-F238E27FC236}">
                    <a16:creationId xmlns:a16="http://schemas.microsoft.com/office/drawing/2014/main" id="{162CDDDA-41B4-53F4-89F2-598748FD8EB5}"/>
                  </a:ext>
                </a:extLst>
              </p:cNvPr>
              <p:cNvPicPr/>
              <p:nvPr/>
            </p:nvPicPr>
            <p:blipFill>
              <a:blip r:embed="rId12"/>
              <a:stretch>
                <a:fillRect/>
              </a:stretch>
            </p:blipFill>
            <p:spPr>
              <a:xfrm>
                <a:off x="9142400" y="3511175"/>
                <a:ext cx="2797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7DA6EEC0-4F2A-D977-3EAC-DFAF31BA1073}"/>
                  </a:ext>
                </a:extLst>
              </p14:cNvPr>
              <p14:cNvContentPartPr/>
              <p14:nvPr/>
            </p14:nvContentPartPr>
            <p14:xfrm>
              <a:off x="7673240" y="4735535"/>
              <a:ext cx="239400" cy="14040"/>
            </p14:xfrm>
          </p:contentPart>
        </mc:Choice>
        <mc:Fallback>
          <p:pic>
            <p:nvPicPr>
              <p:cNvPr id="14" name="Ink 13">
                <a:extLst>
                  <a:ext uri="{FF2B5EF4-FFF2-40B4-BE49-F238E27FC236}">
                    <a16:creationId xmlns:a16="http://schemas.microsoft.com/office/drawing/2014/main" id="{7DA6EEC0-4F2A-D977-3EAC-DFAF31BA1073}"/>
                  </a:ext>
                </a:extLst>
              </p:cNvPr>
              <p:cNvPicPr/>
              <p:nvPr/>
            </p:nvPicPr>
            <p:blipFill>
              <a:blip r:embed="rId14"/>
              <a:stretch>
                <a:fillRect/>
              </a:stretch>
            </p:blipFill>
            <p:spPr>
              <a:xfrm>
                <a:off x="7619600" y="4627895"/>
                <a:ext cx="3470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B82E0749-6316-F758-6743-46909C520CAE}"/>
                  </a:ext>
                </a:extLst>
              </p14:cNvPr>
              <p14:cNvContentPartPr/>
              <p14:nvPr/>
            </p14:nvContentPartPr>
            <p14:xfrm>
              <a:off x="1894520" y="4883135"/>
              <a:ext cx="442080" cy="26280"/>
            </p14:xfrm>
          </p:contentPart>
        </mc:Choice>
        <mc:Fallback>
          <p:pic>
            <p:nvPicPr>
              <p:cNvPr id="15" name="Ink 14">
                <a:extLst>
                  <a:ext uri="{FF2B5EF4-FFF2-40B4-BE49-F238E27FC236}">
                    <a16:creationId xmlns:a16="http://schemas.microsoft.com/office/drawing/2014/main" id="{B82E0749-6316-F758-6743-46909C520CAE}"/>
                  </a:ext>
                </a:extLst>
              </p:cNvPr>
              <p:cNvPicPr/>
              <p:nvPr/>
            </p:nvPicPr>
            <p:blipFill>
              <a:blip r:embed="rId16"/>
              <a:stretch>
                <a:fillRect/>
              </a:stretch>
            </p:blipFill>
            <p:spPr>
              <a:xfrm>
                <a:off x="1840880" y="4775495"/>
                <a:ext cx="549720" cy="241920"/>
              </a:xfrm>
              <a:prstGeom prst="rect">
                <a:avLst/>
              </a:prstGeom>
            </p:spPr>
          </p:pic>
        </mc:Fallback>
      </mc:AlternateContent>
    </p:spTree>
    <p:extLst>
      <p:ext uri="{BB962C8B-B14F-4D97-AF65-F5344CB8AC3E}">
        <p14:creationId xmlns:p14="http://schemas.microsoft.com/office/powerpoint/2010/main" val="8362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E96D-FB8C-E0CB-BD65-E127C5A305C1}"/>
              </a:ext>
            </a:extLst>
          </p:cNvPr>
          <p:cNvSpPr>
            <a:spLocks noGrp="1"/>
          </p:cNvSpPr>
          <p:nvPr>
            <p:ph type="title"/>
          </p:nvPr>
        </p:nvSpPr>
        <p:spPr/>
        <p:txBody>
          <a:bodyPr/>
          <a:lstStyle/>
          <a:p>
            <a:r>
              <a:rPr lang="en-US" dirty="0"/>
              <a:t>Data Distribution </a:t>
            </a:r>
          </a:p>
        </p:txBody>
      </p:sp>
      <p:pic>
        <p:nvPicPr>
          <p:cNvPr id="5" name="Picture Placeholder 4" descr="A graph of a normal probability plot&#10;&#10;Description automatically generated">
            <a:extLst>
              <a:ext uri="{FF2B5EF4-FFF2-40B4-BE49-F238E27FC236}">
                <a16:creationId xmlns:a16="http://schemas.microsoft.com/office/drawing/2014/main" id="{A72C7C22-2051-E71F-D1BA-3DA482F15B01}"/>
              </a:ext>
            </a:extLst>
          </p:cNvPr>
          <p:cNvPicPr>
            <a:picLocks noGrp="1" noChangeAspect="1"/>
          </p:cNvPicPr>
          <p:nvPr>
            <p:ph type="pic" idx="1"/>
          </p:nvPr>
        </p:nvPicPr>
        <p:blipFill>
          <a:blip r:embed="rId2"/>
          <a:srcRect l="2210" r="2210"/>
          <a:stretch>
            <a:fillRect/>
          </a:stretch>
        </p:blipFill>
        <p:spPr>
          <a:xfrm>
            <a:off x="102163" y="9735"/>
            <a:ext cx="3740788" cy="3089490"/>
          </a:xfrm>
          <a:prstGeom prst="rect">
            <a:avLst/>
          </a:prstGeom>
        </p:spPr>
      </p:pic>
      <p:sp>
        <p:nvSpPr>
          <p:cNvPr id="4" name="Text Placeholder 3">
            <a:extLst>
              <a:ext uri="{FF2B5EF4-FFF2-40B4-BE49-F238E27FC236}">
                <a16:creationId xmlns:a16="http://schemas.microsoft.com/office/drawing/2014/main" id="{49B01857-B1FD-A7CC-8671-8B69C014BF7C}"/>
              </a:ext>
            </a:extLst>
          </p:cNvPr>
          <p:cNvSpPr>
            <a:spLocks noGrp="1"/>
          </p:cNvSpPr>
          <p:nvPr>
            <p:ph type="body" sz="half" idx="2"/>
          </p:nvPr>
        </p:nvSpPr>
        <p:spPr/>
        <p:txBody>
          <a:bodyPr/>
          <a:lstStyle/>
          <a:p>
            <a:r>
              <a:rPr lang="en-US" dirty="0"/>
              <a:t>The probability plot shows how closely the data aligns with normal distribution. </a:t>
            </a:r>
          </a:p>
          <a:p>
            <a:endParaRPr lang="en-US" dirty="0"/>
          </a:p>
          <a:p>
            <a:r>
              <a:rPr lang="en-US" dirty="0"/>
              <a:t>Because caffeine has more datapoints its line is smoother, but the distribution shapes are closely aligned </a:t>
            </a:r>
          </a:p>
        </p:txBody>
      </p:sp>
      <p:pic>
        <p:nvPicPr>
          <p:cNvPr id="6" name="Picture 5" descr="A graph of a bar chart&#10;&#10;Description automatically generated">
            <a:extLst>
              <a:ext uri="{FF2B5EF4-FFF2-40B4-BE49-F238E27FC236}">
                <a16:creationId xmlns:a16="http://schemas.microsoft.com/office/drawing/2014/main" id="{8673D352-45E2-4CEA-FC4B-148C4862E29F}"/>
              </a:ext>
            </a:extLst>
          </p:cNvPr>
          <p:cNvPicPr>
            <a:picLocks noChangeAspect="1"/>
          </p:cNvPicPr>
          <p:nvPr/>
        </p:nvPicPr>
        <p:blipFill>
          <a:blip r:embed="rId3"/>
          <a:stretch>
            <a:fillRect/>
          </a:stretch>
        </p:blipFill>
        <p:spPr>
          <a:xfrm>
            <a:off x="4114801" y="0"/>
            <a:ext cx="4122632" cy="3089490"/>
          </a:xfrm>
          <a:prstGeom prst="rect">
            <a:avLst/>
          </a:prstGeom>
        </p:spPr>
      </p:pic>
      <p:pic>
        <p:nvPicPr>
          <p:cNvPr id="7" name="Content Placeholder 4" descr="A graph with a line&#10;&#10;Description automatically generated">
            <a:extLst>
              <a:ext uri="{FF2B5EF4-FFF2-40B4-BE49-F238E27FC236}">
                <a16:creationId xmlns:a16="http://schemas.microsoft.com/office/drawing/2014/main" id="{3298248A-2DE4-3A7A-02C9-3A00955C862A}"/>
              </a:ext>
            </a:extLst>
          </p:cNvPr>
          <p:cNvPicPr>
            <a:picLocks noChangeAspect="1"/>
          </p:cNvPicPr>
          <p:nvPr/>
        </p:nvPicPr>
        <p:blipFill>
          <a:blip r:embed="rId4"/>
          <a:stretch>
            <a:fillRect/>
          </a:stretch>
        </p:blipFill>
        <p:spPr>
          <a:xfrm>
            <a:off x="0" y="3308786"/>
            <a:ext cx="4117772" cy="3089490"/>
          </a:xfrm>
          <a:prstGeom prst="rect">
            <a:avLst/>
          </a:prstGeom>
        </p:spPr>
      </p:pic>
      <p:pic>
        <p:nvPicPr>
          <p:cNvPr id="8" name="Picture 7" descr="A graph of a blue line&#10;&#10;Description automatically generated with medium confidence">
            <a:extLst>
              <a:ext uri="{FF2B5EF4-FFF2-40B4-BE49-F238E27FC236}">
                <a16:creationId xmlns:a16="http://schemas.microsoft.com/office/drawing/2014/main" id="{3BEAD0B9-4537-149E-F044-9AC22B1C9829}"/>
              </a:ext>
            </a:extLst>
          </p:cNvPr>
          <p:cNvPicPr>
            <a:picLocks noChangeAspect="1"/>
          </p:cNvPicPr>
          <p:nvPr/>
        </p:nvPicPr>
        <p:blipFill>
          <a:blip r:embed="rId5"/>
          <a:stretch>
            <a:fillRect/>
          </a:stretch>
        </p:blipFill>
        <p:spPr>
          <a:xfrm>
            <a:off x="3842951" y="3308786"/>
            <a:ext cx="4394481" cy="3374527"/>
          </a:xfrm>
          <a:prstGeom prst="rect">
            <a:avLst/>
          </a:prstGeom>
        </p:spPr>
      </p:pic>
    </p:spTree>
    <p:extLst>
      <p:ext uri="{BB962C8B-B14F-4D97-AF65-F5344CB8AC3E}">
        <p14:creationId xmlns:p14="http://schemas.microsoft.com/office/powerpoint/2010/main" val="63633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6AC31C9-CD7A-4BBB-B336-11A97E4E0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3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1106903C-4194-4424-B8DB-22668A72E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3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F3164613-CE15-4AB6-9340-D6CAC779C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3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1" name="Group 40">
            <a:extLst>
              <a:ext uri="{FF2B5EF4-FFF2-40B4-BE49-F238E27FC236}">
                <a16:creationId xmlns:a16="http://schemas.microsoft.com/office/drawing/2014/main" id="{3372564C-530B-4E5A-9D7D-8247F6B20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2" name="Oval 41">
              <a:extLst>
                <a:ext uri="{FF2B5EF4-FFF2-40B4-BE49-F238E27FC236}">
                  <a16:creationId xmlns:a16="http://schemas.microsoft.com/office/drawing/2014/main" id="{B33D95E9-66CD-497A-BE03-10507B4EC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43" name="Oval 42">
              <a:extLst>
                <a:ext uri="{FF2B5EF4-FFF2-40B4-BE49-F238E27FC236}">
                  <a16:creationId xmlns:a16="http://schemas.microsoft.com/office/drawing/2014/main" id="{4B9BA47A-8741-43F2-98A0-6467344FA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p:nvSpPr>
          <p:cNvPr id="45" name="Rectangle 44">
            <a:extLst>
              <a:ext uri="{FF2B5EF4-FFF2-40B4-BE49-F238E27FC236}">
                <a16:creationId xmlns:a16="http://schemas.microsoft.com/office/drawing/2014/main" id="{F017824D-C188-4C8A-903F-78F900C87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a:extLst>
              <a:ext uri="{FF2B5EF4-FFF2-40B4-BE49-F238E27FC236}">
                <a16:creationId xmlns:a16="http://schemas.microsoft.com/office/drawing/2014/main" id="{55EBDAB1-2FF3-46AF-83FE-BB64C04F1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D3ED636-41C5-B2BA-8DD5-3749C956CB86}"/>
              </a:ext>
            </a:extLst>
          </p:cNvPr>
          <p:cNvSpPr txBox="1"/>
          <p:nvPr/>
        </p:nvSpPr>
        <p:spPr>
          <a:xfrm>
            <a:off x="1051560" y="4355692"/>
            <a:ext cx="9085940" cy="1472224"/>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7400" b="1">
                <a:blipFill dpi="0" rotWithShape="1">
                  <a:blip r:embed="rId5"/>
                  <a:srcRect/>
                  <a:tile tx="6350" ty="-127000" sx="65000" sy="64000" flip="none" algn="tl"/>
                </a:blipFill>
                <a:latin typeface="+mj-lt"/>
                <a:ea typeface="+mj-ea"/>
                <a:cs typeface="+mj-cs"/>
              </a:rPr>
              <a:t>Correlation</a:t>
            </a:r>
          </a:p>
        </p:txBody>
      </p:sp>
      <p:sp>
        <p:nvSpPr>
          <p:cNvPr id="30" name="Rounded Rectangle 29">
            <a:extLst>
              <a:ext uri="{FF2B5EF4-FFF2-40B4-BE49-F238E27FC236}">
                <a16:creationId xmlns:a16="http://schemas.microsoft.com/office/drawing/2014/main" id="{A86B6FCE-8DCA-1763-AE18-E91D4453E788}"/>
              </a:ext>
            </a:extLst>
          </p:cNvPr>
          <p:cNvSpPr/>
          <p:nvPr/>
        </p:nvSpPr>
        <p:spPr>
          <a:xfrm>
            <a:off x="1069848" y="5908302"/>
            <a:ext cx="9052560" cy="36448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Bef>
                <a:spcPts val="1200"/>
              </a:spcBef>
              <a:buClr>
                <a:schemeClr val="accent1">
                  <a:lumMod val="75000"/>
                </a:schemeClr>
              </a:buClr>
              <a:buSzPct val="85000"/>
            </a:pPr>
            <a:r>
              <a:rPr lang="en-US" sz="1700" dirty="0">
                <a:solidFill>
                  <a:schemeClr val="tx1"/>
                </a:solidFill>
              </a:rPr>
              <a:t>The measurement of relationship between two variables</a:t>
            </a:r>
          </a:p>
        </p:txBody>
      </p:sp>
      <p:pic>
        <p:nvPicPr>
          <p:cNvPr id="20" name="Content Placeholder 19" descr="A diagram of blue dots&#10;&#10;Description automatically generated with medium confidence">
            <a:extLst>
              <a:ext uri="{FF2B5EF4-FFF2-40B4-BE49-F238E27FC236}">
                <a16:creationId xmlns:a16="http://schemas.microsoft.com/office/drawing/2014/main" id="{80CAF528-6799-C44B-5F29-7B0FC3862DE0}"/>
              </a:ext>
            </a:extLst>
          </p:cNvPr>
          <p:cNvPicPr>
            <a:picLocks noGrp="1" noChangeAspect="1"/>
          </p:cNvPicPr>
          <p:nvPr>
            <p:ph idx="1"/>
          </p:nvPr>
        </p:nvPicPr>
        <p:blipFill>
          <a:blip r:embed="rId7"/>
          <a:stretch>
            <a:fillRect/>
          </a:stretch>
        </p:blipFill>
        <p:spPr>
          <a:xfrm>
            <a:off x="840411" y="113180"/>
            <a:ext cx="4967586" cy="3812624"/>
          </a:xfrm>
          <a:prstGeom prst="rect">
            <a:avLst/>
          </a:prstGeom>
        </p:spPr>
      </p:pic>
      <p:pic>
        <p:nvPicPr>
          <p:cNvPr id="24" name="Picture 23" descr="A diagram of blue dots&#10;&#10;Description automatically generated">
            <a:extLst>
              <a:ext uri="{FF2B5EF4-FFF2-40B4-BE49-F238E27FC236}">
                <a16:creationId xmlns:a16="http://schemas.microsoft.com/office/drawing/2014/main" id="{58B2177D-D2CD-71FC-1ED6-304AF0062794}"/>
              </a:ext>
            </a:extLst>
          </p:cNvPr>
          <p:cNvPicPr>
            <a:picLocks noChangeAspect="1"/>
          </p:cNvPicPr>
          <p:nvPr/>
        </p:nvPicPr>
        <p:blipFill>
          <a:blip r:embed="rId8"/>
          <a:stretch>
            <a:fillRect/>
          </a:stretch>
        </p:blipFill>
        <p:spPr>
          <a:xfrm>
            <a:off x="6848588" y="474800"/>
            <a:ext cx="4496419" cy="3451003"/>
          </a:xfrm>
          <a:prstGeom prst="rect">
            <a:avLst/>
          </a:prstGeom>
        </p:spPr>
      </p:pic>
      <p:grpSp>
        <p:nvGrpSpPr>
          <p:cNvPr id="49" name="Group 48">
            <a:extLst>
              <a:ext uri="{FF2B5EF4-FFF2-40B4-BE49-F238E27FC236}">
                <a16:creationId xmlns:a16="http://schemas.microsoft.com/office/drawing/2014/main" id="{0D47206B-24DF-4998-A620-28A176BEFA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50" name="Oval 49">
              <a:extLst>
                <a:ext uri="{FF2B5EF4-FFF2-40B4-BE49-F238E27FC236}">
                  <a16:creationId xmlns:a16="http://schemas.microsoft.com/office/drawing/2014/main" id="{90487EE7-EC24-41EA-BA85-A4DD7CD75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169731C3-FE35-4001-9A55-AA63D8D70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2" name="Picture 31">
            <a:extLst>
              <a:ext uri="{FF2B5EF4-FFF2-40B4-BE49-F238E27FC236}">
                <a16:creationId xmlns:a16="http://schemas.microsoft.com/office/drawing/2014/main" id="{15EE8051-6D6B-C416-A752-490E5238FA5B}"/>
              </a:ext>
            </a:extLst>
          </p:cNvPr>
          <p:cNvPicPr>
            <a:picLocks noChangeAspect="1"/>
          </p:cNvPicPr>
          <p:nvPr/>
        </p:nvPicPr>
        <p:blipFill>
          <a:blip r:embed="rId9"/>
          <a:stretch>
            <a:fillRect/>
          </a:stretch>
        </p:blipFill>
        <p:spPr>
          <a:xfrm>
            <a:off x="6417323" y="113179"/>
            <a:ext cx="4968767" cy="3812624"/>
          </a:xfrm>
          <a:prstGeom prst="rect">
            <a:avLst/>
          </a:prstGeom>
        </p:spPr>
      </p:pic>
    </p:spTree>
    <p:extLst>
      <p:ext uri="{BB962C8B-B14F-4D97-AF65-F5344CB8AC3E}">
        <p14:creationId xmlns:p14="http://schemas.microsoft.com/office/powerpoint/2010/main" val="159666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92A49E-C2EE-FF37-5421-F426A9BC0998}"/>
              </a:ext>
            </a:extLst>
          </p:cNvPr>
          <p:cNvSpPr>
            <a:spLocks noGrp="1"/>
          </p:cNvSpPr>
          <p:nvPr>
            <p:ph type="title"/>
          </p:nvPr>
        </p:nvSpPr>
        <p:spPr/>
        <p:txBody>
          <a:bodyPr/>
          <a:lstStyle/>
          <a:p>
            <a:r>
              <a:rPr lang="en-US" dirty="0"/>
              <a:t>Hypothesis Test</a:t>
            </a:r>
          </a:p>
        </p:txBody>
      </p:sp>
      <p:sp>
        <p:nvSpPr>
          <p:cNvPr id="3" name="Content Placeholder 2">
            <a:extLst>
              <a:ext uri="{FF2B5EF4-FFF2-40B4-BE49-F238E27FC236}">
                <a16:creationId xmlns:a16="http://schemas.microsoft.com/office/drawing/2014/main" id="{BC2C9102-19F2-DBC8-BA2A-B4A5F596F698}"/>
              </a:ext>
            </a:extLst>
          </p:cNvPr>
          <p:cNvSpPr>
            <a:spLocks noGrp="1"/>
          </p:cNvSpPr>
          <p:nvPr>
            <p:ph idx="1"/>
          </p:nvPr>
        </p:nvSpPr>
        <p:spPr>
          <a:xfrm>
            <a:off x="6417733" y="1359090"/>
            <a:ext cx="5132665" cy="389027"/>
          </a:xfrm>
        </p:spPr>
        <p:txBody>
          <a:bodyPr anchor="ctr">
            <a:normAutofit/>
          </a:bodyPr>
          <a:lstStyle/>
          <a:p>
            <a:pPr marL="0" indent="0">
              <a:buNone/>
            </a:pPr>
            <a:endParaRPr lang="en-US" dirty="0"/>
          </a:p>
          <a:p>
            <a:pPr marL="0" indent="0">
              <a:buNone/>
            </a:pPr>
            <a:endParaRPr lang="en-US" dirty="0"/>
          </a:p>
        </p:txBody>
      </p:sp>
      <p:sp>
        <p:nvSpPr>
          <p:cNvPr id="13" name="Title 1">
            <a:extLst>
              <a:ext uri="{FF2B5EF4-FFF2-40B4-BE49-F238E27FC236}">
                <a16:creationId xmlns:a16="http://schemas.microsoft.com/office/drawing/2014/main" id="{98C0237C-6470-998D-36AF-4B076589B89E}"/>
              </a:ext>
            </a:extLst>
          </p:cNvPr>
          <p:cNvSpPr txBox="1">
            <a:spLocks/>
          </p:cNvSpPr>
          <p:nvPr/>
        </p:nvSpPr>
        <p:spPr>
          <a:xfrm>
            <a:off x="5791198" y="1465791"/>
            <a:ext cx="5661892" cy="31616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457200" indent="-457200">
              <a:buFont typeface="+mj-lt"/>
              <a:buAutoNum type="arabicPeriod"/>
            </a:pPr>
            <a:endParaRPr lang="en-US" sz="2000" dirty="0">
              <a:latin typeface="+mn-lt"/>
            </a:endParaRPr>
          </a:p>
        </p:txBody>
      </p:sp>
      <p:pic>
        <p:nvPicPr>
          <p:cNvPr id="19" name="Picture 18" descr="A graph with a line&#10;&#10;Description automatically generated">
            <a:extLst>
              <a:ext uri="{FF2B5EF4-FFF2-40B4-BE49-F238E27FC236}">
                <a16:creationId xmlns:a16="http://schemas.microsoft.com/office/drawing/2014/main" id="{FEE5C9F6-4549-E6D2-A22C-830A18757BE3}"/>
              </a:ext>
            </a:extLst>
          </p:cNvPr>
          <p:cNvPicPr>
            <a:picLocks noChangeAspect="1"/>
          </p:cNvPicPr>
          <p:nvPr/>
        </p:nvPicPr>
        <p:blipFill>
          <a:blip r:embed="rId4"/>
          <a:stretch>
            <a:fillRect/>
          </a:stretch>
        </p:blipFill>
        <p:spPr>
          <a:xfrm>
            <a:off x="8015861" y="3429001"/>
            <a:ext cx="3485883" cy="2657132"/>
          </a:xfrm>
          <a:prstGeom prst="rect">
            <a:avLst/>
          </a:prstGeom>
        </p:spPr>
      </p:pic>
      <p:graphicFrame>
        <p:nvGraphicFramePr>
          <p:cNvPr id="28" name="Diagram 25">
            <a:extLst>
              <a:ext uri="{FF2B5EF4-FFF2-40B4-BE49-F238E27FC236}">
                <a16:creationId xmlns:a16="http://schemas.microsoft.com/office/drawing/2014/main" id="{2741B43E-5338-55E5-9C44-67BBBF228982}"/>
              </a:ext>
            </a:extLst>
          </p:cNvPr>
          <p:cNvGraphicFramePr/>
          <p:nvPr>
            <p:extLst>
              <p:ext uri="{D42A27DB-BD31-4B8C-83A1-F6EECF244321}">
                <p14:modId xmlns:p14="http://schemas.microsoft.com/office/powerpoint/2010/main" val="3757929304"/>
              </p:ext>
            </p:extLst>
          </p:nvPr>
        </p:nvGraphicFramePr>
        <p:xfrm>
          <a:off x="214604" y="1971675"/>
          <a:ext cx="7703949" cy="48863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69143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3261</TotalTime>
  <Words>545</Words>
  <Application>Microsoft Macintosh PowerPoint</Application>
  <PresentationFormat>Widescreen</PresentationFormat>
  <Paragraphs>63</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Calibri</vt:lpstr>
      <vt:lpstr>Georgia</vt:lpstr>
      <vt:lpstr>Rockwell Extra Bold</vt:lpstr>
      <vt:lpstr>Trebuchet MS</vt:lpstr>
      <vt:lpstr>Wingdings</vt:lpstr>
      <vt:lpstr>Wood Type</vt:lpstr>
      <vt:lpstr>Anxiety </vt:lpstr>
      <vt:lpstr>Subject of Analysis </vt:lpstr>
      <vt:lpstr>PowerPoint Presentation</vt:lpstr>
      <vt:lpstr>Symptoms</vt:lpstr>
      <vt:lpstr>Probability Mass Function</vt:lpstr>
      <vt:lpstr>Medication vs. Alcohol</vt:lpstr>
      <vt:lpstr>Data Distribution </vt:lpstr>
      <vt:lpstr>PowerPoint Presentation</vt:lpstr>
      <vt:lpstr>Hypothesis Test</vt:lpstr>
      <vt:lpstr>Regression Analysis</vt:lpstr>
      <vt:lpstr>Final Thoughts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Alka Johnson</dc:creator>
  <cp:lastModifiedBy>Alka Johnson</cp:lastModifiedBy>
  <cp:revision>4</cp:revision>
  <dcterms:created xsi:type="dcterms:W3CDTF">2025-02-28T19:30:45Z</dcterms:created>
  <dcterms:modified xsi:type="dcterms:W3CDTF">2025-03-03T01:52:27Z</dcterms:modified>
</cp:coreProperties>
</file>