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3.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heme/themeOverride4.xml" ContentType="application/vnd.openxmlformats-officedocument.themeOverr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50" r:id="rId3"/>
    <p:sldId id="260" r:id="rId4"/>
    <p:sldId id="283" r:id="rId5"/>
    <p:sldId id="264" r:id="rId6"/>
    <p:sldId id="265" r:id="rId7"/>
    <p:sldId id="266" r:id="rId8"/>
    <p:sldId id="267" r:id="rId9"/>
    <p:sldId id="268" r:id="rId10"/>
    <p:sldId id="269" r:id="rId11"/>
    <p:sldId id="270" r:id="rId12"/>
    <p:sldId id="271" r:id="rId13"/>
    <p:sldId id="272" r:id="rId14"/>
    <p:sldId id="273" r:id="rId15"/>
    <p:sldId id="275" r:id="rId16"/>
    <p:sldId id="274" r:id="rId17"/>
    <p:sldId id="282" r:id="rId18"/>
    <p:sldId id="276" r:id="rId19"/>
    <p:sldId id="277" r:id="rId20"/>
    <p:sldId id="278" r:id="rId21"/>
    <p:sldId id="279" r:id="rId22"/>
    <p:sldId id="258" r:id="rId23"/>
    <p:sldId id="285" r:id="rId24"/>
    <p:sldId id="286" r:id="rId25"/>
    <p:sldId id="287" r:id="rId26"/>
    <p:sldId id="288" r:id="rId27"/>
    <p:sldId id="289"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49" r:id="rId45"/>
    <p:sldId id="325" r:id="rId46"/>
    <p:sldId id="330" r:id="rId47"/>
    <p:sldId id="332" r:id="rId48"/>
    <p:sldId id="333" r:id="rId49"/>
    <p:sldId id="334" r:id="rId50"/>
    <p:sldId id="335" r:id="rId51"/>
    <p:sldId id="337" r:id="rId52"/>
    <p:sldId id="338" r:id="rId53"/>
    <p:sldId id="340" r:id="rId54"/>
    <p:sldId id="341" r:id="rId55"/>
    <p:sldId id="342" r:id="rId56"/>
    <p:sldId id="343" r:id="rId57"/>
    <p:sldId id="344" r:id="rId58"/>
    <p:sldId id="345" r:id="rId59"/>
    <p:sldId id="346" r:id="rId60"/>
    <p:sldId id="347" r:id="rId61"/>
    <p:sldId id="348"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280" r:id="rId80"/>
    <p:sldId id="259" r:id="rId81"/>
    <p:sldId id="261" r:id="rId82"/>
    <p:sldId id="262"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69" d="100"/>
          <a:sy n="69"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C055B-4F8B-4195-AF2D-34C3C553C235}" type="datetimeFigureOut">
              <a:rPr lang="en-IN" smtClean="0"/>
              <a:t>23-08-2019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8F810-032D-4506-84B6-221F4F94B5CD}" type="slidenum">
              <a:rPr lang="en-IN" smtClean="0"/>
              <a:t>‹#›</a:t>
            </a:fld>
            <a:endParaRPr lang="en-IN"/>
          </a:p>
        </p:txBody>
      </p:sp>
    </p:spTree>
    <p:extLst>
      <p:ext uri="{BB962C8B-B14F-4D97-AF65-F5344CB8AC3E}">
        <p14:creationId xmlns:p14="http://schemas.microsoft.com/office/powerpoint/2010/main" val="118386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material in this book is organized into four broad categories:</a:t>
            </a:r>
          </a:p>
          <a:p>
            <a:pPr eaLnBrk="1" hangingPunct="1"/>
            <a:r>
              <a:rPr lang="en-US" altLang="en-US">
                <a:latin typeface="Arial" panose="020B0604020202020204" pitchFamily="34" charset="0"/>
                <a:ea typeface="ＭＳ Ｐゴシック" panose="020B0600070205080204" pitchFamily="34" charset="-128"/>
              </a:rPr>
              <a:t>• </a:t>
            </a:r>
            <a:r>
              <a:rPr lang="en-US" altLang="en-US" b="1">
                <a:latin typeface="Arial" panose="020B0604020202020204" pitchFamily="34" charset="0"/>
                <a:ea typeface="ＭＳ Ｐゴシック" panose="020B0600070205080204" pitchFamily="34" charset="-128"/>
              </a:rPr>
              <a:t>Cryptographic algorithms: </a:t>
            </a:r>
            <a:r>
              <a:rPr lang="en-US" altLang="en-US">
                <a:latin typeface="Arial" panose="020B0604020202020204" pitchFamily="34" charset="0"/>
                <a:ea typeface="ＭＳ Ｐゴシック" panose="020B0600070205080204" pitchFamily="34" charset="-128"/>
              </a:rPr>
              <a:t>This is the study of techniques for ensuring the secrecy and/or authenticity of information. The three main areas of study in this category are: 1. symmetric encryption, 2. asymmetric encryption, and 3. cryptographic hash functions, with the related topics of message authentication codes and digital signatures.</a:t>
            </a:r>
          </a:p>
          <a:p>
            <a:pPr eaLnBrk="1" hangingPunct="1"/>
            <a:r>
              <a:rPr lang="en-US" altLang="en-US">
                <a:latin typeface="Arial" panose="020B0604020202020204" pitchFamily="34" charset="0"/>
                <a:ea typeface="ＭＳ Ｐゴシック" panose="020B0600070205080204" pitchFamily="34" charset="-128"/>
              </a:rPr>
              <a:t>• </a:t>
            </a:r>
            <a:r>
              <a:rPr lang="en-US" altLang="en-US" b="1">
                <a:latin typeface="Arial" panose="020B0604020202020204" pitchFamily="34" charset="0"/>
                <a:ea typeface="ＭＳ Ｐゴシック" panose="020B0600070205080204" pitchFamily="34" charset="-128"/>
              </a:rPr>
              <a:t>Mutual trust: </a:t>
            </a:r>
            <a:r>
              <a:rPr lang="en-US" altLang="en-US">
                <a:latin typeface="Arial" panose="020B0604020202020204" pitchFamily="34" charset="0"/>
                <a:ea typeface="ＭＳ Ｐゴシック" panose="020B0600070205080204" pitchFamily="34" charset="-128"/>
              </a:rPr>
              <a:t>This is the study of techniques and algorithms for providing mutual trust in two main areas. First, key management and distribution deals with establishing trust in the encryption keys used between two communicating entities. Second, user authentication deals with establish trust in the identity of a communicating partner.</a:t>
            </a:r>
          </a:p>
          <a:p>
            <a:pPr eaLnBrk="1" hangingPunct="1"/>
            <a:r>
              <a:rPr lang="en-US" altLang="en-US">
                <a:latin typeface="Arial" panose="020B0604020202020204" pitchFamily="34" charset="0"/>
                <a:ea typeface="ＭＳ Ｐゴシック" panose="020B0600070205080204" pitchFamily="34" charset="-128"/>
              </a:rPr>
              <a:t>• </a:t>
            </a:r>
            <a:r>
              <a:rPr lang="en-US" altLang="en-US" b="1">
                <a:latin typeface="Arial" panose="020B0604020202020204" pitchFamily="34" charset="0"/>
                <a:ea typeface="ＭＳ Ｐゴシック" panose="020B0600070205080204" pitchFamily="34" charset="-128"/>
              </a:rPr>
              <a:t>Network security: </a:t>
            </a:r>
            <a:r>
              <a:rPr lang="en-US" altLang="en-US">
                <a:latin typeface="Arial" panose="020B0604020202020204" pitchFamily="34" charset="0"/>
                <a:ea typeface="ＭＳ Ｐゴシック" panose="020B0600070205080204" pitchFamily="34" charset="-128"/>
              </a:rPr>
              <a:t>This area covers the use of cryptographic algorithms in network protocols and network applications.</a:t>
            </a:r>
          </a:p>
          <a:p>
            <a:pPr eaLnBrk="1" hangingPunct="1"/>
            <a:r>
              <a:rPr lang="en-US" altLang="en-US">
                <a:latin typeface="Arial" panose="020B0604020202020204" pitchFamily="34" charset="0"/>
                <a:ea typeface="ＭＳ Ｐゴシック" panose="020B0600070205080204" pitchFamily="34" charset="-128"/>
              </a:rPr>
              <a:t>• </a:t>
            </a:r>
            <a:r>
              <a:rPr lang="en-US" altLang="en-US" b="1">
                <a:latin typeface="Arial" panose="020B0604020202020204" pitchFamily="34" charset="0"/>
                <a:ea typeface="ＭＳ Ｐゴシック" panose="020B0600070205080204" pitchFamily="34" charset="-128"/>
              </a:rPr>
              <a:t>Computer security</a:t>
            </a:r>
            <a:r>
              <a:rPr lang="en-US" altLang="en-US">
                <a:latin typeface="Arial" panose="020B0604020202020204" pitchFamily="34" charset="0"/>
                <a:ea typeface="ＭＳ Ｐゴシック" panose="020B0600070205080204" pitchFamily="34" charset="-128"/>
              </a:rPr>
              <a:t>: In this book, we use this term to refer to the security of computers against intruders (e.g., hackers) and malicious software (e.g., viruses). Typically, the computer to be secured is attached to a network and the bulk of the threats arise from the network.</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0CAECA-5BC2-4DBD-8BAA-2022A4098320}" type="slidenum">
              <a:rPr lang="en-AU" altLang="en-US" sz="1200"/>
              <a:pPr eaLnBrk="1" hangingPunct="1"/>
              <a:t>3</a:t>
            </a:fld>
            <a:endParaRPr lang="en-AU" altLang="en-US" sz="1200"/>
          </a:p>
        </p:txBody>
      </p:sp>
    </p:spTree>
    <p:extLst>
      <p:ext uri="{BB962C8B-B14F-4D97-AF65-F5344CB8AC3E}">
        <p14:creationId xmlns:p14="http://schemas.microsoft.com/office/powerpoint/2010/main" val="274500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A64588E-5A0A-42D9-A843-490A3C77227C}" type="slidenum">
              <a:rPr lang="en-AU" altLang="en-US" sz="1200"/>
              <a:pPr eaLnBrk="1" hangingPunct="1"/>
              <a:t>12</a:t>
            </a:fld>
            <a:endParaRPr lang="en-AU"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Consider the role of a security service, and what may be required.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Note both similarities and differences with traditional paper documents, which for example: </a:t>
            </a:r>
          </a:p>
          <a:p>
            <a:pPr eaLnBrk="1" hangingPunct="1">
              <a:buFontTx/>
              <a:buChar char="•"/>
            </a:pPr>
            <a:r>
              <a:rPr lang="en-US" altLang="en-US" i="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have signatures &amp; dates; </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need protection from disclosure, tampering, or destruction; </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may be notarized or witnessed; </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may be recorded or licensed</a:t>
            </a:r>
            <a:endParaRPr lang="en-US" altLang="en-US" i="1">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3306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5201C09-992E-4E40-870F-BE405F315B07}" type="slidenum">
              <a:rPr lang="en-AU" altLang="en-US" sz="1200"/>
              <a:pPr eaLnBrk="1" hangingPunct="1"/>
              <a:t>13</a:t>
            </a:fld>
            <a:endParaRPr lang="en-AU"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State here a couple of definitions of “security services” from relevant standards</a:t>
            </a:r>
            <a:r>
              <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 </a:t>
            </a:r>
            <a:endPar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34356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C5272A-E08E-4B79-8B1B-09C0A16AB7B9}" type="slidenum">
              <a:rPr lang="en-AU" altLang="en-US" sz="1200"/>
              <a:pPr eaLnBrk="1" hangingPunct="1"/>
              <a:t>14</a:t>
            </a:fld>
            <a:endParaRPr lang="en-AU"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This list is taken from Stallings Table 1.2 which provides details of the 5 Security Service categories and the 14 specific services given in X.800.</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This list includes the various "classic" security services which are traditionally discussed.  Note there is a degree of ambiguity as to the meaning of these terms, and overlap in their use. The broad service categories are:</a:t>
            </a:r>
          </a:p>
          <a:p>
            <a:pPr eaLnBrk="1" hangingPunct="1">
              <a:buFontTx/>
              <a:buChar char="•"/>
            </a:pPr>
            <a:r>
              <a:rPr lang="en-US" altLang="en-US" b="1">
                <a:latin typeface="Arial" panose="020B0604020202020204" pitchFamily="34" charset="0"/>
                <a:ea typeface="ＭＳ Ｐゴシック" panose="020B0600070205080204" pitchFamily="34" charset="-128"/>
                <a:cs typeface="Arial" panose="020B0604020202020204" pitchFamily="34" charset="0"/>
              </a:rPr>
              <a:t>authentication </a:t>
            </a:r>
            <a:r>
              <a:rPr lang="en-US" altLang="en-US">
                <a:latin typeface="Arial" panose="020B0604020202020204" pitchFamily="34" charset="0"/>
                <a:ea typeface="ＭＳ Ｐゴシック" panose="020B0600070205080204" pitchFamily="34" charset="-128"/>
                <a:cs typeface="Arial" panose="020B0604020202020204" pitchFamily="34" charset="0"/>
              </a:rPr>
              <a:t>is concerned with assuring that a communication is authentic. Two specific authentication services are defined in X.800: </a:t>
            </a:r>
            <a:r>
              <a:rPr lang="en-US" altLang="en-US" b="1">
                <a:latin typeface="Arial" panose="020B0604020202020204" pitchFamily="34" charset="0"/>
                <a:ea typeface="ＭＳ Ｐゴシック" panose="020B0600070205080204" pitchFamily="34" charset="-128"/>
                <a:cs typeface="Arial" panose="020B0604020202020204" pitchFamily="34" charset="0"/>
              </a:rPr>
              <a:t>Peer entity authentication: </a:t>
            </a:r>
            <a:r>
              <a:rPr lang="en-US" altLang="en-US">
                <a:latin typeface="Arial" panose="020B0604020202020204" pitchFamily="34" charset="0"/>
                <a:ea typeface="ＭＳ Ｐゴシック" panose="020B0600070205080204" pitchFamily="34" charset="-128"/>
                <a:cs typeface="Arial" panose="020B0604020202020204" pitchFamily="34" charset="0"/>
              </a:rPr>
              <a:t>provides corroboration of the identity of a peer entity in an association; and </a:t>
            </a:r>
            <a:r>
              <a:rPr lang="en-US" altLang="en-US" b="1">
                <a:latin typeface="Arial" panose="020B0604020202020204" pitchFamily="34" charset="0"/>
                <a:ea typeface="ＭＳ Ｐゴシック" panose="020B0600070205080204" pitchFamily="34" charset="-128"/>
                <a:cs typeface="Arial" panose="020B0604020202020204" pitchFamily="34" charset="0"/>
              </a:rPr>
              <a:t>Data origin authentication: </a:t>
            </a:r>
            <a:r>
              <a:rPr lang="en-US" altLang="en-US">
                <a:latin typeface="Arial" panose="020B0604020202020204" pitchFamily="34" charset="0"/>
                <a:ea typeface="ＭＳ Ｐゴシック" panose="020B0600070205080204" pitchFamily="34" charset="-128"/>
                <a:cs typeface="Arial" panose="020B0604020202020204" pitchFamily="34" charset="0"/>
              </a:rPr>
              <a:t>provides corroboration of the source of a data unit.</a:t>
            </a:r>
          </a:p>
          <a:p>
            <a:pPr eaLnBrk="1" hangingPunct="1">
              <a:buFontTx/>
              <a:buChar char="•"/>
            </a:pPr>
            <a:r>
              <a:rPr lang="en-US" altLang="en-US" b="1">
                <a:latin typeface="Arial" panose="020B0604020202020204" pitchFamily="34" charset="0"/>
                <a:ea typeface="ＭＳ Ｐゴシック" panose="020B0600070205080204" pitchFamily="34" charset="-128"/>
                <a:cs typeface="Arial" panose="020B0604020202020204" pitchFamily="34" charset="0"/>
              </a:rPr>
              <a:t>access control </a:t>
            </a:r>
            <a:r>
              <a:rPr lang="en-US" altLang="en-US">
                <a:latin typeface="Arial" panose="020B0604020202020204" pitchFamily="34" charset="0"/>
                <a:ea typeface="ＭＳ Ｐゴシック" panose="020B0600070205080204" pitchFamily="34" charset="-128"/>
                <a:cs typeface="Arial" panose="020B0604020202020204" pitchFamily="34" charset="0"/>
              </a:rPr>
              <a:t>is the ability to limit and control the access to host systems and applications via communications links.</a:t>
            </a:r>
          </a:p>
          <a:p>
            <a:pPr eaLnBrk="1" hangingPunct="1">
              <a:buFontTx/>
              <a:buChar char="•"/>
            </a:pPr>
            <a:r>
              <a:rPr lang="en-US" altLang="en-US" b="1">
                <a:latin typeface="Arial" panose="020B0604020202020204" pitchFamily="34" charset="0"/>
                <a:ea typeface="ＭＳ Ｐゴシック" panose="020B0600070205080204" pitchFamily="34" charset="-128"/>
                <a:cs typeface="Arial" panose="020B0604020202020204" pitchFamily="34" charset="0"/>
              </a:rPr>
              <a:t>confidentiality </a:t>
            </a:r>
            <a:r>
              <a:rPr lang="en-US" altLang="en-US">
                <a:latin typeface="Arial" panose="020B0604020202020204" pitchFamily="34" charset="0"/>
                <a:ea typeface="ＭＳ Ｐゴシック" panose="020B0600070205080204" pitchFamily="34" charset="-128"/>
                <a:cs typeface="Arial" panose="020B0604020202020204" pitchFamily="34" charset="0"/>
              </a:rPr>
              <a:t>is the protection of transmitted data from passive attacks, and the protection of traffic flow from analysis.</a:t>
            </a:r>
          </a:p>
          <a:p>
            <a:pPr eaLnBrk="1" hangingPunct="1">
              <a:buFontTx/>
              <a:buChar char="•"/>
            </a:pPr>
            <a:r>
              <a:rPr lang="en-US" altLang="en-US" b="1">
                <a:latin typeface="Arial" panose="020B0604020202020204" pitchFamily="34" charset="0"/>
                <a:ea typeface="ＭＳ Ｐゴシック" panose="020B0600070205080204" pitchFamily="34" charset="-128"/>
                <a:cs typeface="Arial" panose="020B0604020202020204" pitchFamily="34" charset="0"/>
              </a:rPr>
              <a:t>integrity </a:t>
            </a:r>
            <a:r>
              <a:rPr lang="en-US" altLang="en-US">
                <a:latin typeface="Arial" panose="020B0604020202020204" pitchFamily="34" charset="0"/>
                <a:ea typeface="ＭＳ Ｐゴシック" panose="020B0600070205080204" pitchFamily="34" charset="-128"/>
                <a:cs typeface="Arial" panose="020B0604020202020204" pitchFamily="34" charset="0"/>
              </a:rPr>
              <a:t>assures that messages are received as sent, with no duplication, insertion, modification, reordering, replay, or loss.</a:t>
            </a:r>
          </a:p>
          <a:p>
            <a:pPr eaLnBrk="1" hangingPunct="1">
              <a:buFontTx/>
              <a:buChar char="•"/>
            </a:pPr>
            <a:r>
              <a:rPr lang="en-US" altLang="en-US" b="1">
                <a:latin typeface="Arial" panose="020B0604020202020204" pitchFamily="34" charset="0"/>
                <a:ea typeface="ＭＳ Ｐゴシック" panose="020B0600070205080204" pitchFamily="34" charset="-128"/>
                <a:cs typeface="Arial" panose="020B0604020202020204" pitchFamily="34" charset="0"/>
              </a:rPr>
              <a:t>availability </a:t>
            </a:r>
            <a:r>
              <a:rPr lang="en-US" altLang="en-US">
                <a:latin typeface="Arial" panose="020B0604020202020204" pitchFamily="34" charset="0"/>
                <a:ea typeface="ＭＳ Ｐゴシック" panose="020B0600070205080204" pitchFamily="34" charset="-128"/>
                <a:cs typeface="Arial" panose="020B0604020202020204" pitchFamily="34" charset="0"/>
              </a:rPr>
              <a:t>is the property of a system / resource being accessible and usable upon demand by an authorized system entity, according to performance specifications for the system.</a:t>
            </a:r>
            <a:endParaRPr lang="en-US" altLang="en-US">
              <a:solidFill>
                <a:srgbClr val="0000FF"/>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285828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DD3490-3DB2-4B25-9EF5-8349FF634068}" type="slidenum">
              <a:rPr lang="en-AU" altLang="en-US" sz="1200"/>
              <a:pPr eaLnBrk="1" hangingPunct="1"/>
              <a:t>15</a:t>
            </a:fld>
            <a:endParaRPr lang="en-AU"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Some examples of mechanisms from X.800. Note that the “</a:t>
            </a:r>
            <a:r>
              <a:rPr lang="en-AU" altLang="en-US">
                <a:latin typeface="Arial" panose="020B0604020202020204" pitchFamily="34" charset="0"/>
                <a:ea typeface="ＭＳ Ｐゴシック" panose="020B0600070205080204" pitchFamily="34" charset="-128"/>
              </a:rPr>
              <a:t>specific security mechanisms” are protocol layer specific, whilst the “pervasive security mechanisms” are not. </a:t>
            </a:r>
            <a:r>
              <a:rPr lang="en-US" altLang="en-US">
                <a:latin typeface="Arial" panose="020B0604020202020204" pitchFamily="34" charset="0"/>
                <a:ea typeface="ＭＳ Ｐゴシック" panose="020B0600070205080204" pitchFamily="34" charset="-128"/>
              </a:rPr>
              <a:t>We will meet some of these mechanisms in much greater detail later.</a:t>
            </a:r>
          </a:p>
          <a:p>
            <a:pPr eaLnBrk="1" hangingPunct="1"/>
            <a:r>
              <a:rPr lang="en-US" altLang="en-US">
                <a:latin typeface="Arial" panose="020B0604020202020204" pitchFamily="34" charset="0"/>
                <a:ea typeface="ＭＳ Ｐゴシック" panose="020B0600070205080204" pitchFamily="34" charset="-128"/>
              </a:rPr>
              <a:t>See Stallings Table 1.3 for details of these mechanisms in X.800, and Table 1.4 for the relationship between services and mechanisms.</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7470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E6997D-D379-4EC9-8A30-6DE10CF44378}" type="slidenum">
              <a:rPr lang="en-AU" altLang="en-US" sz="1200"/>
              <a:pPr eaLnBrk="1" hangingPunct="1"/>
              <a:t>16</a:t>
            </a:fld>
            <a:endParaRPr lang="en-AU"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extLst>
      <p:ext uri="{BB962C8B-B14F-4D97-AF65-F5344CB8AC3E}">
        <p14:creationId xmlns:p14="http://schemas.microsoft.com/office/powerpoint/2010/main" val="4089316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A01EBD1-465C-476F-8F7C-3122AF193F50}" type="slidenum">
              <a:rPr lang="en-AU" altLang="en-US" sz="1200"/>
              <a:pPr eaLnBrk="1" hangingPunct="1"/>
              <a:t>17</a:t>
            </a:fld>
            <a:endParaRPr lang="en-AU"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NIST Computer Security Handbook [NIST95] defines the term </a:t>
            </a:r>
            <a:r>
              <a:rPr lang="en-US" altLang="en-US" i="1">
                <a:latin typeface="Arial" panose="020B0604020202020204" pitchFamily="34" charset="0"/>
                <a:ea typeface="ＭＳ Ｐゴシック" panose="020B0600070205080204" pitchFamily="34" charset="-128"/>
                <a:cs typeface="Arial" panose="020B0604020202020204" pitchFamily="34" charset="0"/>
              </a:rPr>
              <a:t>computer security </a:t>
            </a:r>
            <a:r>
              <a:rPr lang="en-US" altLang="en-US">
                <a:latin typeface="Arial" panose="020B0604020202020204" pitchFamily="34" charset="0"/>
                <a:ea typeface="ＭＳ Ｐゴシック" panose="020B0600070205080204" pitchFamily="34" charset="-128"/>
                <a:cs typeface="Arial" panose="020B0604020202020204" pitchFamily="34" charset="0"/>
              </a:rPr>
              <a:t>as shown on this slide. This definition introduces three key objectives that are at the heart of computer security as we see on the next slide.</a:t>
            </a:r>
          </a:p>
        </p:txBody>
      </p:sp>
    </p:spTree>
    <p:extLst>
      <p:ext uri="{BB962C8B-B14F-4D97-AF65-F5344CB8AC3E}">
        <p14:creationId xmlns:p14="http://schemas.microsoft.com/office/powerpoint/2010/main" val="155231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98921D-6B4C-476D-8D73-D80CE00F5558}" type="slidenum">
              <a:rPr lang="en-AU" altLang="en-US" sz="1200"/>
              <a:pPr eaLnBrk="1" hangingPunct="1"/>
              <a:t>18</a:t>
            </a:fld>
            <a:endParaRPr lang="en-AU"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In considering the place of encryption, its useful to use the following two models from Stallings section 1.6.</a:t>
            </a:r>
          </a:p>
          <a:p>
            <a:pPr eaLnBrk="1" hangingPunct="1"/>
            <a:r>
              <a:rPr lang="en-AU" altLang="en-US">
                <a:latin typeface="Arial" panose="020B0604020202020204" pitchFamily="34" charset="0"/>
                <a:ea typeface="ＭＳ Ｐゴシック" panose="020B0600070205080204" pitchFamily="34" charset="-128"/>
              </a:rPr>
              <a:t>The first, illustrated in Figure 1.4, models information being </a:t>
            </a:r>
            <a:r>
              <a:rPr lang="en-US" altLang="en-US">
                <a:latin typeface="Arial" panose="020B0604020202020204" pitchFamily="34" charset="0"/>
                <a:ea typeface="ＭＳ Ｐゴシック" panose="020B0600070205080204" pitchFamily="34" charset="-128"/>
              </a:rPr>
              <a:t>transferred from one party to another </a:t>
            </a:r>
            <a:r>
              <a:rPr lang="en-AU" altLang="en-US">
                <a:latin typeface="Arial" panose="020B0604020202020204" pitchFamily="34" charset="0"/>
                <a:ea typeface="ＭＳ Ｐゴシック" panose="020B0600070205080204" pitchFamily="34" charset="-128"/>
              </a:rPr>
              <a:t>over an insecure communications channel, in the presence of possible opponents.</a:t>
            </a:r>
            <a:r>
              <a:rPr lang="en-US" altLang="en-US">
                <a:latin typeface="Arial" panose="020B0604020202020204" pitchFamily="34" charset="0"/>
                <a:ea typeface="ＭＳ Ｐゴシック" panose="020B0600070205080204" pitchFamily="34" charset="-128"/>
              </a:rPr>
              <a:t> The two parties, who are the principals in this transaction, must cooperate for the exchange to take place</a:t>
            </a:r>
            <a:r>
              <a:rPr lang="en-US" altLang="en-US" i="1">
                <a:latin typeface="Arial" panose="020B0604020202020204" pitchFamily="34" charset="0"/>
                <a:ea typeface="ＭＳ Ｐゴシック" panose="020B0600070205080204" pitchFamily="34" charset="-128"/>
              </a:rPr>
              <a:t>. </a:t>
            </a:r>
            <a:r>
              <a:rPr lang="en-AU" altLang="en-US">
                <a:latin typeface="Arial" panose="020B0604020202020204" pitchFamily="34" charset="0"/>
                <a:ea typeface="ＭＳ Ｐゴシック" panose="020B0600070205080204" pitchFamily="34" charset="-128"/>
              </a:rPr>
              <a:t> They can use an appropriate </a:t>
            </a:r>
            <a:r>
              <a:rPr lang="en-AU" altLang="en-US" b="1">
                <a:latin typeface="Arial" panose="020B0604020202020204" pitchFamily="34" charset="0"/>
                <a:ea typeface="ＭＳ Ｐゴシック" panose="020B0600070205080204" pitchFamily="34" charset="-128"/>
              </a:rPr>
              <a:t>security transform (encryption algorithm)</a:t>
            </a:r>
            <a:r>
              <a:rPr lang="en-AU" altLang="en-US">
                <a:latin typeface="Arial" panose="020B0604020202020204" pitchFamily="34" charset="0"/>
                <a:ea typeface="ＭＳ Ｐゴシック" panose="020B0600070205080204" pitchFamily="34" charset="-128"/>
              </a:rPr>
              <a:t>, with suitable </a:t>
            </a:r>
            <a:r>
              <a:rPr lang="en-AU" altLang="en-US" b="1">
                <a:latin typeface="Arial" panose="020B0604020202020204" pitchFamily="34" charset="0"/>
                <a:ea typeface="ＭＳ Ｐゴシック" panose="020B0600070205080204" pitchFamily="34" charset="-128"/>
              </a:rPr>
              <a:t>keys</a:t>
            </a:r>
            <a:r>
              <a:rPr lang="en-AU" altLang="en-US">
                <a:latin typeface="Arial" panose="020B0604020202020204" pitchFamily="34" charset="0"/>
                <a:ea typeface="ＭＳ Ｐゴシック" panose="020B0600070205080204" pitchFamily="34" charset="-128"/>
              </a:rPr>
              <a:t>, possibly negotiated using the presence of a </a:t>
            </a:r>
            <a:r>
              <a:rPr lang="en-AU" altLang="en-US" b="1">
                <a:latin typeface="Arial" panose="020B0604020202020204" pitchFamily="34" charset="0"/>
                <a:ea typeface="ＭＳ Ｐゴシック" panose="020B0600070205080204" pitchFamily="34" charset="-128"/>
              </a:rPr>
              <a:t>trusted third party</a:t>
            </a:r>
            <a:r>
              <a:rPr lang="en-AU" altLang="en-US">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Parts One through Four of this book concentrates on the types of security mechanisms and services that fit into the model shown here.</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39478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CBA018-2ABF-4EB4-9B33-E29BF63A0700}" type="slidenum">
              <a:rPr lang="en-AU" altLang="en-US" sz="1200"/>
              <a:pPr eaLnBrk="1" hangingPunct="1"/>
              <a:t>19</a:t>
            </a:fld>
            <a:endParaRPr lang="en-AU"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This general model shows that there are four basic tasks in designing a particular security service, as listed.</a:t>
            </a:r>
          </a:p>
        </p:txBody>
      </p:sp>
    </p:spTree>
    <p:extLst>
      <p:ext uri="{BB962C8B-B14F-4D97-AF65-F5344CB8AC3E}">
        <p14:creationId xmlns:p14="http://schemas.microsoft.com/office/powerpoint/2010/main" val="1565406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FEA61C-D5EE-4952-A292-E6E84B98D621}" type="slidenum">
              <a:rPr lang="en-AU" altLang="en-US" sz="1200"/>
              <a:pPr eaLnBrk="1" hangingPunct="1"/>
              <a:t>20</a:t>
            </a:fld>
            <a:endParaRPr lang="en-AU"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altLang="en-US">
                <a:latin typeface="Arial" panose="020B0604020202020204" pitchFamily="34" charset="0"/>
                <a:ea typeface="ＭＳ Ｐゴシック" panose="020B0600070205080204"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0397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A33480C-30AA-443B-8D00-8C8E75B4CB27}" type="slidenum">
              <a:rPr lang="en-AU" altLang="en-US" sz="1200"/>
              <a:pPr eaLnBrk="1" hangingPunct="1"/>
              <a:t>21</a:t>
            </a:fld>
            <a:endParaRPr lang="en-AU"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Detail here the tasks needed to use this model.</a:t>
            </a:r>
          </a:p>
        </p:txBody>
      </p:sp>
    </p:spTree>
    <p:extLst>
      <p:ext uri="{BB962C8B-B14F-4D97-AF65-F5344CB8AC3E}">
        <p14:creationId xmlns:p14="http://schemas.microsoft.com/office/powerpoint/2010/main" val="379139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A01EBD1-465C-476F-8F7C-3122AF193F50}" type="slidenum">
              <a:rPr lang="en-AU" altLang="en-US" sz="1200"/>
              <a:pPr eaLnBrk="1" hangingPunct="1"/>
              <a:t>4</a:t>
            </a:fld>
            <a:endParaRPr lang="en-AU"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NIST Computer Security Handbook [NIST95] defines the term </a:t>
            </a:r>
            <a:r>
              <a:rPr lang="en-US" altLang="en-US" i="1">
                <a:latin typeface="Arial" panose="020B0604020202020204" pitchFamily="34" charset="0"/>
                <a:ea typeface="ＭＳ Ｐゴシック" panose="020B0600070205080204" pitchFamily="34" charset="-128"/>
                <a:cs typeface="Arial" panose="020B0604020202020204" pitchFamily="34" charset="0"/>
              </a:rPr>
              <a:t>computer security </a:t>
            </a:r>
            <a:r>
              <a:rPr lang="en-US" altLang="en-US">
                <a:latin typeface="Arial" panose="020B0604020202020204" pitchFamily="34" charset="0"/>
                <a:ea typeface="ＭＳ Ｐゴシック" panose="020B0600070205080204" pitchFamily="34" charset="-128"/>
                <a:cs typeface="Arial" panose="020B0604020202020204" pitchFamily="34" charset="0"/>
              </a:rPr>
              <a:t>as shown on this slide. This definition introduces three key objectives that are at the heart of computer security as we see on the next slide.</a:t>
            </a:r>
          </a:p>
        </p:txBody>
      </p:sp>
    </p:spTree>
    <p:extLst>
      <p:ext uri="{BB962C8B-B14F-4D97-AF65-F5344CB8AC3E}">
        <p14:creationId xmlns:p14="http://schemas.microsoft.com/office/powerpoint/2010/main" val="3178312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Public-key Encryption</a:t>
            </a:r>
          </a:p>
        </p:txBody>
      </p:sp>
      <p:sp>
        <p:nvSpPr>
          <p:cNvPr id="7171" name="Rectangle 3"/>
          <p:cNvSpPr>
            <a:spLocks noGrp="1" noChangeArrowheads="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988413-0B52-4BB1-BC7E-DEEC18B29522}" type="datetime1">
              <a:rPr lang="en-US" altLang="en-US" sz="1200"/>
              <a:pPr/>
              <a:t>8/23/2019</a:t>
            </a:fld>
            <a:endParaRPr lang="en-US" altLang="en-US" sz="1200"/>
          </a:p>
        </p:txBody>
      </p:sp>
      <p:sp>
        <p:nvSpPr>
          <p:cNvPr id="7172" name="Rectangle 6"/>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Montclair State University</a:t>
            </a:r>
          </a:p>
        </p:txBody>
      </p:sp>
      <p:sp>
        <p:nvSpPr>
          <p:cNvPr id="7173"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931E9C-BED5-4C24-B226-EE202E6C63A2}" type="slidenum">
              <a:rPr lang="en-US" altLang="en-US" sz="1200"/>
              <a:pPr/>
              <a:t>22</a:t>
            </a:fld>
            <a:endParaRPr lang="en-US" altLang="en-US" sz="1200"/>
          </a:p>
        </p:txBody>
      </p:sp>
      <p:sp>
        <p:nvSpPr>
          <p:cNvPr id="7174" name="Rectangle 2"/>
          <p:cNvSpPr>
            <a:spLocks noGrp="1" noRot="1" noChangeAspect="1" noChangeArrowheads="1" noTextEdit="1"/>
          </p:cNvSpPr>
          <p:nvPr>
            <p:ph type="sldImg"/>
          </p:nvPr>
        </p:nvSpPr>
        <p:spPr>
          <a:ln/>
        </p:spPr>
      </p:sp>
      <p:sp>
        <p:nvSpPr>
          <p:cNvPr id="7175" name="Rectangle 3"/>
          <p:cNvSpPr>
            <a:spLocks noGrp="1" noChangeArrowheads="1"/>
          </p:cNvSpPr>
          <p:nvPr>
            <p:ph type="body" idx="1"/>
          </p:nvPr>
        </p:nvSpPr>
        <p:spPr>
          <a:noFill/>
        </p:spPr>
        <p:txBody>
          <a:bodyPr/>
          <a:lstStyle/>
          <a:p>
            <a:r>
              <a:rPr lang="en-US" altLang="en-US"/>
              <a:t>Computers can very quickly search a document for a specified phrase (e.g.,  "Top secret" or "Social Security Number")</a:t>
            </a:r>
          </a:p>
        </p:txBody>
      </p:sp>
    </p:spTree>
    <p:extLst>
      <p:ext uri="{BB962C8B-B14F-4D97-AF65-F5344CB8AC3E}">
        <p14:creationId xmlns:p14="http://schemas.microsoft.com/office/powerpoint/2010/main" val="3376205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392F2F-130B-4611-A3B2-A00CCF9E6F7A}" type="slidenum">
              <a:rPr lang="en-AU" altLang="en-US" sz="1200"/>
              <a:pPr eaLnBrk="1" hangingPunct="1"/>
              <a:t>23</a:t>
            </a:fld>
            <a:endParaRPr lang="en-AU"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Briefly review some terminology used throughout the course. </a:t>
            </a:r>
          </a:p>
        </p:txBody>
      </p:sp>
    </p:spTree>
    <p:extLst>
      <p:ext uri="{BB962C8B-B14F-4D97-AF65-F5344CB8AC3E}">
        <p14:creationId xmlns:p14="http://schemas.microsoft.com/office/powerpoint/2010/main" val="465996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C9673C1-6ACA-4EFA-AB5E-06E55583D08B}" type="slidenum">
              <a:rPr lang="en-AU" altLang="en-US" sz="1200"/>
              <a:pPr eaLnBrk="1" hangingPunct="1"/>
              <a:t>24</a:t>
            </a:fld>
            <a:endParaRPr lang="en-AU"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Detail the five ingredients of the symmetric cipher model, shown in Stallings Figure 2.1:</a:t>
            </a:r>
          </a:p>
          <a:p>
            <a:pPr eaLnBrk="1" hangingPunct="1">
              <a:buFontTx/>
              <a:buChar char="•"/>
            </a:pPr>
            <a:r>
              <a:rPr lang="en-US" altLang="en-US">
                <a:latin typeface="Arial" panose="020B0604020202020204" pitchFamily="34" charset="0"/>
                <a:ea typeface="ＭＳ Ｐゴシック" panose="020B0600070205080204" pitchFamily="34" charset="-128"/>
              </a:rPr>
              <a:t> plaintext - original message</a:t>
            </a:r>
          </a:p>
          <a:p>
            <a:pPr eaLnBrk="1" hangingPunct="1">
              <a:buFontTx/>
              <a:buChar char="•"/>
            </a:pPr>
            <a:r>
              <a:rPr lang="en-US" altLang="en-US">
                <a:latin typeface="Arial" panose="020B0604020202020204" pitchFamily="34" charset="0"/>
                <a:ea typeface="ＭＳ Ｐゴシック" panose="020B0600070205080204" pitchFamily="34" charset="-128"/>
              </a:rPr>
              <a:t> encryption algorithm – performs substitutions/transformations on plaintext</a:t>
            </a:r>
          </a:p>
          <a:p>
            <a:pPr eaLnBrk="1" hangingPunct="1">
              <a:buFontTx/>
              <a:buChar char="•"/>
            </a:pPr>
            <a:r>
              <a:rPr lang="en-US" altLang="en-US">
                <a:latin typeface="Arial" panose="020B0604020202020204" pitchFamily="34" charset="0"/>
                <a:ea typeface="ＭＳ Ｐゴシック" panose="020B0600070205080204" pitchFamily="34" charset="-128"/>
              </a:rPr>
              <a:t> secret key – control exact substitutions/transformations used in encryption algorithm</a:t>
            </a:r>
          </a:p>
          <a:p>
            <a:pPr eaLnBrk="1" hangingPunct="1">
              <a:buFontTx/>
              <a:buChar char="•"/>
            </a:pPr>
            <a:r>
              <a:rPr lang="en-US" altLang="en-US">
                <a:latin typeface="Arial" panose="020B0604020202020204" pitchFamily="34" charset="0"/>
                <a:ea typeface="ＭＳ Ｐゴシック" panose="020B0600070205080204" pitchFamily="34" charset="-128"/>
              </a:rPr>
              <a:t> ciphertext - scrambled message</a:t>
            </a:r>
          </a:p>
          <a:p>
            <a:pPr eaLnBrk="1" hangingPunct="1">
              <a:buFontTx/>
              <a:buChar char="•"/>
            </a:pPr>
            <a:r>
              <a:rPr lang="en-US" altLang="en-US">
                <a:latin typeface="Arial" panose="020B0604020202020204" pitchFamily="34" charset="0"/>
                <a:ea typeface="ＭＳ Ｐゴシック" panose="020B0600070205080204" pitchFamily="34" charset="-128"/>
              </a:rPr>
              <a:t> decryption algorithm – inverse of encryption algorithm</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58047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45BAF82-9BB4-491B-8879-F74102C7624E}" type="slidenum">
              <a:rPr lang="en-AU" altLang="en-US" sz="1200"/>
              <a:pPr eaLnBrk="1" hangingPunct="1"/>
              <a:t>25</a:t>
            </a:fld>
            <a:endParaRPr lang="en-AU"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1295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F42B80A-515A-402E-8505-C6230CA6C14F}" type="slidenum">
              <a:rPr lang="en-AU" altLang="en-US" sz="1200"/>
              <a:pPr eaLnBrk="1" hangingPunct="1"/>
              <a:t>26</a:t>
            </a:fld>
            <a:endParaRPr lang="en-AU" altLang="en-US" sz="1200"/>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Cryptographic systems can be characterized along these three independent dimensions.</a:t>
            </a:r>
          </a:p>
          <a:p>
            <a:pPr eaLnBrk="1" hangingPunct="1">
              <a:buFontTx/>
              <a:buAutoNum type="arabicPeriod"/>
            </a:pPr>
            <a:r>
              <a:rPr lang="en-US" altLang="en-US" b="1">
                <a:latin typeface="Arial" panose="020B0604020202020204" pitchFamily="34" charset="0"/>
                <a:ea typeface="ＭＳ Ｐゴシック" panose="020B0600070205080204" pitchFamily="34" charset="-128"/>
              </a:rPr>
              <a:t>The type of operations used for transforming plaintext to ciphertext</a:t>
            </a:r>
            <a:r>
              <a:rPr lang="en-US" altLang="en-US">
                <a:latin typeface="Arial" panose="020B0604020202020204" pitchFamily="34" charset="0"/>
                <a:ea typeface="ＭＳ Ｐゴシック" panose="020B0600070205080204" pitchFamily="34"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altLang="en-US" b="1">
                <a:latin typeface="Arial" panose="020B0604020202020204" pitchFamily="34" charset="0"/>
                <a:ea typeface="ＭＳ Ｐゴシック" panose="020B0600070205080204" pitchFamily="34" charset="-128"/>
              </a:rPr>
              <a:t>The number of keys used</a:t>
            </a:r>
            <a:r>
              <a:rPr lang="en-US" altLang="en-US">
                <a:latin typeface="Arial" panose="020B0604020202020204" pitchFamily="34" charset="0"/>
                <a:ea typeface="ＭＳ Ｐゴシック" panose="020B0600070205080204" pitchFamily="34"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altLang="en-US" b="1">
                <a:latin typeface="Arial" panose="020B0604020202020204" pitchFamily="34" charset="0"/>
                <a:ea typeface="ＭＳ Ｐゴシック" panose="020B0600070205080204" pitchFamily="34" charset="-128"/>
              </a:rPr>
              <a:t>The way in which the plaintext is processed</a:t>
            </a:r>
            <a:r>
              <a:rPr lang="en-US" altLang="en-US">
                <a:latin typeface="Arial" panose="020B0604020202020204" pitchFamily="34" charset="0"/>
                <a:ea typeface="ＭＳ Ｐゴシック" panose="020B0600070205080204" pitchFamily="34" charset="-128"/>
              </a:rPr>
              <a:t>. A block cipher processes the input one block of elements at a time, producing an output block for each input block. A stream cipher processes the input elements continuously, producing output one element at a time, as it goes along. </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404406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02C7A04-6948-4085-B314-10C87A671AF7}" type="slidenum">
              <a:rPr lang="en-AU" altLang="en-US" sz="1200"/>
              <a:pPr eaLnBrk="1" hangingPunct="1"/>
              <a:t>27</a:t>
            </a:fld>
            <a:endParaRPr lang="en-AU" altLang="en-US" sz="1200"/>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Typically objective is to recover the key in use rather then simply to recover the plaintext of a single ciphertext. There are two general approaches:</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Cryptanalysis: </a:t>
            </a:r>
            <a:r>
              <a:rPr lang="en-US" altLang="en-US">
                <a:latin typeface="Arial" panose="020B0604020202020204" pitchFamily="34" charset="0"/>
                <a:ea typeface="ＭＳ Ｐゴシック" panose="020B0600070205080204" pitchFamily="34" charset="-128"/>
                <a:cs typeface="Arial" panose="020B0604020202020204"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Brute-force attacks </a:t>
            </a:r>
            <a:r>
              <a:rPr lang="en-US" altLang="en-US">
                <a:latin typeface="Arial" panose="020B0604020202020204" pitchFamily="34" charset="0"/>
                <a:ea typeface="ＭＳ Ｐゴシック" panose="020B0600070205080204" pitchFamily="34" charset="-128"/>
                <a:cs typeface="Arial" panose="020B0604020202020204" pitchFamily="34" charset="0"/>
              </a:rPr>
              <a:t>try every possible key on a piece of ciphertext until an intelligible translation into plaintext is obtained. On average,half of all possible keys must be tried to achieve success.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If either type of attack succeeds in deducing the key, the effect is catastrophic: All future and past messages encrypted with that key are compromised. </a:t>
            </a:r>
          </a:p>
        </p:txBody>
      </p:sp>
    </p:spTree>
    <p:extLst>
      <p:ext uri="{BB962C8B-B14F-4D97-AF65-F5344CB8AC3E}">
        <p14:creationId xmlns:p14="http://schemas.microsoft.com/office/powerpoint/2010/main" val="1171534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C7C1B30-A165-49A7-B4DD-A1CF3C1E8427}" type="slidenum">
              <a:rPr lang="en-AU" altLang="en-US" sz="1200"/>
              <a:pPr eaLnBrk="1" hangingPunct="1"/>
              <a:t>28</a:t>
            </a:fld>
            <a:endParaRPr lang="en-AU" altLang="en-US" sz="120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extLst>
      <p:ext uri="{BB962C8B-B14F-4D97-AF65-F5344CB8AC3E}">
        <p14:creationId xmlns:p14="http://schemas.microsoft.com/office/powerpoint/2010/main" val="1912002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E768C6-3A05-4BC7-ACEA-FB9DC9B5837A}" type="slidenum">
              <a:rPr lang="en-AU" altLang="en-US" sz="1200"/>
              <a:pPr eaLnBrk="1" hangingPunct="1"/>
              <a:t>29</a:t>
            </a:fld>
            <a:endParaRPr lang="en-AU"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tLang="en-US">
                <a:latin typeface="Arial" panose="020B0604020202020204" pitchFamily="34" charset="0"/>
                <a:ea typeface="ＭＳ Ｐゴシック" panose="020B0600070205080204" pitchFamily="34" charset="-128"/>
                <a:cs typeface="Arial" panose="020B0604020202020204" pitchFamily="34" charset="0"/>
              </a:rPr>
              <a:t> Unconditional security would be nice, but the only known such cipher is the </a:t>
            </a:r>
            <a:r>
              <a:rPr lang="en-AU" altLang="en-US" b="1">
                <a:latin typeface="Arial" panose="020B0604020202020204" pitchFamily="34" charset="0"/>
                <a:ea typeface="ＭＳ Ｐゴシック" panose="020B0600070205080204" pitchFamily="34" charset="-128"/>
                <a:cs typeface="Arial" panose="020B0604020202020204" pitchFamily="34" charset="0"/>
              </a:rPr>
              <a:t>one-time pad</a:t>
            </a:r>
            <a:r>
              <a:rPr lang="en-AU" altLang="en-US">
                <a:latin typeface="Arial" panose="020B0604020202020204" pitchFamily="34" charset="0"/>
                <a:ea typeface="ＭＳ Ｐゴシック" panose="020B0600070205080204" pitchFamily="34" charset="-128"/>
                <a:cs typeface="Arial" panose="020B0604020202020204" pitchFamily="34" charset="0"/>
              </a:rPr>
              <a:t> (later). </a:t>
            </a:r>
          </a:p>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For all reasonable encryption algorithms, we have to assume computational security where it either takes too long, or is too expensive, to bother breaking the cipher. </a:t>
            </a:r>
          </a:p>
        </p:txBody>
      </p:sp>
    </p:spTree>
    <p:extLst>
      <p:ext uri="{BB962C8B-B14F-4D97-AF65-F5344CB8AC3E}">
        <p14:creationId xmlns:p14="http://schemas.microsoft.com/office/powerpoint/2010/main" val="144278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B64A1F-6709-4D02-86F9-111579ED4DE5}" type="slidenum">
              <a:rPr lang="en-AU" altLang="en-US" sz="1200"/>
              <a:pPr eaLnBrk="1" hangingPunct="1"/>
              <a:t>30</a:t>
            </a:fld>
            <a:endParaRPr lang="en-AU" altLang="en-US" sz="1200"/>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2244714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B1976AF-4192-4C4A-A555-49C2D92D2128}" type="slidenum">
              <a:rPr lang="en-AU" altLang="en-US" sz="1200"/>
              <a:pPr eaLnBrk="1" hangingPunct="1"/>
              <a:t>31</a:t>
            </a:fld>
            <a:endParaRPr lang="en-AU"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latin typeface="Arial" panose="020B0604020202020204" pitchFamily="34" charset="0"/>
                <a:ea typeface="ＭＳ Ｐゴシック" panose="020B0600070205080204" pitchFamily="34" charset="-128"/>
              </a:rPr>
              <a:t>Gallic Wars</a:t>
            </a:r>
            <a:r>
              <a:rPr lang="en-AU" altLang="en-US">
                <a:latin typeface="Arial" panose="020B0604020202020204" pitchFamily="34" charset="0"/>
                <a:ea typeface="ＭＳ Ｐゴシック" panose="020B0600070205080204" pitchFamily="34" charset="-128"/>
              </a:rPr>
              <a:t> (cf. Kahn pp83-84). Still call any cipher using a simple letter shift a </a:t>
            </a:r>
            <a:r>
              <a:rPr lang="en-AU" altLang="en-US" b="1">
                <a:latin typeface="Arial" panose="020B0604020202020204" pitchFamily="34" charset="0"/>
                <a:ea typeface="ＭＳ Ｐゴシック" panose="020B0600070205080204" pitchFamily="34" charset="-128"/>
              </a:rPr>
              <a:t>caesar cipher</a:t>
            </a:r>
            <a:r>
              <a:rPr lang="en-AU" altLang="en-US">
                <a:latin typeface="Arial" panose="020B0604020202020204" pitchFamily="34" charset="0"/>
                <a:ea typeface="ＭＳ Ｐゴシック" panose="020B0600070205080204" pitchFamily="34" charset="-128"/>
              </a:rPr>
              <a:t>, not just those with shift 3. </a:t>
            </a:r>
          </a:p>
          <a:p>
            <a:pPr eaLnBrk="1" hangingPunct="1"/>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5278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dirty="0">
                <a:latin typeface="Arial" panose="020B0604020202020204" pitchFamily="34" charset="0"/>
                <a:ea typeface="ＭＳ Ｐゴシック" panose="020B0600070205080204" pitchFamily="34" charset="-128"/>
                <a:cs typeface="Arial" panose="020B0604020202020204" pitchFamily="34" charset="0"/>
              </a:rPr>
              <a:t>We can define three levels of impact on organizations or individuals should there be a breach of security (i.e., a loss of confidentiality, integrity, or availability). These levels are defined in FIPS PUB 199:</a:t>
            </a:r>
          </a:p>
          <a:p>
            <a:pPr eaLnBrk="1" hangingPunct="1"/>
            <a:r>
              <a:rPr lang="en-US" altLang="en-US" sz="11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1100" b="1" dirty="0">
                <a:latin typeface="Arial" panose="020B0604020202020204" pitchFamily="34" charset="0"/>
                <a:ea typeface="ＭＳ Ｐゴシック" panose="020B0600070205080204" pitchFamily="34" charset="-128"/>
                <a:cs typeface="Arial" panose="020B0604020202020204" pitchFamily="34" charset="0"/>
              </a:rPr>
              <a:t>Low: </a:t>
            </a:r>
            <a:r>
              <a:rPr lang="en-US" altLang="en-US" sz="1100" dirty="0">
                <a:latin typeface="Arial" panose="020B0604020202020204" pitchFamily="34" charset="0"/>
                <a:ea typeface="ＭＳ Ｐゴシック" panose="020B0600070205080204" pitchFamily="34" charset="-128"/>
                <a:cs typeface="Arial" panose="020B0604020202020204" pitchFamily="34" charset="0"/>
              </a:rPr>
              <a:t>The loss could be expected to have a limited adverse effect on organizational operations, organizational assets, or individuals. A limited adverse effect means that, for example, the loss of confidentiality, integrity, or availability might (</a:t>
            </a:r>
            <a:r>
              <a:rPr lang="en-US" altLang="en-US" sz="1100" dirty="0" err="1">
                <a:latin typeface="Arial" panose="020B0604020202020204" pitchFamily="34" charset="0"/>
                <a:ea typeface="ＭＳ Ｐゴシック" panose="020B0600070205080204" pitchFamily="34" charset="-128"/>
                <a:cs typeface="Arial" panose="020B0604020202020204" pitchFamily="34" charset="0"/>
              </a:rPr>
              <a:t>i</a:t>
            </a:r>
            <a:r>
              <a:rPr lang="en-US" altLang="en-US" sz="1100" dirty="0">
                <a:latin typeface="Arial" panose="020B0604020202020204" pitchFamily="34" charset="0"/>
                <a:ea typeface="ＭＳ Ｐゴシック" panose="020B0600070205080204" pitchFamily="34" charset="-128"/>
                <a:cs typeface="Arial" panose="020B0604020202020204" pitchFamily="34" charset="0"/>
              </a:rPr>
              <a:t>)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r>
              <a:rPr lang="en-US" altLang="en-US" sz="11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1100" b="1" dirty="0">
                <a:latin typeface="Arial" panose="020B0604020202020204" pitchFamily="34" charset="0"/>
                <a:ea typeface="ＭＳ Ｐゴシック" panose="020B0600070205080204" pitchFamily="34" charset="-128"/>
                <a:cs typeface="Arial" panose="020B0604020202020204" pitchFamily="34" charset="0"/>
              </a:rPr>
              <a:t>Moderate: </a:t>
            </a:r>
            <a:r>
              <a:rPr lang="en-US" altLang="en-US" sz="1100" dirty="0">
                <a:latin typeface="Arial" panose="020B0604020202020204" pitchFamily="34" charset="0"/>
                <a:ea typeface="ＭＳ Ｐゴシック" panose="020B0600070205080204" pitchFamily="34" charset="-128"/>
                <a:cs typeface="Arial" panose="020B0604020202020204" pitchFamily="34" charset="0"/>
              </a:rPr>
              <a:t>The loss could be expected to have a serious adverse effect on organizational operations, organizational assets, or individuals. A serious adverse effect means that, for example, the loss might (</a:t>
            </a:r>
            <a:r>
              <a:rPr lang="en-US" altLang="en-US" sz="1100" dirty="0" err="1">
                <a:latin typeface="Arial" panose="020B0604020202020204" pitchFamily="34" charset="0"/>
                <a:ea typeface="ＭＳ Ｐゴシック" panose="020B0600070205080204" pitchFamily="34" charset="-128"/>
                <a:cs typeface="Arial" panose="020B0604020202020204" pitchFamily="34" charset="0"/>
              </a:rPr>
              <a:t>i</a:t>
            </a:r>
            <a:r>
              <a:rPr lang="en-US" altLang="en-US" sz="1100" dirty="0">
                <a:latin typeface="Arial" panose="020B0604020202020204" pitchFamily="34" charset="0"/>
                <a:ea typeface="ＭＳ Ｐゴシック" panose="020B0600070205080204" pitchFamily="34" charset="-128"/>
                <a:cs typeface="Arial" panose="020B0604020202020204" pitchFamily="34" charset="0"/>
              </a:rPr>
              <a:t>)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r>
              <a:rPr lang="en-US" altLang="en-US" sz="11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1100" b="1" dirty="0">
                <a:latin typeface="Arial" panose="020B0604020202020204" pitchFamily="34" charset="0"/>
                <a:ea typeface="ＭＳ Ｐゴシック" panose="020B0600070205080204" pitchFamily="34" charset="-128"/>
                <a:cs typeface="Arial" panose="020B0604020202020204" pitchFamily="34" charset="0"/>
              </a:rPr>
              <a:t>High: </a:t>
            </a:r>
            <a:r>
              <a:rPr lang="en-US" altLang="en-US" sz="1100" dirty="0">
                <a:latin typeface="Arial" panose="020B0604020202020204" pitchFamily="34" charset="0"/>
                <a:ea typeface="ＭＳ Ｐゴシック" panose="020B0600070205080204" pitchFamily="34" charset="-128"/>
                <a:cs typeface="Arial" panose="020B0604020202020204" pitchFamily="34" charset="0"/>
              </a:rPr>
              <a:t>The loss could be expected to have a severe or catastrophic adverse effect on organizational operations, organizational assets, or individuals. A severe or catastrophic adverse effect means that, for example, the loss might (</a:t>
            </a:r>
            <a:r>
              <a:rPr lang="en-US" altLang="en-US" sz="1100" dirty="0" err="1">
                <a:latin typeface="Arial" panose="020B0604020202020204" pitchFamily="34" charset="0"/>
                <a:ea typeface="ＭＳ Ｐゴシック" panose="020B0600070205080204" pitchFamily="34" charset="-128"/>
                <a:cs typeface="Arial" panose="020B0604020202020204" pitchFamily="34" charset="0"/>
              </a:rPr>
              <a:t>i</a:t>
            </a:r>
            <a:r>
              <a:rPr lang="en-US" altLang="en-US" sz="1100" dirty="0">
                <a:latin typeface="Arial" panose="020B0604020202020204" pitchFamily="34" charset="0"/>
                <a:ea typeface="ＭＳ Ｐゴシック" panose="020B0600070205080204" pitchFamily="34" charset="-128"/>
                <a:cs typeface="Arial" panose="020B0604020202020204" pitchFamily="34" charset="0"/>
              </a:rPr>
              <a:t>)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B01AE3-C0BE-4B64-A020-348251389D41}" type="slidenum">
              <a:rPr lang="en-AU" altLang="en-US" sz="1200"/>
              <a:pPr eaLnBrk="1" hangingPunct="1"/>
              <a:t>5</a:t>
            </a:fld>
            <a:endParaRPr lang="en-AU" altLang="en-US" sz="1200"/>
          </a:p>
        </p:txBody>
      </p:sp>
    </p:spTree>
    <p:extLst>
      <p:ext uri="{BB962C8B-B14F-4D97-AF65-F5344CB8AC3E}">
        <p14:creationId xmlns:p14="http://schemas.microsoft.com/office/powerpoint/2010/main" val="3917875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782DB29-03A0-4451-B921-540424537B74}" type="slidenum">
              <a:rPr lang="en-AU" altLang="en-US" sz="1200"/>
              <a:pPr eaLnBrk="1" hangingPunct="1"/>
              <a:t>32</a:t>
            </a:fld>
            <a:endParaRPr lang="en-AU"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This mathematical description uses </a:t>
            </a:r>
            <a:r>
              <a:rPr lang="en-AU" altLang="en-US" b="1">
                <a:latin typeface="Arial" panose="020B0604020202020204" pitchFamily="34" charset="0"/>
                <a:ea typeface="ＭＳ Ｐゴシック" panose="020B0600070205080204" pitchFamily="34" charset="-128"/>
              </a:rPr>
              <a:t>modulo (clock) arithmetic</a:t>
            </a:r>
            <a:r>
              <a:rPr lang="en-AU" altLang="en-US">
                <a:latin typeface="Arial" panose="020B0604020202020204" pitchFamily="34" charset="0"/>
                <a:ea typeface="ＭＳ Ｐゴシック" panose="020B0600070205080204" pitchFamily="34" charset="-128"/>
              </a:rPr>
              <a:t>. Here, when you reach Z you go back to A and start again. Mod 26 implies that when you reach 26, you use 0 instead (ie the letter after Z, or 25 + 1 goes to A or 0). </a:t>
            </a:r>
          </a:p>
          <a:p>
            <a:pPr eaLnBrk="1" hangingPunct="1"/>
            <a:r>
              <a:rPr lang="en-AU" altLang="en-US">
                <a:latin typeface="Arial" panose="020B0604020202020204" pitchFamily="34" charset="0"/>
                <a:ea typeface="ＭＳ Ｐゴシック" panose="020B0600070205080204" pitchFamily="34" charset="-128"/>
              </a:rPr>
              <a:t>Example: howdy (7,14,22,3,24) encrypted using key </a:t>
            </a:r>
            <a:r>
              <a:rPr lang="en-AU" altLang="en-US" i="1">
                <a:latin typeface="Arial" panose="020B0604020202020204" pitchFamily="34" charset="0"/>
                <a:ea typeface="ＭＳ Ｐゴシック" panose="020B0600070205080204" pitchFamily="34" charset="-128"/>
              </a:rPr>
              <a:t>f </a:t>
            </a:r>
            <a:r>
              <a:rPr lang="en-AU" altLang="en-US">
                <a:latin typeface="Arial" panose="020B0604020202020204" pitchFamily="34" charset="0"/>
                <a:ea typeface="ＭＳ Ｐゴシック" panose="020B0600070205080204" pitchFamily="34" charset="-128"/>
              </a:rPr>
              <a:t>(ie a shift of 5) is MTBID</a:t>
            </a:r>
          </a:p>
        </p:txBody>
      </p:sp>
    </p:spTree>
    <p:extLst>
      <p:ext uri="{BB962C8B-B14F-4D97-AF65-F5344CB8AC3E}">
        <p14:creationId xmlns:p14="http://schemas.microsoft.com/office/powerpoint/2010/main" val="101336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46BAE87-5DFD-42B5-922A-F3CCF6F83690}" type="slidenum">
              <a:rPr lang="en-AU" altLang="en-US" sz="1200"/>
              <a:pPr eaLnBrk="1" hangingPunct="1"/>
              <a:t>33</a:t>
            </a:fld>
            <a:endParaRPr lang="en-AU"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altLang="en-US">
                <a:latin typeface="Arial" panose="020B0604020202020204" pitchFamily="34" charset="0"/>
                <a:ea typeface="ＭＳ Ｐゴシック" panose="020B0600070205080204" pitchFamily="34" charset="-128"/>
              </a:rPr>
              <a:t>Can try each of the keys (shifts) in turn, until can recognise the original message. </a:t>
            </a:r>
            <a:r>
              <a:rPr lang="en-US" altLang="en-US">
                <a:latin typeface="Arial" panose="020B0604020202020204" pitchFamily="34" charset="0"/>
                <a:ea typeface="ＭＳ Ｐゴシック" panose="020B0600070205080204" pitchFamily="34" charset="-128"/>
              </a:rPr>
              <a:t>See Stallings Fig 2.3 for example of search.</a:t>
            </a:r>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Note: as mentioned before, do need to be able to </a:t>
            </a:r>
            <a:r>
              <a:rPr lang="en-AU" altLang="en-US" b="1">
                <a:latin typeface="Arial" panose="020B0604020202020204" pitchFamily="34" charset="0"/>
                <a:ea typeface="ＭＳ Ｐゴシック" panose="020B0600070205080204" pitchFamily="34" charset="-128"/>
              </a:rPr>
              <a:t>recognise</a:t>
            </a:r>
            <a:r>
              <a:rPr lang="en-AU" altLang="en-US">
                <a:latin typeface="Arial" panose="020B0604020202020204" pitchFamily="34" charset="0"/>
                <a:ea typeface="ＭＳ Ｐゴシック" panose="020B0600070205080204" pitchFamily="34" charset="-128"/>
              </a:rPr>
              <a:t> when have an original message (ie is it English or whatever). Usually easy for humans, hard for computers. Though if using say compressed data could be much harder.</a:t>
            </a:r>
          </a:p>
          <a:p>
            <a:pPr eaLnBrk="1" hangingPunct="1"/>
            <a:r>
              <a:rPr lang="en-AU" altLang="en-US">
                <a:latin typeface="Arial" panose="020B0604020202020204" pitchFamily="34" charset="0"/>
                <a:ea typeface="ＭＳ Ｐゴシック" panose="020B0600070205080204" pitchFamily="34" charset="-128"/>
              </a:rPr>
              <a:t>Example "GCUA VQ DTGCM" when broken gives "easy to break", with a shift of 2 (key C). </a:t>
            </a:r>
          </a:p>
        </p:txBody>
      </p:sp>
    </p:spTree>
    <p:extLst>
      <p:ext uri="{BB962C8B-B14F-4D97-AF65-F5344CB8AC3E}">
        <p14:creationId xmlns:p14="http://schemas.microsoft.com/office/powerpoint/2010/main" val="8653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9E041F-5D87-4062-A7E9-BEAD8EC61682}" type="slidenum">
              <a:rPr lang="en-AU" altLang="en-US" sz="1200"/>
              <a:pPr eaLnBrk="1" hangingPunct="1"/>
              <a:t>34</a:t>
            </a:fld>
            <a:endParaRPr lang="en-AU"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altLang="en-US" i="1">
                <a:latin typeface="Arial" panose="020B0604020202020204" pitchFamily="34" charset="0"/>
                <a:ea typeface="ＭＳ Ｐゴシック" panose="020B0600070205080204" pitchFamily="34" charset="-128"/>
                <a:cs typeface="Arial" panose="020B0604020202020204" pitchFamily="34" charset="0"/>
              </a:rPr>
              <a:t>n</a:t>
            </a:r>
            <a:r>
              <a:rPr lang="en-US" altLang="en-US">
                <a:latin typeface="Arial" panose="020B0604020202020204" pitchFamily="34" charset="0"/>
                <a:ea typeface="ＭＳ Ｐゴシック" panose="020B0600070205080204" pitchFamily="34" charset="-128"/>
                <a:cs typeface="Arial" panose="020B0604020202020204" pitchFamily="34" charset="0"/>
              </a:rPr>
              <a:t>! permutations of a set of </a:t>
            </a:r>
            <a:r>
              <a:rPr lang="en-US" altLang="en-US" i="1">
                <a:latin typeface="Arial" panose="020B0604020202020204" pitchFamily="34" charset="0"/>
                <a:ea typeface="ＭＳ Ｐゴシック" panose="020B0600070205080204" pitchFamily="34" charset="-128"/>
                <a:cs typeface="Arial" panose="020B0604020202020204" pitchFamily="34" charset="0"/>
              </a:rPr>
              <a:t>n</a:t>
            </a:r>
            <a:r>
              <a:rPr lang="en-US" altLang="en-US">
                <a:latin typeface="Arial" panose="020B0604020202020204" pitchFamily="34" charset="0"/>
                <a:ea typeface="ＭＳ Ｐゴシック" panose="020B0600070205080204" pitchFamily="34" charset="-128"/>
                <a:cs typeface="Arial" panose="020B0604020202020204" pitchFamily="34" charset="0"/>
              </a:rPr>
              <a:t> elements.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See text example of a translation alphabet, and an encrypted message using it.</a:t>
            </a:r>
          </a:p>
        </p:txBody>
      </p:sp>
    </p:spTree>
    <p:extLst>
      <p:ext uri="{BB962C8B-B14F-4D97-AF65-F5344CB8AC3E}">
        <p14:creationId xmlns:p14="http://schemas.microsoft.com/office/powerpoint/2010/main" val="4274350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8CA666-2E8B-4B11-927B-4E6FF764DC2A}" type="slidenum">
              <a:rPr lang="en-AU" altLang="en-US" sz="1200"/>
              <a:pPr eaLnBrk="1" hangingPunct="1"/>
              <a:t>35</a:t>
            </a:fld>
            <a:endParaRPr lang="en-AU"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Note that even given the very large number of keys, being </a:t>
            </a:r>
            <a:r>
              <a:rPr lang="en-US" altLang="en-US">
                <a:latin typeface="Times-Roman" charset="0"/>
                <a:ea typeface="ＭＳ Ｐゴシック" panose="020B0600070205080204" pitchFamily="34" charset="-128"/>
              </a:rPr>
              <a:t>10 orders of magnitude greater than the key space for DES,</a:t>
            </a:r>
            <a:r>
              <a:rPr lang="en-US" altLang="en-US">
                <a:latin typeface="Arial" panose="020B0604020202020204" pitchFamily="34" charset="0"/>
                <a:ea typeface="ＭＳ Ｐゴシック" panose="020B0600070205080204" pitchFamily="34" charset="-128"/>
              </a:rPr>
              <a:t> the </a:t>
            </a:r>
            <a:r>
              <a:rPr lang="en-AU" altLang="en-US">
                <a:latin typeface="Arial" panose="020B0604020202020204" pitchFamily="34" charset="0"/>
                <a:ea typeface="ＭＳ Ｐゴシック" panose="020B0600070205080204" pitchFamily="34" charset="-128"/>
              </a:rPr>
              <a:t>monoalphabetic substitution cipher is not secure, because it does not sufficiently obscure the underlying language characteristics.</a:t>
            </a: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73477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DDC9F78-63DE-4DDE-A7CA-FD172BFF9366}" type="slidenum">
              <a:rPr lang="en-AU" altLang="en-US" sz="1200"/>
              <a:pPr eaLnBrk="1" hangingPunct="1"/>
              <a:t>36</a:t>
            </a:fld>
            <a:endParaRPr lang="en-AU"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extLst>
      <p:ext uri="{BB962C8B-B14F-4D97-AF65-F5344CB8AC3E}">
        <p14:creationId xmlns:p14="http://schemas.microsoft.com/office/powerpoint/2010/main" val="2137740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1AB79D-1CE1-4457-AA34-A03F86072916}" type="slidenum">
              <a:rPr lang="en-AU" altLang="en-US" sz="1200"/>
              <a:pPr eaLnBrk="1" hangingPunct="1"/>
              <a:t>37</a:t>
            </a:fld>
            <a:endParaRPr lang="en-AU"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Note that all human languages have varying letter frequencies, though the number of letters and their frequencies varies. Stallings Figure 2.5 shows English letter frequencies. </a:t>
            </a:r>
            <a:r>
              <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Seberry &amp; Pieprzyk,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"Cryptography - An Introduction to Computer Security", Prentice-Hall 1989, </a:t>
            </a:r>
            <a:r>
              <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Appendix A has letter frequency graphs for 20 languages (most European &amp; Japanese &amp; Malay). Also useful are tables of common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two-letter combinations, known as digrams, and three-letter combinations, known as trigrams. </a:t>
            </a:r>
            <a:endPar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55721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CA35F27-EC4B-4FF6-9F44-206C27A5D4EC}" type="slidenum">
              <a:rPr lang="en-AU" altLang="en-US" sz="1200"/>
              <a:pPr eaLnBrk="1" hangingPunct="1"/>
              <a:t>38</a:t>
            </a:fld>
            <a:endParaRPr lang="en-AU"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en-US">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en-US">
                <a:latin typeface="Arial" panose="020B0604020202020204" pitchFamily="34" charset="0"/>
                <a:ea typeface="ＭＳ Ｐゴシック" panose="020B0600070205080204" pitchFamily="34" charset="-128"/>
                <a:cs typeface="Arial" panose="020B0604020202020204" pitchFamily="34" charset="0"/>
              </a:rPr>
              <a:t>peaks at: A-E-I triple, NO pair, RST triple, and troughs at: JK, X-Z.</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lvl="1"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353932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127EB1-1A0C-411B-BD85-38754218CD23}" type="slidenum">
              <a:rPr lang="en-AU" altLang="en-US" sz="1200"/>
              <a:pPr eaLnBrk="1" hangingPunct="1"/>
              <a:t>39</a:t>
            </a:fld>
            <a:endParaRPr lang="en-AU"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extLst>
      <p:ext uri="{BB962C8B-B14F-4D97-AF65-F5344CB8AC3E}">
        <p14:creationId xmlns:p14="http://schemas.microsoft.com/office/powerpoint/2010/main" val="3940594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1C5BC0-79E4-441E-973C-D28891CC5C22}" type="slidenum">
              <a:rPr lang="en-AU" altLang="en-US" sz="1200"/>
              <a:pPr eaLnBrk="1" hangingPunct="1"/>
              <a:t>40</a:t>
            </a:fld>
            <a:endParaRPr lang="en-AU"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altLang="en-US">
                <a:latin typeface="Arial" panose="020B0604020202020204" pitchFamily="34" charset="0"/>
                <a:ea typeface="ＭＳ Ｐゴシック" panose="020B0600070205080204" pitchFamily="34" charset="-128"/>
              </a:rPr>
              <a:t>treats digrams in the plaintext as single units and translates these units into ciphertext digrams.</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09280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BAE2FEF-6710-436E-BA85-48E357FE2200}" type="slidenum">
              <a:rPr lang="en-AU" altLang="en-US" sz="1200"/>
              <a:pPr eaLnBrk="1" hangingPunct="1"/>
              <a:t>41</a:t>
            </a:fld>
            <a:endParaRPr lang="en-AU"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tLang="en-US">
                <a:latin typeface="Arial" panose="020B0604020202020204" pitchFamily="34" charset="0"/>
                <a:ea typeface="ＭＳ Ｐゴシック" panose="020B0600070205080204" pitchFamily="34" charset="-128"/>
                <a:cs typeface="Arial" panose="020B0604020202020204" pitchFamily="34" charset="0"/>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extLst>
      <p:ext uri="{BB962C8B-B14F-4D97-AF65-F5344CB8AC3E}">
        <p14:creationId xmlns:p14="http://schemas.microsoft.com/office/powerpoint/2010/main" val="116497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latin typeface="Arial" panose="020B0604020202020204" pitchFamily="34" charset="0"/>
                <a:ea typeface="ＭＳ Ｐゴシック" panose="020B0600070205080204" pitchFamily="34" charset="-128"/>
              </a:rPr>
              <a:t>We now provide some examples of applications that illustrate the requirements just enumerated.</a:t>
            </a:r>
          </a:p>
          <a:p>
            <a:pPr eaLnBrk="1" hangingPunct="1"/>
            <a:r>
              <a:rPr lang="en-US" altLang="en-US" sz="1100">
                <a:latin typeface="Arial" panose="020B0604020202020204" pitchFamily="34" charset="0"/>
                <a:ea typeface="ＭＳ Ｐゴシック" panose="020B0600070205080204" pitchFamily="34" charset="-128"/>
              </a:rPr>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coveredby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p>
          <a:p>
            <a:pPr eaLnBrk="1" hangingPunct="1"/>
            <a:r>
              <a:rPr lang="en-US" altLang="en-US" sz="1100">
                <a:latin typeface="Arial" panose="020B0604020202020204" pitchFamily="34" charset="0"/>
                <a:ea typeface="ＭＳ Ｐゴシック" panose="020B0600070205080204" pitchFamily="34" charset="-128"/>
              </a:rPr>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p>
          <a:p>
            <a:pPr eaLnBrk="1" hangingPunct="1"/>
            <a:r>
              <a:rPr lang="en-US" altLang="en-US" sz="1100">
                <a:latin typeface="Arial" panose="020B0604020202020204" pitchFamily="34" charset="0"/>
                <a:ea typeface="ＭＳ Ｐゴシック" panose="020B0600070205080204" pitchFamily="34" charset="-128"/>
              </a:rPr>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D1A3221-B5BA-43FD-ADBD-0C5DABADB836}" type="slidenum">
              <a:rPr lang="en-AU" altLang="en-US" sz="1200"/>
              <a:pPr eaLnBrk="1" hangingPunct="1"/>
              <a:t>6</a:t>
            </a:fld>
            <a:endParaRPr lang="en-AU" altLang="en-US" sz="1200"/>
          </a:p>
        </p:txBody>
      </p:sp>
    </p:spTree>
    <p:extLst>
      <p:ext uri="{BB962C8B-B14F-4D97-AF65-F5344CB8AC3E}">
        <p14:creationId xmlns:p14="http://schemas.microsoft.com/office/powerpoint/2010/main" val="2527070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585FCFC-57ED-449E-9F96-992F09E5E7BE}" type="slidenum">
              <a:rPr lang="en-AU" altLang="en-US" sz="1200"/>
              <a:pPr eaLnBrk="1" hangingPunct="1"/>
              <a:t>42</a:t>
            </a:fld>
            <a:endParaRPr lang="en-AU"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Plaintext is encrypted two letters at a time,according to the rules as shown. </a:t>
            </a:r>
            <a:r>
              <a:rPr lang="en-AU" altLang="en-US">
                <a:latin typeface="Arial" panose="020B0604020202020204" pitchFamily="34" charset="0"/>
                <a:ea typeface="ＭＳ Ｐゴシック" panose="020B0600070205080204" pitchFamily="34" charset="-128"/>
                <a:cs typeface="Arial" panose="020B0604020202020204" pitchFamily="34" charset="0"/>
              </a:rPr>
              <a:t>Note how you wrap from right side back to left, or from bottom back to top.</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if a pair is a repeated letter, insert a filler like 'X',  eg. "balloon" encrypts as "ba lx lo on" </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if both letters fall in the same row, replace each with letter to right (wrapping back to start from end),  eg. “ar" encrypts as "RM" </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if both letters fall in the same column, replace each with the letter below it (again wrapping to top from bottom), eg. “mu" encrypts to "CM" </a:t>
            </a:r>
          </a:p>
          <a:p>
            <a:pPr marL="685800" lvl="1" indent="-228600" eaLnBrk="1" hangingPunct="1">
              <a:lnSpc>
                <a:spcPct val="80000"/>
              </a:lnSpc>
              <a:buFont typeface="Times" panose="02020603050405020304" pitchFamily="18" charset="0"/>
              <a:buAutoNum type="arabicPeriod"/>
            </a:pPr>
            <a:r>
              <a:rPr lang="en-AU" altLang="en-US">
                <a:latin typeface="Arial" panose="020B0604020202020204" pitchFamily="34" charset="0"/>
                <a:ea typeface="ＭＳ Ｐゴシック" panose="020B0600070205080204" pitchFamily="34" charset="-128"/>
                <a:cs typeface="Arial" panose="020B0604020202020204" pitchFamily="34" charset="0"/>
              </a:rPr>
              <a:t> otherwise each letter is replaced by the one in its row in the column of the other letter of the pair, eg. “hs" encrypts to "BP", and “ea" to "IM" or "JM" (as desired) </a:t>
            </a:r>
          </a:p>
          <a:p>
            <a:pPr marL="228600" indent="-228600"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 Decrypting of course works exactly in reverse. Can see this by working the example pairs shown, backwards. </a:t>
            </a:r>
          </a:p>
        </p:txBody>
      </p:sp>
    </p:spTree>
    <p:extLst>
      <p:ext uri="{BB962C8B-B14F-4D97-AF65-F5344CB8AC3E}">
        <p14:creationId xmlns:p14="http://schemas.microsoft.com/office/powerpoint/2010/main" val="23292140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46B3B5B-8DBD-4BAA-97A4-3631CD1FA086}" type="slidenum">
              <a:rPr lang="en-AU" altLang="en-US" sz="1200"/>
              <a:pPr eaLnBrk="1" hangingPunct="1"/>
              <a:t>43</a:t>
            </a:fld>
            <a:endParaRPr lang="en-AU"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p>
        </p:txBody>
      </p:sp>
    </p:spTree>
    <p:extLst>
      <p:ext uri="{BB962C8B-B14F-4D97-AF65-F5344CB8AC3E}">
        <p14:creationId xmlns:p14="http://schemas.microsoft.com/office/powerpoint/2010/main" val="1699813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3BCBEFF-B82D-42E1-AD5D-5E430B307471}" type="slidenum">
              <a:rPr lang="en-AU" altLang="en-US" sz="1200"/>
              <a:pPr eaLnBrk="1" hangingPunct="1"/>
              <a:t>62</a:t>
            </a:fld>
            <a:endParaRPr lang="en-AU"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tLang="en-US">
                <a:latin typeface="Arial" panose="020B0604020202020204" pitchFamily="34" charset="0"/>
                <a:ea typeface="ＭＳ Ｐゴシック" panose="020B0600070205080204" pitchFamily="34" charset="-128"/>
                <a:cs typeface="Arial" panose="020B0604020202020204" pitchFamily="34" charset="0"/>
              </a:rPr>
              <a:t>The general name for this approach is a polyalphabetic substitution cipher. All these techniques have the following features in common: </a:t>
            </a:r>
          </a:p>
          <a:p>
            <a:pPr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 A set of related monoalphabetic substitution rules is used. </a:t>
            </a:r>
          </a:p>
          <a:p>
            <a:pPr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 A key determines which particular rule is chosen for a given transformation.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00970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F7C4A2-3C28-435F-A6CE-33AE1A50397D}" type="slidenum">
              <a:rPr lang="en-AU" altLang="en-US" sz="1200"/>
              <a:pPr eaLnBrk="1" hangingPunct="1"/>
              <a:t>63</a:t>
            </a:fld>
            <a:endParaRPr lang="en-AU"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altLang="en-US">
                <a:latin typeface="Arial" panose="020B0604020202020204" pitchFamily="34" charset="0"/>
                <a:ea typeface="ＭＳ Ｐゴシック" panose="020B0600070205080204" pitchFamily="34" charset="-128"/>
                <a:cs typeface="Arial" panose="020B0604020202020204" pitchFamily="34" charset="0"/>
              </a:rPr>
              <a:t>each used in turn, as shown next. </a:t>
            </a:r>
          </a:p>
        </p:txBody>
      </p:sp>
    </p:spTree>
    <p:extLst>
      <p:ext uri="{BB962C8B-B14F-4D97-AF65-F5344CB8AC3E}">
        <p14:creationId xmlns:p14="http://schemas.microsoft.com/office/powerpoint/2010/main" val="1321611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4F6FF80-02E8-4470-A0DD-14A598DB64A9}" type="slidenum">
              <a:rPr lang="en-AU" altLang="en-US" sz="1200"/>
              <a:pPr eaLnBrk="1" hangingPunct="1"/>
              <a:t>64</a:t>
            </a:fld>
            <a:endParaRPr lang="en-AU"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Discuss this simple example from text Stallings section 2.2.</a:t>
            </a:r>
          </a:p>
        </p:txBody>
      </p:sp>
    </p:spTree>
    <p:extLst>
      <p:ext uri="{BB962C8B-B14F-4D97-AF65-F5344CB8AC3E}">
        <p14:creationId xmlns:p14="http://schemas.microsoft.com/office/powerpoint/2010/main" val="633854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4B254E-F4D3-4B11-8678-06B8F4FC1A91}" type="slidenum">
              <a:rPr lang="en-AU" altLang="en-US" sz="1200"/>
              <a:pPr eaLnBrk="1" hangingPunct="1"/>
              <a:t>65</a:t>
            </a:fld>
            <a:endParaRPr lang="en-AU"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Implementing polyalphabetic ciphers by hand can be very tedious. Various aids were devised to assist the process.</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 </a:t>
            </a:r>
            <a:r>
              <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"Saint-Cyr Slide"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 </a:t>
            </a:r>
            <a:r>
              <a:rPr lang="en-AU"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Vigenère Tableau </a:t>
            </a:r>
            <a:r>
              <a:rPr lang="en-AU"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(given in Stallings 4/e as Table 2.3) is a complete set of forward shifted alphabet mappings.</a:t>
            </a:r>
          </a:p>
          <a:p>
            <a:pPr eaLnBrk="1" hangingPunct="1"/>
            <a:endPar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11100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3093B7E-CEF5-4495-ACD8-372541093E44}" type="slidenum">
              <a:rPr lang="en-AU" altLang="en-US" sz="1200"/>
              <a:pPr eaLnBrk="1" hangingPunct="1"/>
              <a:t>66</a:t>
            </a:fld>
            <a:endParaRPr lang="en-AU"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AU" altLang="en-US">
                <a:latin typeface="Arial" panose="020B0604020202020204" pitchFamily="34" charset="0"/>
                <a:ea typeface="ＭＳ Ｐゴシック" panose="020B0600070205080204" pitchFamily="34" charset="-128"/>
              </a:rPr>
              <a:t>Vigenère &amp; related polyalphabetic ciphers still do not completely obscure the underlying language characteristics. </a:t>
            </a:r>
            <a:r>
              <a:rPr lang="en-US" altLang="en-US">
                <a:latin typeface="Arial" panose="020B0604020202020204" pitchFamily="34" charset="0"/>
                <a:ea typeface="ＭＳ Ｐゴシック" panose="020B0600070205080204" pitchFamily="34" charset="-128"/>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altLang="en-US">
                <a:latin typeface="Arial" panose="020B0604020202020204" pitchFamily="34" charset="0"/>
                <a:ea typeface="ＭＳ Ｐゴシック" panose="020B0600070205080204" pitchFamily="34" charset="-128"/>
              </a:rPr>
              <a:t>The key to breaking them is to identify the number of translation alphabets, and then attack each separately. </a:t>
            </a:r>
            <a:r>
              <a:rPr lang="en-US" altLang="en-US">
                <a:latin typeface="Arial" panose="020B0604020202020204" pitchFamily="34" charset="0"/>
                <a:ea typeface="ＭＳ Ｐゴシック" panose="020B0600070205080204" pitchFamily="34" charset="-128"/>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extLst>
      <p:ext uri="{BB962C8B-B14F-4D97-AF65-F5344CB8AC3E}">
        <p14:creationId xmlns:p14="http://schemas.microsoft.com/office/powerpoint/2010/main" val="3365975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AA780A0-BDC7-4EE1-9BEF-018AF87391BB}" type="slidenum">
              <a:rPr lang="en-AU" altLang="en-US" sz="1200"/>
              <a:pPr eaLnBrk="1" hangingPunct="1"/>
              <a:t>67</a:t>
            </a:fld>
            <a:endParaRPr lang="en-AU"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For some centuries the Vigenère cipher was </a:t>
            </a:r>
            <a:r>
              <a:rPr lang="en-AU" altLang="en-US" i="1">
                <a:latin typeface="Arial" panose="020B0604020202020204" pitchFamily="34" charset="0"/>
                <a:ea typeface="ＭＳ Ｐゴシック" panose="020B0600070205080204" pitchFamily="34" charset="-128"/>
              </a:rPr>
              <a:t>le chiffre indéchiffrable</a:t>
            </a:r>
            <a:r>
              <a:rPr lang="en-AU" altLang="en-US">
                <a:latin typeface="Arial" panose="020B0604020202020204" pitchFamily="34" charset="0"/>
                <a:ea typeface="ＭＳ Ｐゴシック" panose="020B0600070205080204" pitchFamily="34"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tLang="en-US">
                <a:latin typeface="Arial" panose="020B0604020202020204" pitchFamily="34" charset="0"/>
                <a:ea typeface="ＭＳ Ｐゴシック" panose="020B0600070205080204" pitchFamily="34" charset="-128"/>
              </a:rPr>
              <a:t>The important is that if two identical sequences of plaintext letters occur at a distance that is an integer multiple of the keyword length, they will generate identical ciphertext sequences. </a:t>
            </a:r>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extLst>
      <p:ext uri="{BB962C8B-B14F-4D97-AF65-F5344CB8AC3E}">
        <p14:creationId xmlns:p14="http://schemas.microsoft.com/office/powerpoint/2010/main" val="7992442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D9AA9A-1DB3-4A63-9773-DB1827F52465}" type="slidenum">
              <a:rPr lang="en-AU" altLang="en-US" sz="1200"/>
              <a:pPr eaLnBrk="1" hangingPunct="1"/>
              <a:t>68</a:t>
            </a:fld>
            <a:endParaRPr lang="en-AU"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Taking the polyalphabetic idea to the extreme, want as many different translation alphabets as letters in the message being sent. One way of doing this with a smallish key, is to use the Autokey cipher.</a:t>
            </a:r>
          </a:p>
          <a:p>
            <a:pPr eaLnBrk="1" hangingPunct="1"/>
            <a:r>
              <a:rPr lang="en-AU" altLang="en-US">
                <a:latin typeface="Arial" panose="020B0604020202020204" pitchFamily="34" charset="0"/>
                <a:ea typeface="ＭＳ Ｐゴシック" panose="020B0600070205080204" pitchFamily="34" charset="-128"/>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altLang="en-US">
                <a:latin typeface="Arial" panose="020B0604020202020204" pitchFamily="34" charset="0"/>
                <a:ea typeface="ＭＳ Ｐゴシック" panose="020B0600070205080204" pitchFamily="34" charset="-128"/>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extLst>
      <p:ext uri="{BB962C8B-B14F-4D97-AF65-F5344CB8AC3E}">
        <p14:creationId xmlns:p14="http://schemas.microsoft.com/office/powerpoint/2010/main" val="2432580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altLang="en-US" i="1">
                <a:latin typeface="Arial" panose="020B0604020202020204" pitchFamily="34" charset="0"/>
                <a:ea typeface="ＭＳ Ｐゴシック" panose="020B0600070205080204" pitchFamily="34" charset="-128"/>
              </a:rPr>
              <a:t>c</a:t>
            </a:r>
            <a:r>
              <a:rPr lang="en-US" altLang="en-US" i="1" baseline="-25000">
                <a:latin typeface="Arial" panose="020B0604020202020204" pitchFamily="34" charset="0"/>
                <a:ea typeface="ＭＳ Ｐゴシック" panose="020B0600070205080204" pitchFamily="34" charset="-128"/>
              </a:rPr>
              <a:t>i</a:t>
            </a:r>
            <a:r>
              <a:rPr lang="en-US" altLang="en-US" i="1">
                <a:latin typeface="Arial" panose="020B0604020202020204" pitchFamily="34" charset="0"/>
                <a:ea typeface="ＭＳ Ｐゴシック" panose="020B0600070205080204" pitchFamily="34" charset="-128"/>
              </a:rPr>
              <a:t>  =  p</a:t>
            </a:r>
            <a:r>
              <a:rPr lang="en-US" altLang="en-US" i="1" baseline="-25000">
                <a:latin typeface="Arial" panose="020B0604020202020204" pitchFamily="34" charset="0"/>
                <a:ea typeface="ＭＳ Ｐゴシック" panose="020B0600070205080204" pitchFamily="34" charset="-128"/>
              </a:rPr>
              <a:t>i</a:t>
            </a:r>
            <a:r>
              <a:rPr lang="en-US" altLang="en-US" i="1">
                <a:latin typeface="Arial" panose="020B0604020202020204" pitchFamily="34" charset="0"/>
                <a:ea typeface="ＭＳ Ｐゴシック" panose="020B0600070205080204" pitchFamily="34" charset="-128"/>
              </a:rPr>
              <a:t> XOR  k</a:t>
            </a:r>
            <a:r>
              <a:rPr lang="en-US" altLang="en-US" i="1" baseline="-25000">
                <a:latin typeface="Arial" panose="020B0604020202020204" pitchFamily="34" charset="0"/>
                <a:ea typeface="ＭＳ Ｐゴシック" panose="020B0600070205080204" pitchFamily="34" charset="-128"/>
              </a:rPr>
              <a:t>i </a:t>
            </a:r>
          </a:p>
          <a:p>
            <a:pPr eaLnBrk="1" hangingPunct="1"/>
            <a:r>
              <a:rPr lang="en-US" altLang="en-US">
                <a:latin typeface="Arial" panose="020B0604020202020204" pitchFamily="34" charset="0"/>
                <a:ea typeface="ＭＳ Ｐゴシック" panose="020B0600070205080204" pitchFamily="34" charset="-128"/>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342D9D-4B7B-4BCE-AD42-A4C01FFE1BDC}" type="slidenum">
              <a:rPr lang="en-AU" altLang="en-US" sz="1200"/>
              <a:pPr eaLnBrk="1" hangingPunct="1"/>
              <a:t>69</a:t>
            </a:fld>
            <a:endParaRPr lang="en-AU" altLang="en-US" sz="1200"/>
          </a:p>
        </p:txBody>
      </p:sp>
    </p:spTree>
    <p:extLst>
      <p:ext uri="{BB962C8B-B14F-4D97-AF65-F5344CB8AC3E}">
        <p14:creationId xmlns:p14="http://schemas.microsoft.com/office/powerpoint/2010/main" val="2354095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latin typeface="Arial" panose="020B0604020202020204" pitchFamily="34" charset="0"/>
                <a:ea typeface="ＭＳ Ｐゴシック" panose="020B0600070205080204" pitchFamily="34" charset="-128"/>
                <a:cs typeface="Arial" panose="020B0604020202020204" pitchFamily="34" charset="0"/>
              </a:rPr>
              <a:t>Computer security is both fascinating and complex. Some of the reasons follow:</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1.</a:t>
            </a:r>
            <a:r>
              <a:rPr lang="en-US" altLang="en-US" sz="1100">
                <a:latin typeface="Arial" panose="020B0604020202020204" pitchFamily="34" charset="0"/>
                <a:ea typeface="ＭＳ Ｐゴシック" panose="020B0600070205080204" pitchFamily="34" charset="-128"/>
                <a:cs typeface="Arial" panose="020B0604020202020204" pitchFamily="34" charset="0"/>
              </a:rPr>
              <a:t> Computer security is not as simple as it might first appear to the novice. The requirements seem to be straightforward, but the mechanisms used to meet those requirements can be quite complex and subtle.</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2.</a:t>
            </a:r>
            <a:r>
              <a:rPr lang="en-US" altLang="en-US" sz="1100">
                <a:latin typeface="Arial" panose="020B0604020202020204" pitchFamily="34" charset="0"/>
                <a:ea typeface="ＭＳ Ｐゴシック" panose="020B0600070205080204" pitchFamily="34" charset="-128"/>
                <a:cs typeface="Arial" panose="020B0604020202020204" pitchFamily="34" charset="0"/>
              </a:rPr>
              <a:t> In developing a particular security mechanism or algorithm, one must always consider potential attacks (often unexpected) on those security features. </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3.</a:t>
            </a:r>
            <a:r>
              <a:rPr lang="en-US" altLang="en-US" sz="1100">
                <a:latin typeface="Arial" panose="020B0604020202020204" pitchFamily="34" charset="0"/>
                <a:ea typeface="ＭＳ Ｐゴシック" panose="020B0600070205080204" pitchFamily="34" charset="-128"/>
                <a:cs typeface="Arial" panose="020B0604020202020204" pitchFamily="34" charset="0"/>
              </a:rPr>
              <a:t> Hence procedures used to provide particular services are often counterintuitive. </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4. </a:t>
            </a:r>
            <a:r>
              <a:rPr lang="en-US" altLang="en-US" sz="1100">
                <a:latin typeface="Arial" panose="020B0604020202020204" pitchFamily="34" charset="0"/>
                <a:ea typeface="ＭＳ Ｐゴシック" panose="020B0600070205080204" pitchFamily="34" charset="-128"/>
                <a:cs typeface="Arial" panose="020B0604020202020204" pitchFamily="34" charset="0"/>
              </a:rPr>
              <a:t>Having designed various security mechanisms, it is necessary to decide where to use them.</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5.</a:t>
            </a:r>
            <a:r>
              <a:rPr lang="en-US" altLang="en-US" sz="1100">
                <a:latin typeface="Arial" panose="020B0604020202020204" pitchFamily="34" charset="0"/>
                <a:ea typeface="ＭＳ Ｐゴシック" panose="020B0600070205080204" pitchFamily="34" charset="-128"/>
                <a:cs typeface="Arial" panose="020B0604020202020204" pitchFamily="34" charset="0"/>
              </a:rPr>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6. </a:t>
            </a:r>
            <a:r>
              <a:rPr lang="en-US" altLang="en-US" sz="1100">
                <a:latin typeface="Arial" panose="020B0604020202020204" pitchFamily="34" charset="0"/>
                <a:ea typeface="ＭＳ Ｐゴシック" panose="020B0600070205080204" pitchFamily="34" charset="-128"/>
                <a:cs typeface="Arial" panose="020B0604020202020204" pitchFamily="34" charset="0"/>
              </a:rPr>
              <a:t>Computer security is essentially a battle of wits between a perpetrator who tries to find holes and the designer or administrator who tries to close them. </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7. </a:t>
            </a:r>
            <a:r>
              <a:rPr lang="en-US" altLang="en-US" sz="1100">
                <a:latin typeface="Arial" panose="020B0604020202020204" pitchFamily="34" charset="0"/>
                <a:ea typeface="ＭＳ Ｐゴシック" panose="020B0600070205080204" pitchFamily="34" charset="-128"/>
                <a:cs typeface="Arial" panose="020B0604020202020204" pitchFamily="34" charset="0"/>
              </a:rPr>
              <a:t>There is a natural tendency on the part of users and system managers to perceive little benefit from security investment until a security failure occurs.</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8. </a:t>
            </a:r>
            <a:r>
              <a:rPr lang="en-US" altLang="en-US" sz="1100">
                <a:latin typeface="Arial" panose="020B0604020202020204" pitchFamily="34" charset="0"/>
                <a:ea typeface="ＭＳ Ｐゴシック" panose="020B0600070205080204" pitchFamily="34" charset="-128"/>
                <a:cs typeface="Arial" panose="020B0604020202020204" pitchFamily="34" charset="0"/>
              </a:rPr>
              <a:t>Security requires regular monitoring, difficult in today's short-term environment.</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9. </a:t>
            </a:r>
            <a:r>
              <a:rPr lang="en-US" altLang="en-US" sz="1100">
                <a:latin typeface="Arial" panose="020B0604020202020204" pitchFamily="34" charset="0"/>
                <a:ea typeface="ＭＳ Ｐゴシック" panose="020B0600070205080204" pitchFamily="34" charset="-128"/>
                <a:cs typeface="Arial" panose="020B0604020202020204" pitchFamily="34" charset="0"/>
              </a:rPr>
              <a:t>Security is still too often an afterthought - incorporated after the design is complete.</a:t>
            </a:r>
          </a:p>
          <a:p>
            <a:pPr eaLnBrk="1" hangingPunct="1"/>
            <a:r>
              <a:rPr lang="en-US" altLang="en-US" sz="1100" b="1">
                <a:latin typeface="Arial" panose="020B0604020202020204" pitchFamily="34" charset="0"/>
                <a:ea typeface="ＭＳ Ｐゴシック" panose="020B0600070205080204" pitchFamily="34" charset="-128"/>
                <a:cs typeface="Arial" panose="020B0604020202020204" pitchFamily="34" charset="0"/>
              </a:rPr>
              <a:t>10. </a:t>
            </a:r>
            <a:r>
              <a:rPr lang="en-US" altLang="en-US" sz="1100">
                <a:latin typeface="Arial" panose="020B0604020202020204" pitchFamily="34" charset="0"/>
                <a:ea typeface="ＭＳ Ｐゴシック" panose="020B0600070205080204" pitchFamily="34" charset="-128"/>
                <a:cs typeface="Arial" panose="020B0604020202020204" pitchFamily="34" charset="0"/>
              </a:rPr>
              <a:t>Many users / security administrators view strong security as an impediment to efficient and user-friendly operation of an information system or use of information.</a:t>
            </a:r>
          </a:p>
          <a:p>
            <a:pPr eaLnBrk="1" hangingPunct="1"/>
            <a:endParaRPr lang="en-US" altLang="en-US" sz="1100">
              <a:latin typeface="Arial" panose="020B0604020202020204" pitchFamily="34" charset="0"/>
              <a:ea typeface="ＭＳ Ｐゴシック" panose="020B0600070205080204" pitchFamily="34" charset="-128"/>
              <a:cs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464D16C-E687-4FFB-B21A-9E8E4206AE91}" type="slidenum">
              <a:rPr lang="en-AU" altLang="en-US" sz="1200"/>
              <a:pPr eaLnBrk="1" hangingPunct="1"/>
              <a:t>7</a:t>
            </a:fld>
            <a:endParaRPr lang="en-AU" altLang="en-US" sz="1200"/>
          </a:p>
        </p:txBody>
      </p:sp>
    </p:spTree>
    <p:extLst>
      <p:ext uri="{BB962C8B-B14F-4D97-AF65-F5344CB8AC3E}">
        <p14:creationId xmlns:p14="http://schemas.microsoft.com/office/powerpoint/2010/main" val="679812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3C1580-A5D8-4F7C-AC7B-79D70821AE91}" type="slidenum">
              <a:rPr lang="en-AU" altLang="en-US" sz="1200"/>
              <a:pPr eaLnBrk="1" hangingPunct="1"/>
              <a:t>70</a:t>
            </a:fld>
            <a:endParaRPr lang="en-AU"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one-time pad offers complete security but, in practice, has two fundamental difficulties: </a:t>
            </a:r>
          </a:p>
          <a:p>
            <a:pPr marL="228600" indent="-228600"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There is the practical problem of making large quantities of random keys. </a:t>
            </a:r>
          </a:p>
          <a:p>
            <a:pPr marL="228600" indent="-228600" eaLnBrk="1" hangingPunct="1">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cs typeface="Arial" panose="020B0604020202020204" pitchFamily="34" charset="0"/>
              </a:rPr>
              <a:t>And the problem of key distribution and protection, where for every message to be sent, a key of equal length is needed by both sender and receiver.</a:t>
            </a:r>
          </a:p>
          <a:p>
            <a:pPr marL="228600" indent="-228600" eaLnBrk="1" hangingPunct="1">
              <a:buFont typeface="Times" panose="02020603050405020304" pitchFamily="18"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Because of these difficulties, the one-time pad is of limited utility, and is useful primarily for low-bandwidth channels requiring very high security. The one-time pad is the only cryptosystem that exhibits what is referred to as </a:t>
            </a:r>
            <a:r>
              <a:rPr lang="en-US" altLang="en-US" i="1">
                <a:latin typeface="Arial" panose="020B0604020202020204" pitchFamily="34" charset="0"/>
                <a:ea typeface="ＭＳ Ｐゴシック" panose="020B0600070205080204" pitchFamily="34" charset="-128"/>
                <a:cs typeface="Arial" panose="020B0604020202020204" pitchFamily="34" charset="0"/>
              </a:rPr>
              <a:t>perfect secrecy.</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542742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6B746AD-1069-4315-B105-7F0E0B7AF124}" type="slidenum">
              <a:rPr lang="en-AU" altLang="en-US" sz="1200"/>
              <a:pPr eaLnBrk="1" hangingPunct="1"/>
              <a:t>71</a:t>
            </a:fld>
            <a:endParaRPr lang="en-AU"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latin typeface="Arial" panose="020B0604020202020204" pitchFamily="34" charset="0"/>
                <a:ea typeface="ＭＳ Ｐゴシック" panose="020B0600070205080204" pitchFamily="34" charset="-128"/>
                <a:cs typeface="Arial" panose="020B0604020202020204" pitchFamily="34" charset="0"/>
              </a:rPr>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21336498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D036641-88A4-4E98-AACC-57D16F7E6A33}" type="slidenum">
              <a:rPr lang="en-AU" altLang="en-US" sz="1200"/>
              <a:pPr eaLnBrk="1" hangingPunct="1"/>
              <a:t>72</a:t>
            </a:fld>
            <a:endParaRPr lang="en-AU"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simplest such cipher is the rail fence technique, in which the plaintext is written down as a sequence of diagonals and then read off as a sequence of rows.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example message is: </a:t>
            </a:r>
            <a:r>
              <a:rPr lang="en-AU" altLang="en-US">
                <a:latin typeface="Arial" panose="020B0604020202020204" pitchFamily="34" charset="0"/>
                <a:ea typeface="ＭＳ Ｐゴシック" panose="020B0600070205080204" pitchFamily="34" charset="-128"/>
                <a:cs typeface="Arial" panose="020B0604020202020204" pitchFamily="34" charset="0"/>
              </a:rPr>
              <a:t>"meet me after the toga party" with a rail fence of depth 2.</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This sort of thing would be trivial to cryptanalyze.</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35907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ADEB24-7D74-46D7-B97A-EEA53275CD45}" type="slidenum">
              <a:rPr lang="en-AU" altLang="en-US" sz="1200"/>
              <a:pPr eaLnBrk="1" hangingPunct="1"/>
              <a:t>73</a:t>
            </a:fld>
            <a:endParaRPr lang="en-AU"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extLst>
      <p:ext uri="{BB962C8B-B14F-4D97-AF65-F5344CB8AC3E}">
        <p14:creationId xmlns:p14="http://schemas.microsoft.com/office/powerpoint/2010/main" val="2336969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5BCF16-69D6-4F2D-811A-CF4249368055}" type="slidenum">
              <a:rPr lang="en-AU" altLang="en-US" sz="1200"/>
              <a:pPr eaLnBrk="1" hangingPunct="1"/>
              <a:t>74</a:t>
            </a:fld>
            <a:endParaRPr lang="en-AU"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Have seen that ciphers based on just substitutions or transpositions are not secure, and can be attacked because they do not sufficient obscure the underlying language structure</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So consider using several ciphers in succession to make harder.</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A substitution followed by a transposition is known as a Product Cipher, and makes a new much more secure cipher, and forms the bridge to modern ciphers.</a:t>
            </a:r>
          </a:p>
        </p:txBody>
      </p:sp>
    </p:spTree>
    <p:extLst>
      <p:ext uri="{BB962C8B-B14F-4D97-AF65-F5344CB8AC3E}">
        <p14:creationId xmlns:p14="http://schemas.microsoft.com/office/powerpoint/2010/main" val="12278782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9DFB4A-EB9B-4F8A-BD16-DB8344214594}" type="slidenum">
              <a:rPr lang="en-AU" altLang="en-US" sz="1200"/>
              <a:pPr eaLnBrk="1" hangingPunct="1"/>
              <a:t>75</a:t>
            </a:fld>
            <a:endParaRPr lang="en-AU"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 next major advance in ciphers required use of mechanical cipher machines which enabled to use of complex varying substitutions.</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altLang="en-US" baseline="30000">
                <a:solidFill>
                  <a:srgbClr val="000000"/>
                </a:solidFill>
                <a:latin typeface="Arial" panose="020B0604020202020204" pitchFamily="34" charset="0"/>
                <a:ea typeface="ＭＳ Ｐゴシック" panose="020B0600070205080204" pitchFamily="34" charset="-128"/>
                <a:cs typeface="Arial" panose="020B0604020202020204" pitchFamily="34" charset="0"/>
              </a:rPr>
              <a:t>3</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=17576 alphabets used.</a:t>
            </a:r>
          </a:p>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They were extensively used in world war 2, and the history of their use and analysis is one of the great stories from WW2.</a:t>
            </a:r>
          </a:p>
        </p:txBody>
      </p:sp>
    </p:spTree>
    <p:extLst>
      <p:ext uri="{BB962C8B-B14F-4D97-AF65-F5344CB8AC3E}">
        <p14:creationId xmlns:p14="http://schemas.microsoft.com/office/powerpoint/2010/main" val="35494447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17BAD1-FBFA-432A-A2BF-2CCE170A8041}" type="slidenum">
              <a:rPr lang="en-AU" altLang="en-US" sz="1200"/>
              <a:pPr eaLnBrk="1" hangingPunct="1"/>
              <a:t>76</a:t>
            </a:fld>
            <a:endParaRPr lang="en-AU" altLang="en-US" sz="120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This photo of an Allied </a:t>
            </a:r>
            <a:r>
              <a:rPr lang="en-US" altLang="en-US" i="1">
                <a:solidFill>
                  <a:srgbClr val="000000"/>
                </a:solidFill>
                <a:latin typeface="Arial" panose="020B0604020202020204" pitchFamily="34" charset="0"/>
                <a:ea typeface="ＭＳ Ｐゴシック" panose="020B0600070205080204" pitchFamily="34" charset="-128"/>
                <a:cs typeface="Arial" panose="020B0604020202020204" pitchFamily="34" charset="0"/>
              </a:rPr>
              <a:t>Hagelin </a:t>
            </a: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rPr>
              <a:t>machine was taken by Lawrie Brown at Eurocrypt'93 in Norway. Note pen for scale, and the rotating cipher wheels near the front.</a:t>
            </a:r>
          </a:p>
        </p:txBody>
      </p:sp>
    </p:spTree>
    <p:extLst>
      <p:ext uri="{BB962C8B-B14F-4D97-AF65-F5344CB8AC3E}">
        <p14:creationId xmlns:p14="http://schemas.microsoft.com/office/powerpoint/2010/main" val="3915203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p>
          <a:p>
            <a:pPr eaLnBrk="1" hangingPunct="1">
              <a:lnSpc>
                <a:spcPct val="90000"/>
              </a:lnSpc>
            </a:pPr>
            <a:r>
              <a:rPr lang="en-US" altLang="en-US">
                <a:latin typeface="Arial" panose="020B0604020202020204" pitchFamily="34" charset="0"/>
                <a:ea typeface="ＭＳ Ｐゴシック" panose="020B0600070205080204" pitchFamily="34" charset="-128"/>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FF13E55-9D01-42BE-92DF-6651759C7F2B}" type="slidenum">
              <a:rPr lang="en-AU" altLang="en-US" sz="1200"/>
              <a:pPr eaLnBrk="1" hangingPunct="1"/>
              <a:t>77</a:t>
            </a:fld>
            <a:endParaRPr lang="en-AU" altLang="en-US" sz="1200"/>
          </a:p>
        </p:txBody>
      </p:sp>
    </p:spTree>
    <p:extLst>
      <p:ext uri="{BB962C8B-B14F-4D97-AF65-F5344CB8AC3E}">
        <p14:creationId xmlns:p14="http://schemas.microsoft.com/office/powerpoint/2010/main" val="17435184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56BCAD-AA1C-410D-A71E-7C242A1422BF}" type="slidenum">
              <a:rPr lang="en-AU" altLang="en-US" sz="1200"/>
              <a:pPr eaLnBrk="1" hangingPunct="1"/>
              <a:t>78</a:t>
            </a:fld>
            <a:endParaRPr lang="en-AU"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cs typeface="Arial" panose="020B0604020202020204" pitchFamily="34" charset="0"/>
              </a:rPr>
              <a:t>Steganography is </a:t>
            </a:r>
            <a:r>
              <a:rPr lang="en-US" altLang="en-US">
                <a:latin typeface="Arial" panose="020B0604020202020204" pitchFamily="34" charset="0"/>
                <a:ea typeface="ＭＳ Ｐゴシック" panose="020B0600070205080204" pitchFamily="34" charset="-128"/>
                <a:cs typeface="Arial" panose="020B0604020202020204" pitchFamily="34" charset="0"/>
              </a:rPr>
              <a:t>an alternative to encryption which hides the very existence of a message by some means. There are a large range of techniques for doing this.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Steganography has a number of drawbacks when compared to encryption. It requires a lot of overhead to hide a relatively few bits of information.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750594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Public-key Encryption</a:t>
            </a:r>
          </a:p>
        </p:txBody>
      </p:sp>
      <p:sp>
        <p:nvSpPr>
          <p:cNvPr id="9219" name="Rectangle 3"/>
          <p:cNvSpPr>
            <a:spLocks noGrp="1" noChangeArrowheads="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0708E-8D2C-45F3-B572-B0E8E43FE1EB}" type="datetime1">
              <a:rPr lang="en-US" altLang="en-US" sz="1200"/>
              <a:pPr/>
              <a:t>8/23/2019</a:t>
            </a:fld>
            <a:endParaRPr lang="en-US" altLang="en-US" sz="1200"/>
          </a:p>
        </p:txBody>
      </p:sp>
      <p:sp>
        <p:nvSpPr>
          <p:cNvPr id="9220" name="Rectangle 6"/>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Montclair State University</a:t>
            </a:r>
          </a:p>
        </p:txBody>
      </p:sp>
      <p:sp>
        <p:nvSpPr>
          <p:cNvPr id="9221"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82FB7E-0D43-4AF0-9ADC-5F9B760F36DA}" type="slidenum">
              <a:rPr lang="en-US" altLang="en-US" sz="1200"/>
              <a:pPr/>
              <a:t>80</a:t>
            </a:fld>
            <a:endParaRPr lang="en-US" altLang="en-US" sz="1200"/>
          </a:p>
        </p:txBody>
      </p:sp>
      <p:sp>
        <p:nvSpPr>
          <p:cNvPr id="9222" name="Rectangle 2"/>
          <p:cNvSpPr>
            <a:spLocks noGrp="1" noRot="1" noChangeAspect="1" noChangeArrowheads="1" noTextEdit="1"/>
          </p:cNvSpPr>
          <p:nvPr>
            <p:ph type="sldImg"/>
          </p:nvPr>
        </p:nvSpPr>
        <p:spPr>
          <a:ln/>
        </p:spPr>
      </p:sp>
      <p:sp>
        <p:nvSpPr>
          <p:cNvPr id="92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2413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34503B-AFD4-4D52-B898-541C1BAB4787}" type="slidenum">
              <a:rPr lang="en-AU" altLang="en-US" sz="1200"/>
              <a:pPr eaLnBrk="1" hangingPunct="1"/>
              <a:t>8</a:t>
            </a:fld>
            <a:endParaRPr lang="en-AU"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 the problems are compounded. ITU-T Recommendation X.800, </a:t>
            </a:r>
            <a:r>
              <a:rPr lang="en-US" altLang="en-US" i="1">
                <a:latin typeface="Arial" panose="020B0604020202020204" pitchFamily="34" charset="0"/>
                <a:ea typeface="ＭＳ Ｐゴシック" panose="020B0600070205080204" pitchFamily="34" charset="-128"/>
                <a:cs typeface="Arial" panose="020B0604020202020204" pitchFamily="34" charset="0"/>
              </a:rPr>
              <a:t>Security Architecture for OSI</a:t>
            </a:r>
            <a:r>
              <a:rPr lang="en-US" altLang="en-US">
                <a:latin typeface="Arial" panose="020B0604020202020204" pitchFamily="34" charset="0"/>
                <a:ea typeface="ＭＳ Ｐゴシック" panose="020B0600070205080204" pitchFamily="34" charset="-128"/>
                <a:cs typeface="Arial" panose="020B0604020202020204" pitchFamily="34" charset="0"/>
              </a:rPr>
              <a:t>, defines such a systematic approach. The OSI security architecture is useful to managers as a way of organizing the task of providing security.</a:t>
            </a:r>
          </a:p>
        </p:txBody>
      </p:sp>
    </p:spTree>
    <p:extLst>
      <p:ext uri="{BB962C8B-B14F-4D97-AF65-F5344CB8AC3E}">
        <p14:creationId xmlns:p14="http://schemas.microsoft.com/office/powerpoint/2010/main" val="378320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A16D69B-D66C-4F37-9F2A-058B54C9FD1E}" type="slidenum">
              <a:rPr lang="en-AU" altLang="en-US" sz="1200"/>
              <a:pPr eaLnBrk="1" hangingPunct="1"/>
              <a:t>9</a:t>
            </a:fld>
            <a:endParaRPr lang="en-AU"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OSI security architecture focuses on security attacks, mechanisms, and services. These can be defined briefly as follows: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attack</a:t>
            </a:r>
            <a:r>
              <a:rPr lang="en-US" altLang="en-US">
                <a:latin typeface="Arial" panose="020B0604020202020204" pitchFamily="34" charset="0"/>
                <a:ea typeface="ＭＳ Ｐゴシック" panose="020B0600070205080204" pitchFamily="34" charset="-128"/>
                <a:cs typeface="Arial" panose="020B0604020202020204" pitchFamily="34" charset="0"/>
              </a:rPr>
              <a:t>: Any action that compromises the security of information owned by an organization.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mechanism</a:t>
            </a:r>
            <a:r>
              <a:rPr lang="en-US" altLang="en-US">
                <a:latin typeface="Arial" panose="020B0604020202020204" pitchFamily="34" charset="0"/>
                <a:ea typeface="ＭＳ Ｐゴシック" panose="020B0600070205080204" pitchFamily="34" charset="-128"/>
                <a:cs typeface="Arial" panose="020B0604020202020204" pitchFamily="34" charset="0"/>
              </a:rPr>
              <a:t>: A process (or a device incorporating such a process) that is designed to detect, prevent, or recover from a security attack.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service</a:t>
            </a:r>
            <a:r>
              <a:rPr lang="en-US" altLang="en-US">
                <a:latin typeface="Arial" panose="020B0604020202020204" pitchFamily="34" charset="0"/>
                <a:ea typeface="ＭＳ Ｐゴシック" panose="020B0600070205080204" pitchFamily="34" charset="-128"/>
                <a:cs typeface="Arial" panose="020B0604020202020204" pitchFamily="34" charset="0"/>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In the literature, the terms </a:t>
            </a:r>
            <a:r>
              <a:rPr lang="en-US" altLang="en-US" i="1">
                <a:latin typeface="Arial" panose="020B0604020202020204" pitchFamily="34" charset="0"/>
                <a:ea typeface="ＭＳ Ｐゴシック" panose="020B0600070205080204" pitchFamily="34" charset="-128"/>
                <a:cs typeface="Arial" panose="020B0604020202020204" pitchFamily="34" charset="0"/>
              </a:rPr>
              <a:t>threat and attack </a:t>
            </a:r>
            <a:r>
              <a:rPr lang="en-US" altLang="en-US">
                <a:latin typeface="Arial" panose="020B0604020202020204" pitchFamily="34" charset="0"/>
                <a:ea typeface="ＭＳ Ｐゴシック" panose="020B0600070205080204" pitchFamily="34" charset="-128"/>
                <a:cs typeface="Arial" panose="020B0604020202020204" pitchFamily="34" charset="0"/>
              </a:rPr>
              <a:t>are commonly used to mean more or less the same thing. Table 1.1 provides definitions taken from RFC 2828, </a:t>
            </a:r>
            <a:r>
              <a:rPr lang="en-US" altLang="en-US" i="1">
                <a:latin typeface="Arial" panose="020B0604020202020204" pitchFamily="34" charset="0"/>
                <a:ea typeface="ＭＳ Ｐゴシック" panose="020B0600070205080204" pitchFamily="34" charset="-128"/>
                <a:cs typeface="Arial" panose="020B0604020202020204" pitchFamily="34" charset="0"/>
              </a:rPr>
              <a:t>Internet Security Glossary.</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Threat - </a:t>
            </a:r>
            <a:r>
              <a:rPr lang="en-US" altLang="en-US">
                <a:latin typeface="Arial" panose="020B0604020202020204" pitchFamily="34" charset="0"/>
                <a:ea typeface="ＭＳ Ｐゴシック" panose="020B0600070205080204" pitchFamily="34" charset="-128"/>
                <a:cs typeface="Arial" panose="020B0604020202020204" pitchFamily="34" charset="0"/>
              </a:rPr>
              <a:t>A potential for violation of security, which exists when there is a circumstance, capability, action, or event that could breach security and cause harm. That is, a threat is a possible danger that might exploit a vulnerability.</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Attack - </a:t>
            </a:r>
            <a:r>
              <a:rPr lang="en-US" altLang="en-US">
                <a:latin typeface="Arial" panose="020B0604020202020204" pitchFamily="34" charset="0"/>
                <a:ea typeface="ＭＳ Ｐゴシック" panose="020B0600070205080204" pitchFamily="34" charset="-128"/>
                <a:cs typeface="Arial" panose="020B0604020202020204" pitchFamily="34" charset="0"/>
              </a:rPr>
              <a:t>An assault on system security that derives from an intelligent threat; that is, an intelligent act that is a deliberate attempt (especially in the sense of a method or technique) to evade security services and violate the security policy of a system.</a:t>
            </a:r>
          </a:p>
        </p:txBody>
      </p:sp>
    </p:spTree>
    <p:extLst>
      <p:ext uri="{BB962C8B-B14F-4D97-AF65-F5344CB8AC3E}">
        <p14:creationId xmlns:p14="http://schemas.microsoft.com/office/powerpoint/2010/main" val="349978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61D0505-5EE7-4E12-BCC0-58093C531F2E}" type="slidenum">
              <a:rPr lang="en-AU" altLang="en-US" sz="1200"/>
              <a:pPr eaLnBrk="1" hangingPunct="1"/>
              <a:t>10</a:t>
            </a:fld>
            <a:endParaRPr lang="en-AU"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useful means of classifying security attacks, used both in X.800 and RFC 2828, is in terms of </a:t>
            </a:r>
            <a:r>
              <a:rPr lang="en-US" altLang="en-US" i="1">
                <a:latin typeface="Arial" panose="020B0604020202020204" pitchFamily="34" charset="0"/>
                <a:ea typeface="ＭＳ Ｐゴシック" panose="020B0600070205080204" pitchFamily="34" charset="-128"/>
                <a:cs typeface="Arial" panose="020B0604020202020204" pitchFamily="34" charset="0"/>
              </a:rPr>
              <a:t>passive attacks </a:t>
            </a:r>
            <a:r>
              <a:rPr lang="en-US" altLang="en-US">
                <a:latin typeface="Arial" panose="020B0604020202020204" pitchFamily="34" charset="0"/>
                <a:ea typeface="ＭＳ Ｐゴシック" panose="020B0600070205080204" pitchFamily="34" charset="-128"/>
                <a:cs typeface="Arial" panose="020B0604020202020204" pitchFamily="34" charset="0"/>
              </a:rPr>
              <a:t>and </a:t>
            </a:r>
            <a:r>
              <a:rPr lang="en-US" altLang="en-US" i="1">
                <a:latin typeface="Arial" panose="020B0604020202020204" pitchFamily="34" charset="0"/>
                <a:ea typeface="ＭＳ Ｐゴシック" panose="020B0600070205080204" pitchFamily="34" charset="-128"/>
                <a:cs typeface="Arial" panose="020B0604020202020204" pitchFamily="34" charset="0"/>
              </a:rPr>
              <a:t>active attacks. </a:t>
            </a:r>
            <a:r>
              <a:rPr lang="en-US" altLang="en-US">
                <a:latin typeface="Arial" panose="020B0604020202020204" pitchFamily="34" charset="0"/>
                <a:ea typeface="ＭＳ Ｐゴシック" panose="020B0600070205080204" pitchFamily="34" charset="-128"/>
                <a:cs typeface="Arial" panose="020B0604020202020204" pitchFamily="34" charset="0"/>
              </a:rPr>
              <a:t>A passive attack attempts to learn or make use of information from the system but does not affect system resources.</a:t>
            </a:r>
            <a:endParaRPr lang="en-US" altLang="en-US" b="1">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i="1">
                <a:latin typeface="Arial" panose="020B0604020202020204" pitchFamily="34" charset="0"/>
                <a:ea typeface="ＭＳ Ｐゴシック" panose="020B0600070205080204" pitchFamily="34" charset="-128"/>
                <a:cs typeface="Arial" panose="020B0604020202020204" pitchFamily="34" charset="0"/>
              </a:rPr>
              <a:t>Passive attacks </a:t>
            </a:r>
            <a:r>
              <a:rPr lang="en-US" altLang="en-US">
                <a:latin typeface="Arial" panose="020B0604020202020204" pitchFamily="34" charset="0"/>
                <a:ea typeface="ＭＳ Ｐゴシック" panose="020B0600070205080204" pitchFamily="34" charset="-128"/>
                <a:cs typeface="Arial" panose="020B0604020202020204" pitchFamily="34" charset="0"/>
              </a:rPr>
              <a:t>are in the nature of eavesdropping on, or monitoring of, transmissions. The goal of the opponent is to obtain information that is being transmitted. Two types of passive attacks are</a:t>
            </a:r>
            <a:r>
              <a:rPr lang="en-AU" altLang="en-US">
                <a:latin typeface="Arial" panose="020B0604020202020204" pitchFamily="34" charset="0"/>
                <a:ea typeface="ＭＳ Ｐゴシック" panose="020B0600070205080204" pitchFamily="34" charset="-128"/>
                <a:cs typeface="Arial" panose="020B0604020202020204" pitchFamily="34" charset="0"/>
              </a:rPr>
              <a: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release of message contents - as shown above in Stallings Figure 1.2a here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traffic analysis - monitor traffic flow to determine location and identity of communicating hosts and could observe the frequency and length of messages being exchanged</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These attacks are difficult to detect because they do not involve any alteration of the data.</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40692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45FE2A-E070-46D3-845D-D46925218D7B}" type="slidenum">
              <a:rPr lang="en-AU" altLang="en-US" sz="1200"/>
              <a:pPr eaLnBrk="1" hangingPunct="1"/>
              <a:t>11</a:t>
            </a:fld>
            <a:endParaRPr lang="en-AU"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Active attacks involve some modification of the data stream or the creation of a false stream and can be subdivided into four categories: masquerade, replay, modification of messages, and denial of service</a:t>
            </a:r>
            <a:r>
              <a:rPr lang="en-AU" altLang="en-US">
                <a:latin typeface="Arial" panose="020B0604020202020204" pitchFamily="34" charset="0"/>
                <a:ea typeface="ＭＳ Ｐゴシック" panose="020B0600070205080204" pitchFamily="34" charset="-128"/>
                <a:cs typeface="Arial" panose="020B0604020202020204" pitchFamily="34" charset="0"/>
              </a:rPr>
              <a:t>:</a:t>
            </a:r>
          </a:p>
          <a:p>
            <a:pPr eaLnBrk="1" hangingPunct="1">
              <a:lnSpc>
                <a:spcPct val="90000"/>
              </a:lnSpc>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masquerade of one entity as some other</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replay previous messages (as shown above in Stallings Figure 1.3b)</a:t>
            </a:r>
          </a:p>
          <a:p>
            <a:pPr eaLnBrk="1" hangingPunct="1">
              <a:lnSpc>
                <a:spcPct val="90000"/>
              </a:lnSpc>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modify/alter (part of) messages in transit to produce an unauthorized effect</a:t>
            </a:r>
          </a:p>
          <a:p>
            <a:pPr eaLnBrk="1" hangingPunct="1">
              <a:buFontTx/>
              <a:buChar char="•"/>
            </a:pPr>
            <a:r>
              <a:rPr lang="en-US" altLang="en-US">
                <a:latin typeface="Arial" panose="020B0604020202020204" pitchFamily="34" charset="0"/>
                <a:ea typeface="ＭＳ Ｐゴシック" panose="020B0600070205080204" pitchFamily="34" charset="-128"/>
                <a:cs typeface="Arial" panose="020B0604020202020204" pitchFamily="34" charset="0"/>
              </a:rPr>
              <a:t> denial of service - prevents or inhibits the normal use or management of communications facilities</a:t>
            </a:r>
          </a:p>
          <a:p>
            <a:pPr eaLnBrk="1" hangingPunct="1">
              <a:lnSpc>
                <a:spcPct val="90000"/>
              </a:lnSpc>
            </a:pPr>
            <a:r>
              <a:rPr lang="en-US" altLang="en-US">
                <a:latin typeface="Arial" panose="020B0604020202020204" pitchFamily="34" charset="0"/>
                <a:ea typeface="ＭＳ Ｐゴシック" panose="020B0600070205080204" pitchFamily="34" charset="-128"/>
                <a:cs typeface="Arial" panose="020B0604020202020204" pitchFamily="34"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lvl="1" eaLnBrk="1" hangingPunct="1">
              <a:lnSpc>
                <a:spcPct val="90000"/>
              </a:lnSpc>
            </a:pPr>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1189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CCDACA-7089-437F-AB8B-5DE6940FAEB4}" type="datetimeFigureOut">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269411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CCDACA-7089-437F-AB8B-5DE6940FAEB4}" type="datetimeFigureOut">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121792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CCDACA-7089-437F-AB8B-5DE6940FAEB4}" type="datetimeFigureOut">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230048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CCDACA-7089-437F-AB8B-5DE6940FAEB4}" type="datetimeFigureOut">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14976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CCDACA-7089-437F-AB8B-5DE6940FAEB4}" type="datetimeFigureOut">
              <a:rPr lang="en-IN" smtClean="0"/>
              <a:t>23-08-2019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226774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CCDACA-7089-437F-AB8B-5DE6940FAEB4}" type="datetimeFigureOut">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266875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CCDACA-7089-437F-AB8B-5DE6940FAEB4}" type="datetimeFigureOut">
              <a:rPr lang="en-IN" smtClean="0"/>
              <a:t>23-08-2019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362435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CCDACA-7089-437F-AB8B-5DE6940FAEB4}" type="datetimeFigureOut">
              <a:rPr lang="en-IN" smtClean="0"/>
              <a:t>23-08-2019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143129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CDACA-7089-437F-AB8B-5DE6940FAEB4}" type="datetimeFigureOut">
              <a:rPr lang="en-IN" smtClean="0"/>
              <a:t>23-08-2019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41205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CCDACA-7089-437F-AB8B-5DE6940FAEB4}" type="datetimeFigureOut">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65617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CCDACA-7089-437F-AB8B-5DE6940FAEB4}" type="datetimeFigureOut">
              <a:rPr lang="en-IN" smtClean="0"/>
              <a:t>23-08-2019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36377-1349-4F0D-BEAE-387CBA434E90}" type="slidenum">
              <a:rPr lang="en-IN" smtClean="0"/>
              <a:t>‹#›</a:t>
            </a:fld>
            <a:endParaRPr lang="en-IN"/>
          </a:p>
        </p:txBody>
      </p:sp>
    </p:spTree>
    <p:extLst>
      <p:ext uri="{BB962C8B-B14F-4D97-AF65-F5344CB8AC3E}">
        <p14:creationId xmlns:p14="http://schemas.microsoft.com/office/powerpoint/2010/main" val="41549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CDACA-7089-437F-AB8B-5DE6940FAEB4}" type="datetimeFigureOut">
              <a:rPr lang="en-IN" smtClean="0"/>
              <a:t>23-08-2019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6377-1349-4F0D-BEAE-387CBA434E90}" type="slidenum">
              <a:rPr lang="en-IN" smtClean="0"/>
              <a:t>‹#›</a:t>
            </a:fld>
            <a:endParaRPr lang="en-IN"/>
          </a:p>
        </p:txBody>
      </p:sp>
    </p:spTree>
    <p:extLst>
      <p:ext uri="{BB962C8B-B14F-4D97-AF65-F5344CB8AC3E}">
        <p14:creationId xmlns:p14="http://schemas.microsoft.com/office/powerpoint/2010/main" val="181892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727" y="1122363"/>
            <a:ext cx="10681855" cy="2387600"/>
          </a:xfrm>
        </p:spPr>
        <p:txBody>
          <a:bodyPr>
            <a:normAutofit fontScale="90000"/>
          </a:bodyPr>
          <a:lstStyle/>
          <a:p>
            <a:r>
              <a:rPr lang="en-IN" dirty="0">
                <a:latin typeface="Arial" panose="020B0604020202020204" pitchFamily="34" charset="0"/>
                <a:cs typeface="Arial" panose="020B0604020202020204" pitchFamily="34" charset="0"/>
              </a:rPr>
              <a:t>CRYPTOGRAPHY &amp; NETWORK SECURITY</a:t>
            </a:r>
            <a:br>
              <a:rPr lang="en-IN" dirty="0">
                <a:latin typeface="Arial" panose="020B0604020202020204" pitchFamily="34" charset="0"/>
                <a:cs typeface="Arial" panose="020B0604020202020204" pitchFamily="34" charset="0"/>
              </a:rPr>
            </a:br>
            <a:r>
              <a:rPr lang="en-IN" sz="4900" dirty="0">
                <a:latin typeface="Arial" panose="020B0604020202020204" pitchFamily="34" charset="0"/>
                <a:cs typeface="Arial" panose="020B0604020202020204" pitchFamily="34" charset="0"/>
              </a:rPr>
              <a:t>Paper Code: ETIT-403 </a:t>
            </a:r>
          </a:p>
        </p:txBody>
      </p:sp>
      <p:sp>
        <p:nvSpPr>
          <p:cNvPr id="3" name="Subtitle 2"/>
          <p:cNvSpPr>
            <a:spLocks noGrp="1"/>
          </p:cNvSpPr>
          <p:nvPr>
            <p:ph type="subTitle" idx="1"/>
          </p:nvPr>
        </p:nvSpPr>
        <p:spPr>
          <a:xfrm>
            <a:off x="0" y="3920692"/>
            <a:ext cx="12011891" cy="2050617"/>
          </a:xfrm>
        </p:spPr>
        <p:txBody>
          <a:bodyPr>
            <a:normAutofit fontScale="25000" lnSpcReduction="20000"/>
          </a:bodyPr>
          <a:lstStyle/>
          <a:p>
            <a:pPr algn="l"/>
            <a:r>
              <a:rPr lang="en-IN" sz="6400" dirty="0">
                <a:latin typeface="Arial" panose="020B0604020202020204" pitchFamily="34" charset="0"/>
                <a:cs typeface="Arial" panose="020B0604020202020204" pitchFamily="34" charset="0"/>
              </a:rPr>
              <a:t>Text Book:</a:t>
            </a:r>
          </a:p>
          <a:p>
            <a:pPr algn="l"/>
            <a:r>
              <a:rPr lang="en-IN" sz="6400" dirty="0">
                <a:latin typeface="Arial" panose="020B0604020202020204" pitchFamily="34" charset="0"/>
                <a:cs typeface="Arial" panose="020B0604020202020204" pitchFamily="34" charset="0"/>
              </a:rPr>
              <a:t>[T1] William Stallings, "Cryptography and Network Security - Principles and Practices", Prentice Hall of India, Third Edition, 2003.</a:t>
            </a:r>
          </a:p>
          <a:p>
            <a:pPr algn="l"/>
            <a:r>
              <a:rPr lang="en-IN" sz="6400" dirty="0">
                <a:latin typeface="Arial" panose="020B0604020202020204" pitchFamily="34" charset="0"/>
                <a:cs typeface="Arial" panose="020B0604020202020204" pitchFamily="34" charset="0"/>
              </a:rPr>
              <a:t>[T2] Wade Trappe, Lawrence C Washington, “Introduction to Cryptography with coding theory”, 2nd </a:t>
            </a:r>
            <a:r>
              <a:rPr lang="en-IN" sz="6400" dirty="0" err="1">
                <a:latin typeface="Arial" panose="020B0604020202020204" pitchFamily="34" charset="0"/>
                <a:cs typeface="Arial" panose="020B0604020202020204" pitchFamily="34" charset="0"/>
              </a:rPr>
              <a:t>ed</a:t>
            </a:r>
            <a:r>
              <a:rPr lang="en-IN" sz="6400" dirty="0">
                <a:latin typeface="Arial" panose="020B0604020202020204" pitchFamily="34" charset="0"/>
                <a:cs typeface="Arial" panose="020B0604020202020204" pitchFamily="34" charset="0"/>
              </a:rPr>
              <a:t>, Pearson, 2007.</a:t>
            </a:r>
          </a:p>
          <a:p>
            <a:pPr algn="l"/>
            <a:r>
              <a:rPr lang="en-IN" sz="6400" dirty="0">
                <a:latin typeface="Arial" panose="020B0604020202020204" pitchFamily="34" charset="0"/>
                <a:cs typeface="Arial" panose="020B0604020202020204" pitchFamily="34" charset="0"/>
              </a:rPr>
              <a:t>Reference Book:</a:t>
            </a:r>
          </a:p>
          <a:p>
            <a:pPr algn="l"/>
            <a:r>
              <a:rPr lang="en-IN" sz="6400" dirty="0">
                <a:latin typeface="Arial" panose="020B0604020202020204" pitchFamily="34" charset="0"/>
                <a:cs typeface="Arial" panose="020B0604020202020204" pitchFamily="34" charset="0"/>
              </a:rPr>
              <a:t>[R1] </a:t>
            </a:r>
            <a:r>
              <a:rPr lang="en-IN" sz="6400" dirty="0" err="1">
                <a:latin typeface="Arial" panose="020B0604020202020204" pitchFamily="34" charset="0"/>
                <a:cs typeface="Arial" panose="020B0604020202020204" pitchFamily="34" charset="0"/>
              </a:rPr>
              <a:t>R.Rajaram</a:t>
            </a:r>
            <a:r>
              <a:rPr lang="en-IN" sz="6400" dirty="0">
                <a:latin typeface="Arial" panose="020B0604020202020204" pitchFamily="34" charset="0"/>
                <a:cs typeface="Arial" panose="020B0604020202020204" pitchFamily="34" charset="0"/>
              </a:rPr>
              <a:t>, “Network Security and Cryptography” SciTech Publication, First Edition, 2013.</a:t>
            </a:r>
          </a:p>
          <a:p>
            <a:pPr algn="l"/>
            <a:r>
              <a:rPr lang="en-IN" sz="6400" dirty="0">
                <a:latin typeface="Arial" panose="020B0604020202020204" pitchFamily="34" charset="0"/>
                <a:cs typeface="Arial" panose="020B0604020202020204" pitchFamily="34" charset="0"/>
              </a:rPr>
              <a:t>[R2] Atul </a:t>
            </a:r>
            <a:r>
              <a:rPr lang="en-IN" sz="6400" dirty="0" err="1">
                <a:latin typeface="Arial" panose="020B0604020202020204" pitchFamily="34" charset="0"/>
                <a:cs typeface="Arial" panose="020B0604020202020204" pitchFamily="34" charset="0"/>
              </a:rPr>
              <a:t>Kahate</a:t>
            </a:r>
            <a:r>
              <a:rPr lang="en-IN" sz="6400" dirty="0">
                <a:latin typeface="Arial" panose="020B0604020202020204" pitchFamily="34" charset="0"/>
                <a:cs typeface="Arial" panose="020B0604020202020204" pitchFamily="34" charset="0"/>
              </a:rPr>
              <a:t>, "Cryptography and Network Security", Tata McGraw-Hill, 2003</a:t>
            </a:r>
          </a:p>
          <a:p>
            <a:pPr algn="l"/>
            <a:r>
              <a:rPr lang="en-IN" sz="6400" dirty="0">
                <a:latin typeface="Arial" panose="020B0604020202020204" pitchFamily="34" charset="0"/>
                <a:cs typeface="Arial" panose="020B0604020202020204" pitchFamily="34" charset="0"/>
              </a:rPr>
              <a:t>[R3] Bruce </a:t>
            </a:r>
            <a:r>
              <a:rPr lang="en-IN" sz="6400" dirty="0" err="1">
                <a:latin typeface="Arial" panose="020B0604020202020204" pitchFamily="34" charset="0"/>
                <a:cs typeface="Arial" panose="020B0604020202020204" pitchFamily="34" charset="0"/>
              </a:rPr>
              <a:t>Schneier</a:t>
            </a:r>
            <a:r>
              <a:rPr lang="en-IN" sz="6400" dirty="0">
                <a:latin typeface="Arial" panose="020B0604020202020204" pitchFamily="34" charset="0"/>
                <a:cs typeface="Arial" panose="020B0604020202020204" pitchFamily="34" charset="0"/>
              </a:rPr>
              <a:t>, "Applied Cryptography", John Wiley &amp; Sons Inc, 2001.</a:t>
            </a:r>
          </a:p>
          <a:p>
            <a:endParaRPr lang="en-IN" dirty="0"/>
          </a:p>
        </p:txBody>
      </p:sp>
    </p:spTree>
    <p:extLst>
      <p:ext uri="{BB962C8B-B14F-4D97-AF65-F5344CB8AC3E}">
        <p14:creationId xmlns:p14="http://schemas.microsoft.com/office/powerpoint/2010/main" val="206198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normAutofit/>
          </a:bodyPr>
          <a:lstStyle/>
          <a:p>
            <a:pPr eaLnBrk="1" hangingPunct="1">
              <a:defRPr/>
            </a:pPr>
            <a:r>
              <a:rPr lang="en-AU" sz="4000" dirty="0">
                <a:latin typeface="Arial" panose="020B0604020202020204" pitchFamily="34" charset="0"/>
                <a:cs typeface="Arial" panose="020B0604020202020204" pitchFamily="34" charset="0"/>
              </a:rPr>
              <a:t>Passive Attacks</a:t>
            </a:r>
          </a:p>
        </p:txBody>
      </p:sp>
      <p:pic>
        <p:nvPicPr>
          <p:cNvPr id="39939"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828801"/>
            <a:ext cx="8177213" cy="432117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710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normAutofit/>
          </a:bodyPr>
          <a:lstStyle/>
          <a:p>
            <a:pPr eaLnBrk="1" hangingPunct="1">
              <a:defRPr/>
            </a:pPr>
            <a:r>
              <a:rPr lang="en-AU" sz="4000" dirty="0">
                <a:latin typeface="Arial" panose="020B0604020202020204" pitchFamily="34" charset="0"/>
                <a:cs typeface="Arial" panose="020B0604020202020204" pitchFamily="34" charset="0"/>
              </a:rPr>
              <a:t>Active Attacks</a:t>
            </a:r>
          </a:p>
        </p:txBody>
      </p:sp>
      <p:pic>
        <p:nvPicPr>
          <p:cNvPr id="41987"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1"/>
            <a:ext cx="8205788" cy="42275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02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Security Service</a:t>
            </a:r>
            <a:endParaRPr lang="en-AU" altLang="en-US" sz="4000" dirty="0">
              <a:latin typeface="Arial" panose="020B0604020202020204" pitchFamily="34" charset="0"/>
              <a:cs typeface="Arial" panose="020B0604020202020204" pitchFamily="34" charset="0"/>
            </a:endParaRPr>
          </a:p>
        </p:txBody>
      </p:sp>
      <p:sp>
        <p:nvSpPr>
          <p:cNvPr id="29699" name="Rectangle 3"/>
          <p:cNvSpPr>
            <a:spLocks noGrp="1" noChangeArrowheads="1"/>
          </p:cNvSpPr>
          <p:nvPr>
            <p:ph type="body" idx="1"/>
          </p:nvPr>
        </p:nvSpPr>
        <p:spPr>
          <a:xfrm>
            <a:off x="540327" y="1468582"/>
            <a:ext cx="10813473" cy="5160818"/>
          </a:xfrm>
        </p:spPr>
        <p:txBody>
          <a:bodyPr>
            <a:normAutofit lnSpcReduction="10000"/>
          </a:bodyPr>
          <a:lstStyle/>
          <a:p>
            <a:pPr lvl="1" eaLnBrk="1" hangingPunct="1"/>
            <a:r>
              <a:rPr lang="en-US" altLang="en-US" sz="2800" dirty="0">
                <a:latin typeface="Arial" panose="020B0604020202020204" pitchFamily="34" charset="0"/>
                <a:cs typeface="Arial" panose="020B0604020202020204" pitchFamily="34" charset="0"/>
              </a:rPr>
              <a:t>Enhance security of data processing systems and information transfers of an organization</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Intended to counter security attacks</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Using one or more security mechanisms </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Often replicates functions normally associated with physical documents</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lvl="2" eaLnBrk="1" hangingPunct="1"/>
            <a:r>
              <a:rPr lang="en-US" altLang="en-US" sz="2400" dirty="0">
                <a:latin typeface="Arial" panose="020B0604020202020204" pitchFamily="34" charset="0"/>
                <a:cs typeface="Arial" panose="020B0604020202020204" pitchFamily="34" charset="0"/>
              </a:rPr>
              <a:t>which, for example, have signatures, dates; need protection from disclosure, tampering, or destruction; be notarized or witnessed; be recorded or licensed</a:t>
            </a:r>
            <a:endParaRPr lang="en-AU"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56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Security</a:t>
            </a:r>
            <a:r>
              <a:rPr lang="en-US" altLang="en-US" dirty="0">
                <a:ea typeface="ＭＳ Ｐゴシック" panose="020B0600070205080204" pitchFamily="34" charset="-128"/>
              </a:rPr>
              <a:t> </a:t>
            </a:r>
            <a:r>
              <a:rPr lang="en-US" altLang="en-US" sz="4000" dirty="0">
                <a:latin typeface="Arial" panose="020B0604020202020204" pitchFamily="34" charset="0"/>
                <a:cs typeface="Arial" panose="020B0604020202020204" pitchFamily="34" charset="0"/>
              </a:rPr>
              <a:t>Services</a:t>
            </a:r>
            <a:endParaRPr lang="en-AU" altLang="en-US" sz="4000" dirty="0">
              <a:latin typeface="Arial" panose="020B0604020202020204" pitchFamily="34" charset="0"/>
              <a:cs typeface="Arial" panose="020B0604020202020204" pitchFamily="34" charset="0"/>
            </a:endParaRPr>
          </a:p>
        </p:txBody>
      </p:sp>
      <p:sp>
        <p:nvSpPr>
          <p:cNvPr id="30723" name="Rectangle 1027"/>
          <p:cNvSpPr>
            <a:spLocks noGrp="1" noChangeArrowheads="1"/>
          </p:cNvSpPr>
          <p:nvPr>
            <p:ph type="body" idx="1"/>
          </p:nvPr>
        </p:nvSpPr>
        <p:spPr>
          <a:xfrm>
            <a:off x="1149927" y="1676400"/>
            <a:ext cx="10203873" cy="4800600"/>
          </a:xfrm>
        </p:spPr>
        <p:txBody>
          <a:bodyPr>
            <a:normAutofit lnSpcReduction="10000"/>
          </a:bodyPr>
          <a:lstStyle/>
          <a:p>
            <a:pPr eaLnBrk="1" hangingPunct="1">
              <a:lnSpc>
                <a:spcPct val="90000"/>
              </a:lnSpc>
            </a:pPr>
            <a:r>
              <a:rPr lang="en-AU" altLang="en-US" dirty="0">
                <a:latin typeface="Arial" panose="020B0604020202020204" pitchFamily="34" charset="0"/>
                <a:cs typeface="Arial" panose="020B0604020202020204" pitchFamily="34" charset="0"/>
              </a:rPr>
              <a:t>X.800:</a:t>
            </a:r>
          </a:p>
          <a:p>
            <a:pPr lvl="1" algn="just" eaLnBrk="1" hangingPunct="1">
              <a:lnSpc>
                <a:spcPct val="90000"/>
              </a:lnSpc>
              <a:buFont typeface="Wingdings" panose="05000000000000000000" pitchFamily="2" charset="2"/>
              <a:buNone/>
            </a:pPr>
            <a:endParaRPr lang="en-AU" altLang="en-US" sz="2800" dirty="0">
              <a:latin typeface="Arial" panose="020B0604020202020204" pitchFamily="34" charset="0"/>
              <a:cs typeface="Arial" panose="020B0604020202020204" pitchFamily="34" charset="0"/>
            </a:endParaRPr>
          </a:p>
          <a:p>
            <a:pPr lvl="1" algn="just" eaLnBrk="1" hangingPunct="1">
              <a:lnSpc>
                <a:spcPct val="90000"/>
              </a:lnSpc>
              <a:buFont typeface="Wingdings" panose="05000000000000000000" pitchFamily="2" charset="2"/>
              <a:buNone/>
            </a:pPr>
            <a:r>
              <a:rPr lang="en-AU" altLang="en-US" sz="2800" dirty="0">
                <a:latin typeface="Arial" panose="020B0604020202020204" pitchFamily="34" charset="0"/>
                <a:cs typeface="Arial" panose="020B0604020202020204" pitchFamily="34" charset="0"/>
              </a:rPr>
              <a:t>“ A service provided by a protocol layer of communicating open systems, which ensures adequate security of the systems or of data transfers”.</a:t>
            </a:r>
          </a:p>
          <a:p>
            <a:pPr lvl="1" eaLnBrk="1" hangingPunct="1">
              <a:lnSpc>
                <a:spcPct val="90000"/>
              </a:lnSpc>
              <a:buFont typeface="Wingdings" panose="05000000000000000000" pitchFamily="2" charset="2"/>
              <a:buNone/>
            </a:pPr>
            <a:endParaRPr lang="en-AU" altLang="en-US" sz="2800" dirty="0">
              <a:latin typeface="Arial" panose="020B0604020202020204" pitchFamily="34" charset="0"/>
              <a:cs typeface="Arial" panose="020B0604020202020204" pitchFamily="34" charset="0"/>
            </a:endParaRPr>
          </a:p>
          <a:p>
            <a:pPr eaLnBrk="1" hangingPunct="1">
              <a:lnSpc>
                <a:spcPct val="90000"/>
              </a:lnSpc>
            </a:pPr>
            <a:r>
              <a:rPr lang="en-AU" altLang="en-US" dirty="0">
                <a:latin typeface="Arial" panose="020B0604020202020204" pitchFamily="34" charset="0"/>
                <a:cs typeface="Arial" panose="020B0604020202020204" pitchFamily="34" charset="0"/>
              </a:rPr>
              <a:t>RFC 2828:</a:t>
            </a:r>
          </a:p>
          <a:p>
            <a:pPr marL="0" indent="0" eaLnBrk="1" hangingPunct="1">
              <a:lnSpc>
                <a:spcPct val="90000"/>
              </a:lnSpc>
              <a:buNone/>
            </a:pPr>
            <a:endParaRPr lang="en-AU" altLang="en-US" dirty="0">
              <a:latin typeface="Arial" panose="020B0604020202020204" pitchFamily="34" charset="0"/>
              <a:cs typeface="Arial" panose="020B0604020202020204" pitchFamily="34" charset="0"/>
            </a:endParaRPr>
          </a:p>
          <a:p>
            <a:pPr lvl="1" algn="just" eaLnBrk="1" hangingPunct="1">
              <a:lnSpc>
                <a:spcPct val="90000"/>
              </a:lnSpc>
              <a:buFont typeface="Wingdings" panose="05000000000000000000" pitchFamily="2" charset="2"/>
              <a:buNone/>
            </a:pPr>
            <a:r>
              <a:rPr lang="en-AU" altLang="en-US" sz="2800" dirty="0">
                <a:latin typeface="Arial" panose="020B0604020202020204" pitchFamily="34" charset="0"/>
                <a:cs typeface="Arial" panose="020B0604020202020204" pitchFamily="34" charset="0"/>
              </a:rPr>
              <a:t>“ A processing or communication service provided by a system to give a specific kind of protection to system resources”.</a:t>
            </a:r>
          </a:p>
        </p:txBody>
      </p:sp>
    </p:spTree>
    <p:extLst>
      <p:ext uri="{BB962C8B-B14F-4D97-AF65-F5344CB8AC3E}">
        <p14:creationId xmlns:p14="http://schemas.microsoft.com/office/powerpoint/2010/main" val="246455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1"/>
            <a:ext cx="8229600" cy="1139825"/>
          </a:xfrm>
        </p:spPr>
        <p:txBody>
          <a:bodyPr/>
          <a:lstStyle/>
          <a:p>
            <a:pPr algn="ctr" eaLnBrk="1" hangingPunct="1"/>
            <a:r>
              <a:rPr lang="en-US" altLang="en-US" sz="4000" dirty="0">
                <a:latin typeface="Arial" panose="020B0604020202020204" pitchFamily="34" charset="0"/>
                <a:cs typeface="Arial" panose="020B0604020202020204" pitchFamily="34" charset="0"/>
              </a:rPr>
              <a:t>Security Services (X.800)</a:t>
            </a:r>
            <a:endParaRPr lang="en-AU" altLang="en-US" sz="4000" dirty="0">
              <a:latin typeface="Arial" panose="020B0604020202020204" pitchFamily="34" charset="0"/>
              <a:cs typeface="Arial" panose="020B0604020202020204" pitchFamily="34" charset="0"/>
            </a:endParaRPr>
          </a:p>
        </p:txBody>
      </p:sp>
      <p:sp>
        <p:nvSpPr>
          <p:cNvPr id="33795" name="Rectangle 3"/>
          <p:cNvSpPr>
            <a:spLocks noGrp="1" noChangeArrowheads="1"/>
          </p:cNvSpPr>
          <p:nvPr>
            <p:ph type="body" idx="1"/>
          </p:nvPr>
        </p:nvSpPr>
        <p:spPr>
          <a:xfrm>
            <a:off x="678873" y="1163782"/>
            <a:ext cx="11055927" cy="5313218"/>
          </a:xfrm>
        </p:spPr>
        <p:txBody>
          <a:bodyPr>
            <a:normAutofit fontScale="92500"/>
          </a:bodyPr>
          <a:lstStyle/>
          <a:p>
            <a:pPr algn="just" eaLnBrk="1" hangingPunct="1">
              <a:lnSpc>
                <a:spcPct val="90000"/>
              </a:lnSpc>
            </a:pPr>
            <a:endParaRPr lang="en-US" altLang="en-US" b="1" dirty="0">
              <a:latin typeface="Arial" panose="020B0604020202020204" pitchFamily="34" charset="0"/>
              <a:cs typeface="Arial" panose="020B0604020202020204" pitchFamily="34" charset="0"/>
            </a:endParaRPr>
          </a:p>
          <a:p>
            <a:pPr algn="just" eaLnBrk="1" hangingPunct="1">
              <a:lnSpc>
                <a:spcPct val="90000"/>
              </a:lnSpc>
            </a:pPr>
            <a:r>
              <a:rPr lang="en-US" altLang="en-US" b="1" dirty="0">
                <a:latin typeface="Arial" panose="020B0604020202020204" pitchFamily="34" charset="0"/>
                <a:cs typeface="Arial" panose="020B0604020202020204" pitchFamily="34" charset="0"/>
              </a:rPr>
              <a:t>Authentication -</a:t>
            </a:r>
            <a:r>
              <a:rPr lang="en-US" altLang="en-US" dirty="0">
                <a:ea typeface="ＭＳ Ｐゴシック" panose="020B0600070205080204" pitchFamily="34" charset="-128"/>
              </a:rPr>
              <a:t> </a:t>
            </a:r>
            <a:r>
              <a:rPr lang="en-AU" altLang="en-US" dirty="0">
                <a:latin typeface="Arial" panose="020B0604020202020204" pitchFamily="34" charset="0"/>
                <a:cs typeface="Arial" panose="020B0604020202020204" pitchFamily="34" charset="0"/>
              </a:rPr>
              <a:t>assurance that communicating entity is the one claimed</a:t>
            </a:r>
          </a:p>
          <a:p>
            <a:pPr lvl="1" algn="just" eaLnBrk="1" hangingPunct="1">
              <a:lnSpc>
                <a:spcPct val="90000"/>
              </a:lnSpc>
            </a:pPr>
            <a:r>
              <a:rPr lang="en-AU" altLang="en-US" dirty="0">
                <a:latin typeface="Arial" panose="020B0604020202020204" pitchFamily="34" charset="0"/>
                <a:cs typeface="Arial" panose="020B0604020202020204" pitchFamily="34" charset="0"/>
              </a:rPr>
              <a:t>have both peer-entity &amp; data origin authentication</a:t>
            </a:r>
          </a:p>
          <a:p>
            <a:pPr algn="just">
              <a:lnSpc>
                <a:spcPct val="100000"/>
              </a:lnSpc>
            </a:pPr>
            <a:r>
              <a:rPr lang="en-US" altLang="en-US" b="1" dirty="0">
                <a:latin typeface="Arial" panose="020B0604020202020204" pitchFamily="34" charset="0"/>
                <a:cs typeface="Arial" panose="020B0604020202020204" pitchFamily="34" charset="0"/>
              </a:rPr>
              <a:t>Access Control - </a:t>
            </a:r>
            <a:r>
              <a:rPr lang="en-AU" altLang="en-US" dirty="0">
                <a:latin typeface="Arial" panose="020B0604020202020204" pitchFamily="34" charset="0"/>
                <a:cs typeface="Arial" panose="020B0604020202020204" pitchFamily="34" charset="0"/>
              </a:rPr>
              <a:t>prevention of the unauthorized use of a resource</a:t>
            </a:r>
          </a:p>
          <a:p>
            <a:pPr algn="just">
              <a:lnSpc>
                <a:spcPct val="100000"/>
              </a:lnSpc>
            </a:pPr>
            <a:r>
              <a:rPr lang="en-US" altLang="en-US" b="1" dirty="0">
                <a:latin typeface="Arial" panose="020B0604020202020204" pitchFamily="34" charset="0"/>
                <a:cs typeface="Arial" panose="020B0604020202020204" pitchFamily="34" charset="0"/>
              </a:rPr>
              <a:t>Data Confidentiality – </a:t>
            </a:r>
            <a:r>
              <a:rPr lang="en-AU" altLang="en-US" dirty="0">
                <a:latin typeface="Arial" panose="020B0604020202020204" pitchFamily="34" charset="0"/>
                <a:cs typeface="Arial" panose="020B0604020202020204" pitchFamily="34" charset="0"/>
              </a:rPr>
              <a:t>protection of data from unauthorized disclosure</a:t>
            </a:r>
          </a:p>
          <a:p>
            <a:pPr algn="just">
              <a:lnSpc>
                <a:spcPct val="100000"/>
              </a:lnSpc>
            </a:pPr>
            <a:r>
              <a:rPr lang="en-US" altLang="en-US" b="1" dirty="0">
                <a:latin typeface="Arial" panose="020B0604020202020204" pitchFamily="34" charset="0"/>
                <a:cs typeface="Arial" panose="020B0604020202020204" pitchFamily="34" charset="0"/>
              </a:rPr>
              <a:t>Data Integrity - </a:t>
            </a:r>
            <a:r>
              <a:rPr lang="en-AU" altLang="en-US" dirty="0">
                <a:latin typeface="Arial" panose="020B0604020202020204" pitchFamily="34" charset="0"/>
                <a:cs typeface="Arial" panose="020B0604020202020204" pitchFamily="34" charset="0"/>
              </a:rPr>
              <a:t>assurance that data received is as sent by an authorized entity</a:t>
            </a:r>
          </a:p>
          <a:p>
            <a:pPr algn="just">
              <a:lnSpc>
                <a:spcPct val="100000"/>
              </a:lnSpc>
            </a:pPr>
            <a:r>
              <a:rPr lang="en-US" altLang="en-US" b="1" dirty="0">
                <a:latin typeface="Arial" panose="020B0604020202020204" pitchFamily="34" charset="0"/>
                <a:cs typeface="Arial" panose="020B0604020202020204" pitchFamily="34" charset="0"/>
              </a:rPr>
              <a:t>Non-Repudiation - </a:t>
            </a:r>
            <a:r>
              <a:rPr lang="en-AU" altLang="en-US" dirty="0">
                <a:latin typeface="Arial" panose="020B0604020202020204" pitchFamily="34" charset="0"/>
                <a:cs typeface="Arial" panose="020B0604020202020204" pitchFamily="34" charset="0"/>
              </a:rPr>
              <a:t>protection against denial by one of the parties in a communication</a:t>
            </a:r>
          </a:p>
          <a:p>
            <a:pPr algn="just">
              <a:lnSpc>
                <a:spcPct val="110000"/>
              </a:lnSpc>
            </a:pPr>
            <a:r>
              <a:rPr lang="en-US" altLang="en-US" b="1" dirty="0">
                <a:latin typeface="Arial" panose="020B0604020202020204" pitchFamily="34" charset="0"/>
                <a:cs typeface="Arial" panose="020B0604020202020204" pitchFamily="34" charset="0"/>
              </a:rPr>
              <a:t>Availability – </a:t>
            </a:r>
            <a:r>
              <a:rPr lang="en-US" altLang="en-US" dirty="0">
                <a:latin typeface="Arial" panose="020B0604020202020204" pitchFamily="34" charset="0"/>
                <a:cs typeface="Arial" panose="020B0604020202020204" pitchFamily="34" charset="0"/>
              </a:rPr>
              <a:t>resource accessible/usable</a:t>
            </a:r>
            <a:endParaRPr lang="en-AU" altLang="en-US" dirty="0">
              <a:latin typeface="Arial" panose="020B0604020202020204" pitchFamily="34" charset="0"/>
              <a:cs typeface="Arial" panose="020B0604020202020204" pitchFamily="34" charset="0"/>
            </a:endParaRPr>
          </a:p>
          <a:p>
            <a:pPr>
              <a:lnSpc>
                <a:spcPct val="110000"/>
              </a:lnSpc>
            </a:pPr>
            <a:endParaRPr lang="en-AU" altLang="en-US" dirty="0">
              <a:latin typeface="Arial" panose="020B0604020202020204" pitchFamily="34" charset="0"/>
              <a:cs typeface="Arial" panose="020B0604020202020204" pitchFamily="34" charset="0"/>
            </a:endParaRPr>
          </a:p>
          <a:p>
            <a:pPr eaLnBrk="1" hangingPunct="1">
              <a:lnSpc>
                <a:spcPct val="90000"/>
              </a:lnSpc>
            </a:pPr>
            <a:endParaRPr lang="en-AU" altLang="en-US" dirty="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425147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Security Mechanisms (X.800)</a:t>
            </a:r>
            <a:endParaRPr lang="en-AU" altLang="en-US" sz="4000" dirty="0">
              <a:latin typeface="Arial" panose="020B0604020202020204" pitchFamily="34" charset="0"/>
              <a:cs typeface="Arial" panose="020B0604020202020204" pitchFamily="34" charset="0"/>
            </a:endParaRPr>
          </a:p>
        </p:txBody>
      </p:sp>
      <p:sp>
        <p:nvSpPr>
          <p:cNvPr id="35843" name="Rectangle 3"/>
          <p:cNvSpPr>
            <a:spLocks noGrp="1" noChangeArrowheads="1"/>
          </p:cNvSpPr>
          <p:nvPr>
            <p:ph type="body" idx="1"/>
          </p:nvPr>
        </p:nvSpPr>
        <p:spPr>
          <a:xfrm>
            <a:off x="692727" y="1676400"/>
            <a:ext cx="10778837" cy="4876800"/>
          </a:xfrm>
        </p:spPr>
        <p:txBody>
          <a:bodyPr/>
          <a:lstStyle/>
          <a:p>
            <a:pPr eaLnBrk="1" hangingPunct="1">
              <a:lnSpc>
                <a:spcPct val="90000"/>
              </a:lnSpc>
            </a:pPr>
            <a:r>
              <a:rPr lang="en-AU" altLang="en-US" sz="2600" b="1" dirty="0">
                <a:latin typeface="Arial" panose="020B0604020202020204" pitchFamily="34" charset="0"/>
                <a:cs typeface="Arial" panose="020B0604020202020204" pitchFamily="34" charset="0"/>
              </a:rPr>
              <a:t>Specific security mechanisms:</a:t>
            </a:r>
          </a:p>
          <a:p>
            <a:pPr lvl="1" eaLnBrk="1" hangingPunct="1">
              <a:lnSpc>
                <a:spcPct val="90000"/>
              </a:lnSpc>
            </a:pPr>
            <a:endParaRPr lang="en-US" altLang="en-US" sz="2600" dirty="0">
              <a:latin typeface="Arial" panose="020B0604020202020204" pitchFamily="34" charset="0"/>
              <a:cs typeface="Arial" panose="020B0604020202020204" pitchFamily="34" charset="0"/>
            </a:endParaRPr>
          </a:p>
          <a:p>
            <a:pPr lvl="1" algn="just" eaLnBrk="1" hangingPunct="1">
              <a:lnSpc>
                <a:spcPct val="90000"/>
              </a:lnSpc>
            </a:pPr>
            <a:r>
              <a:rPr lang="en-US" altLang="en-US" sz="2600" dirty="0">
                <a:latin typeface="Arial" panose="020B0604020202020204" pitchFamily="34" charset="0"/>
                <a:cs typeface="Arial" panose="020B0604020202020204" pitchFamily="34" charset="0"/>
              </a:rPr>
              <a:t>encipherment, digital signatures, access controls, data integrity, authentication exchange, traffic padding, routing control, notarization</a:t>
            </a:r>
            <a:endParaRPr lang="en-AU" altLang="en-US" sz="2600" dirty="0">
              <a:latin typeface="Arial" panose="020B0604020202020204" pitchFamily="34" charset="0"/>
              <a:cs typeface="Arial" panose="020B0604020202020204" pitchFamily="34" charset="0"/>
            </a:endParaRPr>
          </a:p>
          <a:p>
            <a:pPr eaLnBrk="1" hangingPunct="1">
              <a:lnSpc>
                <a:spcPct val="90000"/>
              </a:lnSpc>
            </a:pPr>
            <a:endParaRPr lang="en-AU" altLang="en-US" sz="2600" dirty="0">
              <a:latin typeface="Arial" panose="020B0604020202020204" pitchFamily="34" charset="0"/>
              <a:cs typeface="Arial" panose="020B0604020202020204" pitchFamily="34" charset="0"/>
            </a:endParaRPr>
          </a:p>
          <a:p>
            <a:pPr eaLnBrk="1" hangingPunct="1">
              <a:lnSpc>
                <a:spcPct val="90000"/>
              </a:lnSpc>
            </a:pPr>
            <a:r>
              <a:rPr lang="en-AU" altLang="en-US" sz="2600" b="1" dirty="0">
                <a:latin typeface="Arial" panose="020B0604020202020204" pitchFamily="34" charset="0"/>
                <a:cs typeface="Arial" panose="020B0604020202020204" pitchFamily="34" charset="0"/>
              </a:rPr>
              <a:t>Pervasive security mechanisms:</a:t>
            </a:r>
          </a:p>
          <a:p>
            <a:pPr marL="0" indent="0" eaLnBrk="1" hangingPunct="1">
              <a:lnSpc>
                <a:spcPct val="90000"/>
              </a:lnSpc>
              <a:buNone/>
            </a:pPr>
            <a:endParaRPr lang="en-AU" altLang="en-US" sz="2600" b="1" dirty="0">
              <a:latin typeface="Arial" panose="020B0604020202020204" pitchFamily="34" charset="0"/>
              <a:cs typeface="Arial" panose="020B0604020202020204" pitchFamily="34" charset="0"/>
            </a:endParaRPr>
          </a:p>
          <a:p>
            <a:pPr lvl="1" algn="just" eaLnBrk="1" hangingPunct="1">
              <a:lnSpc>
                <a:spcPct val="90000"/>
              </a:lnSpc>
            </a:pPr>
            <a:r>
              <a:rPr lang="en-US" altLang="en-US" sz="2600" dirty="0">
                <a:latin typeface="Arial" panose="020B0604020202020204" pitchFamily="34" charset="0"/>
                <a:cs typeface="Arial" panose="020B0604020202020204" pitchFamily="34" charset="0"/>
              </a:rPr>
              <a:t>trusted functionality, security labels, event detection, security audit trails, security recovery</a:t>
            </a:r>
            <a:endParaRPr lang="en-AU" altLang="en-US" sz="2600" dirty="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None/>
            </a:pP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55539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Security Mechanism</a:t>
            </a:r>
            <a:endParaRPr lang="en-AU" altLang="en-US" sz="4000" dirty="0">
              <a:latin typeface="Arial" panose="020B0604020202020204" pitchFamily="34" charset="0"/>
              <a:cs typeface="Arial" panose="020B0604020202020204" pitchFamily="34" charset="0"/>
            </a:endParaRPr>
          </a:p>
        </p:txBody>
      </p:sp>
      <p:sp>
        <p:nvSpPr>
          <p:cNvPr id="28675" name="Rectangle 3"/>
          <p:cNvSpPr>
            <a:spLocks noGrp="1" noChangeArrowheads="1"/>
          </p:cNvSpPr>
          <p:nvPr>
            <p:ph type="body" idx="1"/>
          </p:nvPr>
        </p:nvSpPr>
        <p:spPr/>
        <p:txBody>
          <a:bodyPr/>
          <a:lstStyle/>
          <a:p>
            <a:pPr algn="just" eaLnBrk="1" hangingPunct="1">
              <a:lnSpc>
                <a:spcPct val="90000"/>
              </a:lnSpc>
            </a:pPr>
            <a:r>
              <a:rPr lang="en-US" altLang="en-US" sz="2600" dirty="0">
                <a:latin typeface="Arial" panose="020B0604020202020204" pitchFamily="34" charset="0"/>
                <a:cs typeface="Arial" panose="020B0604020202020204" pitchFamily="34" charset="0"/>
              </a:rPr>
              <a:t>Feature designed to detect, prevent, or recover from a security attack</a:t>
            </a:r>
          </a:p>
          <a:p>
            <a:pPr marL="0" indent="0" algn="just" eaLnBrk="1" hangingPunct="1">
              <a:lnSpc>
                <a:spcPct val="90000"/>
              </a:lnSpc>
              <a:buNone/>
            </a:pPr>
            <a:endParaRPr lang="en-AU" altLang="en-US" sz="2600" dirty="0">
              <a:latin typeface="Arial" panose="020B0604020202020204" pitchFamily="34" charset="0"/>
              <a:cs typeface="Arial" panose="020B0604020202020204" pitchFamily="34" charset="0"/>
            </a:endParaRPr>
          </a:p>
          <a:p>
            <a:pPr algn="just" eaLnBrk="1" hangingPunct="1">
              <a:lnSpc>
                <a:spcPct val="90000"/>
              </a:lnSpc>
            </a:pPr>
            <a:r>
              <a:rPr lang="en-AU" altLang="en-US" sz="2600" dirty="0">
                <a:latin typeface="Arial" panose="020B0604020202020204" pitchFamily="34" charset="0"/>
                <a:cs typeface="Arial" panose="020B0604020202020204" pitchFamily="34" charset="0"/>
              </a:rPr>
              <a:t>No single mechanism that will support all services required</a:t>
            </a:r>
          </a:p>
          <a:p>
            <a:pPr marL="0" indent="0" algn="just" eaLnBrk="1" hangingPunct="1">
              <a:lnSpc>
                <a:spcPct val="90000"/>
              </a:lnSpc>
              <a:buNone/>
            </a:pPr>
            <a:endParaRPr lang="en-AU" altLang="en-US" sz="2600" dirty="0">
              <a:latin typeface="Arial" panose="020B0604020202020204" pitchFamily="34" charset="0"/>
              <a:cs typeface="Arial" panose="020B0604020202020204" pitchFamily="34" charset="0"/>
            </a:endParaRPr>
          </a:p>
          <a:p>
            <a:pPr algn="just" eaLnBrk="1" hangingPunct="1">
              <a:lnSpc>
                <a:spcPct val="90000"/>
              </a:lnSpc>
            </a:pPr>
            <a:r>
              <a:rPr lang="en-US" altLang="en-US" sz="2600" dirty="0">
                <a:latin typeface="Arial" panose="020B0604020202020204" pitchFamily="34" charset="0"/>
                <a:cs typeface="Arial" panose="020B0604020202020204" pitchFamily="34" charset="0"/>
              </a:rPr>
              <a:t>However </a:t>
            </a:r>
            <a:r>
              <a:rPr lang="en-AU" altLang="en-US" sz="2600" dirty="0">
                <a:latin typeface="Arial" panose="020B0604020202020204" pitchFamily="34" charset="0"/>
                <a:cs typeface="Arial" panose="020B0604020202020204" pitchFamily="34" charset="0"/>
              </a:rPr>
              <a:t>one particular element underlies many of the security mechanisms in use:</a:t>
            </a:r>
          </a:p>
          <a:p>
            <a:pPr marL="0" indent="0" eaLnBrk="1" hangingPunct="1">
              <a:lnSpc>
                <a:spcPct val="90000"/>
              </a:lnSpc>
              <a:buNone/>
            </a:pPr>
            <a:endParaRPr lang="en-AU" altLang="en-US" sz="2600" dirty="0">
              <a:latin typeface="Arial" panose="020B0604020202020204" pitchFamily="34" charset="0"/>
              <a:cs typeface="Arial" panose="020B0604020202020204" pitchFamily="34" charset="0"/>
            </a:endParaRPr>
          </a:p>
          <a:p>
            <a:pPr lvl="2">
              <a:buFont typeface="Wingdings" panose="05000000000000000000" pitchFamily="2" charset="2"/>
              <a:buChar char="§"/>
            </a:pPr>
            <a:r>
              <a:rPr lang="en-AU" altLang="en-US" sz="2200" b="1" dirty="0">
                <a:latin typeface="Arial" panose="020B0604020202020204" pitchFamily="34" charset="0"/>
                <a:cs typeface="Arial" panose="020B0604020202020204" pitchFamily="34" charset="0"/>
              </a:rPr>
              <a:t>	</a:t>
            </a:r>
            <a:r>
              <a:rPr lang="en-AU" altLang="en-US" sz="2600" b="1" dirty="0">
                <a:latin typeface="Arial" panose="020B0604020202020204" pitchFamily="34" charset="0"/>
                <a:cs typeface="Arial" panose="020B0604020202020204" pitchFamily="34" charset="0"/>
              </a:rPr>
              <a:t>cryptographic techniques</a:t>
            </a:r>
          </a:p>
          <a:p>
            <a:pPr marL="0" indent="0" eaLnBrk="1" hangingPunct="1">
              <a:lnSpc>
                <a:spcPct val="90000"/>
              </a:lnSpc>
              <a:buNone/>
            </a:pPr>
            <a:endParaRPr lang="en-AU" altLang="en-US" sz="2600" dirty="0">
              <a:latin typeface="Arial" panose="020B0604020202020204" pitchFamily="34" charset="0"/>
              <a:cs typeface="Arial" panose="020B0604020202020204" pitchFamily="34" charset="0"/>
            </a:endParaRPr>
          </a:p>
          <a:p>
            <a:pPr eaLnBrk="1" hangingPunct="1">
              <a:lnSpc>
                <a:spcPct val="90000"/>
              </a:lnSpc>
            </a:pP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15627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Network Security</a:t>
            </a:r>
            <a:endParaRPr lang="en-AU" altLang="en-US" sz="4000" dirty="0">
              <a:latin typeface="Arial" panose="020B0604020202020204" pitchFamily="34" charset="0"/>
              <a:cs typeface="Arial" panose="020B0604020202020204" pitchFamily="34" charset="0"/>
            </a:endParaRPr>
          </a:p>
        </p:txBody>
      </p:sp>
      <p:sp>
        <p:nvSpPr>
          <p:cNvPr id="29699" name="Rectangle 3"/>
          <p:cNvSpPr>
            <a:spLocks noGrp="1" noChangeArrowheads="1"/>
          </p:cNvSpPr>
          <p:nvPr>
            <p:ph type="body" idx="1"/>
          </p:nvPr>
        </p:nvSpPr>
        <p:spPr>
          <a:xfrm>
            <a:off x="838200" y="1468582"/>
            <a:ext cx="10771909" cy="4953000"/>
          </a:xfrm>
        </p:spPr>
        <p:txBody>
          <a:bodyPr>
            <a:normAutofit lnSpcReduction="10000"/>
          </a:bodyPr>
          <a:lstStyle/>
          <a:p>
            <a:pPr marL="0" indent="0" algn="just">
              <a:buNone/>
            </a:pPr>
            <a:r>
              <a:rPr lang="en-IN" b="1" dirty="0">
                <a:latin typeface="Arial" panose="020B0604020202020204" pitchFamily="34" charset="0"/>
                <a:cs typeface="Arial" panose="020B0604020202020204" pitchFamily="34" charset="0"/>
              </a:rPr>
              <a:t>Network and Internet security </a:t>
            </a:r>
            <a:r>
              <a:rPr lang="en-IN" dirty="0">
                <a:latin typeface="Arial" panose="020B0604020202020204" pitchFamily="34" charset="0"/>
                <a:cs typeface="Arial" panose="020B0604020202020204" pitchFamily="34" charset="0"/>
              </a:rPr>
              <a:t>consists of measures to deter, prevent, detect, and correct security violations that involve the transmission of information.</a:t>
            </a:r>
          </a:p>
          <a:p>
            <a:pPr marL="0" indent="0" algn="just">
              <a:buNone/>
            </a:pPr>
            <a:r>
              <a:rPr lang="en-IN" dirty="0">
                <a:latin typeface="Arial" panose="020B0604020202020204" pitchFamily="34" charset="0"/>
                <a:cs typeface="Arial" panose="020B0604020202020204" pitchFamily="34" charset="0"/>
              </a:rPr>
              <a:t>Example</a:t>
            </a:r>
          </a:p>
          <a:p>
            <a:pPr marL="0" indent="0" algn="just">
              <a:buNone/>
            </a:pPr>
            <a:r>
              <a:rPr lang="en-IN" dirty="0">
                <a:latin typeface="Arial" panose="020B0604020202020204" pitchFamily="34" charset="0"/>
                <a:cs typeface="Arial" panose="020B0604020202020204" pitchFamily="34" charset="0"/>
              </a:rPr>
              <a:t>A network manager, D, transmits a message to a computer, E, under its management. The message instructs computer E to update an authorization file to include the identities of a number of new users who are to be given access to that computer. User F intercepts the message, alters its contents to add or delete entries, and then forwards the message to computer E, which accepts the message as coming from manager D and updates its authorization file accordingly.</a:t>
            </a:r>
            <a:endParaRPr lang="en-AU"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252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Model for Network Security</a:t>
            </a:r>
            <a:endParaRPr lang="en-AU" altLang="en-US" sz="4000" dirty="0">
              <a:latin typeface="Arial" panose="020B0604020202020204" pitchFamily="34" charset="0"/>
              <a:cs typeface="Arial" panose="020B0604020202020204" pitchFamily="34" charset="0"/>
            </a:endParaRPr>
          </a:p>
        </p:txBody>
      </p:sp>
      <p:pic>
        <p:nvPicPr>
          <p:cNvPr id="5427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0688"/>
            <a:ext cx="9144000" cy="48768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34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378979"/>
            <a:ext cx="10515600" cy="1325563"/>
          </a:xfrm>
        </p:spPr>
        <p:txBody>
          <a:bodyPr/>
          <a:lstStyle/>
          <a:p>
            <a:pPr algn="ctr" eaLnBrk="1" hangingPunct="1"/>
            <a:r>
              <a:rPr lang="en-US" altLang="en-US" sz="4000" dirty="0">
                <a:latin typeface="Arial" panose="020B0604020202020204" pitchFamily="34" charset="0"/>
                <a:cs typeface="Arial" panose="020B0604020202020204" pitchFamily="34" charset="0"/>
              </a:rPr>
              <a:t>Model for Network Security</a:t>
            </a:r>
            <a:endParaRPr lang="en-AU" altLang="en-US" sz="4000" dirty="0">
              <a:latin typeface="Arial" panose="020B0604020202020204" pitchFamily="34" charset="0"/>
              <a:cs typeface="Arial" panose="020B0604020202020204" pitchFamily="34" charset="0"/>
            </a:endParaRPr>
          </a:p>
        </p:txBody>
      </p:sp>
      <p:sp>
        <p:nvSpPr>
          <p:cNvPr id="40963" name="Rectangle 3"/>
          <p:cNvSpPr>
            <a:spLocks noGrp="1" noChangeArrowheads="1"/>
          </p:cNvSpPr>
          <p:nvPr>
            <p:ph type="body" idx="1"/>
          </p:nvPr>
        </p:nvSpPr>
        <p:spPr>
          <a:xfrm>
            <a:off x="838200" y="1825625"/>
            <a:ext cx="10515600" cy="4644448"/>
          </a:xfrm>
        </p:spPr>
        <p:txBody>
          <a:bodyPr/>
          <a:lstStyle/>
          <a:p>
            <a:pPr marL="609600" indent="-609600">
              <a:buFont typeface="Wingdings" pitchFamily="-107" charset="2"/>
              <a:buChar char="Ø"/>
              <a:defRPr/>
            </a:pPr>
            <a:r>
              <a:rPr lang="en-AU" sz="2600" dirty="0">
                <a:latin typeface="Arial" panose="020B0604020202020204" pitchFamily="34" charset="0"/>
                <a:cs typeface="Arial" panose="020B0604020202020204" pitchFamily="34" charset="0"/>
              </a:rPr>
              <a:t>Using this model we are require to:</a:t>
            </a:r>
          </a:p>
          <a:p>
            <a:pPr marL="0" indent="0">
              <a:buNone/>
              <a:defRPr/>
            </a:pPr>
            <a:r>
              <a:rPr lang="en-AU" sz="2600" dirty="0">
                <a:latin typeface="Arial" panose="020B0604020202020204" pitchFamily="34" charset="0"/>
                <a:cs typeface="Arial" panose="020B0604020202020204" pitchFamily="34" charset="0"/>
              </a:rPr>
              <a:t> </a:t>
            </a:r>
          </a:p>
          <a:p>
            <a:pPr marL="990600" lvl="1" indent="-533400" algn="just">
              <a:buFont typeface="Times" pitchFamily="-107" charset="0"/>
              <a:buAutoNum type="arabicPeriod"/>
              <a:defRPr/>
            </a:pPr>
            <a:r>
              <a:rPr lang="en-AU" sz="2600" dirty="0">
                <a:latin typeface="Arial" panose="020B0604020202020204" pitchFamily="34" charset="0"/>
                <a:cs typeface="Arial" panose="020B0604020202020204" pitchFamily="34" charset="0"/>
              </a:rPr>
              <a:t>Design a suitable algorithm for the security transformation.</a:t>
            </a:r>
          </a:p>
          <a:p>
            <a:pPr marL="457200" lvl="1" indent="0" algn="just">
              <a:buNone/>
              <a:defRPr/>
            </a:pPr>
            <a:r>
              <a:rPr lang="en-AU" sz="2600" dirty="0">
                <a:latin typeface="Arial" panose="020B0604020202020204" pitchFamily="34" charset="0"/>
                <a:cs typeface="Arial" panose="020B0604020202020204" pitchFamily="34" charset="0"/>
              </a:rPr>
              <a:t> </a:t>
            </a:r>
          </a:p>
          <a:p>
            <a:pPr marL="457200" lvl="1" indent="0" algn="just">
              <a:buNone/>
              <a:defRPr/>
            </a:pPr>
            <a:r>
              <a:rPr lang="en-AU" sz="2600" dirty="0">
                <a:latin typeface="Arial" panose="020B0604020202020204" pitchFamily="34" charset="0"/>
                <a:cs typeface="Arial" panose="020B0604020202020204" pitchFamily="34" charset="0"/>
              </a:rPr>
              <a:t>2.  Generate the secret information (keys) used by the algorithm.</a:t>
            </a:r>
          </a:p>
          <a:p>
            <a:pPr marL="457200" lvl="1" indent="0" algn="just">
              <a:buNone/>
              <a:defRPr/>
            </a:pPr>
            <a:r>
              <a:rPr lang="en-AU" sz="2600" dirty="0">
                <a:latin typeface="Arial" panose="020B0604020202020204" pitchFamily="34" charset="0"/>
                <a:cs typeface="Arial" panose="020B0604020202020204" pitchFamily="34" charset="0"/>
              </a:rPr>
              <a:t> </a:t>
            </a:r>
          </a:p>
          <a:p>
            <a:pPr marL="971550" lvl="1" indent="-514350" algn="just">
              <a:buAutoNum type="arabicPeriod" startAt="3"/>
              <a:defRPr/>
            </a:pPr>
            <a:r>
              <a:rPr lang="en-AU" sz="2600" dirty="0">
                <a:latin typeface="Arial" panose="020B0604020202020204" pitchFamily="34" charset="0"/>
                <a:cs typeface="Arial" panose="020B0604020202020204" pitchFamily="34" charset="0"/>
              </a:rPr>
              <a:t>Develop methods to distribute and share the secret information.</a:t>
            </a:r>
          </a:p>
          <a:p>
            <a:pPr marL="457200" lvl="1" indent="0" algn="just">
              <a:buNone/>
              <a:defRPr/>
            </a:pPr>
            <a:endParaRPr lang="en-AU" sz="2600" dirty="0">
              <a:latin typeface="Arial" panose="020B0604020202020204" pitchFamily="34" charset="0"/>
              <a:cs typeface="Arial" panose="020B0604020202020204" pitchFamily="34" charset="0"/>
            </a:endParaRPr>
          </a:p>
          <a:p>
            <a:pPr marL="971550" lvl="1" indent="-514350" algn="just">
              <a:buAutoNum type="arabicPeriod" startAt="4"/>
              <a:defRPr/>
            </a:pPr>
            <a:r>
              <a:rPr lang="en-AU" sz="2600" dirty="0">
                <a:latin typeface="Arial" panose="020B0604020202020204" pitchFamily="34" charset="0"/>
                <a:cs typeface="Arial" panose="020B0604020202020204" pitchFamily="34" charset="0"/>
              </a:rPr>
              <a:t>Specify a protocol enabling the principals to use the transformation and secret information for a security service.</a:t>
            </a:r>
          </a:p>
        </p:txBody>
      </p:sp>
    </p:spTree>
    <p:extLst>
      <p:ext uri="{BB962C8B-B14F-4D97-AF65-F5344CB8AC3E}">
        <p14:creationId xmlns:p14="http://schemas.microsoft.com/office/powerpoint/2010/main" val="50532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4A06ED-0C86-4584-93CC-BBE02BB063FB}"/>
              </a:ext>
            </a:extLst>
          </p:cNvPr>
          <p:cNvSpPr/>
          <p:nvPr/>
        </p:nvSpPr>
        <p:spPr>
          <a:xfrm>
            <a:off x="568037" y="994494"/>
            <a:ext cx="11208327" cy="5115568"/>
          </a:xfrm>
          <a:prstGeom prst="rect">
            <a:avLst/>
          </a:prstGeom>
        </p:spPr>
        <p:txBody>
          <a:bodyPr wrap="square">
            <a:spAutoFit/>
          </a:bodyPr>
          <a:lstStyle/>
          <a:p>
            <a:pPr>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UNIT- I:</a:t>
            </a: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Basic Cryptographic Techniques, Computational Complexity, Finite Fields, Number Theory, DES and AES, Public Key Cryptosystems, Traffic Confidentiality, Cryptanalysis, Intractable (Hard) Problems, Hash Functions, OSI Security Architecture Privacy of Data.  	    							 [T1, T2] [No. of Hrs: 11]</a:t>
            </a:r>
          </a:p>
          <a:p>
            <a:pPr>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UNIT- II:</a:t>
            </a: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Linear Cryptanalysis, Differential Cryptanalysis, DES, Triple DES, Message Authentication and Digital Signatures, Attacks on Protocols, Elliptic Curve Architecture and Cryptography, Public Key Cryptography and RSA, , Evaluation criteria for AES, Key Management, Authentication requirements Digital forensics including digital evidence handling: Media forensics, Cyber forensics, Software forensics, Mobile forensics. 										[T1, T2] [No. of Hrs: 11]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87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Model for Network Access Security</a:t>
            </a:r>
            <a:endParaRPr lang="en-AU" altLang="en-US" sz="4000" dirty="0">
              <a:latin typeface="Arial" panose="020B0604020202020204" pitchFamily="34" charset="0"/>
              <a:cs typeface="Arial" panose="020B0604020202020204" pitchFamily="34" charset="0"/>
            </a:endParaRPr>
          </a:p>
        </p:txBody>
      </p:sp>
      <p:pic>
        <p:nvPicPr>
          <p:cNvPr id="58371" name="Picture 4"/>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1703388" y="2438400"/>
            <a:ext cx="8761412" cy="2984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48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365125"/>
            <a:ext cx="10515600" cy="1325563"/>
          </a:xfrm>
        </p:spPr>
        <p:txBody>
          <a:bodyPr/>
          <a:lstStyle/>
          <a:p>
            <a:pPr algn="ctr" eaLnBrk="1" hangingPunct="1"/>
            <a:r>
              <a:rPr lang="en-US" altLang="en-US" sz="4000" dirty="0">
                <a:latin typeface="Arial" panose="020B0604020202020204" pitchFamily="34" charset="0"/>
                <a:cs typeface="Arial" panose="020B0604020202020204" pitchFamily="34" charset="0"/>
              </a:rPr>
              <a:t>Model for Network Access Security</a:t>
            </a:r>
            <a:endParaRPr lang="en-AU" altLang="en-US" sz="4000" dirty="0">
              <a:latin typeface="Arial" panose="020B0604020202020204" pitchFamily="34" charset="0"/>
              <a:cs typeface="Arial" panose="020B0604020202020204" pitchFamily="34" charset="0"/>
            </a:endParaRPr>
          </a:p>
        </p:txBody>
      </p:sp>
      <p:sp>
        <p:nvSpPr>
          <p:cNvPr id="44035" name="Rectangle 3"/>
          <p:cNvSpPr>
            <a:spLocks noGrp="1" noChangeArrowheads="1"/>
          </p:cNvSpPr>
          <p:nvPr>
            <p:ph type="body" idx="1"/>
          </p:nvPr>
        </p:nvSpPr>
        <p:spPr>
          <a:xfrm>
            <a:off x="838200" y="1825625"/>
            <a:ext cx="10342418" cy="4351338"/>
          </a:xfrm>
        </p:spPr>
        <p:txBody>
          <a:bodyPr/>
          <a:lstStyle/>
          <a:p>
            <a:pPr marL="609600" indent="-609600">
              <a:buFont typeface="Wingdings" pitchFamily="-107" charset="2"/>
              <a:buChar char="Ø"/>
              <a:defRPr/>
            </a:pPr>
            <a:r>
              <a:rPr lang="en-AU" sz="2600" dirty="0">
                <a:latin typeface="Arial" panose="020B0604020202020204" pitchFamily="34" charset="0"/>
                <a:cs typeface="Arial" panose="020B0604020202020204" pitchFamily="34" charset="0"/>
              </a:rPr>
              <a:t>using this model we are require to:</a:t>
            </a:r>
          </a:p>
          <a:p>
            <a:pPr marL="0" indent="0">
              <a:buNone/>
              <a:defRPr/>
            </a:pPr>
            <a:r>
              <a:rPr lang="en-AU" sz="2600" dirty="0">
                <a:latin typeface="Arial" panose="020B0604020202020204" pitchFamily="34" charset="0"/>
                <a:cs typeface="Arial" panose="020B0604020202020204" pitchFamily="34" charset="0"/>
              </a:rPr>
              <a:t> </a:t>
            </a:r>
          </a:p>
          <a:p>
            <a:pPr marL="990600" lvl="1" indent="-533400" algn="just">
              <a:buFont typeface="Times" pitchFamily="-107" charset="0"/>
              <a:buAutoNum type="arabicPeriod"/>
              <a:defRPr/>
            </a:pPr>
            <a:r>
              <a:rPr lang="en-AU" sz="2600" dirty="0">
                <a:latin typeface="Arial" panose="020B0604020202020204" pitchFamily="34" charset="0"/>
                <a:cs typeface="Arial" panose="020B0604020202020204" pitchFamily="34" charset="0"/>
              </a:rPr>
              <a:t>Select appropriate gatekeeper functions to identify users.</a:t>
            </a:r>
          </a:p>
          <a:p>
            <a:pPr marL="457200" lvl="1" indent="0" algn="just">
              <a:buNone/>
              <a:defRPr/>
            </a:pPr>
            <a:endParaRPr lang="en-AU" sz="2600" dirty="0">
              <a:latin typeface="Arial" panose="020B0604020202020204" pitchFamily="34" charset="0"/>
              <a:cs typeface="Arial" panose="020B0604020202020204" pitchFamily="34" charset="0"/>
            </a:endParaRPr>
          </a:p>
          <a:p>
            <a:pPr marL="971550" lvl="1" indent="-514350" algn="just">
              <a:buAutoNum type="arabicPeriod" startAt="2"/>
              <a:defRPr/>
            </a:pPr>
            <a:r>
              <a:rPr lang="en-AU" sz="2600" dirty="0">
                <a:latin typeface="Arial" panose="020B0604020202020204" pitchFamily="34" charset="0"/>
                <a:cs typeface="Arial" panose="020B0604020202020204" pitchFamily="34" charset="0"/>
              </a:rPr>
              <a:t>Implement security controls to ensure only authorised users</a:t>
            </a:r>
          </a:p>
          <a:p>
            <a:pPr marL="457200" lvl="1" indent="0" algn="just">
              <a:buNone/>
              <a:defRPr/>
            </a:pPr>
            <a:r>
              <a:rPr lang="en-AU" sz="2600" dirty="0">
                <a:latin typeface="Arial" panose="020B0604020202020204" pitchFamily="34" charset="0"/>
                <a:cs typeface="Arial" panose="020B0604020202020204" pitchFamily="34" charset="0"/>
              </a:rPr>
              <a:t>     access designated information or resources. </a:t>
            </a:r>
          </a:p>
        </p:txBody>
      </p:sp>
    </p:spTree>
    <p:extLst>
      <p:ext uri="{BB962C8B-B14F-4D97-AF65-F5344CB8AC3E}">
        <p14:creationId xmlns:p14="http://schemas.microsoft.com/office/powerpoint/2010/main" val="4208308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37309" y="457200"/>
            <a:ext cx="9421091" cy="609600"/>
          </a:xfrm>
        </p:spPr>
        <p:txBody>
          <a:bodyPr>
            <a:noAutofit/>
          </a:bodyPr>
          <a:lstStyle/>
          <a:p>
            <a:pPr algn="ctr"/>
            <a:r>
              <a:rPr lang="en-US" altLang="en-US" sz="4000" dirty="0">
                <a:latin typeface="Arial" panose="020B0604020202020204" pitchFamily="34" charset="0"/>
                <a:cs typeface="Arial" panose="020B0604020202020204" pitchFamily="34" charset="0"/>
              </a:rPr>
              <a:t>What Is Cryptography?</a:t>
            </a:r>
          </a:p>
        </p:txBody>
      </p:sp>
      <p:sp>
        <p:nvSpPr>
          <p:cNvPr id="3075" name="Rectangle 3"/>
          <p:cNvSpPr>
            <a:spLocks noGrp="1" noChangeArrowheads="1"/>
          </p:cNvSpPr>
          <p:nvPr>
            <p:ph type="body" idx="1"/>
          </p:nvPr>
        </p:nvSpPr>
        <p:spPr>
          <a:xfrm>
            <a:off x="637309" y="1295400"/>
            <a:ext cx="10861964" cy="4724400"/>
          </a:xfrm>
        </p:spPr>
        <p:txBody>
          <a:bodyPr/>
          <a:lstStyle/>
          <a:p>
            <a:pPr algn="just"/>
            <a:endParaRPr lang="en-US" altLang="en-US" dirty="0">
              <a:latin typeface="Arial" panose="020B0604020202020204" pitchFamily="34" charset="0"/>
              <a:cs typeface="Arial" panose="020B0604020202020204" pitchFamily="34" charset="0"/>
            </a:endParaRPr>
          </a:p>
          <a:p>
            <a:pPr algn="just"/>
            <a:r>
              <a:rPr lang="en-US" altLang="en-US" dirty="0">
                <a:latin typeface="Arial" panose="020B0604020202020204" pitchFamily="34" charset="0"/>
                <a:cs typeface="Arial" panose="020B0604020202020204" pitchFamily="34" charset="0"/>
              </a:rPr>
              <a:t>Cryptography -- from the Greek for “secret writing” -- is the mathematical “scrambling” of data so that only someone with the necessary </a:t>
            </a:r>
            <a:r>
              <a:rPr lang="en-US" altLang="en-US" b="1" i="1" dirty="0">
                <a:latin typeface="Arial" panose="020B0604020202020204" pitchFamily="34" charset="0"/>
                <a:cs typeface="Arial" panose="020B0604020202020204" pitchFamily="34" charset="0"/>
              </a:rPr>
              <a:t>key</a:t>
            </a:r>
            <a:r>
              <a:rPr lang="en-US" altLang="en-US" dirty="0">
                <a:latin typeface="Arial" panose="020B0604020202020204" pitchFamily="34" charset="0"/>
                <a:cs typeface="Arial" panose="020B0604020202020204" pitchFamily="34" charset="0"/>
              </a:rPr>
              <a:t> can “unscramble” it. </a:t>
            </a:r>
          </a:p>
          <a:p>
            <a:pPr marL="0" indent="0" algn="just">
              <a:buNone/>
            </a:pPr>
            <a:endParaRPr lang="en-US" altLang="en-US" dirty="0">
              <a:latin typeface="Arial" panose="020B0604020202020204" pitchFamily="34" charset="0"/>
              <a:cs typeface="Arial" panose="020B0604020202020204" pitchFamily="34" charset="0"/>
            </a:endParaRPr>
          </a:p>
          <a:p>
            <a:pPr algn="just"/>
            <a:r>
              <a:rPr lang="en-US" altLang="en-US" dirty="0">
                <a:latin typeface="Arial" panose="020B0604020202020204" pitchFamily="34" charset="0"/>
                <a:cs typeface="Arial" panose="020B0604020202020204" pitchFamily="34" charset="0"/>
              </a:rPr>
              <a:t>Cryptography allows secure transmission of private information over insecure channels (for example packet-switched networks).</a:t>
            </a:r>
          </a:p>
          <a:p>
            <a:pPr marL="0" indent="0" algn="just">
              <a:buNone/>
            </a:pPr>
            <a:endParaRPr lang="en-US" altLang="en-US" dirty="0">
              <a:latin typeface="Arial" panose="020B0604020202020204" pitchFamily="34" charset="0"/>
              <a:cs typeface="Arial" panose="020B0604020202020204" pitchFamily="34" charset="0"/>
            </a:endParaRPr>
          </a:p>
          <a:p>
            <a:pPr algn="just"/>
            <a:r>
              <a:rPr lang="en-US" altLang="en-US" dirty="0">
                <a:latin typeface="Arial" panose="020B0604020202020204" pitchFamily="34" charset="0"/>
                <a:cs typeface="Arial" panose="020B0604020202020204" pitchFamily="34" charset="0"/>
              </a:rPr>
              <a:t>Cryptography also allows secure storage of sensitive data on any computer.</a:t>
            </a:r>
          </a:p>
        </p:txBody>
      </p:sp>
    </p:spTree>
    <p:extLst>
      <p:ext uri="{BB962C8B-B14F-4D97-AF65-F5344CB8AC3E}">
        <p14:creationId xmlns:p14="http://schemas.microsoft.com/office/powerpoint/2010/main" val="13407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wipe(left)">
                                      <p:cBhvr>
                                        <p:cTn id="7" dur="500"/>
                                        <p:tgtEl>
                                          <p:spTgt spid="3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3" end="3"/>
                                            </p:txEl>
                                          </p:spTgt>
                                        </p:tgtEl>
                                        <p:attrNameLst>
                                          <p:attrName>style.visibility</p:attrName>
                                        </p:attrNameLst>
                                      </p:cBhvr>
                                      <p:to>
                                        <p:strVal val="visible"/>
                                      </p:to>
                                    </p:set>
                                    <p:animEffect transition="in" filter="wipe(left)">
                                      <p:cBhvr>
                                        <p:cTn id="12" dur="500"/>
                                        <p:tgtEl>
                                          <p:spTgt spid="30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
                                            <p:txEl>
                                              <p:pRg st="5" end="5"/>
                                            </p:txEl>
                                          </p:spTgt>
                                        </p:tgtEl>
                                        <p:attrNameLst>
                                          <p:attrName>style.visibility</p:attrName>
                                        </p:attrNameLst>
                                      </p:cBhvr>
                                      <p:to>
                                        <p:strVal val="visible"/>
                                      </p:to>
                                    </p:set>
                                    <p:animEffect transition="in" filter="wipe(left)">
                                      <p:cBhvr>
                                        <p:cTn id="17"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24346" y="87601"/>
            <a:ext cx="10515600" cy="1325563"/>
          </a:xfrm>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Some Basic Terminology</a:t>
            </a:r>
          </a:p>
        </p:txBody>
      </p:sp>
      <p:sp>
        <p:nvSpPr>
          <p:cNvPr id="48131" name="Rectangle 3"/>
          <p:cNvSpPr>
            <a:spLocks noGrp="1" noChangeArrowheads="1"/>
          </p:cNvSpPr>
          <p:nvPr>
            <p:ph type="body" idx="1"/>
          </p:nvPr>
        </p:nvSpPr>
        <p:spPr>
          <a:xfrm>
            <a:off x="277092" y="1219200"/>
            <a:ext cx="11180618" cy="5334000"/>
          </a:xfrm>
        </p:spPr>
        <p:txBody>
          <a:bodyPr>
            <a:normAutofit fontScale="92500" lnSpcReduction="10000"/>
          </a:bodyPr>
          <a:lstStyle/>
          <a:p>
            <a:pPr algn="just">
              <a:lnSpc>
                <a:spcPct val="80000"/>
              </a:lnSpc>
              <a:spcAft>
                <a:spcPts val="1200"/>
              </a:spcAft>
            </a:pPr>
            <a:r>
              <a:rPr lang="en-AU" altLang="en-US" dirty="0">
                <a:latin typeface="Arial" panose="020B0604020202020204" pitchFamily="34" charset="0"/>
                <a:cs typeface="Arial" panose="020B0604020202020204" pitchFamily="34" charset="0"/>
              </a:rPr>
              <a:t>plaintext - original message </a:t>
            </a:r>
          </a:p>
          <a:p>
            <a:pPr algn="just">
              <a:lnSpc>
                <a:spcPct val="80000"/>
              </a:lnSpc>
              <a:spcAft>
                <a:spcPts val="1200"/>
              </a:spcAft>
            </a:pPr>
            <a:r>
              <a:rPr lang="en-AU" altLang="en-US" dirty="0">
                <a:latin typeface="Arial" panose="020B0604020202020204" pitchFamily="34" charset="0"/>
                <a:cs typeface="Arial" panose="020B0604020202020204" pitchFamily="34" charset="0"/>
              </a:rPr>
              <a:t>ciphertext - coded message </a:t>
            </a:r>
          </a:p>
          <a:p>
            <a:pPr algn="just">
              <a:lnSpc>
                <a:spcPct val="80000"/>
              </a:lnSpc>
              <a:spcAft>
                <a:spcPts val="1200"/>
              </a:spcAft>
            </a:pPr>
            <a:r>
              <a:rPr lang="en-AU" altLang="en-US" dirty="0">
                <a:latin typeface="Arial" panose="020B0604020202020204" pitchFamily="34" charset="0"/>
                <a:cs typeface="Arial" panose="020B0604020202020204" pitchFamily="34" charset="0"/>
              </a:rPr>
              <a:t>cipher - algorithm for transforming plaintext to ciphertext </a:t>
            </a:r>
          </a:p>
          <a:p>
            <a:pPr algn="just">
              <a:lnSpc>
                <a:spcPct val="80000"/>
              </a:lnSpc>
              <a:spcAft>
                <a:spcPts val="1200"/>
              </a:spcAft>
            </a:pPr>
            <a:r>
              <a:rPr lang="en-AU" altLang="en-US" dirty="0">
                <a:latin typeface="Arial" panose="020B0604020202020204" pitchFamily="34" charset="0"/>
                <a:cs typeface="Arial" panose="020B0604020202020204" pitchFamily="34" charset="0"/>
              </a:rPr>
              <a:t>key - info used in cipher known only to sender/receiver </a:t>
            </a:r>
          </a:p>
          <a:p>
            <a:pPr algn="just">
              <a:lnSpc>
                <a:spcPct val="80000"/>
              </a:lnSpc>
              <a:spcAft>
                <a:spcPts val="1200"/>
              </a:spcAft>
            </a:pPr>
            <a:r>
              <a:rPr lang="en-AU" altLang="en-US" dirty="0">
                <a:latin typeface="Arial" panose="020B0604020202020204" pitchFamily="34" charset="0"/>
                <a:cs typeface="Arial" panose="020B0604020202020204" pitchFamily="34" charset="0"/>
              </a:rPr>
              <a:t>encipher (encrypt) - converting plaintext to ciphertext </a:t>
            </a:r>
          </a:p>
          <a:p>
            <a:pPr algn="just">
              <a:lnSpc>
                <a:spcPct val="80000"/>
              </a:lnSpc>
              <a:spcAft>
                <a:spcPts val="1200"/>
              </a:spcAft>
            </a:pPr>
            <a:r>
              <a:rPr lang="en-AU" altLang="en-US" dirty="0">
                <a:latin typeface="Arial" panose="020B0604020202020204" pitchFamily="34" charset="0"/>
                <a:cs typeface="Arial" panose="020B0604020202020204" pitchFamily="34" charset="0"/>
              </a:rPr>
              <a:t>decipher (decrypt) - recovering ciphertext from plaintext</a:t>
            </a:r>
          </a:p>
          <a:p>
            <a:pPr algn="just">
              <a:lnSpc>
                <a:spcPct val="80000"/>
              </a:lnSpc>
              <a:spcAft>
                <a:spcPts val="1200"/>
              </a:spcAft>
            </a:pPr>
            <a:r>
              <a:rPr lang="en-AU" altLang="en-US" dirty="0">
                <a:latin typeface="Arial" panose="020B0604020202020204" pitchFamily="34" charset="0"/>
                <a:cs typeface="Arial" panose="020B0604020202020204" pitchFamily="34" charset="0"/>
              </a:rPr>
              <a:t>cryptography - study of encryption principles/methods</a:t>
            </a:r>
          </a:p>
          <a:p>
            <a:pPr algn="just">
              <a:lnSpc>
                <a:spcPct val="80000"/>
              </a:lnSpc>
              <a:spcAft>
                <a:spcPts val="1200"/>
              </a:spcAft>
            </a:pPr>
            <a:r>
              <a:rPr lang="en-AU" altLang="en-US" dirty="0">
                <a:latin typeface="Arial" panose="020B0604020202020204" pitchFamily="34" charset="0"/>
                <a:cs typeface="Arial" panose="020B0604020202020204" pitchFamily="34" charset="0"/>
              </a:rPr>
              <a:t>cryptanalysis (codebreaking) - study of principles/ methods of deciphering ciphertext without knowing key</a:t>
            </a:r>
          </a:p>
          <a:p>
            <a:pPr algn="just">
              <a:lnSpc>
                <a:spcPct val="80000"/>
              </a:lnSpc>
              <a:spcAft>
                <a:spcPts val="1200"/>
              </a:spcAft>
            </a:pPr>
            <a:r>
              <a:rPr lang="en-AU" altLang="en-US" dirty="0">
                <a:latin typeface="Arial" panose="020B0604020202020204" pitchFamily="34" charset="0"/>
                <a:cs typeface="Arial" panose="020B0604020202020204" pitchFamily="34" charset="0"/>
              </a:rPr>
              <a:t>cryptology - field of both cryptography and cryptanalysis</a:t>
            </a:r>
          </a:p>
        </p:txBody>
      </p:sp>
    </p:spTree>
    <p:extLst>
      <p:ext uri="{BB962C8B-B14F-4D97-AF65-F5344CB8AC3E}">
        <p14:creationId xmlns:p14="http://schemas.microsoft.com/office/powerpoint/2010/main" val="1048424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Symmetric</a:t>
            </a:r>
            <a:r>
              <a:rPr lang="en-US" altLang="en-US" dirty="0">
                <a:ea typeface="ＭＳ Ｐゴシック" panose="020B0600070205080204" pitchFamily="34" charset="-128"/>
              </a:rPr>
              <a:t> </a:t>
            </a:r>
            <a:r>
              <a:rPr lang="en-US" altLang="en-US" sz="4000" dirty="0">
                <a:latin typeface="Arial" panose="020B0604020202020204" pitchFamily="34" charset="0"/>
                <a:cs typeface="Arial" panose="020B0604020202020204" pitchFamily="34" charset="0"/>
              </a:rPr>
              <a:t>Cipher Model</a:t>
            </a:r>
            <a:endParaRPr lang="en-AU" altLang="en-US" sz="4000" dirty="0">
              <a:latin typeface="Arial" panose="020B0604020202020204" pitchFamily="34" charset="0"/>
              <a:cs typeface="Arial" panose="020B0604020202020204" pitchFamily="34" charset="0"/>
            </a:endParaRPr>
          </a:p>
        </p:txBody>
      </p:sp>
      <p:pic>
        <p:nvPicPr>
          <p:cNvPr id="2253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927" y="1911927"/>
            <a:ext cx="11374581" cy="440574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302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24345" y="195261"/>
            <a:ext cx="10515600" cy="1325563"/>
          </a:xfrm>
        </p:spPr>
        <p:txBody>
          <a:bodyPr/>
          <a:lstStyle/>
          <a:p>
            <a:pPr algn="ctr" eaLnBrk="1" hangingPunct="1"/>
            <a:r>
              <a:rPr lang="en-US" altLang="en-US" sz="4000" dirty="0">
                <a:latin typeface="Arial" panose="020B0604020202020204" pitchFamily="34" charset="0"/>
                <a:cs typeface="Arial" panose="020B0604020202020204" pitchFamily="34" charset="0"/>
              </a:rPr>
              <a:t>Requirements</a:t>
            </a:r>
            <a:endParaRPr lang="en-AU" altLang="en-US" sz="4000" dirty="0">
              <a:latin typeface="Arial" panose="020B0604020202020204" pitchFamily="34" charset="0"/>
              <a:cs typeface="Arial" panose="020B0604020202020204" pitchFamily="34" charset="0"/>
            </a:endParaRPr>
          </a:p>
        </p:txBody>
      </p:sp>
      <p:sp>
        <p:nvSpPr>
          <p:cNvPr id="52227" name="Rectangle 3"/>
          <p:cNvSpPr>
            <a:spLocks noGrp="1" noChangeArrowheads="1"/>
          </p:cNvSpPr>
          <p:nvPr>
            <p:ph type="body" idx="1"/>
          </p:nvPr>
        </p:nvSpPr>
        <p:spPr>
          <a:xfrm>
            <a:off x="658091" y="1520824"/>
            <a:ext cx="10515600" cy="4921539"/>
          </a:xfrm>
        </p:spPr>
        <p:txBody>
          <a:bodyPr>
            <a:normAutofit fontScale="92500" lnSpcReduction="10000"/>
          </a:bodyPr>
          <a:lstStyle/>
          <a:p>
            <a:pPr eaLnBrk="1" hangingPunct="1">
              <a:lnSpc>
                <a:spcPct val="90000"/>
              </a:lnSpc>
            </a:pPr>
            <a:r>
              <a:rPr lang="en-US" altLang="en-US" sz="2600" dirty="0">
                <a:latin typeface="Arial" panose="020B0604020202020204" pitchFamily="34" charset="0"/>
                <a:cs typeface="Arial" panose="020B0604020202020204" pitchFamily="34" charset="0"/>
              </a:rPr>
              <a:t>Two requirements for secure use of symmetric encryption:</a:t>
            </a:r>
          </a:p>
          <a:p>
            <a:pPr lvl="1" eaLnBrk="1" hangingPunct="1">
              <a:lnSpc>
                <a:spcPct val="90000"/>
              </a:lnSpc>
            </a:pPr>
            <a:endParaRPr lang="en-US" altLang="en-US" sz="2600" dirty="0">
              <a:latin typeface="Arial" panose="020B0604020202020204" pitchFamily="34" charset="0"/>
              <a:cs typeface="Arial" panose="020B0604020202020204" pitchFamily="34" charset="0"/>
            </a:endParaRPr>
          </a:p>
          <a:p>
            <a:pPr lvl="1" eaLnBrk="1" hangingPunct="1">
              <a:lnSpc>
                <a:spcPct val="90000"/>
              </a:lnSpc>
            </a:pPr>
            <a:r>
              <a:rPr lang="en-US" altLang="en-US" sz="2600" dirty="0">
                <a:latin typeface="Arial" panose="020B0604020202020204" pitchFamily="34" charset="0"/>
                <a:cs typeface="Arial" panose="020B0604020202020204" pitchFamily="34" charset="0"/>
              </a:rPr>
              <a:t>a strong encryption algorithm</a:t>
            </a:r>
          </a:p>
          <a:p>
            <a:pPr lvl="1" eaLnBrk="1" hangingPunct="1">
              <a:lnSpc>
                <a:spcPct val="90000"/>
              </a:lnSpc>
            </a:pPr>
            <a:r>
              <a:rPr lang="en-US" altLang="en-US" sz="2600" dirty="0">
                <a:latin typeface="Arial" panose="020B0604020202020204" pitchFamily="34" charset="0"/>
                <a:cs typeface="Arial" panose="020B0604020202020204" pitchFamily="34" charset="0"/>
              </a:rPr>
              <a:t>a secret key known only to sender / receiver</a:t>
            </a:r>
          </a:p>
          <a:p>
            <a:pPr eaLnBrk="1" hangingPunct="1">
              <a:lnSpc>
                <a:spcPct val="90000"/>
              </a:lnSpc>
            </a:pPr>
            <a:endParaRPr lang="en-US" altLang="en-US" sz="2600" dirty="0">
              <a:latin typeface="Arial" panose="020B0604020202020204" pitchFamily="34" charset="0"/>
              <a:cs typeface="Arial" panose="020B0604020202020204" pitchFamily="34" charset="0"/>
            </a:endParaRPr>
          </a:p>
          <a:p>
            <a:pPr eaLnBrk="1" hangingPunct="1">
              <a:lnSpc>
                <a:spcPct val="90000"/>
              </a:lnSpc>
            </a:pPr>
            <a:r>
              <a:rPr lang="en-US" altLang="en-US" sz="2600" dirty="0">
                <a:latin typeface="Arial" panose="020B0604020202020204" pitchFamily="34" charset="0"/>
                <a:cs typeface="Arial" panose="020B0604020202020204" pitchFamily="34" charset="0"/>
              </a:rPr>
              <a:t>Mathematically have:</a:t>
            </a:r>
          </a:p>
          <a:p>
            <a:pPr lvl="1" eaLnBrk="1" hangingPunct="1">
              <a:lnSpc>
                <a:spcPct val="90000"/>
              </a:lnSpc>
              <a:buFont typeface="Wingdings" panose="05000000000000000000" pitchFamily="2" charset="2"/>
              <a:buNone/>
            </a:pPr>
            <a:r>
              <a:rPr lang="en-US" altLang="en-US" sz="2600" dirty="0">
                <a:latin typeface="Arial" panose="020B0604020202020204" pitchFamily="34" charset="0"/>
                <a:cs typeface="Arial" panose="020B0604020202020204" pitchFamily="34" charset="0"/>
              </a:rPr>
              <a:t>	Y = E(K, X)</a:t>
            </a:r>
          </a:p>
          <a:p>
            <a:pPr lvl="1" eaLnBrk="1" hangingPunct="1">
              <a:lnSpc>
                <a:spcPct val="90000"/>
              </a:lnSpc>
              <a:buFont typeface="Wingdings" panose="05000000000000000000" pitchFamily="2" charset="2"/>
              <a:buNone/>
            </a:pPr>
            <a:r>
              <a:rPr lang="en-US" altLang="en-US" sz="2600" dirty="0">
                <a:latin typeface="Arial" panose="020B0604020202020204" pitchFamily="34" charset="0"/>
                <a:cs typeface="Arial" panose="020B0604020202020204" pitchFamily="34" charset="0"/>
              </a:rPr>
              <a:t>	X = D(K, Y)</a:t>
            </a:r>
          </a:p>
          <a:p>
            <a:pPr eaLnBrk="1" hangingPunct="1">
              <a:lnSpc>
                <a:spcPct val="90000"/>
              </a:lnSpc>
            </a:pPr>
            <a:endParaRPr lang="en-US" altLang="en-US" sz="2600" dirty="0">
              <a:latin typeface="Arial" panose="020B0604020202020204" pitchFamily="34" charset="0"/>
              <a:cs typeface="Arial" panose="020B0604020202020204" pitchFamily="34" charset="0"/>
            </a:endParaRPr>
          </a:p>
          <a:p>
            <a:pPr eaLnBrk="1" hangingPunct="1">
              <a:lnSpc>
                <a:spcPct val="90000"/>
              </a:lnSpc>
            </a:pPr>
            <a:r>
              <a:rPr lang="en-US" altLang="en-US" sz="2600" dirty="0">
                <a:latin typeface="Arial" panose="020B0604020202020204" pitchFamily="34" charset="0"/>
                <a:cs typeface="Arial" panose="020B0604020202020204" pitchFamily="34" charset="0"/>
              </a:rPr>
              <a:t>Assume encryption algorithm is known</a:t>
            </a:r>
          </a:p>
          <a:p>
            <a:pPr eaLnBrk="1" hangingPunct="1">
              <a:lnSpc>
                <a:spcPct val="90000"/>
              </a:lnSpc>
            </a:pPr>
            <a:endParaRPr lang="en-US" altLang="en-US" sz="2600" dirty="0">
              <a:latin typeface="Arial" panose="020B0604020202020204" pitchFamily="34" charset="0"/>
              <a:cs typeface="Arial" panose="020B0604020202020204" pitchFamily="34" charset="0"/>
            </a:endParaRPr>
          </a:p>
          <a:p>
            <a:pPr eaLnBrk="1" hangingPunct="1">
              <a:lnSpc>
                <a:spcPct val="90000"/>
              </a:lnSpc>
            </a:pPr>
            <a:r>
              <a:rPr lang="en-US" altLang="en-US" sz="2600" dirty="0">
                <a:latin typeface="Arial" panose="020B0604020202020204" pitchFamily="34" charset="0"/>
                <a:cs typeface="Arial" panose="020B0604020202020204" pitchFamily="34" charset="0"/>
              </a:rPr>
              <a:t>Implies a secure channel to distribute key</a:t>
            </a:r>
            <a:endParaRPr lang="en-AU" alt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905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55964" y="307975"/>
            <a:ext cx="8229600" cy="1139825"/>
          </a:xfrm>
        </p:spPr>
        <p:txBody>
          <a:bodyPr/>
          <a:lstStyle/>
          <a:p>
            <a:pPr algn="ctr" eaLnBrk="1" hangingPunct="1"/>
            <a:r>
              <a:rPr lang="en-US" altLang="en-US" sz="4000" dirty="0">
                <a:latin typeface="Arial" panose="020B0604020202020204" pitchFamily="34" charset="0"/>
                <a:cs typeface="Arial" panose="020B0604020202020204" pitchFamily="34" charset="0"/>
              </a:rPr>
              <a:t>Cryptography</a:t>
            </a:r>
            <a:endParaRPr lang="en-AU" altLang="en-US" sz="4000" dirty="0">
              <a:latin typeface="Arial" panose="020B0604020202020204" pitchFamily="34" charset="0"/>
              <a:cs typeface="Arial" panose="020B0604020202020204" pitchFamily="34" charset="0"/>
            </a:endParaRPr>
          </a:p>
        </p:txBody>
      </p:sp>
      <p:sp>
        <p:nvSpPr>
          <p:cNvPr id="54275" name="Rectangle 3"/>
          <p:cNvSpPr>
            <a:spLocks noGrp="1" noChangeArrowheads="1"/>
          </p:cNvSpPr>
          <p:nvPr>
            <p:ph idx="1"/>
          </p:nvPr>
        </p:nvSpPr>
        <p:spPr>
          <a:xfrm>
            <a:off x="235527" y="1253836"/>
            <a:ext cx="11707091" cy="5507182"/>
          </a:xfrm>
        </p:spPr>
        <p:txBody>
          <a:bodyPr>
            <a:noAutofit/>
          </a:bodyPr>
          <a:lstStyle/>
          <a:p>
            <a:pPr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Can characterize cryptographic system by:</a:t>
            </a:r>
          </a:p>
          <a:p>
            <a:pPr marL="0" indent="0" algn="just" eaLnBrk="1" hangingPunct="1">
              <a:buNone/>
            </a:pP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lvl="1"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type of encryption operations used</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substitution</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transposition</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product</a:t>
            </a:r>
          </a:p>
          <a:p>
            <a:pPr lvl="1" algn="just"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number of keys used</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single-key or private</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two-key or public</a:t>
            </a:r>
          </a:p>
          <a:p>
            <a:pPr lvl="1" algn="just"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way in which plaintext is processed</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block</a:t>
            </a:r>
          </a:p>
          <a:p>
            <a:pPr lvl="2" algn="just" eaLnBrk="1" hangingPunct="1"/>
            <a:r>
              <a:rPr lang="en-US" altLang="en-US" sz="2400" dirty="0">
                <a:latin typeface="Arial" panose="020B0604020202020204" pitchFamily="34" charset="0"/>
                <a:ea typeface="ＭＳ Ｐゴシック" panose="020B0600070205080204" pitchFamily="34" charset="-128"/>
                <a:cs typeface="Arial" panose="020B0604020202020204" pitchFamily="34" charset="0"/>
              </a:rPr>
              <a:t>stream</a:t>
            </a:r>
            <a:endParaRPr lang="en-AU" altLang="en-US" sz="24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6289082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Cryptanalysis</a:t>
            </a:r>
            <a:endParaRPr lang="en-AU" altLang="en-US" sz="4000" dirty="0">
              <a:latin typeface="Arial" panose="020B0604020202020204" pitchFamily="34" charset="0"/>
              <a:cs typeface="Arial" panose="020B0604020202020204" pitchFamily="34" charset="0"/>
            </a:endParaRPr>
          </a:p>
        </p:txBody>
      </p:sp>
      <p:sp>
        <p:nvSpPr>
          <p:cNvPr id="1027" name="Rectangle 3"/>
          <p:cNvSpPr>
            <a:spLocks noGrp="1" noChangeArrowheads="1"/>
          </p:cNvSpPr>
          <p:nvPr>
            <p:ph type="body" idx="1"/>
          </p:nvPr>
        </p:nvSpPr>
        <p:spPr/>
        <p:txBody>
          <a:bodyPr>
            <a:normAutofit/>
          </a:bodyPr>
          <a:lstStyle/>
          <a:p>
            <a:pPr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Objective to recover key not just message</a:t>
            </a:r>
          </a:p>
          <a:p>
            <a:pPr marL="0" indent="0" algn="just" eaLnBrk="1" hangingPunct="1">
              <a:buNone/>
            </a:pP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General approaches:</a:t>
            </a:r>
          </a:p>
          <a:p>
            <a:pPr marL="0" indent="0" algn="just" eaLnBrk="1" hangingPunct="1">
              <a:buNone/>
            </a:pP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6" algn="just"/>
            <a:r>
              <a:rPr lang="en-US" altLang="en-US" sz="2200" dirty="0">
                <a:latin typeface="Arial" panose="020B0604020202020204" pitchFamily="34" charset="0"/>
                <a:ea typeface="ＭＳ Ｐゴシック" panose="020B0600070205080204" pitchFamily="34" charset="-128"/>
                <a:cs typeface="Arial" panose="020B0604020202020204" pitchFamily="34" charset="0"/>
              </a:rPr>
              <a:t>cryptanalytic attack</a:t>
            </a:r>
          </a:p>
          <a:p>
            <a:pPr marL="2743200" lvl="6" indent="0" algn="just">
              <a:buNone/>
            </a:pPr>
            <a:endParaRPr lang="en-US" altLang="en-US" sz="2200" dirty="0">
              <a:latin typeface="Arial" panose="020B0604020202020204" pitchFamily="34" charset="0"/>
              <a:ea typeface="ＭＳ Ｐゴシック" panose="020B0600070205080204" pitchFamily="34" charset="-128"/>
              <a:cs typeface="Arial" panose="020B0604020202020204" pitchFamily="34" charset="0"/>
            </a:endParaRPr>
          </a:p>
          <a:p>
            <a:pPr lvl="6" algn="just"/>
            <a:r>
              <a:rPr lang="en-US" altLang="en-US" sz="2200" dirty="0">
                <a:latin typeface="Arial" panose="020B0604020202020204" pitchFamily="34" charset="0"/>
                <a:ea typeface="ＭＳ Ｐゴシック" panose="020B0600070205080204" pitchFamily="34" charset="-128"/>
                <a:cs typeface="Arial" panose="020B0604020202020204" pitchFamily="34" charset="0"/>
              </a:rPr>
              <a:t>brute-force attack</a:t>
            </a:r>
          </a:p>
          <a:p>
            <a:pPr algn="just"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If either succeed all key use compromised</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1114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13509" y="115744"/>
            <a:ext cx="10515600" cy="1325563"/>
          </a:xfrm>
        </p:spPr>
        <p:txBody>
          <a:bodyPr/>
          <a:lstStyle/>
          <a:p>
            <a:pPr algn="ctr" eaLnBrk="1" hangingPunct="1"/>
            <a:r>
              <a:rPr lang="en-US" altLang="en-US" sz="4000" dirty="0">
                <a:latin typeface="Arial" panose="020B0604020202020204" pitchFamily="34" charset="0"/>
                <a:cs typeface="Arial" panose="020B0604020202020204" pitchFamily="34" charset="0"/>
              </a:rPr>
              <a:t>Cryptanalytic Attacks</a:t>
            </a:r>
            <a:endParaRPr lang="en-AU" altLang="en-US" sz="4000" dirty="0">
              <a:latin typeface="Arial" panose="020B0604020202020204" pitchFamily="34" charset="0"/>
              <a:cs typeface="Arial" panose="020B0604020202020204" pitchFamily="34" charset="0"/>
            </a:endParaRPr>
          </a:p>
        </p:txBody>
      </p:sp>
      <p:sp>
        <p:nvSpPr>
          <p:cNvPr id="55299" name="Rectangle 3"/>
          <p:cNvSpPr>
            <a:spLocks noGrp="1" noChangeArrowheads="1"/>
          </p:cNvSpPr>
          <p:nvPr>
            <p:ph type="body" idx="1"/>
          </p:nvPr>
        </p:nvSpPr>
        <p:spPr>
          <a:xfrm>
            <a:off x="381000" y="1178071"/>
            <a:ext cx="11180618" cy="5223165"/>
          </a:xfrm>
        </p:spPr>
        <p:txBody>
          <a:bodyPr/>
          <a:lstStyle/>
          <a:p>
            <a:pPr eaLnBrk="1" hangingPunct="1">
              <a:lnSpc>
                <a:spcPct val="90000"/>
              </a:lnSpc>
              <a:buFont typeface="Wingdings" pitchFamily="-107" charset="2"/>
              <a:buChar char="Ø"/>
              <a:defRPr/>
            </a:pPr>
            <a:r>
              <a:rPr lang="en-AU" b="1" dirty="0"/>
              <a:t>ciphertext only</a:t>
            </a:r>
            <a:r>
              <a:rPr lang="en-AU" dirty="0"/>
              <a:t> </a:t>
            </a:r>
          </a:p>
          <a:p>
            <a:pPr lvl="1" eaLnBrk="1" hangingPunct="1">
              <a:lnSpc>
                <a:spcPct val="90000"/>
              </a:lnSpc>
              <a:buFont typeface="Wingdings" panose="05000000000000000000" pitchFamily="2" charset="2"/>
              <a:buChar char="§"/>
              <a:defRPr/>
            </a:pPr>
            <a:r>
              <a:rPr lang="en-AU" dirty="0">
                <a:ea typeface="ＭＳ Ｐゴシック" pitchFamily="-107" charset="-128"/>
              </a:rPr>
              <a:t>only know algorithm &amp; ciphertext, is statistical, know or can identify plaintext </a:t>
            </a:r>
          </a:p>
          <a:p>
            <a:pPr eaLnBrk="1" hangingPunct="1">
              <a:lnSpc>
                <a:spcPct val="90000"/>
              </a:lnSpc>
              <a:buFont typeface="Wingdings" pitchFamily="-107" charset="2"/>
              <a:buChar char="Ø"/>
              <a:defRPr/>
            </a:pPr>
            <a:r>
              <a:rPr lang="en-AU" b="1" dirty="0"/>
              <a:t>known plaintext</a:t>
            </a:r>
            <a:r>
              <a:rPr lang="en-AU" dirty="0"/>
              <a:t> </a:t>
            </a:r>
          </a:p>
          <a:p>
            <a:pPr lvl="1">
              <a:buFont typeface="Wingdings" panose="05000000000000000000" pitchFamily="2" charset="2"/>
              <a:buChar char="§"/>
              <a:defRPr/>
            </a:pPr>
            <a:r>
              <a:rPr lang="en-AU" dirty="0">
                <a:ea typeface="ＭＳ Ｐゴシック" pitchFamily="-107" charset="-128"/>
              </a:rPr>
              <a:t>know/suspect plaintext &amp; ciphertext</a:t>
            </a:r>
          </a:p>
          <a:p>
            <a:pPr eaLnBrk="1" hangingPunct="1">
              <a:lnSpc>
                <a:spcPct val="90000"/>
              </a:lnSpc>
              <a:buFont typeface="Wingdings" pitchFamily="-107" charset="2"/>
              <a:buChar char="Ø"/>
              <a:defRPr/>
            </a:pPr>
            <a:r>
              <a:rPr lang="en-AU" b="1" dirty="0"/>
              <a:t>chosen plaintext</a:t>
            </a:r>
            <a:r>
              <a:rPr lang="en-AU" dirty="0"/>
              <a:t> </a:t>
            </a:r>
          </a:p>
          <a:p>
            <a:pPr lvl="1">
              <a:buFont typeface="Wingdings" panose="05000000000000000000" pitchFamily="2" charset="2"/>
              <a:buChar char="§"/>
              <a:defRPr/>
            </a:pPr>
            <a:r>
              <a:rPr lang="en-AU" dirty="0">
                <a:ea typeface="ＭＳ Ｐゴシック" pitchFamily="-107" charset="-128"/>
              </a:rPr>
              <a:t>select plaintext and obtain ciphertext</a:t>
            </a:r>
          </a:p>
          <a:p>
            <a:pPr eaLnBrk="1" hangingPunct="1">
              <a:lnSpc>
                <a:spcPct val="90000"/>
              </a:lnSpc>
              <a:buFont typeface="Wingdings" pitchFamily="-107" charset="2"/>
              <a:buChar char="Ø"/>
              <a:defRPr/>
            </a:pPr>
            <a:r>
              <a:rPr lang="en-AU" b="1" dirty="0"/>
              <a:t>chosen ciphertext</a:t>
            </a:r>
            <a:r>
              <a:rPr lang="en-AU" dirty="0"/>
              <a:t> </a:t>
            </a:r>
          </a:p>
          <a:p>
            <a:pPr lvl="1">
              <a:buFont typeface="Wingdings" panose="05000000000000000000" pitchFamily="2" charset="2"/>
              <a:buChar char="§"/>
              <a:defRPr/>
            </a:pPr>
            <a:r>
              <a:rPr lang="en-AU" dirty="0">
                <a:ea typeface="ＭＳ Ｐゴシック" pitchFamily="-107" charset="-128"/>
              </a:rPr>
              <a:t>select ciphertext and obtain plaintext</a:t>
            </a:r>
          </a:p>
          <a:p>
            <a:pPr eaLnBrk="1" hangingPunct="1">
              <a:lnSpc>
                <a:spcPct val="90000"/>
              </a:lnSpc>
              <a:buFont typeface="Wingdings" pitchFamily="-107" charset="2"/>
              <a:buChar char="Ø"/>
              <a:defRPr/>
            </a:pPr>
            <a:r>
              <a:rPr lang="en-AU" b="1" dirty="0"/>
              <a:t>chosen text</a:t>
            </a:r>
            <a:r>
              <a:rPr lang="en-AU" dirty="0"/>
              <a:t> </a:t>
            </a:r>
          </a:p>
          <a:p>
            <a:pPr lvl="1" eaLnBrk="1" hangingPunct="1">
              <a:lnSpc>
                <a:spcPct val="90000"/>
              </a:lnSpc>
              <a:buFont typeface="Wingdings" panose="05000000000000000000" pitchFamily="2" charset="2"/>
              <a:buChar char="§"/>
              <a:defRPr/>
            </a:pPr>
            <a:r>
              <a:rPr lang="en-AU" dirty="0">
                <a:ea typeface="ＭＳ Ｐゴシック" pitchFamily="-107" charset="-128"/>
              </a:rPr>
              <a:t>select plaintext or ciphertext to </a:t>
            </a:r>
            <a:r>
              <a:rPr lang="en-AU" dirty="0" err="1">
                <a:ea typeface="ＭＳ Ｐゴシック" pitchFamily="-107" charset="-128"/>
              </a:rPr>
              <a:t>en</a:t>
            </a:r>
            <a:r>
              <a:rPr lang="en-AU" dirty="0">
                <a:ea typeface="ＭＳ Ｐゴシック" pitchFamily="-107" charset="-128"/>
              </a:rPr>
              <a:t>/decrypt</a:t>
            </a:r>
          </a:p>
        </p:txBody>
      </p:sp>
    </p:spTree>
    <p:extLst>
      <p:ext uri="{BB962C8B-B14F-4D97-AF65-F5344CB8AC3E}">
        <p14:creationId xmlns:p14="http://schemas.microsoft.com/office/powerpoint/2010/main" val="2244375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89709" y="122238"/>
            <a:ext cx="10515600" cy="1110818"/>
          </a:xfrm>
        </p:spPr>
        <p:txBody>
          <a:bodyPr/>
          <a:lstStyle/>
          <a:p>
            <a:pPr algn="ctr" eaLnBrk="1" hangingPunct="1"/>
            <a:r>
              <a:rPr lang="en-US" altLang="en-US" sz="4000" dirty="0">
                <a:latin typeface="Arial" panose="020B0604020202020204" pitchFamily="34" charset="0"/>
                <a:cs typeface="Arial" panose="020B0604020202020204" pitchFamily="34" charset="0"/>
              </a:rPr>
              <a:t>More Definitions</a:t>
            </a:r>
            <a:endParaRPr lang="en-AU" altLang="en-US" sz="4000" dirty="0">
              <a:latin typeface="Arial" panose="020B0604020202020204" pitchFamily="34" charset="0"/>
              <a:cs typeface="Arial" panose="020B0604020202020204" pitchFamily="34" charset="0"/>
            </a:endParaRPr>
          </a:p>
        </p:txBody>
      </p:sp>
      <p:sp>
        <p:nvSpPr>
          <p:cNvPr id="56323" name="Rectangle 3"/>
          <p:cNvSpPr>
            <a:spLocks noGrp="1" noChangeArrowheads="1"/>
          </p:cNvSpPr>
          <p:nvPr>
            <p:ph type="body" idx="1"/>
          </p:nvPr>
        </p:nvSpPr>
        <p:spPr>
          <a:xfrm>
            <a:off x="443345" y="1447800"/>
            <a:ext cx="11471564" cy="4800600"/>
          </a:xfrm>
        </p:spPr>
        <p:txBody>
          <a:bodyPr>
            <a:normAutofit/>
          </a:bodyPr>
          <a:lstStyle/>
          <a:p>
            <a:pPr eaLnBrk="1" hangingPunct="1">
              <a:buFont typeface="Wingdings" pitchFamily="-107" charset="2"/>
              <a:buChar char="Ø"/>
              <a:defRPr/>
            </a:pPr>
            <a:r>
              <a:rPr lang="en-AU" b="1" dirty="0">
                <a:latin typeface="Arial" panose="020B0604020202020204" pitchFamily="34" charset="0"/>
                <a:cs typeface="Arial" panose="020B0604020202020204" pitchFamily="34" charset="0"/>
              </a:rPr>
              <a:t>unconditional security</a:t>
            </a:r>
            <a:r>
              <a:rPr lang="en-AU" dirty="0">
                <a:latin typeface="Arial" panose="020B0604020202020204" pitchFamily="34" charset="0"/>
                <a:cs typeface="Arial" panose="020B0604020202020204" pitchFamily="34" charset="0"/>
              </a:rPr>
              <a:t> </a:t>
            </a:r>
          </a:p>
          <a:p>
            <a:pPr marL="0" indent="0" eaLnBrk="1" hangingPunct="1">
              <a:buNone/>
              <a:defRPr/>
            </a:pPr>
            <a:endParaRPr lang="en-AU" dirty="0">
              <a:latin typeface="Arial" panose="020B0604020202020204" pitchFamily="34" charset="0"/>
              <a:cs typeface="Arial" panose="020B0604020202020204" pitchFamily="34" charset="0"/>
            </a:endParaRPr>
          </a:p>
          <a:p>
            <a:pPr lvl="1" algn="just" eaLnBrk="1" hangingPunct="1">
              <a:buFont typeface="Wingdings" panose="05000000000000000000" pitchFamily="2" charset="2"/>
              <a:buChar char="§"/>
              <a:defRPr/>
            </a:pPr>
            <a:r>
              <a:rPr lang="en-AU" sz="2800" dirty="0">
                <a:latin typeface="Arial" panose="020B0604020202020204" pitchFamily="34" charset="0"/>
                <a:ea typeface="ＭＳ Ｐゴシック" pitchFamily="-107" charset="-128"/>
                <a:cs typeface="Arial" panose="020B0604020202020204" pitchFamily="34" charset="0"/>
              </a:rPr>
              <a:t>no matter how much computer power or time is available, the cipher cannot be broken since the ciphertext provides insufficient information to uniquely determine the corresponding plaintext </a:t>
            </a:r>
          </a:p>
          <a:p>
            <a:pPr marL="457200" lvl="1" indent="0" algn="just" eaLnBrk="1" hangingPunct="1">
              <a:buNone/>
              <a:defRPr/>
            </a:pPr>
            <a:endParaRPr lang="en-AU" sz="2800" dirty="0">
              <a:latin typeface="Arial" panose="020B0604020202020204" pitchFamily="34" charset="0"/>
              <a:ea typeface="ＭＳ Ｐゴシック" pitchFamily="-107" charset="-128"/>
              <a:cs typeface="Arial" panose="020B0604020202020204" pitchFamily="34" charset="0"/>
            </a:endParaRPr>
          </a:p>
          <a:p>
            <a:pPr eaLnBrk="1" hangingPunct="1">
              <a:buFont typeface="Wingdings" pitchFamily="-107" charset="2"/>
              <a:buChar char="Ø"/>
              <a:defRPr/>
            </a:pPr>
            <a:r>
              <a:rPr lang="en-AU" b="1" dirty="0">
                <a:latin typeface="Arial" panose="020B0604020202020204" pitchFamily="34" charset="0"/>
                <a:cs typeface="Arial" panose="020B0604020202020204" pitchFamily="34" charset="0"/>
              </a:rPr>
              <a:t>computational security</a:t>
            </a:r>
            <a:r>
              <a:rPr lang="en-AU" dirty="0">
                <a:latin typeface="Arial" panose="020B0604020202020204" pitchFamily="34" charset="0"/>
                <a:cs typeface="Arial" panose="020B0604020202020204" pitchFamily="34" charset="0"/>
              </a:rPr>
              <a:t> </a:t>
            </a:r>
          </a:p>
          <a:p>
            <a:pPr lvl="1" algn="just">
              <a:buFont typeface="Wingdings" panose="05000000000000000000" pitchFamily="2" charset="2"/>
              <a:buChar char="§"/>
              <a:defRPr/>
            </a:pPr>
            <a:endParaRPr lang="en-AU" sz="2800" dirty="0">
              <a:latin typeface="Arial" panose="020B0604020202020204" pitchFamily="34" charset="0"/>
              <a:ea typeface="ＭＳ Ｐゴシック" pitchFamily="-107" charset="-128"/>
              <a:cs typeface="Arial" panose="020B0604020202020204" pitchFamily="34" charset="0"/>
            </a:endParaRPr>
          </a:p>
          <a:p>
            <a:pPr lvl="1" algn="just">
              <a:buFont typeface="Wingdings" panose="05000000000000000000" pitchFamily="2" charset="2"/>
              <a:buChar char="§"/>
              <a:defRPr/>
            </a:pPr>
            <a:r>
              <a:rPr lang="en-AU" sz="2800" dirty="0">
                <a:latin typeface="Arial" panose="020B0604020202020204" pitchFamily="34" charset="0"/>
                <a:ea typeface="ＭＳ Ｐゴシック" pitchFamily="-107" charset="-128"/>
                <a:cs typeface="Arial" panose="020B0604020202020204" pitchFamily="34" charset="0"/>
              </a:rPr>
              <a:t>given limited computing resources (</a:t>
            </a:r>
            <a:r>
              <a:rPr lang="en-AU" sz="2800" dirty="0" err="1">
                <a:latin typeface="Arial" panose="020B0604020202020204" pitchFamily="34" charset="0"/>
                <a:ea typeface="ＭＳ Ｐゴシック" pitchFamily="-107" charset="-128"/>
                <a:cs typeface="Arial" panose="020B0604020202020204" pitchFamily="34" charset="0"/>
              </a:rPr>
              <a:t>eg</a:t>
            </a:r>
            <a:r>
              <a:rPr lang="en-AU" sz="2800" dirty="0">
                <a:latin typeface="Arial" panose="020B0604020202020204" pitchFamily="34" charset="0"/>
                <a:ea typeface="ＭＳ Ｐゴシック" pitchFamily="-107" charset="-128"/>
                <a:cs typeface="Arial" panose="020B0604020202020204" pitchFamily="34" charset="0"/>
              </a:rPr>
              <a:t> time needed for calculations is greater than age of universe), the cipher cannot be broken </a:t>
            </a:r>
          </a:p>
        </p:txBody>
      </p:sp>
    </p:spTree>
    <p:extLst>
      <p:ext uri="{BB962C8B-B14F-4D97-AF65-F5344CB8AC3E}">
        <p14:creationId xmlns:p14="http://schemas.microsoft.com/office/powerpoint/2010/main" val="429234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sz="4000" dirty="0">
                <a:latin typeface="Arial" panose="020B0604020202020204" pitchFamily="34" charset="0"/>
                <a:cs typeface="Arial" panose="020B0604020202020204" pitchFamily="34" charset="0"/>
              </a:rPr>
              <a:t>Roadmap</a:t>
            </a:r>
          </a:p>
        </p:txBody>
      </p:sp>
      <p:sp>
        <p:nvSpPr>
          <p:cNvPr id="3" name="Content Placeholder 2"/>
          <p:cNvSpPr>
            <a:spLocks noGrp="1"/>
          </p:cNvSpPr>
          <p:nvPr>
            <p:ph idx="1"/>
          </p:nvPr>
        </p:nvSpPr>
        <p:spPr>
          <a:xfrm>
            <a:off x="838200" y="1371600"/>
            <a:ext cx="10515600" cy="4805363"/>
          </a:xfrm>
        </p:spPr>
        <p:txBody>
          <a:bodyPr>
            <a:normAutofit fontScale="77500" lnSpcReduction="20000"/>
          </a:bodyPr>
          <a:lstStyle/>
          <a:p>
            <a:pPr eaLnBrk="1" hangingPunct="1">
              <a:buFont typeface="Wingdings" pitchFamily="-107" charset="2"/>
              <a:buChar char="Ø"/>
              <a:defRPr/>
            </a:pPr>
            <a:endParaRPr lang="en-US" dirty="0">
              <a:latin typeface="Arial" panose="020B0604020202020204" pitchFamily="34" charset="0"/>
              <a:cs typeface="Arial" panose="020B0604020202020204" pitchFamily="34" charset="0"/>
            </a:endParaRPr>
          </a:p>
          <a:p>
            <a:pPr>
              <a:buFont typeface="Wingdings" pitchFamily="-107" charset="2"/>
              <a:buChar char="Ø"/>
              <a:defRPr/>
            </a:pPr>
            <a:r>
              <a:rPr lang="en-US" dirty="0">
                <a:latin typeface="Arial" panose="020B0604020202020204" pitchFamily="34" charset="0"/>
                <a:cs typeface="Arial" panose="020B0604020202020204" pitchFamily="34" charset="0"/>
              </a:rPr>
              <a:t>Computer Security</a:t>
            </a:r>
          </a:p>
          <a:p>
            <a:pPr marL="0" indent="0">
              <a:buNone/>
              <a:defRPr/>
            </a:pPr>
            <a:endParaRPr lang="en-US" dirty="0">
              <a:latin typeface="Arial" panose="020B0604020202020204" pitchFamily="34" charset="0"/>
              <a:cs typeface="Arial" panose="020B0604020202020204" pitchFamily="34" charset="0"/>
            </a:endParaRPr>
          </a:p>
          <a:p>
            <a:pPr>
              <a:buFont typeface="Wingdings" pitchFamily="-107" charset="2"/>
              <a:buChar char="Ø"/>
              <a:defRPr/>
            </a:pPr>
            <a:r>
              <a:rPr lang="en-US" dirty="0">
                <a:latin typeface="Arial" panose="020B0604020202020204" pitchFamily="34" charset="0"/>
                <a:cs typeface="Arial" panose="020B0604020202020204" pitchFamily="34" charset="0"/>
              </a:rPr>
              <a:t>Network Security</a:t>
            </a:r>
          </a:p>
          <a:p>
            <a:pPr marL="0" indent="0">
              <a:buNone/>
              <a:defRPr/>
            </a:pPr>
            <a:endParaRPr lang="en-US" dirty="0">
              <a:latin typeface="Arial" panose="020B0604020202020204" pitchFamily="34" charset="0"/>
              <a:cs typeface="Arial" panose="020B0604020202020204" pitchFamily="34" charset="0"/>
            </a:endParaRPr>
          </a:p>
          <a:p>
            <a:pPr>
              <a:buFont typeface="Wingdings" pitchFamily="-107" charset="2"/>
              <a:buChar char="Ø"/>
              <a:defRPr/>
            </a:pPr>
            <a:r>
              <a:rPr lang="en-US" dirty="0">
                <a:latin typeface="Arial" panose="020B0604020202020204" pitchFamily="34" charset="0"/>
                <a:cs typeface="Arial" panose="020B0604020202020204" pitchFamily="34" charset="0"/>
              </a:rPr>
              <a:t>Mutual Trust</a:t>
            </a:r>
          </a:p>
          <a:p>
            <a:pPr marL="0" indent="0">
              <a:buNone/>
              <a:defRPr/>
            </a:pPr>
            <a:endParaRPr lang="en-US" dirty="0">
              <a:latin typeface="Arial" panose="020B0604020202020204" pitchFamily="34" charset="0"/>
              <a:cs typeface="Arial" panose="020B0604020202020204" pitchFamily="34" charset="0"/>
            </a:endParaRPr>
          </a:p>
          <a:p>
            <a:pPr eaLnBrk="1" hangingPunct="1">
              <a:buFont typeface="Wingdings" pitchFamily="-107" charset="2"/>
              <a:buChar char="Ø"/>
              <a:defRPr/>
            </a:pPr>
            <a:r>
              <a:rPr lang="en-US" dirty="0">
                <a:latin typeface="Arial" panose="020B0604020202020204" pitchFamily="34" charset="0"/>
                <a:cs typeface="Arial" panose="020B0604020202020204" pitchFamily="34" charset="0"/>
              </a:rPr>
              <a:t>Cryptographic algorithms</a:t>
            </a:r>
          </a:p>
          <a:p>
            <a:pPr marL="0" indent="0" eaLnBrk="1" hangingPunct="1">
              <a:buNone/>
              <a:defRPr/>
            </a:pPr>
            <a:endParaRPr lang="en-US"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sz="2800" dirty="0">
                <a:latin typeface="Arial" panose="020B0604020202020204" pitchFamily="34" charset="0"/>
                <a:cs typeface="Arial" panose="020B0604020202020204" pitchFamily="34" charset="0"/>
              </a:rPr>
              <a:t>symmetric ciphers</a:t>
            </a:r>
          </a:p>
          <a:p>
            <a:pPr marL="457200" lvl="1" indent="0" eaLnBrk="1" hangingPunct="1">
              <a:buNone/>
              <a:defRPr/>
            </a:pPr>
            <a:endParaRPr lang="en-US" sz="2800"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sz="2800" dirty="0">
                <a:latin typeface="Arial" panose="020B0604020202020204" pitchFamily="34" charset="0"/>
                <a:cs typeface="Arial" panose="020B0604020202020204" pitchFamily="34" charset="0"/>
              </a:rPr>
              <a:t>asymmetric encryption</a:t>
            </a:r>
          </a:p>
          <a:p>
            <a:pPr marL="457200" lvl="1" indent="0" eaLnBrk="1" hangingPunct="1">
              <a:buNone/>
              <a:defRPr/>
            </a:pPr>
            <a:endParaRPr lang="en-US" sz="2800"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sz="2800" dirty="0">
                <a:latin typeface="Arial" panose="020B0604020202020204" pitchFamily="34" charset="0"/>
                <a:cs typeface="Arial" panose="020B0604020202020204" pitchFamily="34" charset="0"/>
              </a:rPr>
              <a:t>hash functions</a:t>
            </a:r>
          </a:p>
          <a:p>
            <a:pPr lvl="1" eaLnBrk="1" hangingPunct="1">
              <a:buFont typeface="Wingdings" panose="05000000000000000000" pitchFamily="2" charset="2"/>
              <a:buChar char="§"/>
              <a:defRPr/>
            </a:pPr>
            <a:endParaRPr lang="en-US" sz="2800" dirty="0">
              <a:latin typeface="Arial" panose="020B0604020202020204" pitchFamily="34" charset="0"/>
              <a:cs typeface="Arial" panose="020B0604020202020204" pitchFamily="34" charset="0"/>
            </a:endParaRPr>
          </a:p>
          <a:p>
            <a:pPr marL="0" indent="0" eaLnBrk="1" hangingPunct="1">
              <a:buNone/>
              <a:defRPr/>
            </a:pPr>
            <a:endParaRPr lang="en-US" dirty="0">
              <a:latin typeface="Arial" panose="020B0604020202020204" pitchFamily="34" charset="0"/>
              <a:cs typeface="Arial" panose="020B0604020202020204" pitchFamily="34" charset="0"/>
            </a:endParaRPr>
          </a:p>
          <a:p>
            <a:pPr eaLnBrk="1" hangingPunct="1">
              <a:buFont typeface="Wingdings" pitchFamily="-107" charset="2"/>
              <a:buChar char="Ø"/>
              <a:defRPr/>
            </a:pPr>
            <a:endParaRPr lang="en-US" dirty="0">
              <a:latin typeface="Arial" panose="020B0604020202020204" pitchFamily="34" charset="0"/>
              <a:cs typeface="Arial" panose="020B0604020202020204" pitchFamily="34" charset="0"/>
            </a:endParaRPr>
          </a:p>
          <a:p>
            <a:pPr marL="0" indent="0" eaLnBrk="1" hangingPunct="1">
              <a:buNone/>
              <a:defRPr/>
            </a:pPr>
            <a:endParaRPr lang="en-US" dirty="0">
              <a:latin typeface="Arial" panose="020B0604020202020204" pitchFamily="34" charset="0"/>
              <a:cs typeface="Arial" panose="020B0604020202020204" pitchFamily="34" charset="0"/>
            </a:endParaRPr>
          </a:p>
          <a:p>
            <a:pPr eaLnBrk="1" hangingPunct="1">
              <a:buFont typeface="Wingdings" pitchFamily="-107" charset="2"/>
              <a:buChar char="Ø"/>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231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88818" y="350837"/>
            <a:ext cx="10515600" cy="1325563"/>
          </a:xfrm>
        </p:spPr>
        <p:txBody>
          <a:bodyPr/>
          <a:lstStyle/>
          <a:p>
            <a:pPr algn="ctr" eaLnBrk="1" hangingPunct="1"/>
            <a:r>
              <a:rPr lang="en-US" altLang="en-US" sz="4000" dirty="0">
                <a:latin typeface="Arial" panose="020B0604020202020204" pitchFamily="34" charset="0"/>
                <a:cs typeface="Arial" panose="020B0604020202020204" pitchFamily="34" charset="0"/>
              </a:rPr>
              <a:t>Brute Force Search</a:t>
            </a:r>
            <a:endParaRPr lang="en-AU" altLang="en-US" sz="4000" dirty="0">
              <a:latin typeface="Arial" panose="020B0604020202020204" pitchFamily="34" charset="0"/>
              <a:cs typeface="Arial" panose="020B0604020202020204" pitchFamily="34" charset="0"/>
            </a:endParaRPr>
          </a:p>
        </p:txBody>
      </p:sp>
      <p:sp>
        <p:nvSpPr>
          <p:cNvPr id="58371" name="Rectangle 3"/>
          <p:cNvSpPr>
            <a:spLocks noGrp="1" noChangeArrowheads="1"/>
          </p:cNvSpPr>
          <p:nvPr>
            <p:ph type="body" idx="1"/>
          </p:nvPr>
        </p:nvSpPr>
        <p:spPr>
          <a:xfrm>
            <a:off x="588818" y="1676400"/>
            <a:ext cx="9621982" cy="1828800"/>
          </a:xfrm>
        </p:spPr>
        <p:txBody>
          <a:bodyPr/>
          <a:lstStyle/>
          <a:p>
            <a:pPr eaLnBrk="1" hangingPunct="1">
              <a:lnSpc>
                <a:spcPct val="90000"/>
              </a:lnSpc>
            </a:pPr>
            <a:r>
              <a:rPr lang="en-AU" altLang="en-US" dirty="0">
                <a:ea typeface="ＭＳ Ｐゴシック" panose="020B0600070205080204" pitchFamily="34" charset="-128"/>
              </a:rPr>
              <a:t>Always possible to simply try every key </a:t>
            </a:r>
          </a:p>
          <a:p>
            <a:pPr eaLnBrk="1" hangingPunct="1">
              <a:lnSpc>
                <a:spcPct val="90000"/>
              </a:lnSpc>
            </a:pPr>
            <a:r>
              <a:rPr lang="en-AU" altLang="en-US" dirty="0">
                <a:ea typeface="ＭＳ Ｐゴシック" panose="020B0600070205080204" pitchFamily="34" charset="-128"/>
              </a:rPr>
              <a:t>Most basic attack, proportional to key size </a:t>
            </a:r>
          </a:p>
          <a:p>
            <a:pPr eaLnBrk="1" hangingPunct="1">
              <a:lnSpc>
                <a:spcPct val="90000"/>
              </a:lnSpc>
            </a:pPr>
            <a:r>
              <a:rPr lang="en-AU" altLang="en-US" dirty="0">
                <a:ea typeface="ＭＳ Ｐゴシック" panose="020B0600070205080204" pitchFamily="34" charset="-128"/>
              </a:rPr>
              <a:t>Assume either know / recognise plaintext</a:t>
            </a:r>
          </a:p>
          <a:p>
            <a:pPr algn="ctr" eaLnBrk="1" hangingPunct="1">
              <a:lnSpc>
                <a:spcPct val="90000"/>
              </a:lnSpc>
            </a:pPr>
            <a:endParaRPr lang="en-US" altLang="en-US" b="1" dirty="0">
              <a:latin typeface="Times" panose="02020603050405020304" pitchFamily="18" charset="0"/>
              <a:ea typeface="ＭＳ Ｐゴシック" panose="020B0600070205080204" pitchFamily="34" charset="-128"/>
            </a:endParaRPr>
          </a:p>
          <a:p>
            <a:pPr eaLnBrk="1" hangingPunct="1">
              <a:lnSpc>
                <a:spcPct val="90000"/>
              </a:lnSpc>
            </a:pPr>
            <a:endParaRPr lang="en-US" altLang="en-US" dirty="0">
              <a:latin typeface="Times" panose="02020603050405020304" pitchFamily="18" charset="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a:p>
            <a:pPr eaLnBrk="1" hangingPunct="1">
              <a:lnSpc>
                <a:spcPct val="90000"/>
              </a:lnSpc>
              <a:buFont typeface="Wingdings" panose="05000000000000000000" pitchFamily="2" charset="2"/>
              <a:buNone/>
            </a:pPr>
            <a:endParaRPr lang="en-AU" altLang="en-US" dirty="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p:txBody>
      </p:sp>
      <p:graphicFrame>
        <p:nvGraphicFramePr>
          <p:cNvPr id="58505" name="Group 137"/>
          <p:cNvGraphicFramePr>
            <a:graphicFrameLocks noGrp="1"/>
          </p:cNvGraphicFramePr>
          <p:nvPr>
            <p:extLst>
              <p:ext uri="{D42A27DB-BD31-4B8C-83A1-F6EECF244321}">
                <p14:modId xmlns:p14="http://schemas.microsoft.com/office/powerpoint/2010/main" val="1710934779"/>
              </p:ext>
            </p:extLst>
          </p:nvPr>
        </p:nvGraphicFramePr>
        <p:xfrm>
          <a:off x="1260764" y="3581400"/>
          <a:ext cx="10058400" cy="2786700"/>
        </p:xfrm>
        <a:graphic>
          <a:graphicData uri="http://schemas.openxmlformats.org/drawingml/2006/table">
            <a:tbl>
              <a:tblPr/>
              <a:tblGrid>
                <a:gridCol w="1874089">
                  <a:extLst>
                    <a:ext uri="{9D8B030D-6E8A-4147-A177-3AD203B41FA5}">
                      <a16:colId xmlns:a16="http://schemas.microsoft.com/office/drawing/2014/main" val="2302788770"/>
                    </a:ext>
                  </a:extLst>
                </a:gridCol>
                <a:gridCol w="2411802">
                  <a:extLst>
                    <a:ext uri="{9D8B030D-6E8A-4147-A177-3AD203B41FA5}">
                      <a16:colId xmlns:a16="http://schemas.microsoft.com/office/drawing/2014/main" val="867139268"/>
                    </a:ext>
                  </a:extLst>
                </a:gridCol>
                <a:gridCol w="3012775">
                  <a:extLst>
                    <a:ext uri="{9D8B030D-6E8A-4147-A177-3AD203B41FA5}">
                      <a16:colId xmlns:a16="http://schemas.microsoft.com/office/drawing/2014/main" val="2337980892"/>
                    </a:ext>
                  </a:extLst>
                </a:gridCol>
                <a:gridCol w="2759734">
                  <a:extLst>
                    <a:ext uri="{9D8B030D-6E8A-4147-A177-3AD203B41FA5}">
                      <a16:colId xmlns:a16="http://schemas.microsoft.com/office/drawing/2014/main" val="4192469947"/>
                    </a:ext>
                  </a:extLst>
                </a:gridCol>
              </a:tblGrid>
              <a:tr h="23177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Key Size (bits)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Number of Alternative Keys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Time required at 1 decryption/µs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Time required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6</a:t>
                      </a:r>
                      <a:r>
                        <a:rPr kumimoji="0" lang="en-US" altLang="en-US" sz="1400" b="1"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decryptions/µs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6975529"/>
                  </a:ext>
                </a:extLst>
              </a:tr>
              <a:tr h="341313">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32</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32</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 4.3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9</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31</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µs	= 35.8 minutes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2.15 milliseconds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8473956"/>
                  </a:ext>
                </a:extLst>
              </a:tr>
              <a:tr h="341313">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56</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56</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 7.2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16</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55</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µs	= 1142 years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10.01 hours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8839735"/>
                  </a:ext>
                </a:extLst>
              </a:tr>
              <a:tr h="5159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128</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128</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 3.4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38</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127</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µs	= 5.4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24</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5.4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18</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5068502"/>
                  </a:ext>
                </a:extLst>
              </a:tr>
              <a:tr h="5159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168</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dirty="0">
                          <a:ln>
                            <a:noFill/>
                          </a:ln>
                          <a:solidFill>
                            <a:schemeClr val="tx1"/>
                          </a:solidFill>
                          <a:effectLst/>
                          <a:latin typeface="Times" panose="02020603050405020304" pitchFamily="18" charset="0"/>
                          <a:ea typeface="ＭＳ Ｐゴシック" panose="020B0600070205080204" pitchFamily="34" charset="-128"/>
                        </a:rPr>
                        <a:t>168</a:t>
                      </a:r>
                      <a:r>
                        <a:rPr kumimoji="0" lang="en-US" altLang="en-US" sz="1400" b="0" i="0" u="none" strike="noStrike" cap="none" normalizeH="0" baseline="0" dirty="0">
                          <a:ln>
                            <a:noFill/>
                          </a:ln>
                          <a:solidFill>
                            <a:schemeClr val="tx1"/>
                          </a:solidFill>
                          <a:effectLst/>
                          <a:latin typeface="Times" panose="02020603050405020304" pitchFamily="18" charset="0"/>
                          <a:ea typeface="ＭＳ Ｐゴシック" panose="020B0600070205080204" pitchFamily="34" charset="-128"/>
                        </a:rPr>
                        <a:t>  = 3.7 </a:t>
                      </a:r>
                      <a:r>
                        <a:rPr kumimoji="0" lang="en-US" altLang="en-US" sz="1400" b="0" i="0" u="none" strike="noStrike" cap="none" normalizeH="0" baseline="0" dirty="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dirty="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dirty="0">
                          <a:ln>
                            <a:noFill/>
                          </a:ln>
                          <a:solidFill>
                            <a:schemeClr val="tx1"/>
                          </a:solidFill>
                          <a:effectLst/>
                          <a:latin typeface="Times" panose="02020603050405020304" pitchFamily="18" charset="0"/>
                          <a:ea typeface="ＭＳ Ｐゴシック" panose="020B0600070205080204" pitchFamily="34" charset="-128"/>
                        </a:rPr>
                        <a:t>50</a:t>
                      </a:r>
                      <a:endPar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167</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µs	= 5.9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36</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5.9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30</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857749"/>
                  </a:ext>
                </a:extLst>
              </a:tr>
              <a:tr h="5540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26 characters (permutation)</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26! = 4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26</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2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26</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µs	= 6.4 </a:t>
                      </a:r>
                      <a:r>
                        <a:rPr kumimoji="0" lang="en-US" altLang="en-US" sz="1400" b="0" i="0" u="none" strike="noStrike" cap="none" normalizeH="0" baseline="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a:ln>
                            <a:noFill/>
                          </a:ln>
                          <a:solidFill>
                            <a:schemeClr val="tx1"/>
                          </a:solidFill>
                          <a:effectLst/>
                          <a:latin typeface="Times" panose="02020603050405020304" pitchFamily="18" charset="0"/>
                          <a:ea typeface="ＭＳ Ｐゴシック" panose="020B0600070205080204" pitchFamily="34" charset="-128"/>
                        </a:rPr>
                        <a:t>12</a:t>
                      </a:r>
                      <a:r>
                        <a:rPr kumimoji="0" lang="en-US" altLang="en-US" sz="1400" b="0" i="0" u="none" strike="noStrike" cap="none" normalizeH="0" baseline="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Times" panose="02020603050405020304" pitchFamily="18" charset="0"/>
                          <a:ea typeface="ＭＳ Ｐゴシック" panose="020B0600070205080204" pitchFamily="34" charset="-128"/>
                        </a:rPr>
                        <a:t>6.4 </a:t>
                      </a:r>
                      <a:r>
                        <a:rPr kumimoji="0" lang="en-US" altLang="en-US" sz="1400" b="0" i="0" u="none" strike="noStrike" cap="none" normalizeH="0" baseline="0" dirty="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dirty="0">
                          <a:ln>
                            <a:noFill/>
                          </a:ln>
                          <a:solidFill>
                            <a:schemeClr val="tx1"/>
                          </a:solidFill>
                          <a:effectLst/>
                          <a:latin typeface="Times" panose="02020603050405020304" pitchFamily="18" charset="0"/>
                          <a:ea typeface="ＭＳ Ｐゴシック" panose="020B0600070205080204" pitchFamily="34" charset="-128"/>
                        </a:rPr>
                        <a:t> 10</a:t>
                      </a:r>
                      <a:r>
                        <a:rPr kumimoji="0" lang="en-US" altLang="en-US" sz="1400" b="0" i="0" u="none" strike="noStrike" cap="none" normalizeH="0" baseline="30000" dirty="0">
                          <a:ln>
                            <a:noFill/>
                          </a:ln>
                          <a:solidFill>
                            <a:schemeClr val="tx1"/>
                          </a:solidFill>
                          <a:effectLst/>
                          <a:latin typeface="Times" panose="02020603050405020304" pitchFamily="18" charset="0"/>
                          <a:ea typeface="ＭＳ Ｐゴシック" panose="020B0600070205080204" pitchFamily="34" charset="-128"/>
                        </a:rPr>
                        <a:t>6</a:t>
                      </a:r>
                      <a:r>
                        <a:rPr kumimoji="0" lang="en-US" altLang="en-US" sz="1400" b="0" i="0" u="none" strike="noStrike" cap="none" normalizeH="0" baseline="0" dirty="0">
                          <a:ln>
                            <a:noFill/>
                          </a:ln>
                          <a:solidFill>
                            <a:schemeClr val="tx1"/>
                          </a:solidFill>
                          <a:effectLst/>
                          <a:latin typeface="Times" panose="02020603050405020304" pitchFamily="18" charset="0"/>
                          <a:ea typeface="ＭＳ Ｐゴシック" panose="020B0600070205080204" pitchFamily="34" charset="-128"/>
                        </a:rPr>
                        <a:t> years</a:t>
                      </a:r>
                      <a:endPar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8092343"/>
                  </a:ext>
                </a:extLst>
              </a:tr>
            </a:tbl>
          </a:graphicData>
        </a:graphic>
      </p:graphicFrame>
    </p:spTree>
    <p:extLst>
      <p:ext uri="{BB962C8B-B14F-4D97-AF65-F5344CB8AC3E}">
        <p14:creationId xmlns:p14="http://schemas.microsoft.com/office/powerpoint/2010/main" val="290715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38200" y="337416"/>
            <a:ext cx="10515600" cy="1325563"/>
          </a:xfrm>
        </p:spPr>
        <p:txBody>
          <a:bodyPr>
            <a:normAutofit/>
          </a:bodyPr>
          <a:lstStyle/>
          <a:p>
            <a:pPr algn="ctr" eaLnBrk="1" hangingPunct="1">
              <a:defRPr/>
            </a:pPr>
            <a:r>
              <a:rPr lang="en-AU" sz="4000">
                <a:latin typeface="Arial" panose="020B0604020202020204" pitchFamily="34" charset="0"/>
                <a:cs typeface="Arial" panose="020B0604020202020204" pitchFamily="34" charset="0"/>
              </a:rPr>
              <a:t>Caesar </a:t>
            </a:r>
            <a:r>
              <a:rPr lang="en-AU" sz="4000" dirty="0">
                <a:latin typeface="Arial" panose="020B0604020202020204" pitchFamily="34" charset="0"/>
                <a:cs typeface="Arial" panose="020B0604020202020204" pitchFamily="34" charset="0"/>
              </a:rPr>
              <a:t>Cipher</a:t>
            </a:r>
          </a:p>
        </p:txBody>
      </p:sp>
      <p:sp>
        <p:nvSpPr>
          <p:cNvPr id="64515" name="Rectangle 3"/>
          <p:cNvSpPr>
            <a:spLocks noGrp="1" noChangeArrowheads="1"/>
          </p:cNvSpPr>
          <p:nvPr>
            <p:ph idx="1"/>
          </p:nvPr>
        </p:nvSpPr>
        <p:spPr>
          <a:xfrm>
            <a:off x="374073" y="1825625"/>
            <a:ext cx="11388436" cy="4351338"/>
          </a:xfrm>
        </p:spPr>
        <p:txBody>
          <a:bodyPr/>
          <a:lstStyle/>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Earliest known substitution cipher</a:t>
            </a:r>
          </a:p>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By Julius Caesar </a:t>
            </a:r>
          </a:p>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First attested use in military affairs</a:t>
            </a:r>
          </a:p>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Replaces each letter by 3rd letter on</a:t>
            </a:r>
          </a:p>
          <a:p>
            <a:pPr eaLnBrk="1" hangingPunct="1">
              <a:lnSpc>
                <a:spcPct val="90000"/>
              </a:lnSpc>
            </a:pPr>
            <a:r>
              <a:rPr lang="en-US" altLang="en-US" dirty="0">
                <a:latin typeface="Arial" panose="020B0604020202020204" pitchFamily="34" charset="0"/>
                <a:ea typeface="ＭＳ Ｐゴシック" panose="020B0600070205080204" pitchFamily="34" charset="-128"/>
                <a:cs typeface="Arial" panose="020B0604020202020204" pitchFamily="34" charset="0"/>
              </a:rPr>
              <a:t>Example:</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meet me after the party</a:t>
            </a:r>
          </a:p>
          <a:p>
            <a:pPr lvl="1"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PHHW PH DIWHU WKH SDUWB</a:t>
            </a:r>
          </a:p>
          <a:p>
            <a:pPr eaLnBrk="1" hangingPunct="1">
              <a:lnSpc>
                <a:spcPct val="90000"/>
              </a:lnSpc>
            </a:pPr>
            <a:endParaRPr lang="en-AU" altLang="en-US"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95991650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38200" y="240434"/>
            <a:ext cx="10515600" cy="1325563"/>
          </a:xfrm>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Caesar Cipher</a:t>
            </a:r>
          </a:p>
        </p:txBody>
      </p:sp>
      <p:sp>
        <p:nvSpPr>
          <p:cNvPr id="66563" name="Rectangle 3"/>
          <p:cNvSpPr>
            <a:spLocks noGrp="1" noChangeArrowheads="1"/>
          </p:cNvSpPr>
          <p:nvPr>
            <p:ph type="body" idx="1"/>
          </p:nvPr>
        </p:nvSpPr>
        <p:spPr>
          <a:xfrm>
            <a:off x="166255" y="1343891"/>
            <a:ext cx="11485418" cy="5320145"/>
          </a:xfrm>
        </p:spPr>
        <p:txBody>
          <a:bodyPr>
            <a:normAutofit fontScale="85000" lnSpcReduction="20000"/>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Can define transformation as:</a:t>
            </a:r>
          </a:p>
          <a:p>
            <a:pPr marL="0" indent="0" eaLnBrk="1" hangingPunct="1">
              <a:buNone/>
            </a:pP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None/>
            </a:pPr>
            <a:r>
              <a:rPr lang="en-AU" altLang="en-US" sz="2800" dirty="0">
                <a:latin typeface="Arial" panose="020B0604020202020204" pitchFamily="34" charset="0"/>
                <a:ea typeface="ＭＳ Ｐゴシック" panose="020B0600070205080204" pitchFamily="34" charset="-128"/>
                <a:cs typeface="Arial" panose="020B0604020202020204" pitchFamily="34" charset="0"/>
              </a:rPr>
              <a:t>a b c d e f g h </a:t>
            </a:r>
            <a:r>
              <a:rPr lang="en-AU" altLang="en-US" sz="2800" dirty="0" err="1">
                <a:latin typeface="Arial" panose="020B0604020202020204" pitchFamily="34" charset="0"/>
                <a:ea typeface="ＭＳ Ｐゴシック" panose="020B0600070205080204" pitchFamily="34" charset="-128"/>
                <a:cs typeface="Arial" panose="020B0604020202020204" pitchFamily="34" charset="0"/>
              </a:rPr>
              <a:t>i</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j k l m n o p q r s t u v w x y z</a:t>
            </a:r>
          </a:p>
          <a:p>
            <a:pPr lvl="1" eaLnBrk="1" hangingPunct="1">
              <a:buFont typeface="Wingdings" panose="05000000000000000000" pitchFamily="2" charset="2"/>
              <a:buNone/>
            </a:pPr>
            <a:r>
              <a:rPr lang="en-AU" altLang="en-US" sz="2800" dirty="0">
                <a:latin typeface="Arial" panose="020B0604020202020204" pitchFamily="34" charset="0"/>
                <a:ea typeface="ＭＳ Ｐゴシック" panose="020B0600070205080204" pitchFamily="34" charset="-128"/>
                <a:cs typeface="Arial" panose="020B0604020202020204" pitchFamily="34" charset="0"/>
              </a:rPr>
              <a:t>D E F G H I J K L M N O P Q R S T U V W X Y Z A B C</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Mathematically give each letter a number</a:t>
            </a:r>
          </a:p>
          <a:p>
            <a:pPr marL="0" indent="0" eaLnBrk="1" hangingPunct="1">
              <a:buNone/>
            </a:pP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None/>
            </a:pPr>
            <a:r>
              <a:rPr lang="en-AU" altLang="en-US" sz="2800" dirty="0">
                <a:latin typeface="Arial" panose="020B0604020202020204" pitchFamily="34" charset="0"/>
                <a:ea typeface="ＭＳ Ｐゴシック" panose="020B0600070205080204" pitchFamily="34" charset="-128"/>
                <a:cs typeface="Arial" panose="020B0604020202020204" pitchFamily="34" charset="0"/>
              </a:rPr>
              <a:t>a b c d e f g h </a:t>
            </a:r>
            <a:r>
              <a:rPr lang="en-AU" altLang="en-US" sz="2800" dirty="0" err="1">
                <a:latin typeface="Arial" panose="020B0604020202020204" pitchFamily="34" charset="0"/>
                <a:ea typeface="ＭＳ Ｐゴシック" panose="020B0600070205080204" pitchFamily="34" charset="-128"/>
                <a:cs typeface="Arial" panose="020B0604020202020204" pitchFamily="34" charset="0"/>
              </a:rPr>
              <a:t>i</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j  k  l  m  n  o  p  q  r  s  t  u  v  w  x  y  z</a:t>
            </a:r>
          </a:p>
          <a:p>
            <a:pPr lvl="1" eaLnBrk="1" hangingPunct="1">
              <a:buFont typeface="Wingdings" panose="05000000000000000000" pitchFamily="2" charset="2"/>
              <a:buNone/>
            </a:pPr>
            <a:r>
              <a:rPr lang="en-AU" altLang="en-US" sz="2800" dirty="0">
                <a:latin typeface="Arial" panose="020B0604020202020204" pitchFamily="34" charset="0"/>
                <a:ea typeface="ＭＳ Ｐゴシック" panose="020B0600070205080204" pitchFamily="34" charset="-128"/>
                <a:cs typeface="Arial" panose="020B0604020202020204" pitchFamily="34" charset="0"/>
              </a:rPr>
              <a:t>0 1 2 3 4 5 6 7 8 9 10 11 12 13 14 15 16 17 18 19 20 21 22 23 24 25</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Then have Caesar cipher as:</a:t>
            </a:r>
          </a:p>
          <a:p>
            <a:pPr eaLnBrk="1" hangingPunct="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None/>
            </a:pPr>
            <a:r>
              <a:rPr lang="en-AU" altLang="en-US" sz="2800" i="1" dirty="0">
                <a:latin typeface="Arial" panose="020B0604020202020204" pitchFamily="34" charset="0"/>
                <a:ea typeface="ＭＳ Ｐゴシック" panose="020B0600070205080204" pitchFamily="34" charset="-128"/>
                <a:cs typeface="Arial" panose="020B0604020202020204" pitchFamily="34" charset="0"/>
              </a:rPr>
              <a:t>c </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E(k, </a:t>
            </a:r>
            <a:r>
              <a:rPr lang="en-AU" altLang="en-US" sz="2800" i="1" dirty="0">
                <a:latin typeface="Arial" panose="020B0604020202020204" pitchFamily="34" charset="0"/>
                <a:ea typeface="ＭＳ Ｐゴシック" panose="020B0600070205080204" pitchFamily="34" charset="-128"/>
                <a:cs typeface="Arial" panose="020B0604020202020204" pitchFamily="34" charset="0"/>
              </a:rPr>
              <a:t>p</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 (</a:t>
            </a:r>
            <a:r>
              <a:rPr lang="en-AU" altLang="en-US" sz="2800" i="1" dirty="0">
                <a:latin typeface="Arial" panose="020B0604020202020204" pitchFamily="34" charset="0"/>
                <a:ea typeface="ＭＳ Ｐゴシック" panose="020B0600070205080204" pitchFamily="34" charset="-128"/>
                <a:cs typeface="Arial" panose="020B0604020202020204" pitchFamily="34" charset="0"/>
              </a:rPr>
              <a:t>p </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a:t>
            </a:r>
            <a:r>
              <a:rPr lang="en-AU" altLang="en-US" sz="2800" i="1" dirty="0">
                <a:latin typeface="Arial" panose="020B0604020202020204" pitchFamily="34" charset="0"/>
                <a:ea typeface="ＭＳ Ｐゴシック" panose="020B0600070205080204" pitchFamily="34" charset="-128"/>
                <a:cs typeface="Arial" panose="020B0604020202020204" pitchFamily="34" charset="0"/>
              </a:rPr>
              <a:t>k</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mod (26)</a:t>
            </a:r>
          </a:p>
          <a:p>
            <a:pPr lvl="1" eaLnBrk="1" hangingPunct="1">
              <a:buFont typeface="Wingdings" panose="05000000000000000000" pitchFamily="2" charset="2"/>
              <a:buNone/>
            </a:pPr>
            <a:r>
              <a:rPr lang="en-AU" altLang="en-US" sz="2800" i="1" dirty="0">
                <a:latin typeface="Arial" panose="020B0604020202020204" pitchFamily="34" charset="0"/>
                <a:ea typeface="ＭＳ Ｐゴシック" panose="020B0600070205080204" pitchFamily="34" charset="-128"/>
                <a:cs typeface="Arial" panose="020B0604020202020204" pitchFamily="34" charset="0"/>
              </a:rPr>
              <a:t>p </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D(k, c) = (c – </a:t>
            </a:r>
            <a:r>
              <a:rPr lang="en-AU" altLang="en-US" sz="2800" i="1" dirty="0">
                <a:latin typeface="Arial" panose="020B0604020202020204" pitchFamily="34" charset="0"/>
                <a:ea typeface="ＭＳ Ｐゴシック" panose="020B0600070205080204" pitchFamily="34" charset="-128"/>
                <a:cs typeface="Arial" panose="020B0604020202020204" pitchFamily="34" charset="0"/>
              </a:rPr>
              <a:t>k</a:t>
            </a:r>
            <a:r>
              <a:rPr lang="en-AU" altLang="en-US" sz="2800" dirty="0">
                <a:latin typeface="Arial" panose="020B0604020202020204" pitchFamily="34" charset="0"/>
                <a:ea typeface="ＭＳ Ｐゴシック" panose="020B0600070205080204" pitchFamily="34" charset="-128"/>
                <a:cs typeface="Arial" panose="020B0604020202020204" pitchFamily="34" charset="0"/>
              </a:rPr>
              <a:t>) mod (26)</a:t>
            </a:r>
          </a:p>
        </p:txBody>
      </p:sp>
    </p:spTree>
    <p:extLst>
      <p:ext uri="{BB962C8B-B14F-4D97-AF65-F5344CB8AC3E}">
        <p14:creationId xmlns:p14="http://schemas.microsoft.com/office/powerpoint/2010/main" val="1397023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Cryptanalysis of Caesar Cipher </a:t>
            </a:r>
          </a:p>
        </p:txBody>
      </p:sp>
      <p:sp>
        <p:nvSpPr>
          <p:cNvPr id="68611" name="Rectangle 3"/>
          <p:cNvSpPr>
            <a:spLocks noGrp="1" noChangeArrowheads="1"/>
          </p:cNvSpPr>
          <p:nvPr>
            <p:ph type="body" idx="1"/>
          </p:nvPr>
        </p:nvSpPr>
        <p:spPr>
          <a:xfrm>
            <a:off x="457200" y="1825625"/>
            <a:ext cx="11430000" cy="4351338"/>
          </a:xfrm>
        </p:spPr>
        <p:txBody>
          <a:bodyPr/>
          <a:lstStyle/>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Only have 26 possible ciphers </a:t>
            </a:r>
          </a:p>
          <a:p>
            <a:pPr lvl="1" eaLnBrk="1" hangingPunct="1">
              <a:buFont typeface="Wingdings" pitchFamily="-107" charset="2"/>
              <a:buChar char="l"/>
              <a:defRPr/>
            </a:pPr>
            <a:r>
              <a:rPr lang="en-AU" dirty="0">
                <a:latin typeface="Arial" panose="020B0604020202020204" pitchFamily="34" charset="0"/>
                <a:ea typeface="ＭＳ Ｐゴシック" pitchFamily="-107" charset="-128"/>
                <a:cs typeface="Arial" panose="020B0604020202020204" pitchFamily="34" charset="0"/>
              </a:rPr>
              <a:t>A maps to A,B,..Z </a:t>
            </a: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Could simply try each in turn </a:t>
            </a:r>
          </a:p>
          <a:p>
            <a:pPr eaLnBrk="1" hangingPunct="1">
              <a:buFont typeface="Wingdings" pitchFamily="-107" charset="2"/>
              <a:buChar char="Ø"/>
              <a:defRPr/>
            </a:pPr>
            <a:r>
              <a:rPr lang="en-AU" b="1" dirty="0">
                <a:latin typeface="Arial" panose="020B0604020202020204" pitchFamily="34" charset="0"/>
                <a:cs typeface="Arial" panose="020B0604020202020204" pitchFamily="34" charset="0"/>
              </a:rPr>
              <a:t>A brute force search</a:t>
            </a:r>
            <a:r>
              <a:rPr lang="en-AU" dirty="0">
                <a:latin typeface="Arial" panose="020B0604020202020204" pitchFamily="34" charset="0"/>
                <a:cs typeface="Arial" panose="020B0604020202020204" pitchFamily="34" charset="0"/>
              </a:rPr>
              <a:t> </a:t>
            </a: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Given ciphertext, just try all shifts of letters</a:t>
            </a:r>
          </a:p>
          <a:p>
            <a:pPr eaLnBrk="1" hangingPunct="1">
              <a:buFont typeface="Wingdings" pitchFamily="-107" charset="2"/>
              <a:buChar char="Ø"/>
              <a:defRPr/>
            </a:pPr>
            <a:r>
              <a:rPr lang="en-US" dirty="0">
                <a:latin typeface="Arial" panose="020B0604020202020204" pitchFamily="34" charset="0"/>
                <a:cs typeface="Arial" panose="020B0604020202020204" pitchFamily="34" charset="0"/>
              </a:rPr>
              <a:t>Do need to recognize when have plaintext</a:t>
            </a:r>
            <a:endParaRPr lang="en-AU" dirty="0">
              <a:latin typeface="Arial" panose="020B0604020202020204" pitchFamily="34" charset="0"/>
              <a:cs typeface="Arial" panose="020B0604020202020204" pitchFamily="34" charset="0"/>
            </a:endParaRPr>
          </a:p>
          <a:p>
            <a:pPr eaLnBrk="1" hangingPunct="1">
              <a:buFont typeface="Wingdings" pitchFamily="-107" charset="2"/>
              <a:buChar char="Ø"/>
              <a:defRPr/>
            </a:pPr>
            <a:r>
              <a:rPr lang="en-AU" dirty="0" err="1">
                <a:latin typeface="Arial" panose="020B0604020202020204" pitchFamily="34" charset="0"/>
                <a:cs typeface="Arial" panose="020B0604020202020204" pitchFamily="34" charset="0"/>
              </a:rPr>
              <a:t>eg</a:t>
            </a:r>
            <a:r>
              <a:rPr lang="en-AU" dirty="0">
                <a:latin typeface="Arial" panose="020B0604020202020204" pitchFamily="34" charset="0"/>
                <a:cs typeface="Arial" panose="020B0604020202020204" pitchFamily="34" charset="0"/>
              </a:rPr>
              <a:t>. break ciphertext "GCUA VQ DTGCM“</a:t>
            </a: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easy to break</a:t>
            </a:r>
          </a:p>
        </p:txBody>
      </p:sp>
    </p:spTree>
    <p:extLst>
      <p:ext uri="{BB962C8B-B14F-4D97-AF65-F5344CB8AC3E}">
        <p14:creationId xmlns:p14="http://schemas.microsoft.com/office/powerpoint/2010/main" val="850804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Monoalphabetic Cipher</a:t>
            </a:r>
          </a:p>
        </p:txBody>
      </p:sp>
      <p:sp>
        <p:nvSpPr>
          <p:cNvPr id="70659" name="Rectangle 3"/>
          <p:cNvSpPr>
            <a:spLocks noGrp="1" noChangeArrowheads="1"/>
          </p:cNvSpPr>
          <p:nvPr>
            <p:ph type="body" idx="1"/>
          </p:nvPr>
        </p:nvSpPr>
        <p:spPr/>
        <p:txBody>
          <a:bodyPr>
            <a:normAutofit lnSpcReduction="10000"/>
          </a:bodyPr>
          <a:lstStyle/>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Rather than just shifting the alphabet </a:t>
            </a:r>
          </a:p>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Could shuffle (jumble) the letters arbitrarily </a:t>
            </a:r>
          </a:p>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Each plaintext letter maps to a different random ciphertext letter </a:t>
            </a:r>
          </a:p>
          <a:p>
            <a:pPr eaLnBrk="1" hangingPunct="1">
              <a:lnSpc>
                <a:spcPct val="9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Hence key is 26 letters long </a:t>
            </a:r>
          </a:p>
          <a:p>
            <a:pPr lvl="1" eaLnBrk="1" hangingPunct="1">
              <a:lnSpc>
                <a:spcPct val="90000"/>
              </a:lnSpc>
              <a:buFont typeface="Wingdings" panose="05000000000000000000" pitchFamily="2" charset="2"/>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Plain:  </a:t>
            </a:r>
            <a:r>
              <a:rPr lang="en-AU" altLang="en-US" dirty="0" err="1">
                <a:latin typeface="Arial" panose="020B0604020202020204" pitchFamily="34" charset="0"/>
                <a:ea typeface="ＭＳ Ｐゴシック" panose="020B0600070205080204" pitchFamily="34" charset="-128"/>
                <a:cs typeface="Arial" panose="020B0604020202020204" pitchFamily="34" charset="0"/>
              </a:rPr>
              <a:t>abcdefghijklmnopqrstuvwxyz</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Cipher: DKVQFIBJWPESCXHTMYAUOLRGZN</a:t>
            </a:r>
          </a:p>
          <a:p>
            <a:pPr lvl="1" eaLnBrk="1" hangingPunct="1">
              <a:lnSpc>
                <a:spcPct val="90000"/>
              </a:lnSpc>
              <a:buFont typeface="Wingdings" panose="05000000000000000000" pitchFamily="2" charset="2"/>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Plaintext:  </a:t>
            </a:r>
            <a:r>
              <a:rPr lang="en-AU" altLang="en-US" dirty="0" err="1">
                <a:latin typeface="Arial" panose="020B0604020202020204" pitchFamily="34" charset="0"/>
                <a:ea typeface="ＭＳ Ｐゴシック" panose="020B0600070205080204" pitchFamily="34" charset="-128"/>
                <a:cs typeface="Arial" panose="020B0604020202020204" pitchFamily="34" charset="0"/>
              </a:rPr>
              <a:t>ifwewishtoreplaceletters</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Ciphertext: WIRFRWAJUHYFTSDVFSFUUFYA </a:t>
            </a:r>
          </a:p>
          <a:p>
            <a:pPr eaLnBrk="1" hangingPunct="1">
              <a:lnSpc>
                <a:spcPct val="90000"/>
              </a:lnSpc>
            </a:pP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409300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Monoalphabetic Cipher Security</a:t>
            </a:r>
          </a:p>
        </p:txBody>
      </p:sp>
      <p:sp>
        <p:nvSpPr>
          <p:cNvPr id="71683" name="Rectangle 3"/>
          <p:cNvSpPr>
            <a:spLocks noGrp="1" noChangeArrowheads="1"/>
          </p:cNvSpPr>
          <p:nvPr>
            <p:ph type="body" idx="1"/>
          </p:nvPr>
        </p:nvSpPr>
        <p:spPr/>
        <p:txBody>
          <a:bodyPr/>
          <a:lstStyle/>
          <a:p>
            <a:pPr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Now have a total of 26! = 4 x 10</a:t>
            </a:r>
            <a:r>
              <a:rPr lang="en-AU" altLang="en-US" baseline="30000" dirty="0">
                <a:latin typeface="Arial" panose="020B0604020202020204" pitchFamily="34" charset="0"/>
                <a:ea typeface="ＭＳ Ｐゴシック" panose="020B0600070205080204" pitchFamily="34" charset="-128"/>
                <a:cs typeface="Arial" panose="020B0604020202020204" pitchFamily="34" charset="0"/>
              </a:rPr>
              <a:t>26</a:t>
            </a:r>
            <a:r>
              <a:rPr lang="en-AU" altLang="en-US" dirty="0">
                <a:latin typeface="Arial" panose="020B0604020202020204" pitchFamily="34" charset="0"/>
                <a:ea typeface="ＭＳ Ｐゴシック" panose="020B0600070205080204" pitchFamily="34" charset="-128"/>
                <a:cs typeface="Arial" panose="020B0604020202020204" pitchFamily="34" charset="0"/>
              </a:rPr>
              <a:t> keys </a:t>
            </a:r>
          </a:p>
          <a:p>
            <a:pPr marL="0" indent="0" eaLnBrk="1" hangingPunct="1">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With so many keys, might think is secure </a:t>
            </a:r>
          </a:p>
          <a:p>
            <a:pPr marL="0" indent="0" eaLnBrk="1" hangingPunct="1">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But would be </a:t>
            </a:r>
            <a:r>
              <a:rPr lang="en-AU" altLang="en-US" b="1" dirty="0">
                <a:latin typeface="Arial" panose="020B0604020202020204" pitchFamily="34" charset="0"/>
                <a:ea typeface="ＭＳ Ｐゴシック" panose="020B0600070205080204" pitchFamily="34" charset="-128"/>
                <a:cs typeface="Arial" panose="020B0604020202020204" pitchFamily="34" charset="0"/>
              </a:rPr>
              <a:t>!!!WRONG!!!</a:t>
            </a:r>
            <a:r>
              <a:rPr lang="en-AU" altLang="en-US" dirty="0">
                <a:latin typeface="Arial" panose="020B0604020202020204" pitchFamily="34" charset="0"/>
                <a:ea typeface="ＭＳ Ｐゴシック" panose="020B0600070205080204" pitchFamily="34" charset="-128"/>
                <a:cs typeface="Arial" panose="020B0604020202020204" pitchFamily="34" charset="0"/>
              </a:rPr>
              <a:t> </a:t>
            </a:r>
          </a:p>
          <a:p>
            <a:pPr marL="0" indent="0" eaLnBrk="1" hangingPunct="1">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Problem is language characteristics</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5378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65019" y="295852"/>
            <a:ext cx="10515600" cy="1325563"/>
          </a:xfrm>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Language Redundancy and Cryptanalysis</a:t>
            </a:r>
          </a:p>
        </p:txBody>
      </p:sp>
      <p:sp>
        <p:nvSpPr>
          <p:cNvPr id="72707" name="Rectangle 3"/>
          <p:cNvSpPr>
            <a:spLocks noGrp="1" noChangeArrowheads="1"/>
          </p:cNvSpPr>
          <p:nvPr>
            <p:ph type="body" idx="1"/>
          </p:nvPr>
        </p:nvSpPr>
        <p:spPr/>
        <p:txBody>
          <a:bodyPr/>
          <a:lstStyle/>
          <a:p>
            <a:pPr algn="just" eaLnBrk="1" hangingPunct="1">
              <a:buFont typeface="Wingdings" pitchFamily="-107" charset="2"/>
              <a:buChar char="Ø"/>
              <a:defRPr/>
            </a:pPr>
            <a:r>
              <a:rPr lang="en-AU" dirty="0">
                <a:latin typeface="Arial" panose="020B0604020202020204" pitchFamily="34" charset="0"/>
                <a:cs typeface="Arial" panose="020B0604020202020204" pitchFamily="34" charset="0"/>
              </a:rPr>
              <a:t>human languages are </a:t>
            </a:r>
            <a:r>
              <a:rPr lang="en-AU" b="1" dirty="0">
                <a:latin typeface="Arial" panose="020B0604020202020204" pitchFamily="34" charset="0"/>
                <a:cs typeface="Arial" panose="020B0604020202020204" pitchFamily="34" charset="0"/>
              </a:rPr>
              <a:t>redundant</a:t>
            </a:r>
            <a:r>
              <a:rPr lang="en-AU" dirty="0">
                <a:latin typeface="Arial" panose="020B0604020202020204" pitchFamily="34" charset="0"/>
                <a:cs typeface="Arial" panose="020B0604020202020204" pitchFamily="34" charset="0"/>
              </a:rPr>
              <a:t> </a:t>
            </a:r>
          </a:p>
          <a:p>
            <a:pPr algn="just" eaLnBrk="1" hangingPunct="1">
              <a:buFont typeface="Wingdings" pitchFamily="-107" charset="2"/>
              <a:buChar char="Ø"/>
              <a:defRPr/>
            </a:pPr>
            <a:r>
              <a:rPr lang="en-AU" dirty="0" err="1">
                <a:latin typeface="Arial" panose="020B0604020202020204" pitchFamily="34" charset="0"/>
                <a:cs typeface="Arial" panose="020B0604020202020204" pitchFamily="34" charset="0"/>
              </a:rPr>
              <a:t>eg</a:t>
            </a:r>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th</a:t>
            </a:r>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lrd</a:t>
            </a:r>
            <a:r>
              <a:rPr lang="en-AU" dirty="0">
                <a:latin typeface="Arial" panose="020B0604020202020204" pitchFamily="34" charset="0"/>
                <a:cs typeface="Arial" panose="020B0604020202020204" pitchFamily="34" charset="0"/>
              </a:rPr>
              <a:t> s m </a:t>
            </a:r>
            <a:r>
              <a:rPr lang="en-AU" dirty="0" err="1">
                <a:latin typeface="Arial" panose="020B0604020202020204" pitchFamily="34" charset="0"/>
                <a:cs typeface="Arial" panose="020B0604020202020204" pitchFamily="34" charset="0"/>
              </a:rPr>
              <a:t>shphrd</a:t>
            </a:r>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shll</a:t>
            </a:r>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nt</a:t>
            </a:r>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wnt</a:t>
            </a:r>
            <a:r>
              <a:rPr lang="en-AU" dirty="0">
                <a:latin typeface="Arial" panose="020B0604020202020204" pitchFamily="34" charset="0"/>
                <a:cs typeface="Arial" panose="020B0604020202020204" pitchFamily="34" charset="0"/>
              </a:rPr>
              <a:t>" </a:t>
            </a:r>
          </a:p>
          <a:p>
            <a:pPr algn="just" eaLnBrk="1" hangingPunct="1">
              <a:buFont typeface="Wingdings" pitchFamily="-107" charset="2"/>
              <a:buChar char="Ø"/>
              <a:defRPr/>
            </a:pPr>
            <a:r>
              <a:rPr lang="en-AU" dirty="0">
                <a:latin typeface="Arial" panose="020B0604020202020204" pitchFamily="34" charset="0"/>
                <a:cs typeface="Arial" panose="020B0604020202020204" pitchFamily="34" charset="0"/>
              </a:rPr>
              <a:t>letters are not equally commonly used </a:t>
            </a:r>
          </a:p>
          <a:p>
            <a:pPr algn="just" eaLnBrk="1" hangingPunct="1">
              <a:buFont typeface="Wingdings" pitchFamily="-107" charset="2"/>
              <a:buChar char="Ø"/>
              <a:defRPr/>
            </a:pPr>
            <a:r>
              <a:rPr lang="en-AU" dirty="0">
                <a:latin typeface="Arial" panose="020B0604020202020204" pitchFamily="34" charset="0"/>
                <a:cs typeface="Arial" panose="020B0604020202020204" pitchFamily="34" charset="0"/>
              </a:rPr>
              <a:t>in English E is by far the most common letter </a:t>
            </a:r>
          </a:p>
          <a:p>
            <a:pPr lvl="1" algn="just">
              <a:defRPr/>
            </a:pPr>
            <a:r>
              <a:rPr lang="en-AU" dirty="0">
                <a:latin typeface="Arial" panose="020B0604020202020204" pitchFamily="34" charset="0"/>
                <a:ea typeface="ＭＳ Ｐゴシック" pitchFamily="-107" charset="-128"/>
                <a:cs typeface="Arial" panose="020B0604020202020204" pitchFamily="34" charset="0"/>
              </a:rPr>
              <a:t>followed by T,R,N,I,O,A,S </a:t>
            </a:r>
          </a:p>
          <a:p>
            <a:pPr algn="just" eaLnBrk="1" hangingPunct="1">
              <a:buFont typeface="Wingdings" pitchFamily="-107" charset="2"/>
              <a:buChar char="Ø"/>
              <a:defRPr/>
            </a:pPr>
            <a:r>
              <a:rPr lang="en-AU" dirty="0">
                <a:latin typeface="Arial" panose="020B0604020202020204" pitchFamily="34" charset="0"/>
                <a:cs typeface="Arial" panose="020B0604020202020204" pitchFamily="34" charset="0"/>
              </a:rPr>
              <a:t>other letters like Z,J,K,Q,X are fairly rare </a:t>
            </a:r>
          </a:p>
          <a:p>
            <a:pPr algn="just" eaLnBrk="1" hangingPunct="1">
              <a:buFont typeface="Wingdings" pitchFamily="-107" charset="2"/>
              <a:buChar char="Ø"/>
              <a:defRPr/>
            </a:pPr>
            <a:r>
              <a:rPr lang="en-AU" dirty="0">
                <a:latin typeface="Arial" panose="020B0604020202020204" pitchFamily="34" charset="0"/>
                <a:cs typeface="Arial" panose="020B0604020202020204" pitchFamily="34" charset="0"/>
              </a:rPr>
              <a:t>have tables of single, double &amp; triple letter frequencies for various languages</a:t>
            </a:r>
          </a:p>
        </p:txBody>
      </p:sp>
    </p:spTree>
    <p:extLst>
      <p:ext uri="{BB962C8B-B14F-4D97-AF65-F5344CB8AC3E}">
        <p14:creationId xmlns:p14="http://schemas.microsoft.com/office/powerpoint/2010/main" val="1582347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81200" y="1"/>
            <a:ext cx="8229600" cy="1139825"/>
          </a:xfrm>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English Letter Frequencies</a:t>
            </a:r>
          </a:p>
        </p:txBody>
      </p:sp>
      <p:pic>
        <p:nvPicPr>
          <p:cNvPr id="5120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7759700" cy="55499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169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Use in Cryptanalysis</a:t>
            </a:r>
          </a:p>
        </p:txBody>
      </p:sp>
      <p:sp>
        <p:nvSpPr>
          <p:cNvPr id="76803" name="Rectangle 3"/>
          <p:cNvSpPr>
            <a:spLocks noGrp="1" noChangeArrowheads="1"/>
          </p:cNvSpPr>
          <p:nvPr>
            <p:ph type="body" idx="1"/>
          </p:nvPr>
        </p:nvSpPr>
        <p:spPr>
          <a:xfrm>
            <a:off x="651164" y="1549256"/>
            <a:ext cx="11249891" cy="5040312"/>
          </a:xfrm>
        </p:spPr>
        <p:txBody>
          <a:bodyPr/>
          <a:lstStyle/>
          <a:p>
            <a:pPr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key concept - monoalphabetic substitution ciphers do not change relative letter frequencies </a:t>
            </a:r>
          </a:p>
          <a:p>
            <a:pPr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discovered by Arabian scientists in 9</a:t>
            </a:r>
            <a:r>
              <a:rPr lang="en-AU" altLang="en-US" baseline="30000" dirty="0">
                <a:latin typeface="Arial" panose="020B0604020202020204" pitchFamily="34" charset="0"/>
                <a:ea typeface="ＭＳ Ｐゴシック" panose="020B0600070205080204" pitchFamily="34" charset="-128"/>
                <a:cs typeface="Arial" panose="020B0604020202020204" pitchFamily="34" charset="0"/>
              </a:rPr>
              <a:t>th</a:t>
            </a:r>
            <a:r>
              <a:rPr lang="en-AU" altLang="en-US" dirty="0">
                <a:latin typeface="Arial" panose="020B0604020202020204" pitchFamily="34" charset="0"/>
                <a:ea typeface="ＭＳ Ｐゴシック" panose="020B0600070205080204" pitchFamily="34" charset="-128"/>
                <a:cs typeface="Arial" panose="020B0604020202020204" pitchFamily="34" charset="0"/>
              </a:rPr>
              <a:t> century</a:t>
            </a:r>
          </a:p>
          <a:p>
            <a:pPr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calculate letter frequencies for ciphertext</a:t>
            </a:r>
          </a:p>
          <a:p>
            <a:pPr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compare counts/plots against known values </a:t>
            </a:r>
          </a:p>
          <a:p>
            <a:pPr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if </a:t>
            </a:r>
            <a:r>
              <a:rPr lang="en-AU" altLang="en-US" dirty="0" err="1">
                <a:latin typeface="Arial" panose="020B0604020202020204" pitchFamily="34" charset="0"/>
                <a:ea typeface="ＭＳ Ｐゴシック" panose="020B0600070205080204" pitchFamily="34" charset="-128"/>
                <a:cs typeface="Arial" panose="020B0604020202020204" pitchFamily="34" charset="0"/>
              </a:rPr>
              <a:t>caesar</a:t>
            </a:r>
            <a:r>
              <a:rPr lang="en-AU" altLang="en-US" dirty="0">
                <a:latin typeface="Arial" panose="020B0604020202020204" pitchFamily="34" charset="0"/>
                <a:ea typeface="ＭＳ Ｐゴシック" panose="020B0600070205080204" pitchFamily="34" charset="-128"/>
                <a:cs typeface="Arial" panose="020B0604020202020204" pitchFamily="34" charset="0"/>
              </a:rPr>
              <a:t> cipher look for common peaks/troughs </a:t>
            </a:r>
          </a:p>
          <a:p>
            <a:pPr lvl="1"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peaks at: A-E-I triple, NO pair, RST triple</a:t>
            </a:r>
          </a:p>
          <a:p>
            <a:pPr lvl="1" algn="just" eaLnBrk="1" hangingPunct="1"/>
            <a:r>
              <a:rPr lang="en-AU" altLang="en-US" dirty="0">
                <a:latin typeface="Arial" panose="020B0604020202020204" pitchFamily="34" charset="0"/>
                <a:ea typeface="ＭＳ Ｐゴシック" panose="020B0600070205080204" pitchFamily="34" charset="-128"/>
                <a:cs typeface="Arial" panose="020B0604020202020204" pitchFamily="34" charset="0"/>
              </a:rPr>
              <a:t>troughs at: JK, X-Z</a:t>
            </a:r>
          </a:p>
          <a:p>
            <a:pPr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for </a:t>
            </a:r>
            <a:r>
              <a:rPr lang="en-AU" altLang="en-US" dirty="0">
                <a:latin typeface="Arial" panose="020B0604020202020204" pitchFamily="34" charset="0"/>
                <a:ea typeface="ＭＳ Ｐゴシック" panose="020B0600070205080204" pitchFamily="34" charset="-128"/>
                <a:cs typeface="Arial" panose="020B0604020202020204" pitchFamily="34" charset="0"/>
              </a:rPr>
              <a:t>monoalphabetic must identify each letter</a:t>
            </a:r>
          </a:p>
          <a:p>
            <a:pPr lvl="1" algn="just"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tables of common double/triple letters help</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637140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ctr">
              <a:defRPr/>
            </a:pPr>
            <a:r>
              <a:rPr lang="en-US" altLang="en-US" sz="4000" dirty="0">
                <a:latin typeface="Arial" panose="020B0604020202020204" pitchFamily="34" charset="0"/>
                <a:cs typeface="Arial" panose="020B0604020202020204" pitchFamily="34" charset="0"/>
              </a:rPr>
              <a:t>Example Cryptanalysis</a:t>
            </a:r>
            <a:endParaRPr lang="en-AU" altLang="en-US" sz="4000" dirty="0">
              <a:latin typeface="Arial" panose="020B0604020202020204" pitchFamily="34" charset="0"/>
              <a:cs typeface="Arial" panose="020B0604020202020204" pitchFamily="34" charset="0"/>
            </a:endParaRPr>
          </a:p>
        </p:txBody>
      </p:sp>
      <p:sp>
        <p:nvSpPr>
          <p:cNvPr id="78851" name="Rectangle 3"/>
          <p:cNvSpPr>
            <a:spLocks noGrp="1" noChangeArrowheads="1"/>
          </p:cNvSpPr>
          <p:nvPr>
            <p:ph type="body" idx="1"/>
          </p:nvPr>
        </p:nvSpPr>
        <p:spPr>
          <a:xfrm>
            <a:off x="758536" y="1408257"/>
            <a:ext cx="11197938" cy="5084618"/>
          </a:xfrm>
        </p:spPr>
        <p:txBody>
          <a:bodyPr>
            <a:normAutofit fontScale="77500" lnSpcReduction="20000"/>
          </a:bodyPr>
          <a:lstStyle/>
          <a:p>
            <a:pPr algn="just" eaLnBrk="1" hangingPunct="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given ciphertext:</a:t>
            </a:r>
          </a:p>
          <a:p>
            <a:pPr marL="0" indent="0" algn="just" eaLnBrk="1" hangingPunct="1">
              <a:lnSpc>
                <a:spcPct val="90000"/>
              </a:lnSpc>
              <a:buNone/>
            </a:pP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UZQSOVUOHXMOPVGPOZPEVSGZWSZOPFPESXUD</a:t>
            </a: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BMETSXAIZ</a:t>
            </a: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VUEPHZHMDZSHZOWSFPAPPDTSVPQUZWYMXUZUHSX</a:t>
            </a: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EPYEPOPDZSZUFPOMBZWPFUPZHMDJUDTMOHMQ</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a:p>
            <a:pPr algn="just" eaLnBrk="1" hangingPunct="1">
              <a:lnSpc>
                <a:spcPct val="90000"/>
              </a:lnSpc>
            </a:pP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algn="just" eaLnBrk="1" hangingPunct="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count relative letter frequencies</a:t>
            </a:r>
          </a:p>
          <a:p>
            <a:pPr algn="just" eaLnBrk="1" hangingPunct="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A-2, B-2,C-0,D-6,E-6,F-4,G-2,H-7,I-1,J-1,K-0,L-0,M-8,N-0,O-9,P-16,Q-3,R-0,S-10,T-3,U-10,V-5,     </a:t>
            </a:r>
          </a:p>
          <a:p>
            <a:pPr marL="0" indent="0" algn="just" eaLnBrk="1" hangingPunct="1">
              <a:lnSpc>
                <a:spcPct val="90000"/>
              </a:lnSpc>
              <a:buNone/>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    W-4,X-5,Y-2,Z-15</a:t>
            </a:r>
          </a:p>
          <a:p>
            <a:pPr algn="just" eaLnBrk="1" hangingPunct="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guess P &amp; Z are e and t</a:t>
            </a:r>
          </a:p>
          <a:p>
            <a:pPr algn="just" eaLnBrk="1" hangingPunct="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guess ZW is </a:t>
            </a:r>
            <a:r>
              <a:rPr lang="en-US" altLang="en-US" sz="2400" dirty="0" err="1">
                <a:latin typeface="Arial" panose="020B0604020202020204" pitchFamily="34" charset="0"/>
                <a:ea typeface="ＭＳ Ｐゴシック" panose="020B0600070205080204" pitchFamily="34" charset="-128"/>
                <a:cs typeface="Arial" panose="020B0604020202020204" pitchFamily="34" charset="0"/>
              </a:rPr>
              <a:t>th</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and hence ZWP is the</a:t>
            </a:r>
          </a:p>
          <a:p>
            <a:pPr algn="just" eaLnBrk="1" hangingPunct="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proceeding with trial and error finally get:</a:t>
            </a:r>
          </a:p>
          <a:p>
            <a:pPr lvl="1" algn="just" eaLnBrk="1" hangingPunct="1">
              <a:lnSpc>
                <a:spcPct val="90000"/>
              </a:lnSpc>
              <a:buFont typeface="Wingdings" panose="05000000000000000000" pitchFamily="2" charset="2"/>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it was disclosed yesterday that several informal but</a:t>
            </a: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direct contacts have been made with political</a:t>
            </a:r>
          </a:p>
          <a:p>
            <a:pPr lvl="1" algn="just" eaLnBrk="1" hangingPunct="1">
              <a:lnSpc>
                <a:spcPct val="90000"/>
              </a:lnSpc>
              <a:buFont typeface="Wingdings" panose="05000000000000000000" pitchFamily="2" charset="2"/>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representatives of the </a:t>
            </a:r>
            <a:r>
              <a:rPr lang="en-AU" altLang="en-US" dirty="0" err="1">
                <a:latin typeface="Arial" panose="020B0604020202020204" pitchFamily="34" charset="0"/>
                <a:ea typeface="ＭＳ Ｐゴシック" panose="020B0600070205080204" pitchFamily="34" charset="-128"/>
                <a:cs typeface="Arial" panose="020B0604020202020204" pitchFamily="34" charset="0"/>
              </a:rPr>
              <a:t>viet</a:t>
            </a:r>
            <a:r>
              <a:rPr lang="en-AU" altLang="en-US" dirty="0">
                <a:latin typeface="Arial" panose="020B0604020202020204" pitchFamily="34" charset="0"/>
                <a:ea typeface="ＭＳ Ｐゴシック" panose="020B0600070205080204" pitchFamily="34" charset="-128"/>
                <a:cs typeface="Arial" panose="020B0604020202020204" pitchFamily="34" charset="0"/>
              </a:rPr>
              <a:t> </a:t>
            </a:r>
            <a:r>
              <a:rPr lang="en-AU" altLang="en-US" dirty="0" err="1">
                <a:latin typeface="Arial" panose="020B0604020202020204" pitchFamily="34" charset="0"/>
                <a:ea typeface="ＭＳ Ｐゴシック" panose="020B0600070205080204" pitchFamily="34" charset="-128"/>
                <a:cs typeface="Arial" panose="020B0604020202020204" pitchFamily="34" charset="0"/>
              </a:rPr>
              <a:t>cong</a:t>
            </a:r>
            <a:r>
              <a:rPr lang="en-AU" altLang="en-US" dirty="0">
                <a:latin typeface="Arial" panose="020B0604020202020204" pitchFamily="34" charset="0"/>
                <a:ea typeface="ＭＳ Ｐゴシック" panose="020B0600070205080204" pitchFamily="34" charset="-128"/>
                <a:cs typeface="Arial" panose="020B0604020202020204" pitchFamily="34" charset="0"/>
              </a:rPr>
              <a:t> in </a:t>
            </a:r>
            <a:r>
              <a:rPr lang="en-AU" altLang="en-US" dirty="0" err="1">
                <a:latin typeface="Arial" panose="020B0604020202020204" pitchFamily="34" charset="0"/>
                <a:ea typeface="ＭＳ Ｐゴシック" panose="020B0600070205080204" pitchFamily="34" charset="-128"/>
                <a:cs typeface="Arial" panose="020B0604020202020204" pitchFamily="34" charset="0"/>
              </a:rPr>
              <a:t>moscow</a:t>
            </a: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lnSpc>
                <a:spcPct val="90000"/>
              </a:lnSpc>
              <a:buFont typeface="Wingdings" panose="05000000000000000000" pitchFamily="2" charset="2"/>
              <a:buNone/>
            </a:pPr>
            <a:endParaRPr lang="en-AU" altLang="en-US"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92945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altLang="en-US" sz="4000" dirty="0">
                <a:latin typeface="Arial" panose="020B0604020202020204" pitchFamily="34" charset="0"/>
                <a:cs typeface="Arial" panose="020B0604020202020204" pitchFamily="34" charset="0"/>
              </a:rPr>
              <a:t>Computer Security</a:t>
            </a:r>
            <a:endParaRPr lang="en-AU" altLang="en-US" sz="4000" dirty="0">
              <a:latin typeface="Arial" panose="020B0604020202020204" pitchFamily="34" charset="0"/>
              <a:cs typeface="Arial" panose="020B0604020202020204" pitchFamily="34" charset="0"/>
            </a:endParaRPr>
          </a:p>
        </p:txBody>
      </p:sp>
      <p:sp>
        <p:nvSpPr>
          <p:cNvPr id="29699" name="Rectangle 3"/>
          <p:cNvSpPr>
            <a:spLocks noGrp="1" noChangeArrowheads="1"/>
          </p:cNvSpPr>
          <p:nvPr>
            <p:ph type="body" idx="1"/>
          </p:nvPr>
        </p:nvSpPr>
        <p:spPr>
          <a:xfrm>
            <a:off x="838200" y="1468582"/>
            <a:ext cx="10543309" cy="4953000"/>
          </a:xfrm>
        </p:spPr>
        <p:txBody>
          <a:bodyPr/>
          <a:lstStyle/>
          <a:p>
            <a:pPr algn="just" eaLnBrk="1" hangingPunct="1"/>
            <a:r>
              <a:rPr lang="en-US" altLang="en-US" dirty="0">
                <a:latin typeface="Arial" panose="020B0604020202020204" pitchFamily="34" charset="0"/>
                <a:cs typeface="Arial" panose="020B0604020202020204" pitchFamily="34" charset="0"/>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pPr algn="just"/>
            <a:r>
              <a:rPr lang="en-US" altLang="en-US" dirty="0">
                <a:latin typeface="Arial" panose="020B0604020202020204" pitchFamily="34" charset="0"/>
                <a:ea typeface="ＭＳ Ｐゴシック" panose="020B0600070205080204" pitchFamily="34" charset="-128"/>
                <a:cs typeface="Arial" panose="020B0604020202020204" pitchFamily="34" charset="0"/>
              </a:rPr>
              <a:t>Three key objectives that are at the heart of computer security</a:t>
            </a:r>
          </a:p>
          <a:p>
            <a:pPr marL="0" indent="0" algn="just">
              <a:buNone/>
            </a:pPr>
            <a:endParaRPr lang="en-AU" altLang="en-US" dirty="0">
              <a:latin typeface="Arial" panose="020B0604020202020204" pitchFamily="34" charset="0"/>
              <a:cs typeface="Arial" panose="020B0604020202020204" pitchFamily="34" charset="0"/>
            </a:endParaRPr>
          </a:p>
        </p:txBody>
      </p:sp>
      <p:pic>
        <p:nvPicPr>
          <p:cNvPr id="4" name="Picture 4" descr="&#10;Fig1.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4397830" y="3933371"/>
            <a:ext cx="3556000" cy="2924629"/>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361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ctr" eaLnBrk="1" hangingPunct="1">
              <a:defRPr/>
            </a:pPr>
            <a:r>
              <a:rPr lang="en-AU" sz="4000" dirty="0" err="1">
                <a:latin typeface="Arial" panose="020B0604020202020204" pitchFamily="34" charset="0"/>
                <a:cs typeface="Arial" panose="020B0604020202020204" pitchFamily="34" charset="0"/>
              </a:rPr>
              <a:t>Playfair</a:t>
            </a:r>
            <a:r>
              <a:rPr lang="en-AU" sz="4000" dirty="0">
                <a:latin typeface="Arial" panose="020B0604020202020204" pitchFamily="34" charset="0"/>
                <a:cs typeface="Arial" panose="020B0604020202020204" pitchFamily="34" charset="0"/>
              </a:rPr>
              <a:t> Cipher</a:t>
            </a:r>
          </a:p>
        </p:txBody>
      </p:sp>
      <p:sp>
        <p:nvSpPr>
          <p:cNvPr id="79875" name="Rectangle 3"/>
          <p:cNvSpPr>
            <a:spLocks noGrp="1" noChangeArrowheads="1"/>
          </p:cNvSpPr>
          <p:nvPr>
            <p:ph type="body" idx="1"/>
          </p:nvPr>
        </p:nvSpPr>
        <p:spPr>
          <a:xfrm>
            <a:off x="838199" y="1825625"/>
            <a:ext cx="10813473" cy="4351338"/>
          </a:xfrm>
        </p:spPr>
        <p:txBody>
          <a:bodyPr/>
          <a:lstStyle/>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not even the large number of keys in a monoalphabetic cipher provides security </a:t>
            </a:r>
          </a:p>
          <a:p>
            <a:pPr marL="0" indent="0" eaLnBrk="1" hangingPunct="1">
              <a:buNone/>
              <a:defRPr/>
            </a:pPr>
            <a:endParaRPr lang="en-AU" dirty="0">
              <a:latin typeface="Arial" panose="020B0604020202020204" pitchFamily="34" charset="0"/>
              <a:cs typeface="Arial" panose="020B0604020202020204" pitchFamily="34" charset="0"/>
            </a:endParaRP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one approach to improving security was to encrypt multiple letters </a:t>
            </a:r>
          </a:p>
          <a:p>
            <a:pPr eaLnBrk="1" hangingPunct="1">
              <a:buFont typeface="Wingdings" pitchFamily="-107" charset="2"/>
              <a:buChar char="Ø"/>
              <a:defRPr/>
            </a:pPr>
            <a:endParaRPr lang="en-AU" dirty="0">
              <a:latin typeface="Arial" panose="020B0604020202020204" pitchFamily="34" charset="0"/>
              <a:cs typeface="Arial" panose="020B0604020202020204" pitchFamily="34" charset="0"/>
            </a:endParaRP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the</a:t>
            </a:r>
            <a:r>
              <a:rPr lang="en-AU" b="1" dirty="0">
                <a:latin typeface="Arial" panose="020B0604020202020204" pitchFamily="34" charset="0"/>
                <a:cs typeface="Arial" panose="020B0604020202020204" pitchFamily="34" charset="0"/>
              </a:rPr>
              <a:t> </a:t>
            </a:r>
            <a:r>
              <a:rPr lang="en-AU" b="1" dirty="0" err="1">
                <a:latin typeface="Arial" panose="020B0604020202020204" pitchFamily="34" charset="0"/>
                <a:cs typeface="Arial" panose="020B0604020202020204" pitchFamily="34" charset="0"/>
              </a:rPr>
              <a:t>Playfair</a:t>
            </a:r>
            <a:r>
              <a:rPr lang="en-AU" b="1" dirty="0">
                <a:latin typeface="Arial" panose="020B0604020202020204" pitchFamily="34" charset="0"/>
                <a:cs typeface="Arial" panose="020B0604020202020204" pitchFamily="34" charset="0"/>
              </a:rPr>
              <a:t> Cipher</a:t>
            </a:r>
            <a:r>
              <a:rPr lang="en-AU" dirty="0">
                <a:latin typeface="Arial" panose="020B0604020202020204" pitchFamily="34" charset="0"/>
                <a:cs typeface="Arial" panose="020B0604020202020204" pitchFamily="34" charset="0"/>
              </a:rPr>
              <a:t> is an example </a:t>
            </a:r>
          </a:p>
          <a:p>
            <a:pPr eaLnBrk="1" hangingPunct="1">
              <a:buFont typeface="Wingdings" pitchFamily="-107" charset="2"/>
              <a:buChar char="Ø"/>
              <a:defRPr/>
            </a:pPr>
            <a:endParaRPr lang="en-AU" dirty="0">
              <a:latin typeface="Arial" panose="020B0604020202020204" pitchFamily="34" charset="0"/>
              <a:cs typeface="Arial" panose="020B0604020202020204" pitchFamily="34" charset="0"/>
            </a:endParaRP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invented by Charles Wheatstone in 1854, but named after his friend Baron </a:t>
            </a:r>
            <a:r>
              <a:rPr lang="en-AU" dirty="0" err="1">
                <a:latin typeface="Arial" panose="020B0604020202020204" pitchFamily="34" charset="0"/>
                <a:cs typeface="Arial" panose="020B0604020202020204" pitchFamily="34" charset="0"/>
              </a:rPr>
              <a:t>Playfair</a:t>
            </a:r>
            <a:r>
              <a:rPr lang="en-AU"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64669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8200" y="350837"/>
            <a:ext cx="10515600" cy="1325563"/>
          </a:xfrm>
        </p:spPr>
        <p:txBody>
          <a:bodyPr/>
          <a:lstStyle/>
          <a:p>
            <a:pPr algn="ctr" eaLnBrk="1" hangingPunct="1">
              <a:defRPr/>
            </a:pPr>
            <a:r>
              <a:rPr lang="en-AU" sz="4000" dirty="0" err="1">
                <a:latin typeface="Arial" panose="020B0604020202020204" pitchFamily="34" charset="0"/>
                <a:cs typeface="Arial" panose="020B0604020202020204" pitchFamily="34" charset="0"/>
              </a:rPr>
              <a:t>Playfair</a:t>
            </a:r>
            <a:r>
              <a:rPr lang="en-AU" sz="4000" dirty="0">
                <a:latin typeface="Arial" panose="020B0604020202020204" pitchFamily="34" charset="0"/>
                <a:cs typeface="Arial" panose="020B0604020202020204" pitchFamily="34" charset="0"/>
              </a:rPr>
              <a:t> Key Matrix</a:t>
            </a:r>
          </a:p>
        </p:txBody>
      </p:sp>
      <p:sp>
        <p:nvSpPr>
          <p:cNvPr id="80899" name="Rectangle 3"/>
          <p:cNvSpPr>
            <a:spLocks noGrp="1" noChangeArrowheads="1"/>
          </p:cNvSpPr>
          <p:nvPr>
            <p:ph type="body" idx="1"/>
          </p:nvPr>
        </p:nvSpPr>
        <p:spPr>
          <a:xfrm>
            <a:off x="838200" y="1676400"/>
            <a:ext cx="10744200" cy="2667000"/>
          </a:xfrm>
        </p:spPr>
        <p:txBody>
          <a:bodyPr>
            <a:normAutofit lnSpcReduction="10000"/>
          </a:bodyPr>
          <a:lstStyle/>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a 5X5 matrix of letters based on a keyword </a:t>
            </a: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fill in letters of keyword (minus duplicates) from left to right and top to bottom</a:t>
            </a: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fill rest of matrix with other letters in alphabetic order.</a:t>
            </a:r>
          </a:p>
          <a:p>
            <a:pPr eaLnBrk="1" hangingPunct="1">
              <a:buFont typeface="Wingdings" pitchFamily="-107" charset="2"/>
              <a:buChar char="Ø"/>
              <a:defRPr/>
            </a:pPr>
            <a:r>
              <a:rPr lang="en-AU" dirty="0">
                <a:latin typeface="Arial" panose="020B0604020202020204" pitchFamily="34" charset="0"/>
                <a:cs typeface="Arial" panose="020B0604020202020204" pitchFamily="34" charset="0"/>
              </a:rPr>
              <a:t>Letter </a:t>
            </a:r>
            <a:r>
              <a:rPr lang="en-AU" dirty="0" err="1">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/j count as one letter.</a:t>
            </a:r>
          </a:p>
          <a:p>
            <a:pPr eaLnBrk="1" hangingPunct="1">
              <a:buFont typeface="Wingdings" pitchFamily="-107" charset="2"/>
              <a:buChar char="Ø"/>
              <a:defRPr/>
            </a:pPr>
            <a:r>
              <a:rPr lang="en-AU" dirty="0" err="1">
                <a:latin typeface="Arial" panose="020B0604020202020204" pitchFamily="34" charset="0"/>
                <a:cs typeface="Arial" panose="020B0604020202020204" pitchFamily="34" charset="0"/>
              </a:rPr>
              <a:t>eg</a:t>
            </a:r>
            <a:r>
              <a:rPr lang="en-AU" dirty="0">
                <a:latin typeface="Arial" panose="020B0604020202020204" pitchFamily="34" charset="0"/>
                <a:cs typeface="Arial" panose="020B0604020202020204" pitchFamily="34" charset="0"/>
              </a:rPr>
              <a:t>. using the keyword MONARCHY</a:t>
            </a:r>
          </a:p>
        </p:txBody>
      </p:sp>
      <p:graphicFrame>
        <p:nvGraphicFramePr>
          <p:cNvPr id="80947" name="Group 51"/>
          <p:cNvGraphicFramePr>
            <a:graphicFrameLocks noGrp="1"/>
          </p:cNvGraphicFramePr>
          <p:nvPr/>
        </p:nvGraphicFramePr>
        <p:xfrm>
          <a:off x="3733800" y="4267200"/>
          <a:ext cx="4724400" cy="2230440"/>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63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4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7288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Encrypting and Decrypting</a:t>
            </a:r>
          </a:p>
        </p:txBody>
      </p:sp>
      <p:sp>
        <p:nvSpPr>
          <p:cNvPr id="83971" name="Rectangle 3"/>
          <p:cNvSpPr>
            <a:spLocks noGrp="1" noChangeArrowheads="1"/>
          </p:cNvSpPr>
          <p:nvPr>
            <p:ph type="body" idx="1"/>
          </p:nvPr>
        </p:nvSpPr>
        <p:spPr>
          <a:xfrm>
            <a:off x="838200" y="1676401"/>
            <a:ext cx="11159836" cy="4904508"/>
          </a:xfrm>
        </p:spPr>
        <p:txBody>
          <a:bodyPr>
            <a:normAutofit/>
          </a:bodyPr>
          <a:lstStyle/>
          <a:p>
            <a:pPr marL="533400" indent="-533400" algn="just">
              <a:lnSpc>
                <a:spcPct val="80000"/>
              </a:lnSpc>
            </a:pPr>
            <a:r>
              <a:rPr lang="en-AU" altLang="en-US" dirty="0">
                <a:latin typeface="Arial" panose="020B0604020202020204" pitchFamily="34" charset="0"/>
                <a:ea typeface="ＭＳ Ｐゴシック" panose="020B0600070205080204" pitchFamily="34" charset="-128"/>
                <a:cs typeface="Arial" panose="020B0604020202020204" pitchFamily="34" charset="0"/>
              </a:rPr>
              <a:t>Plaintext is encrypted two letters at a time as follows:</a:t>
            </a:r>
          </a:p>
          <a:p>
            <a:pPr marL="0" indent="0" algn="just">
              <a:lnSpc>
                <a:spcPct val="80000"/>
              </a:lnSpc>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marL="914400" lvl="1" indent="-457200" algn="just">
              <a:lnSpc>
                <a:spcPct val="80000"/>
              </a:lnSpc>
              <a:buFontTx/>
              <a:buAutoNum type="arabicPeriod"/>
            </a:pPr>
            <a:r>
              <a:rPr lang="en-AU" altLang="en-US" dirty="0">
                <a:latin typeface="Arial" panose="020B0604020202020204" pitchFamily="34" charset="0"/>
                <a:ea typeface="ＭＳ Ｐゴシック" panose="020B0600070205080204" pitchFamily="34" charset="-128"/>
                <a:cs typeface="Arial" panose="020B0604020202020204" pitchFamily="34" charset="0"/>
              </a:rPr>
              <a:t>If a pair is a repeated letter, insert filler like ‘X’</a:t>
            </a:r>
          </a:p>
          <a:p>
            <a:pPr marL="457200" lvl="1" indent="0" algn="just">
              <a:lnSpc>
                <a:spcPct val="80000"/>
              </a:lnSpc>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marL="914400" lvl="1" indent="-457200" algn="just">
              <a:lnSpc>
                <a:spcPct val="80000"/>
              </a:lnSpc>
              <a:buAutoNum type="arabicPeriod" startAt="2"/>
            </a:pPr>
            <a:r>
              <a:rPr lang="en-AU" altLang="en-US" dirty="0">
                <a:latin typeface="Arial" panose="020B0604020202020204" pitchFamily="34" charset="0"/>
                <a:ea typeface="ＭＳ Ｐゴシック" panose="020B0600070205080204" pitchFamily="34" charset="-128"/>
                <a:cs typeface="Arial" panose="020B0604020202020204" pitchFamily="34" charset="0"/>
              </a:rPr>
              <a:t>If both letters fall in the same row, replace each with letter to right   </a:t>
            </a:r>
          </a:p>
          <a:p>
            <a:pPr marL="457200" lvl="1" indent="0" algn="just">
              <a:lnSpc>
                <a:spcPct val="80000"/>
              </a:lnSpc>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     (wrapping back to start from end) </a:t>
            </a:r>
          </a:p>
          <a:p>
            <a:pPr marL="457200" lvl="1" indent="0" algn="just">
              <a:lnSpc>
                <a:spcPct val="80000"/>
              </a:lnSpc>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marL="457200" lvl="1" indent="0" algn="just">
              <a:lnSpc>
                <a:spcPct val="80000"/>
              </a:lnSpc>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3.   If both letters fall in the same column, replace each with the letter below it  </a:t>
            </a:r>
          </a:p>
          <a:p>
            <a:pPr marL="457200" lvl="1" indent="0" algn="just">
              <a:lnSpc>
                <a:spcPct val="80000"/>
              </a:lnSpc>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      (wrapping to top from bottom)</a:t>
            </a:r>
          </a:p>
          <a:p>
            <a:pPr marL="457200" lvl="1" indent="0" algn="just">
              <a:lnSpc>
                <a:spcPct val="80000"/>
              </a:lnSpc>
              <a:buNone/>
            </a:pPr>
            <a:endParaRPr lang="en-AU" altLang="en-US" dirty="0">
              <a:latin typeface="Arial" panose="020B0604020202020204" pitchFamily="34" charset="0"/>
              <a:ea typeface="ＭＳ Ｐゴシック" panose="020B0600070205080204" pitchFamily="34" charset="-128"/>
              <a:cs typeface="Arial" panose="020B0604020202020204" pitchFamily="34" charset="0"/>
            </a:endParaRPr>
          </a:p>
          <a:p>
            <a:pPr marL="457200" lvl="1" indent="0" algn="just">
              <a:lnSpc>
                <a:spcPct val="80000"/>
              </a:lnSpc>
              <a:buNone/>
            </a:pPr>
            <a:r>
              <a:rPr lang="en-AU" altLang="en-US" dirty="0">
                <a:latin typeface="Arial" panose="020B0604020202020204" pitchFamily="34" charset="0"/>
                <a:ea typeface="ＭＳ Ｐゴシック" panose="020B0600070205080204" pitchFamily="34" charset="-128"/>
                <a:cs typeface="Arial" panose="020B0604020202020204" pitchFamily="34" charset="0"/>
              </a:rPr>
              <a:t>4.	otherwise each letter in a pair is replaced by the letter in the same row and 	in the column of the other letter of the pair</a:t>
            </a:r>
          </a:p>
        </p:txBody>
      </p:sp>
    </p:spTree>
    <p:extLst>
      <p:ext uri="{BB962C8B-B14F-4D97-AF65-F5344CB8AC3E}">
        <p14:creationId xmlns:p14="http://schemas.microsoft.com/office/powerpoint/2010/main" val="746459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lgn="ctr" eaLnBrk="1" hangingPunct="1">
              <a:defRPr/>
            </a:pPr>
            <a:r>
              <a:rPr lang="en-AU" sz="4000" dirty="0">
                <a:latin typeface="Arial" panose="020B0604020202020204" pitchFamily="34" charset="0"/>
                <a:cs typeface="Arial" panose="020B0604020202020204" pitchFamily="34" charset="0"/>
              </a:rPr>
              <a:t>Security of </a:t>
            </a:r>
            <a:r>
              <a:rPr lang="en-AU" sz="4000" dirty="0" err="1">
                <a:latin typeface="Arial" panose="020B0604020202020204" pitchFamily="34" charset="0"/>
                <a:cs typeface="Arial" panose="020B0604020202020204" pitchFamily="34" charset="0"/>
              </a:rPr>
              <a:t>Playfair</a:t>
            </a:r>
            <a:r>
              <a:rPr lang="en-AU" sz="4000" dirty="0">
                <a:latin typeface="Arial" panose="020B0604020202020204" pitchFamily="34" charset="0"/>
                <a:cs typeface="Arial" panose="020B0604020202020204" pitchFamily="34" charset="0"/>
              </a:rPr>
              <a:t> Cipher</a:t>
            </a:r>
          </a:p>
        </p:txBody>
      </p:sp>
      <p:sp>
        <p:nvSpPr>
          <p:cNvPr id="86019"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security much improved over monoalphabetic</a:t>
            </a:r>
          </a:p>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since have 26 x 26 = 676 diagrams </a:t>
            </a:r>
          </a:p>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would need a 676 entry frequency table to analyse (verses 26 for a monoalphabetic) </a:t>
            </a:r>
          </a:p>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and correspondingly more ciphertext </a:t>
            </a:r>
          </a:p>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was widely used for many years</a:t>
            </a:r>
          </a:p>
          <a:p>
            <a:pPr lvl="1">
              <a:defRPr/>
            </a:pPr>
            <a:r>
              <a:rPr lang="en-AU" dirty="0">
                <a:latin typeface="Arial" panose="020B0604020202020204" pitchFamily="34" charset="0"/>
                <a:ea typeface="ＭＳ Ｐゴシック" pitchFamily="-107" charset="-128"/>
                <a:cs typeface="Arial" panose="020B0604020202020204" pitchFamily="34" charset="0"/>
              </a:rPr>
              <a:t>e.g. by US &amp; British military in WW1</a:t>
            </a:r>
          </a:p>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it </a:t>
            </a:r>
            <a:r>
              <a:rPr lang="en-AU" b="1" dirty="0">
                <a:latin typeface="Arial" panose="020B0604020202020204" pitchFamily="34" charset="0"/>
                <a:cs typeface="Arial" panose="020B0604020202020204" pitchFamily="34" charset="0"/>
              </a:rPr>
              <a:t>can</a:t>
            </a:r>
            <a:r>
              <a:rPr lang="en-AU" dirty="0">
                <a:latin typeface="Arial" panose="020B0604020202020204" pitchFamily="34" charset="0"/>
                <a:cs typeface="Arial" panose="020B0604020202020204" pitchFamily="34" charset="0"/>
              </a:rPr>
              <a:t> be broken, given a few hundred letters </a:t>
            </a:r>
          </a:p>
          <a:p>
            <a:pPr eaLnBrk="1" hangingPunct="1">
              <a:lnSpc>
                <a:spcPct val="90000"/>
              </a:lnSpc>
              <a:buFont typeface="Wingdings" pitchFamily="-107" charset="2"/>
              <a:buChar char="Ø"/>
              <a:defRPr/>
            </a:pPr>
            <a:r>
              <a:rPr lang="en-AU" dirty="0">
                <a:latin typeface="Arial" panose="020B0604020202020204" pitchFamily="34" charset="0"/>
                <a:cs typeface="Arial" panose="020B0604020202020204" pitchFamily="34" charset="0"/>
              </a:rPr>
              <a:t>since still has much of plaintext structure </a:t>
            </a:r>
          </a:p>
        </p:txBody>
      </p:sp>
    </p:spTree>
    <p:extLst>
      <p:ext uri="{BB962C8B-B14F-4D97-AF65-F5344CB8AC3E}">
        <p14:creationId xmlns:p14="http://schemas.microsoft.com/office/powerpoint/2010/main" val="1057385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1F1F-F85C-4C9B-AC39-40A317E109F8}"/>
              </a:ext>
            </a:extLst>
          </p:cNvPr>
          <p:cNvSpPr>
            <a:spLocks noGrp="1"/>
          </p:cNvSpPr>
          <p:nvPr>
            <p:ph type="title"/>
          </p:nvPr>
        </p:nvSpPr>
        <p:spPr/>
        <p:txBody>
          <a:bodyPr/>
          <a:lstStyle/>
          <a:p>
            <a:pPr algn="ctr"/>
            <a:r>
              <a:rPr lang="en-AU" dirty="0" err="1">
                <a:latin typeface="Arial" panose="020B0604020202020204" pitchFamily="34" charset="0"/>
                <a:cs typeface="Arial" panose="020B0604020202020204" pitchFamily="34" charset="0"/>
              </a:rPr>
              <a:t>Playfair</a:t>
            </a:r>
            <a:r>
              <a:rPr lang="en-AU" dirty="0">
                <a:latin typeface="Arial" panose="020B0604020202020204" pitchFamily="34" charset="0"/>
                <a:cs typeface="Arial" panose="020B0604020202020204" pitchFamily="34" charset="0"/>
              </a:rPr>
              <a:t> Cipher</a:t>
            </a:r>
            <a:endParaRPr lang="en-IN" dirty="0"/>
          </a:p>
        </p:txBody>
      </p:sp>
      <p:sp>
        <p:nvSpPr>
          <p:cNvPr id="3" name="Content Placeholder 2">
            <a:extLst>
              <a:ext uri="{FF2B5EF4-FFF2-40B4-BE49-F238E27FC236}">
                <a16:creationId xmlns:a16="http://schemas.microsoft.com/office/drawing/2014/main" id="{FAA62622-3946-4D58-895A-59FFCD0B6F38}"/>
              </a:ext>
            </a:extLst>
          </p:cNvPr>
          <p:cNvSpPr>
            <a:spLocks noGrp="1"/>
          </p:cNvSpPr>
          <p:nvPr>
            <p:ph idx="1"/>
          </p:nvPr>
        </p:nvSpPr>
        <p:spPr/>
        <p:txBody>
          <a:bodyPr>
            <a:normAutofit fontScale="85000" lnSpcReduction="20000"/>
          </a:bodyPr>
          <a:lstStyle/>
          <a:p>
            <a:r>
              <a:rPr lang="en-IN" dirty="0"/>
              <a:t>Plain text – tall trees</a:t>
            </a:r>
          </a:p>
          <a:p>
            <a:r>
              <a:rPr lang="en-IN" dirty="0"/>
              <a:t>Key – occurrence</a:t>
            </a:r>
          </a:p>
          <a:p>
            <a:endParaRPr lang="en-IN" dirty="0"/>
          </a:p>
          <a:p>
            <a:r>
              <a:rPr lang="en-IN" dirty="0"/>
              <a:t>Plain text – name</a:t>
            </a:r>
          </a:p>
          <a:p>
            <a:r>
              <a:rPr lang="en-IN" dirty="0"/>
              <a:t>Key – </a:t>
            </a:r>
            <a:r>
              <a:rPr lang="en-IN" dirty="0" err="1"/>
              <a:t>playfair</a:t>
            </a:r>
            <a:endParaRPr lang="en-IN" dirty="0"/>
          </a:p>
          <a:p>
            <a:endParaRPr lang="en-IN" dirty="0"/>
          </a:p>
          <a:p>
            <a:r>
              <a:rPr lang="en-IN" dirty="0"/>
              <a:t>Plain text – </a:t>
            </a:r>
            <a:r>
              <a:rPr lang="en-IN" dirty="0" err="1"/>
              <a:t>helloworld</a:t>
            </a:r>
            <a:r>
              <a:rPr lang="en-IN" dirty="0"/>
              <a:t>, </a:t>
            </a:r>
            <a:r>
              <a:rPr lang="en-IN" dirty="0" err="1"/>
              <a:t>whydontyou,impossible</a:t>
            </a:r>
            <a:endParaRPr lang="en-IN" dirty="0"/>
          </a:p>
          <a:p>
            <a:r>
              <a:rPr lang="en-IN" dirty="0"/>
              <a:t>Key – keyword</a:t>
            </a:r>
          </a:p>
          <a:p>
            <a:endParaRPr lang="en-IN" dirty="0"/>
          </a:p>
          <a:p>
            <a:r>
              <a:rPr lang="en-IN" dirty="0"/>
              <a:t>Plain text – mecseroom416</a:t>
            </a:r>
          </a:p>
          <a:p>
            <a:r>
              <a:rPr lang="en-IN" dirty="0"/>
              <a:t>Key - keyword</a:t>
            </a:r>
          </a:p>
          <a:p>
            <a:endParaRPr lang="en-IN" dirty="0"/>
          </a:p>
        </p:txBody>
      </p:sp>
    </p:spTree>
    <p:extLst>
      <p:ext uri="{BB962C8B-B14F-4D97-AF65-F5344CB8AC3E}">
        <p14:creationId xmlns:p14="http://schemas.microsoft.com/office/powerpoint/2010/main" val="2478257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rial" panose="020B0604020202020204" pitchFamily="34" charset="0"/>
                <a:cs typeface="Arial" panose="020B0604020202020204" pitchFamily="34" charset="0"/>
              </a:rPr>
              <a:t>Hill Ciphers</a:t>
            </a:r>
          </a:p>
        </p:txBody>
      </p:sp>
      <p:sp>
        <p:nvSpPr>
          <p:cNvPr id="3" name="Content Placeholder 2"/>
          <p:cNvSpPr>
            <a:spLocks noGrp="1"/>
          </p:cNvSpPr>
          <p:nvPr>
            <p:ph idx="1"/>
          </p:nvPr>
        </p:nvSpPr>
        <p:spPr>
          <a:xfrm>
            <a:off x="471055" y="1551709"/>
            <a:ext cx="10882745" cy="4625254"/>
          </a:xfrm>
        </p:spPr>
        <p:txBody>
          <a:bodyPr>
            <a:normAutofit fontScale="25000" lnSpcReduction="20000"/>
          </a:bodyPr>
          <a:lstStyle/>
          <a:p>
            <a:endParaRPr lang="en-US" sz="9600" dirty="0">
              <a:latin typeface="Arial" panose="020B0604020202020204" pitchFamily="34" charset="0"/>
              <a:cs typeface="Arial" panose="020B0604020202020204" pitchFamily="34" charset="0"/>
            </a:endParaRPr>
          </a:p>
          <a:p>
            <a:pPr algn="just"/>
            <a:r>
              <a:rPr lang="en-US" sz="9600" dirty="0">
                <a:latin typeface="Arial" panose="020B0604020202020204" pitchFamily="34" charset="0"/>
                <a:cs typeface="Arial" panose="020B0604020202020204" pitchFamily="34" charset="0"/>
              </a:rPr>
              <a:t>Created by Lester S. Hill in 1929</a:t>
            </a:r>
          </a:p>
          <a:p>
            <a:pPr algn="just"/>
            <a:endParaRPr lang="en-US" sz="9600" dirty="0">
              <a:latin typeface="Arial" panose="020B0604020202020204" pitchFamily="34" charset="0"/>
              <a:cs typeface="Arial" panose="020B0604020202020204" pitchFamily="34" charset="0"/>
            </a:endParaRPr>
          </a:p>
          <a:p>
            <a:pPr algn="just"/>
            <a:r>
              <a:rPr lang="en-US" sz="9600" dirty="0" err="1">
                <a:latin typeface="Arial" panose="020B0604020202020204" pitchFamily="34" charset="0"/>
                <a:cs typeface="Arial" panose="020B0604020202020204" pitchFamily="34" charset="0"/>
              </a:rPr>
              <a:t>Polygraphic</a:t>
            </a:r>
            <a:r>
              <a:rPr lang="en-US" sz="9600" dirty="0">
                <a:latin typeface="Arial" panose="020B0604020202020204" pitchFamily="34" charset="0"/>
                <a:cs typeface="Arial" panose="020B0604020202020204" pitchFamily="34" charset="0"/>
              </a:rPr>
              <a:t> Substitution Ciphers</a:t>
            </a:r>
          </a:p>
          <a:p>
            <a:pPr marL="0" indent="0" algn="just">
              <a:buNone/>
            </a:pPr>
            <a:endParaRPr lang="en-US" sz="9600" dirty="0">
              <a:latin typeface="Arial" panose="020B0604020202020204" pitchFamily="34" charset="0"/>
              <a:cs typeface="Arial" panose="020B0604020202020204" pitchFamily="34" charset="0"/>
            </a:endParaRPr>
          </a:p>
          <a:p>
            <a:pPr algn="just"/>
            <a:r>
              <a:rPr lang="en-US" sz="9600" dirty="0">
                <a:latin typeface="Arial" panose="020B0604020202020204" pitchFamily="34" charset="0"/>
                <a:cs typeface="Arial" panose="020B0604020202020204" pitchFamily="34" charset="0"/>
              </a:rPr>
              <a:t>Encrypts letters in groups</a:t>
            </a:r>
          </a:p>
          <a:p>
            <a:pPr algn="just"/>
            <a:endParaRPr lang="en-US" sz="9600" dirty="0">
              <a:latin typeface="Arial" panose="020B0604020202020204" pitchFamily="34" charset="0"/>
              <a:cs typeface="Arial" panose="020B0604020202020204" pitchFamily="34" charset="0"/>
            </a:endParaRPr>
          </a:p>
          <a:p>
            <a:pPr algn="just"/>
            <a:r>
              <a:rPr lang="en-US" sz="9600" dirty="0">
                <a:latin typeface="Arial" panose="020B0604020202020204" pitchFamily="34" charset="0"/>
                <a:cs typeface="Arial" panose="020B0604020202020204" pitchFamily="34" charset="0"/>
              </a:rPr>
              <a:t>Frequency analysis more difficult</a:t>
            </a:r>
          </a:p>
          <a:p>
            <a:pPr algn="just"/>
            <a:endParaRPr lang="en-US" sz="9600" dirty="0">
              <a:latin typeface="Arial" panose="020B0604020202020204" pitchFamily="34" charset="0"/>
              <a:cs typeface="Arial" panose="020B0604020202020204" pitchFamily="34" charset="0"/>
            </a:endParaRPr>
          </a:p>
          <a:p>
            <a:pPr algn="just"/>
            <a:r>
              <a:rPr lang="en-US" sz="9600" dirty="0">
                <a:latin typeface="Arial" panose="020B0604020202020204" pitchFamily="34" charset="0"/>
                <a:cs typeface="Arial" panose="020B0604020202020204" pitchFamily="34" charset="0"/>
              </a:rPr>
              <a:t>Uses matrices to encrypt and decrypt</a:t>
            </a:r>
          </a:p>
          <a:p>
            <a:pPr algn="just"/>
            <a:endParaRPr lang="en-US" sz="9600" dirty="0">
              <a:latin typeface="Arial" panose="020B0604020202020204" pitchFamily="34" charset="0"/>
              <a:cs typeface="Arial" panose="020B0604020202020204" pitchFamily="34" charset="0"/>
            </a:endParaRPr>
          </a:p>
          <a:p>
            <a:pPr algn="just"/>
            <a:r>
              <a:rPr lang="en-US" sz="9600" dirty="0">
                <a:latin typeface="Arial" panose="020B0604020202020204" pitchFamily="34" charset="0"/>
                <a:cs typeface="Arial" panose="020B0604020202020204" pitchFamily="34" charset="0"/>
              </a:rPr>
              <a:t>Uses modular arithmetic (Mod 26)</a:t>
            </a:r>
          </a:p>
          <a:p>
            <a:pPr algn="just"/>
            <a:endParaRPr lang="en-US" dirty="0">
              <a:latin typeface="Arial" panose="020B0604020202020204" pitchFamily="34" charset="0"/>
              <a:cs typeface="Arial" panose="020B0604020202020204" pitchFamily="34" charset="0"/>
            </a:endParaRPr>
          </a:p>
          <a:p>
            <a:pPr marL="0" indent="0" algn="just">
              <a:buNone/>
            </a:pPr>
            <a:r>
              <a:rPr lang="en-US" dirty="0"/>
              <a:t>	</a:t>
            </a:r>
          </a:p>
          <a:p>
            <a:pPr>
              <a:buNone/>
            </a:pPr>
            <a:endParaRPr lang="en-US" dirty="0"/>
          </a:p>
        </p:txBody>
      </p:sp>
    </p:spTree>
    <p:extLst>
      <p:ext uri="{BB962C8B-B14F-4D97-AF65-F5344CB8AC3E}">
        <p14:creationId xmlns:p14="http://schemas.microsoft.com/office/powerpoint/2010/main" val="3321329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sz="4000" dirty="0">
                <a:latin typeface="Arial" panose="020B0604020202020204" pitchFamily="34" charset="0"/>
                <a:cs typeface="Arial" panose="020B0604020202020204" pitchFamily="34" charset="0"/>
              </a:rPr>
              <a:t>Modular Arithmetic</a:t>
            </a:r>
          </a:p>
        </p:txBody>
      </p:sp>
      <p:sp>
        <p:nvSpPr>
          <p:cNvPr id="3" name="Content Placeholder 2"/>
          <p:cNvSpPr>
            <a:spLocks noGrp="1"/>
          </p:cNvSpPr>
          <p:nvPr>
            <p:ph idx="1"/>
          </p:nvPr>
        </p:nvSpPr>
        <p:spPr>
          <a:xfrm>
            <a:off x="387927" y="1825624"/>
            <a:ext cx="11623964" cy="5032375"/>
          </a:xfrm>
        </p:spPr>
        <p:txBody>
          <a:bodyPr/>
          <a:lstStyle/>
          <a:p>
            <a:r>
              <a:rPr lang="en-US" dirty="0"/>
              <a:t>For </a:t>
            </a:r>
            <a:r>
              <a:rPr lang="en-US" i="1" dirty="0"/>
              <a:t>a</a:t>
            </a:r>
            <a:r>
              <a:rPr lang="en-US" dirty="0"/>
              <a:t> Mod </a:t>
            </a:r>
            <a:r>
              <a:rPr lang="en-US" i="1" dirty="0"/>
              <a:t>b</a:t>
            </a:r>
            <a:r>
              <a:rPr lang="en-US" dirty="0"/>
              <a:t>, divide </a:t>
            </a:r>
            <a:r>
              <a:rPr lang="en-US" i="1" dirty="0"/>
              <a:t>a</a:t>
            </a:r>
            <a:r>
              <a:rPr lang="en-US" dirty="0"/>
              <a:t> by </a:t>
            </a:r>
            <a:r>
              <a:rPr lang="en-US" i="1" dirty="0"/>
              <a:t>b</a:t>
            </a:r>
            <a:r>
              <a:rPr lang="en-US" dirty="0"/>
              <a:t> and take the remainder.</a:t>
            </a:r>
          </a:p>
          <a:p>
            <a:pPr marL="0" indent="0">
              <a:buNone/>
            </a:pPr>
            <a:r>
              <a:rPr lang="en-US" dirty="0">
                <a:latin typeface="Times New Roman" pitchFamily="18" charset="0"/>
                <a:cs typeface="Times New Roman" pitchFamily="18" charset="0"/>
              </a:rPr>
              <a:t>		14 ÷ 10 = 1 R 4</a:t>
            </a:r>
          </a:p>
          <a:p>
            <a:pPr marL="0" indent="0">
              <a:buNone/>
            </a:pPr>
            <a:r>
              <a:rPr lang="en-US" dirty="0">
                <a:latin typeface="Times New Roman" pitchFamily="18" charset="0"/>
                <a:cs typeface="Times New Roman" pitchFamily="18" charset="0"/>
              </a:rPr>
              <a:t>		14 Mod 10 = 4</a:t>
            </a:r>
          </a:p>
          <a:p>
            <a:pPr marL="0" indent="0">
              <a:buNone/>
            </a:pPr>
            <a:r>
              <a:rPr lang="en-US" dirty="0">
                <a:latin typeface="Times New Roman" pitchFamily="18" charset="0"/>
                <a:cs typeface="Times New Roman" pitchFamily="18" charset="0"/>
              </a:rPr>
              <a:t>		24 Mod 10 = 4</a:t>
            </a:r>
          </a:p>
          <a:p>
            <a:pPr marL="0" indent="0">
              <a:buNone/>
            </a:pPr>
            <a:r>
              <a:rPr lang="en-US" dirty="0">
                <a:latin typeface="Arial" panose="020B0604020202020204" pitchFamily="34" charset="0"/>
                <a:cs typeface="Arial" panose="020B0604020202020204" pitchFamily="34" charset="0"/>
              </a:rPr>
              <a:t>Modulus</a:t>
            </a:r>
            <a:r>
              <a:rPr lang="en-US" dirty="0"/>
              <a:t> </a:t>
            </a:r>
            <a:r>
              <a:rPr lang="en-US" dirty="0">
                <a:latin typeface="Arial" panose="020B0604020202020204" pitchFamily="34" charset="0"/>
                <a:cs typeface="Arial" panose="020B0604020202020204" pitchFamily="34" charset="0"/>
              </a:rPr>
              <a:t>Theorem</a:t>
            </a:r>
          </a:p>
          <a:p>
            <a:pPr marL="0" indent="0">
              <a:buNone/>
            </a:pP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3546763" y="3886200"/>
            <a:ext cx="7983700" cy="2971800"/>
          </a:xfrm>
          <a:prstGeom prst="rect">
            <a:avLst/>
          </a:prstGeom>
          <a:noFill/>
          <a:ln w="9525">
            <a:noFill/>
            <a:miter lim="800000"/>
            <a:headEnd/>
            <a:tailEnd/>
          </a:ln>
        </p:spPr>
      </p:pic>
    </p:spTree>
    <p:extLst>
      <p:ext uri="{BB962C8B-B14F-4D97-AF65-F5344CB8AC3E}">
        <p14:creationId xmlns:p14="http://schemas.microsoft.com/office/powerpoint/2010/main" val="9772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3" y="69056"/>
            <a:ext cx="10515600" cy="1325563"/>
          </a:xfrm>
        </p:spPr>
        <p:txBody>
          <a:bodyPr/>
          <a:lstStyle/>
          <a:p>
            <a:pPr algn="ctr"/>
            <a:r>
              <a:rPr lang="en-US" sz="4000" dirty="0">
                <a:latin typeface="Arial" panose="020B0604020202020204" pitchFamily="34" charset="0"/>
                <a:cs typeface="Arial" panose="020B0604020202020204" pitchFamily="34" charset="0"/>
              </a:rPr>
              <a:t>Modulus Examples</a:t>
            </a: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2667001" y="1447800"/>
            <a:ext cx="7026639" cy="11430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743201" y="2971800"/>
            <a:ext cx="7437895" cy="9906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667000" y="4419600"/>
            <a:ext cx="6917690" cy="990600"/>
          </a:xfrm>
          <a:prstGeom prst="rect">
            <a:avLst/>
          </a:prstGeom>
          <a:noFill/>
          <a:ln w="9525">
            <a:noFill/>
            <a:miter lim="800000"/>
            <a:headEnd/>
            <a:tailEnd/>
          </a:ln>
        </p:spPr>
      </p:pic>
    </p:spTree>
    <p:extLst>
      <p:ext uri="{BB962C8B-B14F-4D97-AF65-F5344CB8AC3E}">
        <p14:creationId xmlns:p14="http://schemas.microsoft.com/office/powerpoint/2010/main" val="259800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wipe(down)">
                                      <p:cBhvr>
                                        <p:cTn id="1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rial" panose="020B0604020202020204" pitchFamily="34" charset="0"/>
                <a:cs typeface="Arial" panose="020B0604020202020204" pitchFamily="34" charset="0"/>
              </a:rPr>
              <a:t>Modular Inverses</a:t>
            </a:r>
          </a:p>
        </p:txBody>
      </p:sp>
      <p:sp>
        <p:nvSpPr>
          <p:cNvPr id="3" name="Content Placeholder 2"/>
          <p:cNvSpPr>
            <a:spLocks noGrp="1"/>
          </p:cNvSpPr>
          <p:nvPr>
            <p:ph idx="1"/>
          </p:nvPr>
        </p:nvSpPr>
        <p:spPr>
          <a:xfrm>
            <a:off x="838200" y="1825625"/>
            <a:ext cx="10993582" cy="4351338"/>
          </a:xfrm>
        </p:spPr>
        <p:txBody>
          <a:bodyPr/>
          <a:lstStyle/>
          <a:p>
            <a:pPr algn="just"/>
            <a:r>
              <a:rPr lang="en-US" dirty="0">
                <a:latin typeface="Arial" panose="020B0604020202020204" pitchFamily="34" charset="0"/>
                <a:cs typeface="Arial" panose="020B0604020202020204" pitchFamily="34" charset="0"/>
              </a:rPr>
              <a:t>Inverse of 2 is ½ (2 · ½ = 1)</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Matrix Inverse:  </a:t>
            </a:r>
            <a:r>
              <a:rPr lang="en-US" i="1" dirty="0">
                <a:latin typeface="Arial" panose="020B0604020202020204" pitchFamily="34" charset="0"/>
                <a:cs typeface="Arial" panose="020B0604020202020204" pitchFamily="34" charset="0"/>
              </a:rPr>
              <a:t>AA</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Modular Inverse for Mod </a:t>
            </a:r>
            <a:r>
              <a:rPr lang="en-US" i="1"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a · a</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Mod </a:t>
            </a:r>
            <a:r>
              <a:rPr lang="en-US" i="1"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 1</a:t>
            </a:r>
          </a:p>
          <a:p>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For Modular Inverses, </a:t>
            </a: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i="1"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must NOT have any prime factors in common</a:t>
            </a:r>
          </a:p>
        </p:txBody>
      </p:sp>
    </p:spTree>
    <p:extLst>
      <p:ext uri="{BB962C8B-B14F-4D97-AF65-F5344CB8AC3E}">
        <p14:creationId xmlns:p14="http://schemas.microsoft.com/office/powerpoint/2010/main" val="1221782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6" y="122237"/>
            <a:ext cx="10515600" cy="1325563"/>
          </a:xfrm>
        </p:spPr>
        <p:txBody>
          <a:bodyPr/>
          <a:lstStyle/>
          <a:p>
            <a:pPr algn="ctr"/>
            <a:r>
              <a:rPr lang="en-US" sz="4000" dirty="0">
                <a:latin typeface="Arial" panose="020B0604020202020204" pitchFamily="34" charset="0"/>
                <a:cs typeface="Arial" panose="020B0604020202020204" pitchFamily="34" charset="0"/>
              </a:rPr>
              <a:t>Modular Inverses of Mod 26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817859"/>
              </p:ext>
            </p:extLst>
          </p:nvPr>
        </p:nvGraphicFramePr>
        <p:xfrm>
          <a:off x="858982" y="1611868"/>
          <a:ext cx="9476519" cy="741680"/>
        </p:xfrm>
        <a:graphic>
          <a:graphicData uri="http://schemas.openxmlformats.org/drawingml/2006/table">
            <a:tbl>
              <a:tblPr firstRow="1" bandRow="1">
                <a:tableStyleId>{5C22544A-7EE6-4342-B048-85BDC9FD1C3A}</a:tableStyleId>
              </a:tblPr>
              <a:tblGrid>
                <a:gridCol w="728963">
                  <a:extLst>
                    <a:ext uri="{9D8B030D-6E8A-4147-A177-3AD203B41FA5}">
                      <a16:colId xmlns:a16="http://schemas.microsoft.com/office/drawing/2014/main" val="20000"/>
                    </a:ext>
                  </a:extLst>
                </a:gridCol>
                <a:gridCol w="728963">
                  <a:extLst>
                    <a:ext uri="{9D8B030D-6E8A-4147-A177-3AD203B41FA5}">
                      <a16:colId xmlns:a16="http://schemas.microsoft.com/office/drawing/2014/main" val="20001"/>
                    </a:ext>
                  </a:extLst>
                </a:gridCol>
                <a:gridCol w="728963">
                  <a:extLst>
                    <a:ext uri="{9D8B030D-6E8A-4147-A177-3AD203B41FA5}">
                      <a16:colId xmlns:a16="http://schemas.microsoft.com/office/drawing/2014/main" val="20002"/>
                    </a:ext>
                  </a:extLst>
                </a:gridCol>
                <a:gridCol w="728963">
                  <a:extLst>
                    <a:ext uri="{9D8B030D-6E8A-4147-A177-3AD203B41FA5}">
                      <a16:colId xmlns:a16="http://schemas.microsoft.com/office/drawing/2014/main" val="20003"/>
                    </a:ext>
                  </a:extLst>
                </a:gridCol>
                <a:gridCol w="728963">
                  <a:extLst>
                    <a:ext uri="{9D8B030D-6E8A-4147-A177-3AD203B41FA5}">
                      <a16:colId xmlns:a16="http://schemas.microsoft.com/office/drawing/2014/main" val="20004"/>
                    </a:ext>
                  </a:extLst>
                </a:gridCol>
                <a:gridCol w="728963">
                  <a:extLst>
                    <a:ext uri="{9D8B030D-6E8A-4147-A177-3AD203B41FA5}">
                      <a16:colId xmlns:a16="http://schemas.microsoft.com/office/drawing/2014/main" val="20005"/>
                    </a:ext>
                  </a:extLst>
                </a:gridCol>
                <a:gridCol w="728963">
                  <a:extLst>
                    <a:ext uri="{9D8B030D-6E8A-4147-A177-3AD203B41FA5}">
                      <a16:colId xmlns:a16="http://schemas.microsoft.com/office/drawing/2014/main" val="20006"/>
                    </a:ext>
                  </a:extLst>
                </a:gridCol>
                <a:gridCol w="728963">
                  <a:extLst>
                    <a:ext uri="{9D8B030D-6E8A-4147-A177-3AD203B41FA5}">
                      <a16:colId xmlns:a16="http://schemas.microsoft.com/office/drawing/2014/main" val="20007"/>
                    </a:ext>
                  </a:extLst>
                </a:gridCol>
                <a:gridCol w="728963">
                  <a:extLst>
                    <a:ext uri="{9D8B030D-6E8A-4147-A177-3AD203B41FA5}">
                      <a16:colId xmlns:a16="http://schemas.microsoft.com/office/drawing/2014/main" val="20008"/>
                    </a:ext>
                  </a:extLst>
                </a:gridCol>
                <a:gridCol w="728963">
                  <a:extLst>
                    <a:ext uri="{9D8B030D-6E8A-4147-A177-3AD203B41FA5}">
                      <a16:colId xmlns:a16="http://schemas.microsoft.com/office/drawing/2014/main" val="20009"/>
                    </a:ext>
                  </a:extLst>
                </a:gridCol>
                <a:gridCol w="728963">
                  <a:extLst>
                    <a:ext uri="{9D8B030D-6E8A-4147-A177-3AD203B41FA5}">
                      <a16:colId xmlns:a16="http://schemas.microsoft.com/office/drawing/2014/main" val="20010"/>
                    </a:ext>
                  </a:extLst>
                </a:gridCol>
                <a:gridCol w="728963">
                  <a:extLst>
                    <a:ext uri="{9D8B030D-6E8A-4147-A177-3AD203B41FA5}">
                      <a16:colId xmlns:a16="http://schemas.microsoft.com/office/drawing/2014/main" val="20011"/>
                    </a:ext>
                  </a:extLst>
                </a:gridCol>
                <a:gridCol w="728963">
                  <a:extLst>
                    <a:ext uri="{9D8B030D-6E8A-4147-A177-3AD203B41FA5}">
                      <a16:colId xmlns:a16="http://schemas.microsoft.com/office/drawing/2014/main" val="20012"/>
                    </a:ext>
                  </a:extLst>
                </a:gridCol>
              </a:tblGrid>
              <a:tr h="370840">
                <a:tc>
                  <a:txBody>
                    <a:bodyPr/>
                    <a:lstStyle/>
                    <a:p>
                      <a:r>
                        <a:rPr lang="en-US" dirty="0">
                          <a:latin typeface="Times New Roman" pitchFamily="18" charset="0"/>
                          <a:cs typeface="Times New Roman" pitchFamily="18" charset="0"/>
                        </a:rPr>
                        <a:t>A</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2</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9</a:t>
                      </a:r>
                    </a:p>
                  </a:txBody>
                  <a:tcPr/>
                </a:tc>
                <a:tc>
                  <a:txBody>
                    <a:bodyPr/>
                    <a:lstStyle/>
                    <a:p>
                      <a:r>
                        <a:rPr lang="en-US" dirty="0">
                          <a:latin typeface="Times New Roman" pitchFamily="18" charset="0"/>
                          <a:cs typeface="Times New Roman" pitchFamily="18" charset="0"/>
                        </a:rPr>
                        <a:t>11</a:t>
                      </a:r>
                    </a:p>
                  </a:txBody>
                  <a:tcPr/>
                </a:tc>
                <a:tc>
                  <a:txBody>
                    <a:bodyPr/>
                    <a:lstStyle/>
                    <a:p>
                      <a:r>
                        <a:rPr lang="en-US" dirty="0">
                          <a:latin typeface="Times New Roman" pitchFamily="18" charset="0"/>
                          <a:cs typeface="Times New Roman" pitchFamily="18" charset="0"/>
                        </a:rPr>
                        <a:t>15</a:t>
                      </a:r>
                    </a:p>
                  </a:txBody>
                  <a:tcPr/>
                </a:tc>
                <a:tc>
                  <a:txBody>
                    <a:bodyPr/>
                    <a:lstStyle/>
                    <a:p>
                      <a:r>
                        <a:rPr lang="en-US" dirty="0">
                          <a:latin typeface="Times New Roman" pitchFamily="18" charset="0"/>
                          <a:cs typeface="Times New Roman" pitchFamily="18" charset="0"/>
                        </a:rPr>
                        <a:t>17</a:t>
                      </a:r>
                    </a:p>
                  </a:txBody>
                  <a:tcPr/>
                </a:tc>
                <a:tc>
                  <a:txBody>
                    <a:bodyPr/>
                    <a:lstStyle/>
                    <a:p>
                      <a:r>
                        <a:rPr lang="en-US" dirty="0">
                          <a:latin typeface="Times New Roman" pitchFamily="18" charset="0"/>
                          <a:cs typeface="Times New Roman" pitchFamily="18" charset="0"/>
                        </a:rPr>
                        <a:t>19</a:t>
                      </a:r>
                    </a:p>
                  </a:txBody>
                  <a:tcPr/>
                </a:tc>
                <a:tc>
                  <a:txBody>
                    <a:bodyPr/>
                    <a:lstStyle/>
                    <a:p>
                      <a:r>
                        <a:rPr lang="en-US" dirty="0">
                          <a:latin typeface="Times New Roman" pitchFamily="18" charset="0"/>
                          <a:cs typeface="Times New Roman" pitchFamily="18" charset="0"/>
                        </a:rPr>
                        <a:t>21</a:t>
                      </a:r>
                    </a:p>
                  </a:txBody>
                  <a:tcPr/>
                </a:tc>
                <a:tc>
                  <a:txBody>
                    <a:bodyPr/>
                    <a:lstStyle/>
                    <a:p>
                      <a:r>
                        <a:rPr lang="en-US" dirty="0">
                          <a:latin typeface="Times New Roman" pitchFamily="18" charset="0"/>
                          <a:cs typeface="Times New Roman" pitchFamily="18" charset="0"/>
                        </a:rPr>
                        <a:t>23</a:t>
                      </a:r>
                    </a:p>
                  </a:txBody>
                  <a:tcPr/>
                </a:tc>
                <a:tc>
                  <a:txBody>
                    <a:bodyPr/>
                    <a:lstStyle/>
                    <a:p>
                      <a:r>
                        <a:rPr lang="en-US" dirty="0">
                          <a:latin typeface="Times New Roman" pitchFamily="18" charset="0"/>
                          <a:cs typeface="Times New Roman" pitchFamily="18" charset="0"/>
                        </a:rPr>
                        <a:t>25</a:t>
                      </a:r>
                    </a:p>
                  </a:txBody>
                  <a:tcP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A</a:t>
                      </a:r>
                      <a:r>
                        <a:rPr lang="en-US" baseline="30000"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9</a:t>
                      </a:r>
                    </a:p>
                  </a:txBody>
                  <a:tcPr/>
                </a:tc>
                <a:tc>
                  <a:txBody>
                    <a:bodyPr/>
                    <a:lstStyle/>
                    <a:p>
                      <a:r>
                        <a:rPr lang="en-US" dirty="0">
                          <a:latin typeface="Times New Roman" pitchFamily="18" charset="0"/>
                          <a:cs typeface="Times New Roman" pitchFamily="18" charset="0"/>
                        </a:rPr>
                        <a:t>21</a:t>
                      </a:r>
                    </a:p>
                  </a:txBody>
                  <a:tcPr/>
                </a:tc>
                <a:tc>
                  <a:txBody>
                    <a:bodyPr/>
                    <a:lstStyle/>
                    <a:p>
                      <a:r>
                        <a:rPr lang="en-US" dirty="0">
                          <a:latin typeface="Times New Roman" pitchFamily="18" charset="0"/>
                          <a:cs typeface="Times New Roman" pitchFamily="18" charset="0"/>
                        </a:rPr>
                        <a:t>15</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19</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23</a:t>
                      </a:r>
                    </a:p>
                  </a:txBody>
                  <a:tcPr/>
                </a:tc>
                <a:tc>
                  <a:txBody>
                    <a:bodyPr/>
                    <a:lstStyle/>
                    <a:p>
                      <a:r>
                        <a:rPr lang="en-US" dirty="0">
                          <a:latin typeface="Times New Roman" pitchFamily="18" charset="0"/>
                          <a:cs typeface="Times New Roman" pitchFamily="18" charset="0"/>
                        </a:rPr>
                        <a:t>11</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17</a:t>
                      </a:r>
                    </a:p>
                  </a:txBody>
                  <a:tcPr/>
                </a:tc>
                <a:tc>
                  <a:txBody>
                    <a:bodyPr/>
                    <a:lstStyle/>
                    <a:p>
                      <a:r>
                        <a:rPr lang="en-US" dirty="0">
                          <a:latin typeface="Times New Roman" pitchFamily="18" charset="0"/>
                          <a:cs typeface="Times New Roman" pitchFamily="18" charset="0"/>
                        </a:rPr>
                        <a:t>25</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1661131" y="2741712"/>
            <a:ext cx="848180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Example – Find the Modular Inverse of 9 for Mod 26</a:t>
            </a:r>
          </a:p>
        </p:txBody>
      </p:sp>
      <p:sp>
        <p:nvSpPr>
          <p:cNvPr id="7" name="TextBox 6"/>
          <p:cNvSpPr txBox="1"/>
          <p:nvPr/>
        </p:nvSpPr>
        <p:spPr>
          <a:xfrm>
            <a:off x="3581401" y="3429000"/>
            <a:ext cx="1713931"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9 · 3 = 27</a:t>
            </a:r>
          </a:p>
        </p:txBody>
      </p:sp>
      <p:sp>
        <p:nvSpPr>
          <p:cNvPr id="8" name="TextBox 7"/>
          <p:cNvSpPr txBox="1"/>
          <p:nvPr/>
        </p:nvSpPr>
        <p:spPr>
          <a:xfrm>
            <a:off x="3581401" y="4197578"/>
            <a:ext cx="249459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27 Mod 26 = 1</a:t>
            </a:r>
          </a:p>
        </p:txBody>
      </p:sp>
      <p:sp>
        <p:nvSpPr>
          <p:cNvPr id="9" name="TextBox 8"/>
          <p:cNvSpPr txBox="1"/>
          <p:nvPr/>
        </p:nvSpPr>
        <p:spPr>
          <a:xfrm>
            <a:off x="3505588" y="4966156"/>
            <a:ext cx="6022803"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3 is the Modular Inverse of 9 Mod 26</a:t>
            </a:r>
          </a:p>
        </p:txBody>
      </p:sp>
    </p:spTree>
    <p:extLst>
      <p:ext uri="{BB962C8B-B14F-4D97-AF65-F5344CB8AC3E}">
        <p14:creationId xmlns:p14="http://schemas.microsoft.com/office/powerpoint/2010/main" val="125658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sz="4000" dirty="0">
                <a:latin typeface="Arial" panose="020B0604020202020204" pitchFamily="34" charset="0"/>
                <a:cs typeface="Arial" panose="020B0604020202020204" pitchFamily="34" charset="0"/>
              </a:rPr>
              <a:t>Levels of Impact</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dirty="0">
                <a:latin typeface="Arial" panose="020B0604020202020204" pitchFamily="34" charset="0"/>
                <a:cs typeface="Arial" panose="020B0604020202020204" pitchFamily="34" charset="0"/>
              </a:rPr>
              <a:t>can define 3 levels of impact from a security breach</a:t>
            </a:r>
          </a:p>
          <a:p>
            <a:pPr marL="0" indent="0" eaLnBrk="1" hangingPunct="1">
              <a:buNone/>
              <a:defRPr/>
            </a:pPr>
            <a:endParaRPr lang="en-US"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sz="2800" dirty="0">
                <a:latin typeface="Arial" panose="020B0604020202020204" pitchFamily="34" charset="0"/>
                <a:cs typeface="Arial" panose="020B0604020202020204" pitchFamily="34" charset="0"/>
              </a:rPr>
              <a:t>Low</a:t>
            </a:r>
          </a:p>
          <a:p>
            <a:pPr marL="457200" lvl="1" indent="0" eaLnBrk="1" hangingPunct="1">
              <a:buNone/>
              <a:defRPr/>
            </a:pPr>
            <a:endParaRPr lang="en-US" sz="2800"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sz="2800" dirty="0">
                <a:latin typeface="Arial" panose="020B0604020202020204" pitchFamily="34" charset="0"/>
                <a:cs typeface="Arial" panose="020B0604020202020204" pitchFamily="34" charset="0"/>
              </a:rPr>
              <a:t>Moderate</a:t>
            </a:r>
          </a:p>
          <a:p>
            <a:pPr marL="457200" lvl="1" indent="0" eaLnBrk="1" hangingPunct="1">
              <a:buNone/>
              <a:defRPr/>
            </a:pPr>
            <a:endParaRPr lang="en-US" sz="2800"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sz="2800" dirty="0">
                <a:latin typeface="Arial" panose="020B0604020202020204" pitchFamily="34" charset="0"/>
                <a:cs typeface="Arial" panose="020B0604020202020204" pitchFamily="34" charset="0"/>
              </a:rPr>
              <a:t>High</a:t>
            </a:r>
          </a:p>
        </p:txBody>
      </p:sp>
    </p:spTree>
    <p:extLst>
      <p:ext uri="{BB962C8B-B14F-4D97-AF65-F5344CB8AC3E}">
        <p14:creationId xmlns:p14="http://schemas.microsoft.com/office/powerpoint/2010/main" val="1581946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rial" panose="020B0604020202020204" pitchFamily="34" charset="0"/>
                <a:cs typeface="Arial" panose="020B0604020202020204" pitchFamily="34" charset="0"/>
              </a:rPr>
              <a:t>Hill Cipher Matrices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One matrix to encrypt, one to decrypt</a:t>
            </a:r>
          </a:p>
          <a:p>
            <a:r>
              <a:rPr lang="en-US" dirty="0">
                <a:latin typeface="Arial" panose="020B0604020202020204" pitchFamily="34" charset="0"/>
                <a:cs typeface="Arial" panose="020B0604020202020204" pitchFamily="34" charset="0"/>
              </a:rPr>
              <a:t>Must be n x n, invertible matrices</a:t>
            </a:r>
          </a:p>
          <a:p>
            <a:r>
              <a:rPr lang="en-US" dirty="0">
                <a:latin typeface="Arial" panose="020B0604020202020204" pitchFamily="34" charset="0"/>
                <a:cs typeface="Arial" panose="020B0604020202020204" pitchFamily="34" charset="0"/>
              </a:rPr>
              <a:t>Decryption matrix must be modular inverse of encryption matrix in Mod 26</a:t>
            </a:r>
          </a:p>
          <a:p>
            <a:endParaRPr lang="en-US" dirty="0"/>
          </a:p>
        </p:txBody>
      </p:sp>
    </p:spTree>
    <p:extLst>
      <p:ext uri="{BB962C8B-B14F-4D97-AF65-F5344CB8AC3E}">
        <p14:creationId xmlns:p14="http://schemas.microsoft.com/office/powerpoint/2010/main" val="1400986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6" y="365125"/>
            <a:ext cx="10328564" cy="1325563"/>
          </a:xfrm>
        </p:spPr>
        <p:txBody>
          <a:bodyPr/>
          <a:lstStyle/>
          <a:p>
            <a:r>
              <a:rPr lang="en-US" dirty="0">
                <a:latin typeface="Arial" panose="020B0604020202020204" pitchFamily="34" charset="0"/>
                <a:cs typeface="Arial" panose="020B0604020202020204" pitchFamily="34" charset="0"/>
              </a:rPr>
              <a:t>Modular Inverse Matrices with Example</a:t>
            </a:r>
            <a:r>
              <a:rPr lang="en-US" dirty="0"/>
              <a:t>	</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068244" y="1919288"/>
            <a:ext cx="1913860" cy="685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280810" y="2035836"/>
            <a:ext cx="3630380" cy="328612"/>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7285484" y="4056040"/>
            <a:ext cx="3269509" cy="585787"/>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2438400" y="4682104"/>
            <a:ext cx="3657600" cy="609600"/>
          </a:xfrm>
          <a:prstGeom prst="rect">
            <a:avLst/>
          </a:prstGeom>
          <a:noFill/>
          <a:ln w="9525">
            <a:noFill/>
            <a:miter lim="800000"/>
            <a:headEnd/>
            <a:tailEnd/>
          </a:ln>
        </p:spPr>
      </p:pic>
      <p:pic>
        <p:nvPicPr>
          <p:cNvPr id="1026" name="Picture 2"/>
          <p:cNvPicPr>
            <a:picLocks noChangeAspect="1" noChangeArrowheads="1"/>
          </p:cNvPicPr>
          <p:nvPr/>
        </p:nvPicPr>
        <p:blipFill>
          <a:blip r:embed="rId6" cstate="print"/>
          <a:srcRect/>
          <a:stretch>
            <a:fillRect/>
          </a:stretch>
        </p:blipFill>
        <p:spPr bwMode="auto">
          <a:xfrm>
            <a:off x="3429000" y="3093244"/>
            <a:ext cx="3566160" cy="304800"/>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2135510" y="5548746"/>
            <a:ext cx="7129463" cy="685800"/>
          </a:xfrm>
          <a:prstGeom prst="rect">
            <a:avLst/>
          </a:prstGeom>
          <a:noFill/>
          <a:ln w="9525">
            <a:noFill/>
            <a:miter lim="800000"/>
            <a:headEnd/>
            <a:tailEnd/>
          </a:ln>
        </p:spPr>
      </p:pic>
      <p:sp>
        <p:nvSpPr>
          <p:cNvPr id="4" name="Rectangle 3"/>
          <p:cNvSpPr/>
          <p:nvPr/>
        </p:nvSpPr>
        <p:spPr>
          <a:xfrm>
            <a:off x="547521" y="1551708"/>
            <a:ext cx="6496971"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Calculate</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determinant of first matrix A, </a:t>
            </a:r>
            <a:r>
              <a:rPr lang="en-US" sz="2400" dirty="0" err="1">
                <a:latin typeface="Arial" panose="020B0604020202020204" pitchFamily="34" charset="0"/>
                <a:cs typeface="Arial" panose="020B0604020202020204" pitchFamily="34" charset="0"/>
              </a:rPr>
              <a:t>det</a:t>
            </a:r>
            <a:r>
              <a:rPr lang="en-US" sz="2400" dirty="0">
                <a:latin typeface="Arial" panose="020B0604020202020204" pitchFamily="34" charset="0"/>
                <a:cs typeface="Arial" panose="020B0604020202020204" pitchFamily="34" charset="0"/>
              </a:rPr>
              <a:t> A</a:t>
            </a:r>
          </a:p>
        </p:txBody>
      </p:sp>
      <p:sp>
        <p:nvSpPr>
          <p:cNvPr id="5" name="Rectangle 4"/>
          <p:cNvSpPr/>
          <p:nvPr/>
        </p:nvSpPr>
        <p:spPr>
          <a:xfrm>
            <a:off x="554448" y="2606144"/>
            <a:ext cx="8093562"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Make sure that </a:t>
            </a:r>
            <a:r>
              <a:rPr lang="en-US" sz="2400" dirty="0" err="1">
                <a:latin typeface="Arial" panose="020B0604020202020204" pitchFamily="34" charset="0"/>
                <a:cs typeface="Arial" panose="020B0604020202020204" pitchFamily="34" charset="0"/>
              </a:rPr>
              <a:t>det</a:t>
            </a:r>
            <a:r>
              <a:rPr lang="en-US" sz="2400" dirty="0">
                <a:latin typeface="Arial" panose="020B0604020202020204" pitchFamily="34" charset="0"/>
                <a:cs typeface="Arial" panose="020B0604020202020204" pitchFamily="34" charset="0"/>
              </a:rPr>
              <a:t> A has a modular inverse for Mod 26 </a:t>
            </a:r>
          </a:p>
        </p:txBody>
      </p:sp>
      <p:sp>
        <p:nvSpPr>
          <p:cNvPr id="6" name="Rectangle 5"/>
          <p:cNvSpPr/>
          <p:nvPr/>
        </p:nvSpPr>
        <p:spPr>
          <a:xfrm>
            <a:off x="590653" y="3483927"/>
            <a:ext cx="506709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Calculate the </a:t>
            </a:r>
            <a:r>
              <a:rPr lang="en-US" sz="2400" dirty="0" err="1">
                <a:latin typeface="Arial" panose="020B0604020202020204" pitchFamily="34" charset="0"/>
                <a:cs typeface="Arial" panose="020B0604020202020204" pitchFamily="34" charset="0"/>
              </a:rPr>
              <a:t>adjugate</a:t>
            </a:r>
            <a:r>
              <a:rPr lang="en-US" sz="2400" dirty="0">
                <a:latin typeface="Arial" panose="020B0604020202020204" pitchFamily="34" charset="0"/>
                <a:cs typeface="Arial" panose="020B0604020202020204" pitchFamily="34" charset="0"/>
              </a:rPr>
              <a:t> of A, </a:t>
            </a:r>
            <a:r>
              <a:rPr lang="en-US" sz="2400" dirty="0" err="1">
                <a:latin typeface="Arial" panose="020B0604020202020204" pitchFamily="34" charset="0"/>
                <a:cs typeface="Arial" panose="020B0604020202020204" pitchFamily="34" charset="0"/>
              </a:rPr>
              <a:t>adj</a:t>
            </a:r>
            <a:r>
              <a:rPr lang="en-US" sz="2400" dirty="0">
                <a:latin typeface="Arial" panose="020B0604020202020204" pitchFamily="34" charset="0"/>
                <a:cs typeface="Arial" panose="020B0604020202020204" pitchFamily="34" charset="0"/>
              </a:rPr>
              <a:t> A</a:t>
            </a:r>
          </a:p>
        </p:txBody>
      </p:sp>
      <p:sp>
        <p:nvSpPr>
          <p:cNvPr id="7" name="Rectangle 6"/>
          <p:cNvSpPr/>
          <p:nvPr/>
        </p:nvSpPr>
        <p:spPr>
          <a:xfrm>
            <a:off x="5546910" y="3497446"/>
            <a:ext cx="6431889"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and Multiply </a:t>
            </a:r>
            <a:r>
              <a:rPr lang="en-US" sz="2400" dirty="0" err="1">
                <a:latin typeface="Arial" panose="020B0604020202020204" pitchFamily="34" charset="0"/>
                <a:cs typeface="Arial" panose="020B0604020202020204" pitchFamily="34" charset="0"/>
              </a:rPr>
              <a:t>adj</a:t>
            </a:r>
            <a:r>
              <a:rPr lang="en-US" sz="2400" dirty="0">
                <a:latin typeface="Arial" panose="020B0604020202020204" pitchFamily="34" charset="0"/>
                <a:cs typeface="Arial" panose="020B0604020202020204" pitchFamily="34" charset="0"/>
              </a:rPr>
              <a:t> A by modular inverse of </a:t>
            </a:r>
            <a:r>
              <a:rPr lang="en-US" sz="2400" dirty="0" err="1">
                <a:latin typeface="Arial" panose="020B0604020202020204" pitchFamily="34" charset="0"/>
                <a:cs typeface="Arial" panose="020B0604020202020204" pitchFamily="34" charset="0"/>
              </a:rPr>
              <a:t>det</a:t>
            </a:r>
            <a:r>
              <a:rPr lang="en-US" sz="2400" dirty="0">
                <a:latin typeface="Arial" panose="020B0604020202020204" pitchFamily="34" charset="0"/>
                <a:cs typeface="Arial" panose="020B0604020202020204" pitchFamily="34" charset="0"/>
              </a:rPr>
              <a:t> A</a:t>
            </a:r>
          </a:p>
        </p:txBody>
      </p:sp>
      <p:sp>
        <p:nvSpPr>
          <p:cNvPr id="8" name="Rectangle 7"/>
          <p:cNvSpPr/>
          <p:nvPr/>
        </p:nvSpPr>
        <p:spPr>
          <a:xfrm>
            <a:off x="590653" y="4130877"/>
            <a:ext cx="5766322"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Calculate Mod 26 of the result to get B</a:t>
            </a:r>
          </a:p>
        </p:txBody>
      </p:sp>
    </p:spTree>
    <p:extLst>
      <p:ext uri="{BB962C8B-B14F-4D97-AF65-F5344CB8AC3E}">
        <p14:creationId xmlns:p14="http://schemas.microsoft.com/office/powerpoint/2010/main" val="844220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p:txBody>
          <a:bodyPr/>
          <a:lstStyle/>
          <a:p>
            <a:r>
              <a:rPr lang="en-US" dirty="0"/>
              <a:t>Assign each letter in alphabet a number between </a:t>
            </a:r>
            <a:r>
              <a:rPr lang="en-US" dirty="0">
                <a:latin typeface="Times New Roman" pitchFamily="18" charset="0"/>
                <a:cs typeface="Times New Roman" pitchFamily="18" charset="0"/>
              </a:rPr>
              <a:t>0</a:t>
            </a:r>
            <a:r>
              <a:rPr lang="en-US" dirty="0"/>
              <a:t> and </a:t>
            </a:r>
            <a:r>
              <a:rPr lang="en-US" dirty="0">
                <a:latin typeface="Times New Roman" pitchFamily="18" charset="0"/>
                <a:cs typeface="Times New Roman" pitchFamily="18" charset="0"/>
              </a:rPr>
              <a:t>25</a:t>
            </a:r>
          </a:p>
          <a:p>
            <a:r>
              <a:rPr lang="en-US" dirty="0"/>
              <a:t>Change message into </a:t>
            </a:r>
            <a:r>
              <a:rPr lang="en-US" dirty="0">
                <a:latin typeface="Times New Roman" pitchFamily="18" charset="0"/>
                <a:cs typeface="Times New Roman" pitchFamily="18" charset="0"/>
              </a:rPr>
              <a:t>2 x 1</a:t>
            </a:r>
            <a:r>
              <a:rPr lang="en-US" dirty="0"/>
              <a:t> letter vectors</a:t>
            </a:r>
          </a:p>
          <a:p>
            <a:r>
              <a:rPr lang="en-US" dirty="0"/>
              <a:t>Change each vector into </a:t>
            </a:r>
            <a:r>
              <a:rPr lang="en-US" dirty="0">
                <a:latin typeface="Times New Roman" pitchFamily="18" charset="0"/>
                <a:cs typeface="Times New Roman" pitchFamily="18" charset="0"/>
              </a:rPr>
              <a:t>2 x 1</a:t>
            </a:r>
            <a:r>
              <a:rPr lang="en-US" dirty="0"/>
              <a:t> numeric vectors</a:t>
            </a:r>
          </a:p>
          <a:p>
            <a:r>
              <a:rPr lang="en-US" dirty="0"/>
              <a:t>Multiply each numeric vector by encryption matrix</a:t>
            </a:r>
          </a:p>
          <a:p>
            <a:r>
              <a:rPr lang="en-US" dirty="0"/>
              <a:t>Convert product vectors to letters</a:t>
            </a:r>
          </a:p>
        </p:txBody>
      </p:sp>
    </p:spTree>
    <p:extLst>
      <p:ext uri="{BB962C8B-B14F-4D97-AF65-F5344CB8AC3E}">
        <p14:creationId xmlns:p14="http://schemas.microsoft.com/office/powerpoint/2010/main" val="2936483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Message to Vectors</a:t>
            </a:r>
          </a:p>
        </p:txBody>
      </p:sp>
      <p:sp>
        <p:nvSpPr>
          <p:cNvPr id="3" name="Content Placeholder 2"/>
          <p:cNvSpPr>
            <a:spLocks noGrp="1"/>
          </p:cNvSpPr>
          <p:nvPr>
            <p:ph idx="1"/>
          </p:nvPr>
        </p:nvSpPr>
        <p:spPr/>
        <p:txBody>
          <a:bodyPr/>
          <a:lstStyle/>
          <a:p>
            <a:pPr>
              <a:buNone/>
            </a:pPr>
            <a:r>
              <a:rPr lang="en-US" dirty="0"/>
              <a:t>Message to encrypt = HELLO WORLD</a:t>
            </a:r>
          </a:p>
          <a:p>
            <a:pPr>
              <a:buNone/>
            </a:pPr>
            <a:endParaRPr lang="en-US" dirty="0"/>
          </a:p>
        </p:txBody>
      </p:sp>
      <p:pic>
        <p:nvPicPr>
          <p:cNvPr id="4101" name="Picture 5"/>
          <p:cNvPicPr>
            <a:picLocks noChangeAspect="1" noChangeArrowheads="1"/>
          </p:cNvPicPr>
          <p:nvPr/>
        </p:nvPicPr>
        <p:blipFill>
          <a:blip r:embed="rId2" cstate="print"/>
          <a:srcRect/>
          <a:stretch>
            <a:fillRect/>
          </a:stretch>
        </p:blipFill>
        <p:spPr bwMode="auto">
          <a:xfrm>
            <a:off x="7114742" y="1919922"/>
            <a:ext cx="1981200" cy="4526391"/>
          </a:xfrm>
          <a:prstGeom prst="rect">
            <a:avLst/>
          </a:prstGeom>
          <a:noFill/>
          <a:ln w="9525">
            <a:noFill/>
            <a:miter lim="800000"/>
            <a:headEnd/>
            <a:tailEnd/>
          </a:ln>
        </p:spPr>
      </p:pic>
      <p:graphicFrame>
        <p:nvGraphicFramePr>
          <p:cNvPr id="7" name="Content Placeholder 3"/>
          <p:cNvGraphicFramePr>
            <a:graphicFrameLocks/>
          </p:cNvGraphicFramePr>
          <p:nvPr>
            <p:extLst>
              <p:ext uri="{D42A27DB-BD31-4B8C-83A1-F6EECF244321}">
                <p14:modId xmlns:p14="http://schemas.microsoft.com/office/powerpoint/2010/main" val="4005313399"/>
              </p:ext>
            </p:extLst>
          </p:nvPr>
        </p:nvGraphicFramePr>
        <p:xfrm>
          <a:off x="838199" y="2556020"/>
          <a:ext cx="5734807" cy="741680"/>
        </p:xfrm>
        <a:graphic>
          <a:graphicData uri="http://schemas.openxmlformats.org/drawingml/2006/table">
            <a:tbl>
              <a:tblPr firstRow="1" bandRow="1">
                <a:tableStyleId>{5C22544A-7EE6-4342-B048-85BDC9FD1C3A}</a:tableStyleId>
              </a:tblPr>
              <a:tblGrid>
                <a:gridCol w="441139">
                  <a:extLst>
                    <a:ext uri="{9D8B030D-6E8A-4147-A177-3AD203B41FA5}">
                      <a16:colId xmlns:a16="http://schemas.microsoft.com/office/drawing/2014/main" val="20000"/>
                    </a:ext>
                  </a:extLst>
                </a:gridCol>
                <a:gridCol w="441139">
                  <a:extLst>
                    <a:ext uri="{9D8B030D-6E8A-4147-A177-3AD203B41FA5}">
                      <a16:colId xmlns:a16="http://schemas.microsoft.com/office/drawing/2014/main" val="20001"/>
                    </a:ext>
                  </a:extLst>
                </a:gridCol>
                <a:gridCol w="441139">
                  <a:extLst>
                    <a:ext uri="{9D8B030D-6E8A-4147-A177-3AD203B41FA5}">
                      <a16:colId xmlns:a16="http://schemas.microsoft.com/office/drawing/2014/main" val="20002"/>
                    </a:ext>
                  </a:extLst>
                </a:gridCol>
                <a:gridCol w="441139">
                  <a:extLst>
                    <a:ext uri="{9D8B030D-6E8A-4147-A177-3AD203B41FA5}">
                      <a16:colId xmlns:a16="http://schemas.microsoft.com/office/drawing/2014/main" val="20003"/>
                    </a:ext>
                  </a:extLst>
                </a:gridCol>
                <a:gridCol w="441139">
                  <a:extLst>
                    <a:ext uri="{9D8B030D-6E8A-4147-A177-3AD203B41FA5}">
                      <a16:colId xmlns:a16="http://schemas.microsoft.com/office/drawing/2014/main" val="20004"/>
                    </a:ext>
                  </a:extLst>
                </a:gridCol>
                <a:gridCol w="441139">
                  <a:extLst>
                    <a:ext uri="{9D8B030D-6E8A-4147-A177-3AD203B41FA5}">
                      <a16:colId xmlns:a16="http://schemas.microsoft.com/office/drawing/2014/main" val="20005"/>
                    </a:ext>
                  </a:extLst>
                </a:gridCol>
                <a:gridCol w="441139">
                  <a:extLst>
                    <a:ext uri="{9D8B030D-6E8A-4147-A177-3AD203B41FA5}">
                      <a16:colId xmlns:a16="http://schemas.microsoft.com/office/drawing/2014/main" val="20006"/>
                    </a:ext>
                  </a:extLst>
                </a:gridCol>
                <a:gridCol w="441139">
                  <a:extLst>
                    <a:ext uri="{9D8B030D-6E8A-4147-A177-3AD203B41FA5}">
                      <a16:colId xmlns:a16="http://schemas.microsoft.com/office/drawing/2014/main" val="20007"/>
                    </a:ext>
                  </a:extLst>
                </a:gridCol>
                <a:gridCol w="441139">
                  <a:extLst>
                    <a:ext uri="{9D8B030D-6E8A-4147-A177-3AD203B41FA5}">
                      <a16:colId xmlns:a16="http://schemas.microsoft.com/office/drawing/2014/main" val="20008"/>
                    </a:ext>
                  </a:extLst>
                </a:gridCol>
                <a:gridCol w="441139">
                  <a:extLst>
                    <a:ext uri="{9D8B030D-6E8A-4147-A177-3AD203B41FA5}">
                      <a16:colId xmlns:a16="http://schemas.microsoft.com/office/drawing/2014/main" val="20009"/>
                    </a:ext>
                  </a:extLst>
                </a:gridCol>
                <a:gridCol w="441139">
                  <a:extLst>
                    <a:ext uri="{9D8B030D-6E8A-4147-A177-3AD203B41FA5}">
                      <a16:colId xmlns:a16="http://schemas.microsoft.com/office/drawing/2014/main" val="20010"/>
                    </a:ext>
                  </a:extLst>
                </a:gridCol>
                <a:gridCol w="441139">
                  <a:extLst>
                    <a:ext uri="{9D8B030D-6E8A-4147-A177-3AD203B41FA5}">
                      <a16:colId xmlns:a16="http://schemas.microsoft.com/office/drawing/2014/main" val="20011"/>
                    </a:ext>
                  </a:extLst>
                </a:gridCol>
                <a:gridCol w="441139">
                  <a:extLst>
                    <a:ext uri="{9D8B030D-6E8A-4147-A177-3AD203B41FA5}">
                      <a16:colId xmlns:a16="http://schemas.microsoft.com/office/drawing/2014/main" val="20012"/>
                    </a:ext>
                  </a:extLst>
                </a:gridCol>
              </a:tblGrid>
              <a:tr h="370840">
                <a:tc>
                  <a:txBody>
                    <a:bodyPr/>
                    <a:lstStyle/>
                    <a:p>
                      <a:r>
                        <a:rPr lang="en-US" dirty="0">
                          <a:latin typeface="Times New Roman" pitchFamily="18" charset="0"/>
                          <a:cs typeface="Times New Roman" pitchFamily="18" charset="0"/>
                        </a:rPr>
                        <a:t>A</a:t>
                      </a:r>
                    </a:p>
                  </a:txBody>
                  <a:tcPr/>
                </a:tc>
                <a:tc>
                  <a:txBody>
                    <a:bodyPr/>
                    <a:lstStyle/>
                    <a:p>
                      <a:r>
                        <a:rPr lang="en-US" dirty="0">
                          <a:latin typeface="Times New Roman" pitchFamily="18" charset="0"/>
                          <a:cs typeface="Times New Roman" pitchFamily="18" charset="0"/>
                        </a:rPr>
                        <a:t>B</a:t>
                      </a:r>
                    </a:p>
                  </a:txBody>
                  <a:tcPr/>
                </a:tc>
                <a:tc>
                  <a:txBody>
                    <a:bodyPr/>
                    <a:lstStyle/>
                    <a:p>
                      <a:r>
                        <a:rPr lang="en-US" dirty="0">
                          <a:latin typeface="Times New Roman" pitchFamily="18" charset="0"/>
                          <a:cs typeface="Times New Roman" pitchFamily="18" charset="0"/>
                        </a:rPr>
                        <a:t>C</a:t>
                      </a:r>
                    </a:p>
                  </a:txBody>
                  <a:tcPr/>
                </a:tc>
                <a:tc>
                  <a:txBody>
                    <a:bodyPr/>
                    <a:lstStyle/>
                    <a:p>
                      <a:r>
                        <a:rPr lang="en-US" dirty="0">
                          <a:latin typeface="Times New Roman" pitchFamily="18" charset="0"/>
                          <a:cs typeface="Times New Roman" pitchFamily="18" charset="0"/>
                        </a:rPr>
                        <a:t>D</a:t>
                      </a:r>
                    </a:p>
                  </a:txBody>
                  <a:tcPr/>
                </a:tc>
                <a:tc>
                  <a:txBody>
                    <a:bodyPr/>
                    <a:lstStyle/>
                    <a:p>
                      <a:r>
                        <a:rPr lang="en-US" dirty="0">
                          <a:latin typeface="Times New Roman" pitchFamily="18" charset="0"/>
                          <a:cs typeface="Times New Roman" pitchFamily="18" charset="0"/>
                        </a:rPr>
                        <a:t>E</a:t>
                      </a:r>
                    </a:p>
                  </a:txBody>
                  <a:tcPr/>
                </a:tc>
                <a:tc>
                  <a:txBody>
                    <a:bodyPr/>
                    <a:lstStyle/>
                    <a:p>
                      <a:r>
                        <a:rPr lang="en-US" dirty="0">
                          <a:latin typeface="Times New Roman" pitchFamily="18" charset="0"/>
                          <a:cs typeface="Times New Roman" pitchFamily="18" charset="0"/>
                        </a:rPr>
                        <a:t>F</a:t>
                      </a:r>
                    </a:p>
                  </a:txBody>
                  <a:tcPr/>
                </a:tc>
                <a:tc>
                  <a:txBody>
                    <a:bodyPr/>
                    <a:lstStyle/>
                    <a:p>
                      <a:r>
                        <a:rPr lang="en-US" dirty="0">
                          <a:latin typeface="Times New Roman" pitchFamily="18" charset="0"/>
                          <a:cs typeface="Times New Roman" pitchFamily="18" charset="0"/>
                        </a:rPr>
                        <a:t>G</a:t>
                      </a:r>
                    </a:p>
                  </a:txBody>
                  <a:tcPr/>
                </a:tc>
                <a:tc>
                  <a:txBody>
                    <a:bodyPr/>
                    <a:lstStyle/>
                    <a:p>
                      <a:r>
                        <a:rPr lang="en-US" dirty="0">
                          <a:latin typeface="Times New Roman" pitchFamily="18" charset="0"/>
                          <a:cs typeface="Times New Roman" pitchFamily="18" charset="0"/>
                        </a:rPr>
                        <a:t>H</a:t>
                      </a:r>
                    </a:p>
                  </a:txBody>
                  <a:tcPr/>
                </a:tc>
                <a:tc>
                  <a:txBody>
                    <a:bodyPr/>
                    <a:lstStyle/>
                    <a:p>
                      <a:r>
                        <a:rPr lang="en-US" dirty="0">
                          <a:latin typeface="Times New Roman" pitchFamily="18" charset="0"/>
                          <a:cs typeface="Times New Roman" pitchFamily="18" charset="0"/>
                        </a:rPr>
                        <a:t>I</a:t>
                      </a:r>
                    </a:p>
                  </a:txBody>
                  <a:tcPr/>
                </a:tc>
                <a:tc>
                  <a:txBody>
                    <a:bodyPr/>
                    <a:lstStyle/>
                    <a:p>
                      <a:r>
                        <a:rPr lang="en-US" dirty="0">
                          <a:latin typeface="Times New Roman" pitchFamily="18" charset="0"/>
                          <a:cs typeface="Times New Roman" pitchFamily="18" charset="0"/>
                        </a:rPr>
                        <a:t>J</a:t>
                      </a:r>
                    </a:p>
                  </a:txBody>
                  <a:tcPr/>
                </a:tc>
                <a:tc>
                  <a:txBody>
                    <a:bodyPr/>
                    <a:lstStyle/>
                    <a:p>
                      <a:r>
                        <a:rPr lang="en-US" dirty="0">
                          <a:latin typeface="Times New Roman" pitchFamily="18" charset="0"/>
                          <a:cs typeface="Times New Roman" pitchFamily="18" charset="0"/>
                        </a:rPr>
                        <a:t>K</a:t>
                      </a:r>
                    </a:p>
                  </a:txBody>
                  <a:tcPr/>
                </a:tc>
                <a:tc>
                  <a:txBody>
                    <a:bodyPr/>
                    <a:lstStyle/>
                    <a:p>
                      <a:r>
                        <a:rPr lang="en-US" dirty="0">
                          <a:latin typeface="Times New Roman" pitchFamily="18" charset="0"/>
                          <a:cs typeface="Times New Roman" pitchFamily="18" charset="0"/>
                        </a:rPr>
                        <a:t>L</a:t>
                      </a:r>
                    </a:p>
                  </a:txBody>
                  <a:tcPr/>
                </a:tc>
                <a:tc>
                  <a:txBody>
                    <a:bodyPr/>
                    <a:lstStyle/>
                    <a:p>
                      <a:r>
                        <a:rPr lang="en-US" dirty="0">
                          <a:latin typeface="Times New Roman" pitchFamily="18" charset="0"/>
                          <a:cs typeface="Times New Roman" pitchFamily="18" charset="0"/>
                        </a:rPr>
                        <a:t>M</a:t>
                      </a:r>
                    </a:p>
                  </a:txBody>
                  <a:tcP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0</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2</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4</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6</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8</a:t>
                      </a:r>
                    </a:p>
                  </a:txBody>
                  <a:tcPr/>
                </a:tc>
                <a:tc>
                  <a:txBody>
                    <a:bodyPr/>
                    <a:lstStyle/>
                    <a:p>
                      <a:r>
                        <a:rPr lang="en-US" dirty="0">
                          <a:latin typeface="Times New Roman" pitchFamily="18" charset="0"/>
                          <a:cs typeface="Times New Roman" pitchFamily="18" charset="0"/>
                        </a:rPr>
                        <a:t>9</a:t>
                      </a:r>
                    </a:p>
                  </a:txBody>
                  <a:tcPr/>
                </a:tc>
                <a:tc>
                  <a:txBody>
                    <a:bodyPr/>
                    <a:lstStyle/>
                    <a:p>
                      <a:r>
                        <a:rPr lang="en-US" dirty="0">
                          <a:latin typeface="Times New Roman" pitchFamily="18" charset="0"/>
                          <a:cs typeface="Times New Roman" pitchFamily="18" charset="0"/>
                        </a:rPr>
                        <a:t>10</a:t>
                      </a:r>
                    </a:p>
                  </a:txBody>
                  <a:tcPr/>
                </a:tc>
                <a:tc>
                  <a:txBody>
                    <a:bodyPr/>
                    <a:lstStyle/>
                    <a:p>
                      <a:r>
                        <a:rPr lang="en-US" dirty="0">
                          <a:latin typeface="Times New Roman" pitchFamily="18" charset="0"/>
                          <a:cs typeface="Times New Roman" pitchFamily="18" charset="0"/>
                        </a:rPr>
                        <a:t>11</a:t>
                      </a:r>
                    </a:p>
                  </a:txBody>
                  <a:tcPr/>
                </a:tc>
                <a:tc>
                  <a:txBody>
                    <a:bodyPr/>
                    <a:lstStyle/>
                    <a:p>
                      <a:r>
                        <a:rPr lang="en-US" dirty="0">
                          <a:latin typeface="Times New Roman" pitchFamily="18" charset="0"/>
                          <a:cs typeface="Times New Roman" pitchFamily="18" charset="0"/>
                        </a:rPr>
                        <a:t>12</a:t>
                      </a:r>
                    </a:p>
                  </a:txBody>
                  <a:tcPr/>
                </a:tc>
                <a:extLst>
                  <a:ext uri="{0D108BD9-81ED-4DB2-BD59-A6C34878D82A}">
                    <a16:rowId xmlns:a16="http://schemas.microsoft.com/office/drawing/2014/main" val="10001"/>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194616366"/>
              </p:ext>
            </p:extLst>
          </p:nvPr>
        </p:nvGraphicFramePr>
        <p:xfrm>
          <a:off x="838199" y="3432637"/>
          <a:ext cx="5734807" cy="741680"/>
        </p:xfrm>
        <a:graphic>
          <a:graphicData uri="http://schemas.openxmlformats.org/drawingml/2006/table">
            <a:tbl>
              <a:tblPr firstRow="1" bandRow="1">
                <a:tableStyleId>{5C22544A-7EE6-4342-B048-85BDC9FD1C3A}</a:tableStyleId>
              </a:tblPr>
              <a:tblGrid>
                <a:gridCol w="441139">
                  <a:extLst>
                    <a:ext uri="{9D8B030D-6E8A-4147-A177-3AD203B41FA5}">
                      <a16:colId xmlns:a16="http://schemas.microsoft.com/office/drawing/2014/main" val="20000"/>
                    </a:ext>
                  </a:extLst>
                </a:gridCol>
                <a:gridCol w="441139">
                  <a:extLst>
                    <a:ext uri="{9D8B030D-6E8A-4147-A177-3AD203B41FA5}">
                      <a16:colId xmlns:a16="http://schemas.microsoft.com/office/drawing/2014/main" val="20001"/>
                    </a:ext>
                  </a:extLst>
                </a:gridCol>
                <a:gridCol w="441139">
                  <a:extLst>
                    <a:ext uri="{9D8B030D-6E8A-4147-A177-3AD203B41FA5}">
                      <a16:colId xmlns:a16="http://schemas.microsoft.com/office/drawing/2014/main" val="20002"/>
                    </a:ext>
                  </a:extLst>
                </a:gridCol>
                <a:gridCol w="441139">
                  <a:extLst>
                    <a:ext uri="{9D8B030D-6E8A-4147-A177-3AD203B41FA5}">
                      <a16:colId xmlns:a16="http://schemas.microsoft.com/office/drawing/2014/main" val="20003"/>
                    </a:ext>
                  </a:extLst>
                </a:gridCol>
                <a:gridCol w="441139">
                  <a:extLst>
                    <a:ext uri="{9D8B030D-6E8A-4147-A177-3AD203B41FA5}">
                      <a16:colId xmlns:a16="http://schemas.microsoft.com/office/drawing/2014/main" val="20004"/>
                    </a:ext>
                  </a:extLst>
                </a:gridCol>
                <a:gridCol w="441139">
                  <a:extLst>
                    <a:ext uri="{9D8B030D-6E8A-4147-A177-3AD203B41FA5}">
                      <a16:colId xmlns:a16="http://schemas.microsoft.com/office/drawing/2014/main" val="20005"/>
                    </a:ext>
                  </a:extLst>
                </a:gridCol>
                <a:gridCol w="441139">
                  <a:extLst>
                    <a:ext uri="{9D8B030D-6E8A-4147-A177-3AD203B41FA5}">
                      <a16:colId xmlns:a16="http://schemas.microsoft.com/office/drawing/2014/main" val="20006"/>
                    </a:ext>
                  </a:extLst>
                </a:gridCol>
                <a:gridCol w="441139">
                  <a:extLst>
                    <a:ext uri="{9D8B030D-6E8A-4147-A177-3AD203B41FA5}">
                      <a16:colId xmlns:a16="http://schemas.microsoft.com/office/drawing/2014/main" val="20007"/>
                    </a:ext>
                  </a:extLst>
                </a:gridCol>
                <a:gridCol w="441139">
                  <a:extLst>
                    <a:ext uri="{9D8B030D-6E8A-4147-A177-3AD203B41FA5}">
                      <a16:colId xmlns:a16="http://schemas.microsoft.com/office/drawing/2014/main" val="20008"/>
                    </a:ext>
                  </a:extLst>
                </a:gridCol>
                <a:gridCol w="441139">
                  <a:extLst>
                    <a:ext uri="{9D8B030D-6E8A-4147-A177-3AD203B41FA5}">
                      <a16:colId xmlns:a16="http://schemas.microsoft.com/office/drawing/2014/main" val="20009"/>
                    </a:ext>
                  </a:extLst>
                </a:gridCol>
                <a:gridCol w="441139">
                  <a:extLst>
                    <a:ext uri="{9D8B030D-6E8A-4147-A177-3AD203B41FA5}">
                      <a16:colId xmlns:a16="http://schemas.microsoft.com/office/drawing/2014/main" val="20010"/>
                    </a:ext>
                  </a:extLst>
                </a:gridCol>
                <a:gridCol w="441139">
                  <a:extLst>
                    <a:ext uri="{9D8B030D-6E8A-4147-A177-3AD203B41FA5}">
                      <a16:colId xmlns:a16="http://schemas.microsoft.com/office/drawing/2014/main" val="20011"/>
                    </a:ext>
                  </a:extLst>
                </a:gridCol>
                <a:gridCol w="441139">
                  <a:extLst>
                    <a:ext uri="{9D8B030D-6E8A-4147-A177-3AD203B41FA5}">
                      <a16:colId xmlns:a16="http://schemas.microsoft.com/office/drawing/2014/main" val="20012"/>
                    </a:ext>
                  </a:extLst>
                </a:gridCol>
              </a:tblGrid>
              <a:tr h="370840">
                <a:tc>
                  <a:txBody>
                    <a:bodyPr/>
                    <a:lstStyle/>
                    <a:p>
                      <a:r>
                        <a:rPr lang="en-US" dirty="0">
                          <a:latin typeface="Times New Roman" pitchFamily="18" charset="0"/>
                          <a:cs typeface="Times New Roman" pitchFamily="18" charset="0"/>
                        </a:rPr>
                        <a:t>N</a:t>
                      </a:r>
                    </a:p>
                  </a:txBody>
                  <a:tcPr/>
                </a:tc>
                <a:tc>
                  <a:txBody>
                    <a:bodyPr/>
                    <a:lstStyle/>
                    <a:p>
                      <a:r>
                        <a:rPr lang="en-US" dirty="0">
                          <a:latin typeface="Times New Roman" pitchFamily="18" charset="0"/>
                          <a:cs typeface="Times New Roman" pitchFamily="18" charset="0"/>
                        </a:rPr>
                        <a:t>O</a:t>
                      </a:r>
                    </a:p>
                  </a:txBody>
                  <a:tcPr/>
                </a:tc>
                <a:tc>
                  <a:txBody>
                    <a:bodyPr/>
                    <a:lstStyle/>
                    <a:p>
                      <a:r>
                        <a:rPr lang="en-US" dirty="0">
                          <a:latin typeface="Times New Roman" pitchFamily="18" charset="0"/>
                          <a:cs typeface="Times New Roman" pitchFamily="18" charset="0"/>
                        </a:rPr>
                        <a:t>P </a:t>
                      </a:r>
                    </a:p>
                  </a:txBody>
                  <a:tcPr/>
                </a:tc>
                <a:tc>
                  <a:txBody>
                    <a:bodyPr/>
                    <a:lstStyle/>
                    <a:p>
                      <a:r>
                        <a:rPr lang="en-US" dirty="0">
                          <a:latin typeface="Times New Roman" pitchFamily="18" charset="0"/>
                          <a:cs typeface="Times New Roman" pitchFamily="18" charset="0"/>
                        </a:rPr>
                        <a:t>Q</a:t>
                      </a:r>
                    </a:p>
                  </a:txBody>
                  <a:tcPr/>
                </a:tc>
                <a:tc>
                  <a:txBody>
                    <a:bodyPr/>
                    <a:lstStyle/>
                    <a:p>
                      <a:r>
                        <a:rPr lang="en-US" dirty="0">
                          <a:latin typeface="Times New Roman" pitchFamily="18" charset="0"/>
                          <a:cs typeface="Times New Roman" pitchFamily="18" charset="0"/>
                        </a:rPr>
                        <a:t>R</a:t>
                      </a:r>
                    </a:p>
                  </a:txBody>
                  <a:tcPr/>
                </a:tc>
                <a:tc>
                  <a:txBody>
                    <a:bodyPr/>
                    <a:lstStyle/>
                    <a:p>
                      <a:r>
                        <a:rPr lang="en-US" dirty="0">
                          <a:latin typeface="Times New Roman" pitchFamily="18" charset="0"/>
                          <a:cs typeface="Times New Roman" pitchFamily="18" charset="0"/>
                        </a:rPr>
                        <a:t>S</a:t>
                      </a:r>
                    </a:p>
                  </a:txBody>
                  <a:tcPr/>
                </a:tc>
                <a:tc>
                  <a:txBody>
                    <a:bodyPr/>
                    <a:lstStyle/>
                    <a:p>
                      <a:r>
                        <a:rPr lang="en-US" dirty="0">
                          <a:latin typeface="Times New Roman" pitchFamily="18" charset="0"/>
                          <a:cs typeface="Times New Roman" pitchFamily="18" charset="0"/>
                        </a:rPr>
                        <a:t>T</a:t>
                      </a:r>
                    </a:p>
                  </a:txBody>
                  <a:tcPr/>
                </a:tc>
                <a:tc>
                  <a:txBody>
                    <a:bodyPr/>
                    <a:lstStyle/>
                    <a:p>
                      <a:r>
                        <a:rPr lang="en-US" dirty="0">
                          <a:latin typeface="Times New Roman" pitchFamily="18" charset="0"/>
                          <a:cs typeface="Times New Roman" pitchFamily="18" charset="0"/>
                        </a:rPr>
                        <a:t>U</a:t>
                      </a:r>
                    </a:p>
                  </a:txBody>
                  <a:tcPr/>
                </a:tc>
                <a:tc>
                  <a:txBody>
                    <a:bodyPr/>
                    <a:lstStyle/>
                    <a:p>
                      <a:r>
                        <a:rPr lang="en-US" dirty="0">
                          <a:latin typeface="Times New Roman" pitchFamily="18" charset="0"/>
                          <a:cs typeface="Times New Roman" pitchFamily="18" charset="0"/>
                        </a:rPr>
                        <a:t>V</a:t>
                      </a:r>
                    </a:p>
                  </a:txBody>
                  <a:tcPr/>
                </a:tc>
                <a:tc>
                  <a:txBody>
                    <a:bodyPr/>
                    <a:lstStyle/>
                    <a:p>
                      <a:r>
                        <a:rPr lang="en-US" dirty="0">
                          <a:latin typeface="Times New Roman" pitchFamily="18" charset="0"/>
                          <a:cs typeface="Times New Roman" pitchFamily="18" charset="0"/>
                        </a:rPr>
                        <a:t>W</a:t>
                      </a:r>
                    </a:p>
                  </a:txBody>
                  <a:tcPr/>
                </a:tc>
                <a:tc>
                  <a:txBody>
                    <a:bodyPr/>
                    <a:lstStyle/>
                    <a:p>
                      <a:r>
                        <a:rPr lang="en-US" dirty="0">
                          <a:latin typeface="Times New Roman" pitchFamily="18" charset="0"/>
                          <a:cs typeface="Times New Roman" pitchFamily="18" charset="0"/>
                        </a:rPr>
                        <a:t>X</a:t>
                      </a:r>
                    </a:p>
                  </a:txBody>
                  <a:tcPr/>
                </a:tc>
                <a:tc>
                  <a:txBody>
                    <a:bodyPr/>
                    <a:lstStyle/>
                    <a:p>
                      <a:r>
                        <a:rPr lang="en-US" dirty="0">
                          <a:latin typeface="Times New Roman" pitchFamily="18" charset="0"/>
                          <a:cs typeface="Times New Roman" pitchFamily="18" charset="0"/>
                        </a:rPr>
                        <a:t>Y</a:t>
                      </a:r>
                    </a:p>
                  </a:txBody>
                  <a:tcPr/>
                </a:tc>
                <a:tc>
                  <a:txBody>
                    <a:bodyPr/>
                    <a:lstStyle/>
                    <a:p>
                      <a:r>
                        <a:rPr lang="en-US" dirty="0">
                          <a:latin typeface="Times New Roman" pitchFamily="18" charset="0"/>
                          <a:cs typeface="Times New Roman" pitchFamily="18" charset="0"/>
                        </a:rPr>
                        <a:t>Z</a:t>
                      </a:r>
                    </a:p>
                  </a:txBody>
                  <a:tcP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13</a:t>
                      </a:r>
                    </a:p>
                  </a:txBody>
                  <a:tcPr/>
                </a:tc>
                <a:tc>
                  <a:txBody>
                    <a:bodyPr/>
                    <a:lstStyle/>
                    <a:p>
                      <a:r>
                        <a:rPr lang="en-US" dirty="0">
                          <a:latin typeface="Times New Roman" pitchFamily="18" charset="0"/>
                          <a:cs typeface="Times New Roman" pitchFamily="18" charset="0"/>
                        </a:rPr>
                        <a:t>14</a:t>
                      </a:r>
                    </a:p>
                  </a:txBody>
                  <a:tcPr/>
                </a:tc>
                <a:tc>
                  <a:txBody>
                    <a:bodyPr/>
                    <a:lstStyle/>
                    <a:p>
                      <a:r>
                        <a:rPr lang="en-US" dirty="0">
                          <a:latin typeface="Times New Roman" pitchFamily="18" charset="0"/>
                          <a:cs typeface="Times New Roman" pitchFamily="18" charset="0"/>
                        </a:rPr>
                        <a:t>15</a:t>
                      </a:r>
                    </a:p>
                  </a:txBody>
                  <a:tcPr/>
                </a:tc>
                <a:tc>
                  <a:txBody>
                    <a:bodyPr/>
                    <a:lstStyle/>
                    <a:p>
                      <a:r>
                        <a:rPr lang="en-US" dirty="0">
                          <a:latin typeface="Times New Roman" pitchFamily="18" charset="0"/>
                          <a:cs typeface="Times New Roman" pitchFamily="18" charset="0"/>
                        </a:rPr>
                        <a:t>16</a:t>
                      </a:r>
                    </a:p>
                  </a:txBody>
                  <a:tcPr/>
                </a:tc>
                <a:tc>
                  <a:txBody>
                    <a:bodyPr/>
                    <a:lstStyle/>
                    <a:p>
                      <a:r>
                        <a:rPr lang="en-US" dirty="0">
                          <a:latin typeface="Times New Roman" pitchFamily="18" charset="0"/>
                          <a:cs typeface="Times New Roman" pitchFamily="18" charset="0"/>
                        </a:rPr>
                        <a:t>17</a:t>
                      </a:r>
                    </a:p>
                  </a:txBody>
                  <a:tcPr/>
                </a:tc>
                <a:tc>
                  <a:txBody>
                    <a:bodyPr/>
                    <a:lstStyle/>
                    <a:p>
                      <a:r>
                        <a:rPr lang="en-US" dirty="0">
                          <a:latin typeface="Times New Roman" pitchFamily="18" charset="0"/>
                          <a:cs typeface="Times New Roman" pitchFamily="18" charset="0"/>
                        </a:rPr>
                        <a:t>18</a:t>
                      </a:r>
                    </a:p>
                  </a:txBody>
                  <a:tcPr/>
                </a:tc>
                <a:tc>
                  <a:txBody>
                    <a:bodyPr/>
                    <a:lstStyle/>
                    <a:p>
                      <a:r>
                        <a:rPr lang="en-US" dirty="0">
                          <a:latin typeface="Times New Roman" pitchFamily="18" charset="0"/>
                          <a:cs typeface="Times New Roman" pitchFamily="18" charset="0"/>
                        </a:rPr>
                        <a:t>19</a:t>
                      </a:r>
                    </a:p>
                  </a:txBody>
                  <a:tcPr/>
                </a:tc>
                <a:tc>
                  <a:txBody>
                    <a:bodyPr/>
                    <a:lstStyle/>
                    <a:p>
                      <a:r>
                        <a:rPr lang="en-US" dirty="0">
                          <a:latin typeface="Times New Roman" pitchFamily="18" charset="0"/>
                          <a:cs typeface="Times New Roman" pitchFamily="18" charset="0"/>
                        </a:rPr>
                        <a:t>20</a:t>
                      </a:r>
                    </a:p>
                  </a:txBody>
                  <a:tcPr/>
                </a:tc>
                <a:tc>
                  <a:txBody>
                    <a:bodyPr/>
                    <a:lstStyle/>
                    <a:p>
                      <a:r>
                        <a:rPr lang="en-US" dirty="0">
                          <a:latin typeface="Times New Roman" pitchFamily="18" charset="0"/>
                          <a:cs typeface="Times New Roman" pitchFamily="18" charset="0"/>
                        </a:rPr>
                        <a:t>21</a:t>
                      </a:r>
                    </a:p>
                  </a:txBody>
                  <a:tcPr/>
                </a:tc>
                <a:tc>
                  <a:txBody>
                    <a:bodyPr/>
                    <a:lstStyle/>
                    <a:p>
                      <a:r>
                        <a:rPr lang="en-US" dirty="0">
                          <a:latin typeface="Times New Roman" pitchFamily="18" charset="0"/>
                          <a:cs typeface="Times New Roman" pitchFamily="18" charset="0"/>
                        </a:rPr>
                        <a:t>22</a:t>
                      </a:r>
                    </a:p>
                  </a:txBody>
                  <a:tcPr/>
                </a:tc>
                <a:tc>
                  <a:txBody>
                    <a:bodyPr/>
                    <a:lstStyle/>
                    <a:p>
                      <a:r>
                        <a:rPr lang="en-US" dirty="0">
                          <a:latin typeface="Times New Roman" pitchFamily="18" charset="0"/>
                          <a:cs typeface="Times New Roman" pitchFamily="18" charset="0"/>
                        </a:rPr>
                        <a:t>23</a:t>
                      </a:r>
                    </a:p>
                  </a:txBody>
                  <a:tcPr/>
                </a:tc>
                <a:tc>
                  <a:txBody>
                    <a:bodyPr/>
                    <a:lstStyle/>
                    <a:p>
                      <a:r>
                        <a:rPr lang="en-US" dirty="0">
                          <a:latin typeface="Times New Roman" pitchFamily="18" charset="0"/>
                          <a:cs typeface="Times New Roman" pitchFamily="18" charset="0"/>
                        </a:rPr>
                        <a:t>24</a:t>
                      </a:r>
                    </a:p>
                  </a:txBody>
                  <a:tcPr/>
                </a:tc>
                <a:tc>
                  <a:txBody>
                    <a:bodyPr/>
                    <a:lstStyle/>
                    <a:p>
                      <a:r>
                        <a:rPr lang="en-US" dirty="0">
                          <a:latin typeface="Times New Roman" pitchFamily="18" charset="0"/>
                          <a:cs typeface="Times New Roman" pitchFamily="18" charset="0"/>
                        </a:rPr>
                        <a:t>25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155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additive="base">
                                        <p:cTn id="7" dur="500" fill="hold"/>
                                        <p:tgtEl>
                                          <p:spTgt spid="4101"/>
                                        </p:tgtEl>
                                        <p:attrNameLst>
                                          <p:attrName>ppt_x</p:attrName>
                                        </p:attrNameLst>
                                      </p:cBhvr>
                                      <p:tavLst>
                                        <p:tav tm="0">
                                          <p:val>
                                            <p:strVal val="#ppt_x"/>
                                          </p:val>
                                        </p:tav>
                                        <p:tav tm="100000">
                                          <p:val>
                                            <p:strVal val="#ppt_x"/>
                                          </p:val>
                                        </p:tav>
                                      </p:tavLst>
                                    </p:anim>
                                    <p:anim calcmode="lin" valueType="num">
                                      <p:cBhvr additive="base">
                                        <p:cTn id="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 Matrix by Vectors</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4191000" y="1676400"/>
            <a:ext cx="2971800" cy="438761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962400" y="1676400"/>
            <a:ext cx="4591878" cy="4800600"/>
          </a:xfrm>
          <a:prstGeom prst="rect">
            <a:avLst/>
          </a:prstGeom>
          <a:noFill/>
          <a:ln w="9525">
            <a:noFill/>
            <a:miter lim="800000"/>
            <a:headEnd/>
            <a:tailEnd/>
          </a:ln>
        </p:spPr>
      </p:pic>
    </p:spTree>
    <p:extLst>
      <p:ext uri="{BB962C8B-B14F-4D97-AF65-F5344CB8AC3E}">
        <p14:creationId xmlns:p14="http://schemas.microsoft.com/office/powerpoint/2010/main" val="15315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Mod 26</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5029200" y="1524000"/>
            <a:ext cx="2667000" cy="4816288"/>
          </a:xfrm>
          <a:prstGeom prst="rect">
            <a:avLst/>
          </a:prstGeom>
          <a:noFill/>
          <a:ln w="9525">
            <a:noFill/>
            <a:miter lim="800000"/>
            <a:headEnd/>
            <a:tailEnd/>
          </a:ln>
        </p:spPr>
      </p:pic>
    </p:spTree>
    <p:extLst>
      <p:ext uri="{BB962C8B-B14F-4D97-AF65-F5344CB8AC3E}">
        <p14:creationId xmlns:p14="http://schemas.microsoft.com/office/powerpoint/2010/main" val="4162968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Numbers to Letters</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2971800" y="1371600"/>
            <a:ext cx="2133600" cy="5110716"/>
          </a:xfrm>
          <a:prstGeom prst="rect">
            <a:avLst/>
          </a:prstGeom>
          <a:noFill/>
          <a:ln w="9525">
            <a:noFill/>
            <a:miter lim="800000"/>
            <a:headEnd/>
            <a:tailEnd/>
          </a:ln>
        </p:spPr>
      </p:pic>
      <p:sp>
        <p:nvSpPr>
          <p:cNvPr id="5" name="TextBox 4"/>
          <p:cNvSpPr txBox="1"/>
          <p:nvPr/>
        </p:nvSpPr>
        <p:spPr>
          <a:xfrm>
            <a:off x="5943600" y="5715001"/>
            <a:ext cx="4343400" cy="646331"/>
          </a:xfrm>
          <a:prstGeom prst="rect">
            <a:avLst/>
          </a:prstGeom>
          <a:noFill/>
        </p:spPr>
        <p:txBody>
          <a:bodyPr wrap="square" rtlCol="0">
            <a:spAutoFit/>
          </a:bodyPr>
          <a:lstStyle/>
          <a:p>
            <a:r>
              <a:rPr lang="en-US" dirty="0"/>
              <a:t>HELLO WORLD has been encrypted to </a:t>
            </a:r>
          </a:p>
          <a:p>
            <a:r>
              <a:rPr lang="en-US" dirty="0"/>
              <a:t>SLHZY ATGZT</a:t>
            </a:r>
          </a:p>
        </p:txBody>
      </p:sp>
    </p:spTree>
    <p:extLst>
      <p:ext uri="{BB962C8B-B14F-4D97-AF65-F5344CB8AC3E}">
        <p14:creationId xmlns:p14="http://schemas.microsoft.com/office/powerpoint/2010/main" val="1761072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a:t>
            </a:r>
          </a:p>
        </p:txBody>
      </p:sp>
      <p:sp>
        <p:nvSpPr>
          <p:cNvPr id="3" name="Content Placeholder 2"/>
          <p:cNvSpPr>
            <a:spLocks noGrp="1"/>
          </p:cNvSpPr>
          <p:nvPr>
            <p:ph idx="1"/>
          </p:nvPr>
        </p:nvSpPr>
        <p:spPr/>
        <p:txBody>
          <a:bodyPr/>
          <a:lstStyle/>
          <a:p>
            <a:r>
              <a:rPr lang="en-US" dirty="0"/>
              <a:t>Change message into </a:t>
            </a:r>
            <a:r>
              <a:rPr lang="en-US" dirty="0">
                <a:latin typeface="Times New Roman" pitchFamily="18" charset="0"/>
                <a:cs typeface="Times New Roman" pitchFamily="18" charset="0"/>
              </a:rPr>
              <a:t>2 x 1</a:t>
            </a:r>
            <a:r>
              <a:rPr lang="en-US" dirty="0"/>
              <a:t> letter vectors</a:t>
            </a:r>
          </a:p>
          <a:p>
            <a:r>
              <a:rPr lang="en-US" dirty="0"/>
              <a:t>Change each vector into </a:t>
            </a:r>
            <a:r>
              <a:rPr lang="en-US" dirty="0">
                <a:latin typeface="Times New Roman" pitchFamily="18" charset="0"/>
                <a:cs typeface="Times New Roman" pitchFamily="18" charset="0"/>
              </a:rPr>
              <a:t>2 x 1</a:t>
            </a:r>
            <a:r>
              <a:rPr lang="en-US" dirty="0"/>
              <a:t> numeric vectors</a:t>
            </a:r>
          </a:p>
          <a:p>
            <a:r>
              <a:rPr lang="en-US" dirty="0"/>
              <a:t>Multiply each numeric vector by decryption matrix</a:t>
            </a:r>
          </a:p>
          <a:p>
            <a:r>
              <a:rPr lang="en-US" dirty="0"/>
              <a:t>Convert new vectors to letters</a:t>
            </a:r>
          </a:p>
          <a:p>
            <a:endParaRPr lang="en-US" dirty="0"/>
          </a:p>
        </p:txBody>
      </p:sp>
    </p:spTree>
    <p:extLst>
      <p:ext uri="{BB962C8B-B14F-4D97-AF65-F5344CB8AC3E}">
        <p14:creationId xmlns:p14="http://schemas.microsoft.com/office/powerpoint/2010/main" val="1712054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Message to Vectors</a:t>
            </a:r>
          </a:p>
        </p:txBody>
      </p:sp>
      <p:sp>
        <p:nvSpPr>
          <p:cNvPr id="3" name="Content Placeholder 2"/>
          <p:cNvSpPr>
            <a:spLocks noGrp="1"/>
          </p:cNvSpPr>
          <p:nvPr>
            <p:ph idx="1"/>
          </p:nvPr>
        </p:nvSpPr>
        <p:spPr/>
        <p:txBody>
          <a:bodyPr/>
          <a:lstStyle/>
          <a:p>
            <a:pPr>
              <a:buNone/>
            </a:pPr>
            <a:r>
              <a:rPr lang="en-US" dirty="0"/>
              <a:t>Message to encrypt = SLHZYATGZT</a:t>
            </a:r>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622473" y="1935092"/>
            <a:ext cx="1752600" cy="4658996"/>
          </a:xfrm>
          <a:prstGeom prst="rect">
            <a:avLst/>
          </a:prstGeom>
          <a:noFill/>
          <a:ln w="9525">
            <a:noFill/>
            <a:miter lim="800000"/>
            <a:headEnd/>
            <a:tailEnd/>
          </a:ln>
        </p:spPr>
      </p:pic>
    </p:spTree>
    <p:extLst>
      <p:ext uri="{BB962C8B-B14F-4D97-AF65-F5344CB8AC3E}">
        <p14:creationId xmlns:p14="http://schemas.microsoft.com/office/powerpoint/2010/main" val="19804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 Matrix by Vectors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733800" y="1676400"/>
            <a:ext cx="3489158" cy="44196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657600" y="1600200"/>
            <a:ext cx="4854828" cy="4724400"/>
          </a:xfrm>
          <a:prstGeom prst="rect">
            <a:avLst/>
          </a:prstGeom>
          <a:noFill/>
          <a:ln w="9525">
            <a:noFill/>
            <a:miter lim="800000"/>
            <a:headEnd/>
            <a:tailEnd/>
          </a:ln>
        </p:spPr>
      </p:pic>
    </p:spTree>
    <p:extLst>
      <p:ext uri="{BB962C8B-B14F-4D97-AF65-F5344CB8AC3E}">
        <p14:creationId xmlns:p14="http://schemas.microsoft.com/office/powerpoint/2010/main" val="181234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sz="4000" dirty="0">
                <a:latin typeface="Arial" panose="020B0604020202020204" pitchFamily="34" charset="0"/>
                <a:cs typeface="Arial" panose="020B0604020202020204" pitchFamily="34" charset="0"/>
              </a:rPr>
              <a:t>Examples of Security Requirements</a:t>
            </a:r>
          </a:p>
        </p:txBody>
      </p:sp>
      <p:sp>
        <p:nvSpPr>
          <p:cNvPr id="3" name="Content Placeholder 2"/>
          <p:cNvSpPr>
            <a:spLocks noGrp="1"/>
          </p:cNvSpPr>
          <p:nvPr>
            <p:ph idx="1"/>
          </p:nvPr>
        </p:nvSpPr>
        <p:spPr/>
        <p:txBody>
          <a:bodyPr/>
          <a:lstStyle/>
          <a:p>
            <a:pPr eaLnBrk="1" hangingPunct="1"/>
            <a:r>
              <a:rPr lang="en-US" altLang="en-US" dirty="0">
                <a:latin typeface="Arial" panose="020B0604020202020204" pitchFamily="34" charset="0"/>
                <a:cs typeface="Arial" panose="020B0604020202020204" pitchFamily="34" charset="0"/>
              </a:rPr>
              <a:t>confidentiality – student grades</a:t>
            </a:r>
          </a:p>
          <a:p>
            <a:pPr marL="0" indent="0" eaLnBrk="1" hangingPunct="1">
              <a:buNone/>
            </a:pPr>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integrity – patient information</a:t>
            </a:r>
          </a:p>
          <a:p>
            <a:pPr marL="0" indent="0" eaLnBrk="1" hangingPunct="1">
              <a:buNone/>
            </a:pPr>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availability – authentication service</a:t>
            </a:r>
          </a:p>
        </p:txBody>
      </p:sp>
    </p:spTree>
    <p:extLst>
      <p:ext uri="{BB962C8B-B14F-4D97-AF65-F5344CB8AC3E}">
        <p14:creationId xmlns:p14="http://schemas.microsoft.com/office/powerpoint/2010/main" val="2850864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Mod 26</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4953001" y="1524000"/>
            <a:ext cx="2640151" cy="4495800"/>
          </a:xfrm>
          <a:prstGeom prst="rect">
            <a:avLst/>
          </a:prstGeom>
          <a:noFill/>
          <a:ln w="9525">
            <a:noFill/>
            <a:miter lim="800000"/>
            <a:headEnd/>
            <a:tailEnd/>
          </a:ln>
        </p:spPr>
      </p:pic>
    </p:spTree>
    <p:extLst>
      <p:ext uri="{BB962C8B-B14F-4D97-AF65-F5344CB8AC3E}">
        <p14:creationId xmlns:p14="http://schemas.microsoft.com/office/powerpoint/2010/main" val="1007878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Numbers to Letters</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3124200" y="1371601"/>
            <a:ext cx="1905000" cy="4943147"/>
          </a:xfrm>
          <a:prstGeom prst="rect">
            <a:avLst/>
          </a:prstGeom>
          <a:noFill/>
          <a:ln w="9525">
            <a:noFill/>
            <a:miter lim="800000"/>
            <a:headEnd/>
            <a:tailEnd/>
          </a:ln>
        </p:spPr>
      </p:pic>
      <p:sp>
        <p:nvSpPr>
          <p:cNvPr id="6" name="TextBox 5"/>
          <p:cNvSpPr txBox="1"/>
          <p:nvPr/>
        </p:nvSpPr>
        <p:spPr>
          <a:xfrm>
            <a:off x="5943601" y="5562601"/>
            <a:ext cx="3531031" cy="646331"/>
          </a:xfrm>
          <a:prstGeom prst="rect">
            <a:avLst/>
          </a:prstGeom>
          <a:noFill/>
        </p:spPr>
        <p:txBody>
          <a:bodyPr wrap="none" rtlCol="0">
            <a:spAutoFit/>
          </a:bodyPr>
          <a:lstStyle/>
          <a:p>
            <a:r>
              <a:rPr lang="en-US" dirty="0"/>
              <a:t>SLHZYATGZT has been decrypted to </a:t>
            </a:r>
          </a:p>
          <a:p>
            <a:r>
              <a:rPr lang="en-US" dirty="0"/>
              <a:t>HELLO WORLD</a:t>
            </a:r>
          </a:p>
        </p:txBody>
      </p:sp>
    </p:spTree>
    <p:extLst>
      <p:ext uri="{BB962C8B-B14F-4D97-AF65-F5344CB8AC3E}">
        <p14:creationId xmlns:p14="http://schemas.microsoft.com/office/powerpoint/2010/main" val="2698666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Polyalphabetic Ciphers</a:t>
            </a:r>
          </a:p>
        </p:txBody>
      </p:sp>
      <p:sp>
        <p:nvSpPr>
          <p:cNvPr id="87043" name="Rectangle 3"/>
          <p:cNvSpPr>
            <a:spLocks noGrp="1" noChangeArrowheads="1"/>
          </p:cNvSpPr>
          <p:nvPr>
            <p:ph type="body" idx="1"/>
          </p:nvPr>
        </p:nvSpPr>
        <p:spPr>
          <a:xfrm>
            <a:off x="509587" y="1690688"/>
            <a:ext cx="10515600" cy="4024312"/>
          </a:xfrm>
        </p:spPr>
        <p:txBody>
          <a:bodyPr>
            <a:normAutofit/>
          </a:bodyPr>
          <a:lstStyle/>
          <a:p>
            <a:pPr eaLnBrk="1" hangingPunct="1">
              <a:buFont typeface="Wingdings" pitchFamily="-107" charset="2"/>
              <a:buChar char="Ø"/>
              <a:defRPr/>
            </a:pPr>
            <a:r>
              <a:rPr lang="en-AU" b="1" dirty="0"/>
              <a:t>polyalphabetic substitution ciphers</a:t>
            </a:r>
            <a:r>
              <a:rPr lang="en-AU" dirty="0"/>
              <a:t> </a:t>
            </a:r>
          </a:p>
          <a:p>
            <a:pPr eaLnBrk="1" hangingPunct="1">
              <a:buFont typeface="Wingdings" pitchFamily="-107" charset="2"/>
              <a:buChar char="Ø"/>
              <a:defRPr/>
            </a:pPr>
            <a:r>
              <a:rPr lang="en-AU" dirty="0"/>
              <a:t>improve security using multiple cipher alphabets </a:t>
            </a:r>
          </a:p>
          <a:p>
            <a:pPr eaLnBrk="1" hangingPunct="1">
              <a:buFont typeface="Wingdings" pitchFamily="-107" charset="2"/>
              <a:buChar char="Ø"/>
              <a:defRPr/>
            </a:pPr>
            <a:r>
              <a:rPr lang="en-AU" dirty="0"/>
              <a:t>make cryptanalysis harder with more alphabets to guess and flatter frequency distribution </a:t>
            </a:r>
          </a:p>
          <a:p>
            <a:pPr eaLnBrk="1" hangingPunct="1">
              <a:buFont typeface="Wingdings" pitchFamily="-107" charset="2"/>
              <a:buChar char="Ø"/>
              <a:defRPr/>
            </a:pPr>
            <a:r>
              <a:rPr lang="en-AU" dirty="0"/>
              <a:t>use a key to select which alphabet is used for each letter of the message </a:t>
            </a:r>
          </a:p>
          <a:p>
            <a:pPr eaLnBrk="1" hangingPunct="1">
              <a:buFont typeface="Wingdings" pitchFamily="-107" charset="2"/>
              <a:buChar char="Ø"/>
              <a:defRPr/>
            </a:pPr>
            <a:r>
              <a:rPr lang="en-AU" dirty="0"/>
              <a:t>use each alphabet in turn </a:t>
            </a:r>
          </a:p>
          <a:p>
            <a:pPr eaLnBrk="1" hangingPunct="1">
              <a:buFont typeface="Wingdings" pitchFamily="-107" charset="2"/>
              <a:buChar char="Ø"/>
              <a:defRPr/>
            </a:pPr>
            <a:r>
              <a:rPr lang="en-AU" dirty="0"/>
              <a:t>repeat from start after end of key is reached.</a:t>
            </a:r>
          </a:p>
        </p:txBody>
      </p:sp>
    </p:spTree>
    <p:extLst>
      <p:ext uri="{BB962C8B-B14F-4D97-AF65-F5344CB8AC3E}">
        <p14:creationId xmlns:p14="http://schemas.microsoft.com/office/powerpoint/2010/main" val="2801219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Vigenère Cipher</a:t>
            </a:r>
          </a:p>
        </p:txBody>
      </p:sp>
      <p:sp>
        <p:nvSpPr>
          <p:cNvPr id="89091" name="Rectangle 3"/>
          <p:cNvSpPr>
            <a:spLocks noGrp="1" noChangeArrowheads="1"/>
          </p:cNvSpPr>
          <p:nvPr>
            <p:ph type="body" idx="1"/>
          </p:nvPr>
        </p:nvSpPr>
        <p:spPr/>
        <p:txBody>
          <a:bodyPr/>
          <a:lstStyle/>
          <a:p>
            <a:pPr eaLnBrk="1" hangingPunct="1"/>
            <a:r>
              <a:rPr lang="en-AU" altLang="en-US">
                <a:ea typeface="ＭＳ Ｐゴシック" panose="020B0600070205080204" pitchFamily="34" charset="-128"/>
              </a:rPr>
              <a:t>simplest polyalphabetic substitution cipher</a:t>
            </a:r>
          </a:p>
          <a:p>
            <a:pPr eaLnBrk="1" hangingPunct="1"/>
            <a:r>
              <a:rPr lang="en-AU" altLang="en-US">
                <a:ea typeface="ＭＳ Ｐゴシック" panose="020B0600070205080204" pitchFamily="34" charset="-128"/>
              </a:rPr>
              <a:t>effectively multiple caesar ciphers </a:t>
            </a:r>
          </a:p>
          <a:p>
            <a:pPr eaLnBrk="1" hangingPunct="1"/>
            <a:r>
              <a:rPr lang="en-AU" altLang="en-US">
                <a:ea typeface="ＭＳ Ｐゴシック" panose="020B0600070205080204" pitchFamily="34" charset="-128"/>
              </a:rPr>
              <a:t>key is multiple letters long K = k</a:t>
            </a:r>
            <a:r>
              <a:rPr lang="en-AU" altLang="en-US" baseline="-25000">
                <a:ea typeface="ＭＳ Ｐゴシック" panose="020B0600070205080204" pitchFamily="34" charset="-128"/>
              </a:rPr>
              <a:t>1</a:t>
            </a:r>
            <a:r>
              <a:rPr lang="en-AU" altLang="en-US">
                <a:ea typeface="ＭＳ Ｐゴシック" panose="020B0600070205080204" pitchFamily="34" charset="-128"/>
              </a:rPr>
              <a:t> k</a:t>
            </a:r>
            <a:r>
              <a:rPr lang="en-AU" altLang="en-US" baseline="-25000">
                <a:ea typeface="ＭＳ Ｐゴシック" panose="020B0600070205080204" pitchFamily="34" charset="-128"/>
              </a:rPr>
              <a:t>2</a:t>
            </a:r>
            <a:r>
              <a:rPr lang="en-AU" altLang="en-US">
                <a:ea typeface="ＭＳ Ｐゴシック" panose="020B0600070205080204" pitchFamily="34" charset="-128"/>
              </a:rPr>
              <a:t> ... k</a:t>
            </a:r>
            <a:r>
              <a:rPr lang="en-AU" altLang="en-US" baseline="-25000">
                <a:ea typeface="ＭＳ Ｐゴシック" panose="020B0600070205080204" pitchFamily="34" charset="-128"/>
              </a:rPr>
              <a:t>d</a:t>
            </a:r>
            <a:r>
              <a:rPr lang="en-AU" altLang="en-US">
                <a:ea typeface="ＭＳ Ｐゴシック" panose="020B0600070205080204" pitchFamily="34" charset="-128"/>
              </a:rPr>
              <a:t> </a:t>
            </a:r>
          </a:p>
          <a:p>
            <a:pPr eaLnBrk="1" hangingPunct="1"/>
            <a:r>
              <a:rPr lang="en-AU" altLang="en-US">
                <a:ea typeface="ＭＳ Ｐゴシック" panose="020B0600070205080204" pitchFamily="34" charset="-128"/>
              </a:rPr>
              <a:t>i</a:t>
            </a:r>
            <a:r>
              <a:rPr lang="en-AU" altLang="en-US" baseline="30000">
                <a:ea typeface="ＭＳ Ｐゴシック" panose="020B0600070205080204" pitchFamily="34" charset="-128"/>
              </a:rPr>
              <a:t>th</a:t>
            </a:r>
            <a:r>
              <a:rPr lang="en-AU" altLang="en-US">
                <a:ea typeface="ＭＳ Ｐゴシック" panose="020B0600070205080204" pitchFamily="34" charset="-128"/>
              </a:rPr>
              <a:t> letter specifies i</a:t>
            </a:r>
            <a:r>
              <a:rPr lang="en-AU" altLang="en-US" baseline="30000">
                <a:ea typeface="ＭＳ Ｐゴシック" panose="020B0600070205080204" pitchFamily="34" charset="-128"/>
              </a:rPr>
              <a:t>th</a:t>
            </a:r>
            <a:r>
              <a:rPr lang="en-AU" altLang="en-US">
                <a:ea typeface="ＭＳ Ｐゴシック" panose="020B0600070205080204" pitchFamily="34" charset="-128"/>
              </a:rPr>
              <a:t> alphabet to use </a:t>
            </a:r>
          </a:p>
          <a:p>
            <a:pPr eaLnBrk="1" hangingPunct="1"/>
            <a:r>
              <a:rPr lang="en-AU" altLang="en-US">
                <a:ea typeface="ＭＳ Ｐゴシック" panose="020B0600070205080204" pitchFamily="34" charset="-128"/>
              </a:rPr>
              <a:t>use each alphabet in turn </a:t>
            </a:r>
          </a:p>
          <a:p>
            <a:pPr eaLnBrk="1" hangingPunct="1"/>
            <a:r>
              <a:rPr lang="en-AU" altLang="en-US">
                <a:ea typeface="ＭＳ Ｐゴシック" panose="020B0600070205080204" pitchFamily="34" charset="-128"/>
              </a:rPr>
              <a:t>repeat from start after d letters in message</a:t>
            </a:r>
          </a:p>
          <a:p>
            <a:pPr eaLnBrk="1" hangingPunct="1"/>
            <a:r>
              <a:rPr lang="en-AU" altLang="en-US">
                <a:ea typeface="ＭＳ Ｐゴシック" panose="020B0600070205080204" pitchFamily="34" charset="-128"/>
              </a:rPr>
              <a:t>decryption simply works in reverse </a:t>
            </a:r>
          </a:p>
        </p:txBody>
      </p:sp>
    </p:spTree>
    <p:extLst>
      <p:ext uri="{BB962C8B-B14F-4D97-AF65-F5344CB8AC3E}">
        <p14:creationId xmlns:p14="http://schemas.microsoft.com/office/powerpoint/2010/main" val="38646665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 of </a:t>
            </a:r>
            <a:r>
              <a:rPr lang="en-AU" altLang="en-US">
                <a:ea typeface="ＭＳ Ｐゴシック" panose="020B0600070205080204" pitchFamily="34" charset="-128"/>
              </a:rPr>
              <a:t>Vigenère Cipher</a:t>
            </a:r>
          </a:p>
        </p:txBody>
      </p:sp>
      <p:sp>
        <p:nvSpPr>
          <p:cNvPr id="91139" name="Rectangle 3"/>
          <p:cNvSpPr>
            <a:spLocks noGrp="1" noChangeArrowheads="1"/>
          </p:cNvSpPr>
          <p:nvPr>
            <p:ph type="body" idx="1"/>
          </p:nvPr>
        </p:nvSpPr>
        <p:spPr/>
        <p:txBody>
          <a:bodyPr/>
          <a:lstStyle/>
          <a:p>
            <a:pPr eaLnBrk="1" hangingPunct="1">
              <a:buFont typeface="Wingdings" pitchFamily="-107" charset="2"/>
              <a:buChar char="Ø"/>
              <a:defRPr/>
            </a:pPr>
            <a:r>
              <a:rPr lang="en-AU"/>
              <a:t>write the plaintext out </a:t>
            </a:r>
          </a:p>
          <a:p>
            <a:pPr eaLnBrk="1" hangingPunct="1">
              <a:buFont typeface="Wingdings" pitchFamily="-107" charset="2"/>
              <a:buChar char="Ø"/>
              <a:defRPr/>
            </a:pPr>
            <a:r>
              <a:rPr lang="en-AU"/>
              <a:t>write the keyword repeated above it</a:t>
            </a:r>
          </a:p>
          <a:p>
            <a:pPr eaLnBrk="1" hangingPunct="1">
              <a:buFont typeface="Wingdings" pitchFamily="-107" charset="2"/>
              <a:buChar char="Ø"/>
              <a:defRPr/>
            </a:pPr>
            <a:r>
              <a:rPr lang="en-AU"/>
              <a:t>use each key letter as a caesar cipher key </a:t>
            </a:r>
          </a:p>
          <a:p>
            <a:pPr eaLnBrk="1" hangingPunct="1">
              <a:buFont typeface="Wingdings" pitchFamily="-107" charset="2"/>
              <a:buChar char="Ø"/>
              <a:defRPr/>
            </a:pPr>
            <a:r>
              <a:rPr lang="en-AU"/>
              <a:t>encrypt the corresponding plaintext letter</a:t>
            </a:r>
          </a:p>
          <a:p>
            <a:pPr eaLnBrk="1" hangingPunct="1">
              <a:buFont typeface="Wingdings" pitchFamily="-107" charset="2"/>
              <a:buChar char="Ø"/>
              <a:defRPr/>
            </a:pPr>
            <a:r>
              <a:rPr lang="en-US"/>
              <a:t>eg using keyword </a:t>
            </a:r>
            <a:r>
              <a:rPr lang="en-US" i="1"/>
              <a:t>deceptive</a:t>
            </a:r>
            <a:endParaRPr lang="en-AU" i="1"/>
          </a:p>
          <a:p>
            <a:pPr lvl="1" eaLnBrk="1" hangingPunct="1">
              <a:buFont typeface="Wingdings" pitchFamily="-107" charset="2"/>
              <a:buNone/>
              <a:defRPr/>
            </a:pPr>
            <a:r>
              <a:rPr lang="en-AU">
                <a:latin typeface="Courier" pitchFamily="-107" charset="0"/>
                <a:ea typeface="ＭＳ Ｐゴシック" pitchFamily="-107" charset="-128"/>
              </a:rPr>
              <a:t>key:       deceptivedeceptivedeceptive</a:t>
            </a:r>
          </a:p>
          <a:p>
            <a:pPr lvl="1" eaLnBrk="1" hangingPunct="1">
              <a:buFont typeface="Wingdings" pitchFamily="-107" charset="2"/>
              <a:buNone/>
              <a:defRPr/>
            </a:pPr>
            <a:r>
              <a:rPr lang="en-AU">
                <a:latin typeface="Courier" pitchFamily="-107" charset="0"/>
                <a:ea typeface="ＭＳ Ｐゴシック" pitchFamily="-107" charset="-128"/>
              </a:rPr>
              <a:t>plaintext: wearediscoveredsaveyourself</a:t>
            </a:r>
          </a:p>
          <a:p>
            <a:pPr lvl="1" eaLnBrk="1" hangingPunct="1">
              <a:buFont typeface="Wingdings" pitchFamily="-107" charset="2"/>
              <a:buNone/>
              <a:defRPr/>
            </a:pPr>
            <a:r>
              <a:rPr lang="en-AU">
                <a:latin typeface="Courier" pitchFamily="-107" charset="0"/>
                <a:ea typeface="ＭＳ Ｐゴシック" pitchFamily="-107" charset="-128"/>
              </a:rPr>
              <a:t>ciphertext:ZICVTWQNGRZGVTWAVZHCQYGLMGJ</a:t>
            </a:r>
          </a:p>
          <a:p>
            <a:pPr lvl="1" eaLnBrk="1" hangingPunct="1">
              <a:buFont typeface="Wingdings" pitchFamily="-107" charset="2"/>
              <a:buNone/>
              <a:defRPr/>
            </a:pPr>
            <a:r>
              <a:rPr lang="en-AU">
                <a:ea typeface="ＭＳ Ｐゴシック" pitchFamily="-107" charset="-128"/>
              </a:rPr>
              <a:t> </a:t>
            </a:r>
          </a:p>
        </p:txBody>
      </p:sp>
    </p:spTree>
    <p:extLst>
      <p:ext uri="{BB962C8B-B14F-4D97-AF65-F5344CB8AC3E}">
        <p14:creationId xmlns:p14="http://schemas.microsoft.com/office/powerpoint/2010/main" val="3656448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Aids</a:t>
            </a:r>
            <a:endParaRPr lang="en-AU" altLang="en-US">
              <a:ea typeface="ＭＳ Ｐゴシック" panose="020B0600070205080204" pitchFamily="34" charset="-128"/>
            </a:endParaRPr>
          </a:p>
        </p:txBody>
      </p:sp>
      <p:sp>
        <p:nvSpPr>
          <p:cNvPr id="92163" name="Rectangle 3"/>
          <p:cNvSpPr>
            <a:spLocks noGrp="1" noChangeArrowheads="1"/>
          </p:cNvSpPr>
          <p:nvPr>
            <p:ph type="body" idx="1"/>
          </p:nvPr>
        </p:nvSpPr>
        <p:spPr/>
        <p:txBody>
          <a:bodyPr/>
          <a:lstStyle/>
          <a:p>
            <a:pPr eaLnBrk="1" hangingPunct="1"/>
            <a:r>
              <a:rPr lang="en-AU" altLang="en-US">
                <a:ea typeface="ＭＳ Ｐゴシック" panose="020B0600070205080204" pitchFamily="34" charset="-128"/>
              </a:rPr>
              <a:t>simple aids can assist with en/decryption </a:t>
            </a:r>
          </a:p>
          <a:p>
            <a:pPr eaLnBrk="1" hangingPunct="1"/>
            <a:r>
              <a:rPr lang="en-AU" altLang="en-US">
                <a:ea typeface="ＭＳ Ｐゴシック" panose="020B0600070205080204" pitchFamily="34" charset="-128"/>
              </a:rPr>
              <a:t>a </a:t>
            </a:r>
            <a:r>
              <a:rPr lang="en-AU" altLang="en-US" b="1">
                <a:ea typeface="ＭＳ Ｐゴシック" panose="020B0600070205080204" pitchFamily="34" charset="-128"/>
              </a:rPr>
              <a:t>Saint-Cyr Slide</a:t>
            </a:r>
            <a:r>
              <a:rPr lang="en-AU" altLang="en-US">
                <a:ea typeface="ＭＳ Ｐゴシック" panose="020B0600070205080204" pitchFamily="34" charset="-128"/>
              </a:rPr>
              <a:t> is a simple manual aid </a:t>
            </a:r>
          </a:p>
          <a:p>
            <a:pPr lvl="1" eaLnBrk="1" hangingPunct="1"/>
            <a:r>
              <a:rPr lang="en-AU" altLang="en-US">
                <a:ea typeface="ＭＳ Ｐゴシック" panose="020B0600070205080204" pitchFamily="34" charset="-128"/>
              </a:rPr>
              <a:t>a slide with repeated alphabet </a:t>
            </a:r>
          </a:p>
          <a:p>
            <a:pPr lvl="1" eaLnBrk="1" hangingPunct="1"/>
            <a:r>
              <a:rPr lang="en-AU" altLang="en-US">
                <a:ea typeface="ＭＳ Ｐゴシック" panose="020B0600070205080204" pitchFamily="34" charset="-128"/>
              </a:rPr>
              <a:t>line up plaintext 'A' with key letter, eg 'C' </a:t>
            </a:r>
          </a:p>
          <a:p>
            <a:pPr lvl="1" eaLnBrk="1" hangingPunct="1"/>
            <a:r>
              <a:rPr lang="en-AU" altLang="en-US">
                <a:ea typeface="ＭＳ Ｐゴシック" panose="020B0600070205080204" pitchFamily="34" charset="-128"/>
              </a:rPr>
              <a:t>then read off any mapping for key letter </a:t>
            </a:r>
          </a:p>
          <a:p>
            <a:pPr eaLnBrk="1" hangingPunct="1"/>
            <a:r>
              <a:rPr lang="en-AU" altLang="en-US">
                <a:ea typeface="ＭＳ Ｐゴシック" panose="020B0600070205080204" pitchFamily="34" charset="-128"/>
              </a:rPr>
              <a:t>can bend round into a </a:t>
            </a:r>
            <a:r>
              <a:rPr lang="en-AU" altLang="en-US" b="1">
                <a:ea typeface="ＭＳ Ｐゴシック" panose="020B0600070205080204" pitchFamily="34" charset="-128"/>
              </a:rPr>
              <a:t>cipher disk</a:t>
            </a:r>
            <a:r>
              <a:rPr lang="en-AU" altLang="en-US">
                <a:ea typeface="ＭＳ Ｐゴシック" panose="020B0600070205080204" pitchFamily="34" charset="-128"/>
              </a:rPr>
              <a:t> </a:t>
            </a:r>
          </a:p>
          <a:p>
            <a:pPr eaLnBrk="1" hangingPunct="1"/>
            <a:r>
              <a:rPr lang="en-AU" altLang="en-US">
                <a:ea typeface="ＭＳ Ｐゴシック" panose="020B0600070205080204" pitchFamily="34" charset="-128"/>
              </a:rPr>
              <a:t>or expand into a </a:t>
            </a:r>
            <a:r>
              <a:rPr lang="en-AU" altLang="en-US" b="1">
                <a:ea typeface="ＭＳ Ｐゴシック" panose="020B0600070205080204" pitchFamily="34" charset="-128"/>
              </a:rPr>
              <a:t>Vigenère Tableau</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1577496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Security of </a:t>
            </a:r>
            <a:r>
              <a:rPr lang="en-AU" altLang="en-US">
                <a:ea typeface="ＭＳ Ｐゴシック" panose="020B0600070205080204" pitchFamily="34" charset="-128"/>
              </a:rPr>
              <a:t>Vigenère Ciphers</a:t>
            </a:r>
          </a:p>
        </p:txBody>
      </p:sp>
      <p:sp>
        <p:nvSpPr>
          <p:cNvPr id="93187" name="Rectangle 3"/>
          <p:cNvSpPr>
            <a:spLocks noGrp="1" noChangeArrowheads="1"/>
          </p:cNvSpPr>
          <p:nvPr>
            <p:ph type="body" idx="1"/>
          </p:nvPr>
        </p:nvSpPr>
        <p:spPr/>
        <p:txBody>
          <a:bodyPr/>
          <a:lstStyle/>
          <a:p>
            <a:pPr eaLnBrk="1" hangingPunct="1"/>
            <a:r>
              <a:rPr lang="en-US" altLang="en-US">
                <a:ea typeface="ＭＳ Ｐゴシック" panose="020B0600070205080204" pitchFamily="34" charset="-128"/>
              </a:rPr>
              <a:t>have multiple ciphertext letters for each plaintext letter</a:t>
            </a:r>
          </a:p>
          <a:p>
            <a:pPr eaLnBrk="1" hangingPunct="1"/>
            <a:r>
              <a:rPr lang="en-US" altLang="en-US">
                <a:ea typeface="ＭＳ Ｐゴシック" panose="020B0600070205080204" pitchFamily="34" charset="-128"/>
              </a:rPr>
              <a:t>hence letter frequencies are obscured</a:t>
            </a:r>
          </a:p>
          <a:p>
            <a:pPr eaLnBrk="1" hangingPunct="1"/>
            <a:r>
              <a:rPr lang="en-US" altLang="en-US">
                <a:ea typeface="ＭＳ Ｐゴシック" panose="020B0600070205080204" pitchFamily="34" charset="-128"/>
              </a:rPr>
              <a:t>but not totally lost</a:t>
            </a:r>
          </a:p>
          <a:p>
            <a:pPr eaLnBrk="1" hangingPunct="1"/>
            <a:r>
              <a:rPr lang="en-US" altLang="en-US">
                <a:ea typeface="ＭＳ Ｐゴシック" panose="020B0600070205080204" pitchFamily="34" charset="-128"/>
              </a:rPr>
              <a:t>start with letter frequencies</a:t>
            </a:r>
          </a:p>
          <a:p>
            <a:pPr lvl="1" eaLnBrk="1" hangingPunct="1"/>
            <a:r>
              <a:rPr lang="en-US" altLang="en-US">
                <a:ea typeface="ＭＳ Ｐゴシック" panose="020B0600070205080204" pitchFamily="34" charset="-128"/>
              </a:rPr>
              <a:t>see if look monoalphabetic or not</a:t>
            </a:r>
          </a:p>
          <a:p>
            <a:pPr eaLnBrk="1" hangingPunct="1"/>
            <a:r>
              <a:rPr lang="en-US" altLang="en-US">
                <a:ea typeface="ＭＳ Ｐゴシック" panose="020B0600070205080204" pitchFamily="34" charset="-128"/>
              </a:rPr>
              <a:t>if not, then need to determine number of alphabets, since then can attach each</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2228244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a:t>Kasiski Method</a:t>
            </a:r>
          </a:p>
        </p:txBody>
      </p:sp>
      <p:sp>
        <p:nvSpPr>
          <p:cNvPr id="94211" name="Rectangle 3"/>
          <p:cNvSpPr>
            <a:spLocks noGrp="1" noChangeArrowheads="1"/>
          </p:cNvSpPr>
          <p:nvPr>
            <p:ph type="body" idx="1"/>
          </p:nvPr>
        </p:nvSpPr>
        <p:spPr/>
        <p:txBody>
          <a:bodyPr>
            <a:normAutofit lnSpcReduction="10000"/>
          </a:bodyPr>
          <a:lstStyle/>
          <a:p>
            <a:pPr eaLnBrk="1" hangingPunct="1">
              <a:lnSpc>
                <a:spcPct val="90000"/>
              </a:lnSpc>
            </a:pPr>
            <a:r>
              <a:rPr lang="en-AU" altLang="en-US">
                <a:ea typeface="ＭＳ Ｐゴシック" panose="020B0600070205080204" pitchFamily="34" charset="-128"/>
              </a:rPr>
              <a:t>method developed by Babbage / Kasiski </a:t>
            </a:r>
          </a:p>
          <a:p>
            <a:pPr eaLnBrk="1" hangingPunct="1">
              <a:lnSpc>
                <a:spcPct val="90000"/>
              </a:lnSpc>
            </a:pPr>
            <a:r>
              <a:rPr lang="en-AU" altLang="en-US">
                <a:ea typeface="ＭＳ Ｐゴシック" panose="020B0600070205080204" pitchFamily="34" charset="-128"/>
              </a:rPr>
              <a:t>repetitions in ciphertext give clues to period </a:t>
            </a:r>
          </a:p>
          <a:p>
            <a:pPr eaLnBrk="1" hangingPunct="1">
              <a:lnSpc>
                <a:spcPct val="90000"/>
              </a:lnSpc>
            </a:pPr>
            <a:r>
              <a:rPr lang="en-AU" altLang="en-US">
                <a:ea typeface="ＭＳ Ｐゴシック" panose="020B0600070205080204" pitchFamily="34" charset="-128"/>
              </a:rPr>
              <a:t>so find same plaintext an exact period apart </a:t>
            </a:r>
          </a:p>
          <a:p>
            <a:pPr eaLnBrk="1" hangingPunct="1">
              <a:lnSpc>
                <a:spcPct val="90000"/>
              </a:lnSpc>
            </a:pPr>
            <a:r>
              <a:rPr lang="en-AU" altLang="en-US">
                <a:ea typeface="ＭＳ Ｐゴシック" panose="020B0600070205080204" pitchFamily="34" charset="-128"/>
              </a:rPr>
              <a:t>which results in the same ciphertext </a:t>
            </a:r>
          </a:p>
          <a:p>
            <a:pPr eaLnBrk="1" hangingPunct="1">
              <a:lnSpc>
                <a:spcPct val="90000"/>
              </a:lnSpc>
            </a:pPr>
            <a:r>
              <a:rPr lang="en-AU" altLang="en-US">
                <a:ea typeface="ＭＳ Ｐゴシック" panose="020B0600070205080204" pitchFamily="34" charset="-128"/>
              </a:rPr>
              <a:t>of course, could also be random fluke</a:t>
            </a:r>
          </a:p>
          <a:p>
            <a:pPr eaLnBrk="1" hangingPunct="1">
              <a:lnSpc>
                <a:spcPct val="90000"/>
              </a:lnSpc>
            </a:pPr>
            <a:r>
              <a:rPr lang="en-US" altLang="en-US">
                <a:ea typeface="ＭＳ Ｐゴシック" panose="020B0600070205080204" pitchFamily="34" charset="-128"/>
              </a:rPr>
              <a:t>eg repeated “VTW” in previous example</a:t>
            </a:r>
          </a:p>
          <a:p>
            <a:pPr eaLnBrk="1" hangingPunct="1">
              <a:lnSpc>
                <a:spcPct val="90000"/>
              </a:lnSpc>
            </a:pPr>
            <a:r>
              <a:rPr lang="en-US" altLang="en-US">
                <a:ea typeface="ＭＳ Ｐゴシック" panose="020B0600070205080204" pitchFamily="34" charset="-128"/>
              </a:rPr>
              <a:t>suggests size of 3 or 9</a:t>
            </a:r>
          </a:p>
          <a:p>
            <a:pPr eaLnBrk="1" hangingPunct="1">
              <a:lnSpc>
                <a:spcPct val="90000"/>
              </a:lnSpc>
            </a:pPr>
            <a:r>
              <a:rPr lang="en-US" altLang="en-US">
                <a:ea typeface="ＭＳ Ｐゴシック" panose="020B0600070205080204" pitchFamily="34" charset="-128"/>
              </a:rPr>
              <a:t>then attack each monoalphabetic cipher individually using same techniques as before</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3676595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AU"/>
              <a:t>Autokey Cipher</a:t>
            </a:r>
          </a:p>
        </p:txBody>
      </p:sp>
      <p:sp>
        <p:nvSpPr>
          <p:cNvPr id="96259" name="Rectangle 3"/>
          <p:cNvSpPr>
            <a:spLocks noGrp="1" noChangeArrowheads="1"/>
          </p:cNvSpPr>
          <p:nvPr>
            <p:ph type="body" idx="1"/>
          </p:nvPr>
        </p:nvSpPr>
        <p:spPr>
          <a:xfrm>
            <a:off x="1919288" y="1341438"/>
            <a:ext cx="8229600" cy="5111750"/>
          </a:xfrm>
        </p:spPr>
        <p:txBody>
          <a:bodyPr/>
          <a:lstStyle/>
          <a:p>
            <a:pPr eaLnBrk="1" hangingPunct="1"/>
            <a:r>
              <a:rPr lang="en-US" altLang="en-US">
                <a:ea typeface="ＭＳ Ｐゴシック" panose="020B0600070205080204" pitchFamily="34" charset="-128"/>
              </a:rPr>
              <a:t>ideally want a key as long as the message</a:t>
            </a:r>
            <a:endParaRPr lang="en-AU" altLang="en-US">
              <a:ea typeface="ＭＳ Ｐゴシック" panose="020B0600070205080204" pitchFamily="34" charset="-128"/>
            </a:endParaRPr>
          </a:p>
          <a:p>
            <a:pPr eaLnBrk="1" hangingPunct="1"/>
            <a:r>
              <a:rPr lang="en-AU" altLang="en-US">
                <a:ea typeface="ＭＳ Ｐゴシック" panose="020B0600070205080204" pitchFamily="34" charset="-128"/>
              </a:rPr>
              <a:t>Vigenère proposed the </a:t>
            </a:r>
            <a:r>
              <a:rPr lang="en-AU" altLang="en-US" b="1">
                <a:ea typeface="ＭＳ Ｐゴシック" panose="020B0600070205080204" pitchFamily="34" charset="-128"/>
              </a:rPr>
              <a:t>autokey</a:t>
            </a:r>
            <a:r>
              <a:rPr lang="en-AU" altLang="en-US">
                <a:ea typeface="ＭＳ Ｐゴシック" panose="020B0600070205080204" pitchFamily="34" charset="-128"/>
              </a:rPr>
              <a:t> cipher </a:t>
            </a:r>
          </a:p>
          <a:p>
            <a:pPr eaLnBrk="1" hangingPunct="1"/>
            <a:r>
              <a:rPr lang="en-AU" altLang="en-US">
                <a:ea typeface="ＭＳ Ｐゴシック" panose="020B0600070205080204" pitchFamily="34" charset="-128"/>
              </a:rPr>
              <a:t>with keyword is prefixed to message as key</a:t>
            </a:r>
          </a:p>
          <a:p>
            <a:pPr eaLnBrk="1" hangingPunct="1"/>
            <a:r>
              <a:rPr lang="en-AU" altLang="en-US">
                <a:ea typeface="ＭＳ Ｐゴシック" panose="020B0600070205080204" pitchFamily="34" charset="-128"/>
              </a:rPr>
              <a:t>knowing keyword can recover the first few letters </a:t>
            </a:r>
          </a:p>
          <a:p>
            <a:pPr eaLnBrk="1" hangingPunct="1"/>
            <a:r>
              <a:rPr lang="en-AU" altLang="en-US">
                <a:ea typeface="ＭＳ Ｐゴシック" panose="020B0600070205080204" pitchFamily="34" charset="-128"/>
              </a:rPr>
              <a:t>use these in turn on the rest of the message</a:t>
            </a:r>
          </a:p>
          <a:p>
            <a:pPr eaLnBrk="1" hangingPunct="1"/>
            <a:r>
              <a:rPr lang="en-AU" altLang="en-US">
                <a:ea typeface="ＭＳ Ｐゴシック" panose="020B0600070205080204" pitchFamily="34" charset="-128"/>
              </a:rPr>
              <a:t>but still have frequency characteristics to attack </a:t>
            </a:r>
          </a:p>
          <a:p>
            <a:pPr eaLnBrk="1" hangingPunct="1"/>
            <a:r>
              <a:rPr lang="en-AU" altLang="en-US">
                <a:ea typeface="ＭＳ Ｐゴシック" panose="020B0600070205080204" pitchFamily="34" charset="-128"/>
              </a:rPr>
              <a:t>eg. given key </a:t>
            </a:r>
            <a:r>
              <a:rPr lang="en-AU" altLang="en-US" i="1">
                <a:ea typeface="ＭＳ Ｐゴシック" panose="020B0600070205080204" pitchFamily="34" charset="-128"/>
              </a:rPr>
              <a:t>deceptive</a:t>
            </a:r>
            <a:endParaRPr lang="en-AU" altLang="en-US">
              <a:ea typeface="ＭＳ Ｐゴシック" panose="020B0600070205080204" pitchFamily="34" charset="-128"/>
            </a:endParaRPr>
          </a:p>
          <a:p>
            <a:pPr lvl="1" eaLnBrk="1" hangingPunct="1">
              <a:buFont typeface="Wingdings" panose="05000000000000000000" pitchFamily="2" charset="2"/>
              <a:buNone/>
            </a:pPr>
            <a:r>
              <a:rPr lang="en-AU" altLang="en-US" sz="2000">
                <a:latin typeface="Courier" pitchFamily="-107" charset="0"/>
                <a:ea typeface="ＭＳ Ｐゴシック" panose="020B0600070205080204" pitchFamily="34" charset="-128"/>
              </a:rPr>
              <a:t>key:       deceptivewearediscoveredsav</a:t>
            </a:r>
          </a:p>
          <a:p>
            <a:pPr lvl="1" eaLnBrk="1" hangingPunct="1">
              <a:buFont typeface="Wingdings" panose="05000000000000000000" pitchFamily="2" charset="2"/>
              <a:buNone/>
            </a:pPr>
            <a:r>
              <a:rPr lang="en-AU" altLang="en-US" sz="2000">
                <a:latin typeface="Courier" pitchFamily="-107" charset="0"/>
                <a:ea typeface="ＭＳ Ｐゴシック" panose="020B0600070205080204" pitchFamily="34" charset="-128"/>
              </a:rPr>
              <a:t>plaintext: wearediscoveredsaveyourself</a:t>
            </a:r>
          </a:p>
          <a:p>
            <a:pPr lvl="1" eaLnBrk="1" hangingPunct="1">
              <a:buFont typeface="Wingdings" panose="05000000000000000000" pitchFamily="2" charset="2"/>
              <a:buNone/>
            </a:pPr>
            <a:r>
              <a:rPr lang="en-AU" altLang="en-US" sz="2000">
                <a:latin typeface="Courier" pitchFamily="-107" charset="0"/>
                <a:ea typeface="ＭＳ Ｐゴシック" panose="020B0600070205080204" pitchFamily="34" charset="-128"/>
              </a:rPr>
              <a:t>ciphertext:ZICVTWQNGKZEIIGASXSTSLVVWLA</a:t>
            </a:r>
          </a:p>
          <a:p>
            <a:pPr lvl="1" eaLnBrk="1" hangingPunct="1">
              <a:buFont typeface="Wingdings" panose="05000000000000000000" pitchFamily="2" charset="2"/>
              <a:buNone/>
            </a:pPr>
            <a:endParaRPr lang="en-AU" altLang="en-US" sz="200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5244417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t>Vernam Cipher</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a:t>ultimate defense is to use a key as long as the plaintext</a:t>
            </a:r>
          </a:p>
          <a:p>
            <a:pPr eaLnBrk="1" hangingPunct="1">
              <a:buFont typeface="Wingdings" pitchFamily="-107" charset="2"/>
              <a:buChar char="Ø"/>
              <a:defRPr/>
            </a:pPr>
            <a:r>
              <a:rPr lang="en-US"/>
              <a:t>with no statistical relationship to it</a:t>
            </a:r>
          </a:p>
          <a:p>
            <a:pPr eaLnBrk="1" hangingPunct="1">
              <a:buFont typeface="Wingdings" pitchFamily="-107" charset="2"/>
              <a:buChar char="Ø"/>
              <a:defRPr/>
            </a:pPr>
            <a:r>
              <a:rPr lang="en-US"/>
              <a:t>invented by AT&amp;T engineer Gilbert Vernam in 1918</a:t>
            </a:r>
          </a:p>
          <a:p>
            <a:pPr eaLnBrk="1" hangingPunct="1">
              <a:buFont typeface="Wingdings" pitchFamily="-107" charset="2"/>
              <a:buChar char="Ø"/>
              <a:defRPr/>
            </a:pPr>
            <a:r>
              <a:rPr lang="en-US"/>
              <a:t>originally proposed using a very long but eventually repeating key</a:t>
            </a:r>
          </a:p>
        </p:txBody>
      </p:sp>
    </p:spTree>
    <p:extLst>
      <p:ext uri="{BB962C8B-B14F-4D97-AF65-F5344CB8AC3E}">
        <p14:creationId xmlns:p14="http://schemas.microsoft.com/office/powerpoint/2010/main" val="289991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7814"/>
            <a:ext cx="8534400" cy="1139825"/>
          </a:xfrm>
        </p:spPr>
        <p:txBody>
          <a:bodyPr>
            <a:normAutofit/>
          </a:bodyPr>
          <a:lstStyle/>
          <a:p>
            <a:pPr algn="ctr" eaLnBrk="1" hangingPunct="1">
              <a:defRPr/>
            </a:pPr>
            <a:r>
              <a:rPr lang="en-US" sz="4000" dirty="0">
                <a:latin typeface="Arial" panose="020B0604020202020204" pitchFamily="34" charset="0"/>
                <a:cs typeface="Arial" panose="020B0604020202020204" pitchFamily="34" charset="0"/>
              </a:rPr>
              <a:t>Computer Security Challenges</a:t>
            </a:r>
          </a:p>
        </p:txBody>
      </p:sp>
      <p:sp>
        <p:nvSpPr>
          <p:cNvPr id="4" name="Rectangle 3"/>
          <p:cNvSpPr txBox="1">
            <a:spLocks noChangeArrowheads="1"/>
          </p:cNvSpPr>
          <p:nvPr/>
        </p:nvSpPr>
        <p:spPr bwMode="black">
          <a:xfrm>
            <a:off x="1427018" y="1524000"/>
            <a:ext cx="8859982" cy="4800600"/>
          </a:xfrm>
          <a:prstGeom prst="rect">
            <a:avLst/>
          </a:prstGeom>
          <a:noFill/>
          <a:ln w="9525">
            <a:noFill/>
            <a:miter lim="800000"/>
            <a:headEnd/>
            <a:tailEnd/>
          </a:ln>
          <a:effectLst/>
        </p:spPr>
        <p:txBody>
          <a:bodyPr/>
          <a:lstStyle/>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Not simple</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Must consider potential attacks</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Procedures used counter-intuitive</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Involve algorithms and secret info</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Must decide where to deploy mechanisms</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Battle of wits between attacker / admin</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Not perceived on benefit until fails</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Requires regular monitoring</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Too often an after-thought</a:t>
            </a:r>
          </a:p>
          <a:p>
            <a:pPr marL="609600" indent="-609600">
              <a:lnSpc>
                <a:spcPct val="90000"/>
              </a:lnSpc>
              <a:spcBef>
                <a:spcPct val="20000"/>
              </a:spcBef>
              <a:buClr>
                <a:schemeClr val="hlink"/>
              </a:buClr>
              <a:buSzPct val="80000"/>
              <a:buFont typeface="Times" pitchFamily="-107" charset="0"/>
              <a:buAutoNum type="arabicPeriod"/>
              <a:defRPr/>
            </a:pPr>
            <a:r>
              <a:rPr lang="en-US" sz="2800" dirty="0">
                <a:latin typeface="Arial" panose="020B0604020202020204" pitchFamily="34" charset="0"/>
                <a:cs typeface="Arial" panose="020B0604020202020204" pitchFamily="34" charset="0"/>
              </a:rPr>
              <a:t>Regarded as impediment to using system</a:t>
            </a:r>
          </a:p>
        </p:txBody>
      </p:sp>
    </p:spTree>
    <p:extLst>
      <p:ext uri="{BB962C8B-B14F-4D97-AF65-F5344CB8AC3E}">
        <p14:creationId xmlns:p14="http://schemas.microsoft.com/office/powerpoint/2010/main" val="395143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One-Time Pad</a:t>
            </a:r>
            <a:endParaRPr lang="en-AU" altLang="en-US">
              <a:ea typeface="ＭＳ Ｐゴシック" panose="020B0600070205080204" pitchFamily="34" charset="-128"/>
            </a:endParaRPr>
          </a:p>
        </p:txBody>
      </p:sp>
      <p:sp>
        <p:nvSpPr>
          <p:cNvPr id="98307" name="Rectangle 3"/>
          <p:cNvSpPr>
            <a:spLocks noGrp="1" noChangeArrowheads="1"/>
          </p:cNvSpPr>
          <p:nvPr>
            <p:ph type="body" idx="1"/>
          </p:nvPr>
        </p:nvSpPr>
        <p:spPr/>
        <p:txBody>
          <a:bodyPr/>
          <a:lstStyle/>
          <a:p>
            <a:pPr eaLnBrk="1" hangingPunct="1"/>
            <a:r>
              <a:rPr lang="en-AU" altLang="en-US">
                <a:ea typeface="ＭＳ Ｐゴシック" panose="020B0600070205080204" pitchFamily="34" charset="-128"/>
              </a:rPr>
              <a:t>if a truly random key as long as the message is used, the cipher will be secure </a:t>
            </a:r>
          </a:p>
          <a:p>
            <a:pPr eaLnBrk="1" hangingPunct="1"/>
            <a:r>
              <a:rPr lang="en-AU" altLang="en-US">
                <a:ea typeface="ＭＳ Ｐゴシック" panose="020B0600070205080204" pitchFamily="34" charset="-128"/>
              </a:rPr>
              <a:t>called a One-Time pad</a:t>
            </a:r>
          </a:p>
          <a:p>
            <a:pPr eaLnBrk="1" hangingPunct="1"/>
            <a:r>
              <a:rPr lang="en-US" altLang="en-US">
                <a:ea typeface="ＭＳ Ｐゴシック" panose="020B0600070205080204" pitchFamily="34" charset="-128"/>
              </a:rPr>
              <a:t>is unbreakable since ciphertext bears no statistical relationship to the plaintext</a:t>
            </a:r>
          </a:p>
          <a:p>
            <a:pPr eaLnBrk="1" hangingPunct="1"/>
            <a:r>
              <a:rPr lang="en-US" altLang="en-US">
                <a:ea typeface="ＭＳ Ｐゴシック" panose="020B0600070205080204" pitchFamily="34" charset="-128"/>
              </a:rPr>
              <a:t>since for </a:t>
            </a:r>
            <a:r>
              <a:rPr lang="en-US" altLang="en-US" b="1">
                <a:ea typeface="ＭＳ Ｐゴシック" panose="020B0600070205080204" pitchFamily="34" charset="-128"/>
              </a:rPr>
              <a:t>any plaintext</a:t>
            </a:r>
            <a:r>
              <a:rPr lang="en-US" altLang="en-US">
                <a:ea typeface="ＭＳ Ｐゴシック" panose="020B0600070205080204" pitchFamily="34" charset="-128"/>
              </a:rPr>
              <a:t> &amp; </a:t>
            </a:r>
            <a:r>
              <a:rPr lang="en-US" altLang="en-US" b="1">
                <a:ea typeface="ＭＳ Ｐゴシック" panose="020B0600070205080204" pitchFamily="34" charset="-128"/>
              </a:rPr>
              <a:t>any ciphertext</a:t>
            </a:r>
            <a:r>
              <a:rPr lang="en-US" altLang="en-US">
                <a:ea typeface="ＭＳ Ｐゴシック" panose="020B0600070205080204" pitchFamily="34" charset="-128"/>
              </a:rPr>
              <a:t> there exists a key mapping one to other</a:t>
            </a:r>
          </a:p>
          <a:p>
            <a:pPr eaLnBrk="1" hangingPunct="1"/>
            <a:r>
              <a:rPr lang="en-US" altLang="en-US">
                <a:ea typeface="ＭＳ Ｐゴシック" panose="020B0600070205080204" pitchFamily="34" charset="-128"/>
              </a:rPr>
              <a:t>can only use the key </a:t>
            </a:r>
            <a:r>
              <a:rPr lang="en-US" altLang="en-US" b="1">
                <a:ea typeface="ＭＳ Ｐゴシック" panose="020B0600070205080204" pitchFamily="34" charset="-128"/>
              </a:rPr>
              <a:t>once</a:t>
            </a:r>
            <a:r>
              <a:rPr lang="en-US" altLang="en-US">
                <a:ea typeface="ＭＳ Ｐゴシック" panose="020B0600070205080204" pitchFamily="34" charset="-128"/>
              </a:rPr>
              <a:t> though</a:t>
            </a:r>
          </a:p>
          <a:p>
            <a:pPr eaLnBrk="1" hangingPunct="1"/>
            <a:r>
              <a:rPr lang="en-US" altLang="en-US">
                <a:ea typeface="ＭＳ Ｐゴシック" panose="020B0600070205080204" pitchFamily="34" charset="-128"/>
              </a:rPr>
              <a:t>problems in generation &amp; safe distribution of key</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3861519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AU"/>
              <a:t>Transposition Ciphers</a:t>
            </a:r>
          </a:p>
        </p:txBody>
      </p:sp>
      <p:sp>
        <p:nvSpPr>
          <p:cNvPr id="100355" name="Rectangle 3"/>
          <p:cNvSpPr>
            <a:spLocks noGrp="1" noChangeArrowheads="1"/>
          </p:cNvSpPr>
          <p:nvPr>
            <p:ph type="body" idx="1"/>
          </p:nvPr>
        </p:nvSpPr>
        <p:spPr/>
        <p:txBody>
          <a:bodyPr/>
          <a:lstStyle/>
          <a:p>
            <a:pPr eaLnBrk="1" hangingPunct="1">
              <a:buFont typeface="Wingdings" pitchFamily="-107" charset="2"/>
              <a:buChar char="Ø"/>
              <a:defRPr/>
            </a:pPr>
            <a:r>
              <a:rPr lang="en-AU"/>
              <a:t>now consider classical </a:t>
            </a:r>
            <a:r>
              <a:rPr lang="en-AU" b="1"/>
              <a:t>transposition</a:t>
            </a:r>
            <a:r>
              <a:rPr lang="en-AU"/>
              <a:t> or </a:t>
            </a:r>
            <a:r>
              <a:rPr lang="en-AU" b="1"/>
              <a:t>permutation</a:t>
            </a:r>
            <a:r>
              <a:rPr lang="en-AU"/>
              <a:t> ciphers </a:t>
            </a:r>
          </a:p>
          <a:p>
            <a:pPr eaLnBrk="1" hangingPunct="1">
              <a:buFont typeface="Wingdings" pitchFamily="-107" charset="2"/>
              <a:buChar char="Ø"/>
              <a:defRPr/>
            </a:pPr>
            <a:r>
              <a:rPr lang="en-AU"/>
              <a:t>these hide the message by rearranging the letter order </a:t>
            </a:r>
          </a:p>
          <a:p>
            <a:pPr eaLnBrk="1" hangingPunct="1">
              <a:buFont typeface="Wingdings" pitchFamily="-107" charset="2"/>
              <a:buChar char="Ø"/>
              <a:defRPr/>
            </a:pPr>
            <a:r>
              <a:rPr lang="en-AU"/>
              <a:t>without altering the actual letters used</a:t>
            </a:r>
          </a:p>
          <a:p>
            <a:pPr eaLnBrk="1" hangingPunct="1">
              <a:buFont typeface="Wingdings" pitchFamily="-107" charset="2"/>
              <a:buChar char="Ø"/>
              <a:defRPr/>
            </a:pPr>
            <a:r>
              <a:rPr lang="en-AU"/>
              <a:t>can recognise these since have the same frequency distribution as the original text </a:t>
            </a:r>
          </a:p>
        </p:txBody>
      </p:sp>
    </p:spTree>
    <p:extLst>
      <p:ext uri="{BB962C8B-B14F-4D97-AF65-F5344CB8AC3E}">
        <p14:creationId xmlns:p14="http://schemas.microsoft.com/office/powerpoint/2010/main" val="10705550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AU"/>
              <a:t>Rail Fence cipher</a:t>
            </a:r>
          </a:p>
        </p:txBody>
      </p:sp>
      <p:sp>
        <p:nvSpPr>
          <p:cNvPr id="102403" name="Rectangle 3"/>
          <p:cNvSpPr>
            <a:spLocks noGrp="1" noChangeArrowheads="1"/>
          </p:cNvSpPr>
          <p:nvPr>
            <p:ph type="body" idx="1"/>
          </p:nvPr>
        </p:nvSpPr>
        <p:spPr/>
        <p:txBody>
          <a:bodyPr/>
          <a:lstStyle/>
          <a:p>
            <a:pPr eaLnBrk="1" hangingPunct="1">
              <a:lnSpc>
                <a:spcPct val="90000"/>
              </a:lnSpc>
            </a:pPr>
            <a:r>
              <a:rPr lang="en-AU" altLang="en-US">
                <a:ea typeface="ＭＳ Ｐゴシック" panose="020B0600070205080204" pitchFamily="34" charset="-128"/>
              </a:rPr>
              <a:t>write message letters out diagonally over a number of rows </a:t>
            </a:r>
          </a:p>
          <a:p>
            <a:pPr eaLnBrk="1" hangingPunct="1">
              <a:lnSpc>
                <a:spcPct val="90000"/>
              </a:lnSpc>
            </a:pPr>
            <a:r>
              <a:rPr lang="en-AU" altLang="en-US">
                <a:ea typeface="ＭＳ Ｐゴシック" panose="020B0600070205080204" pitchFamily="34" charset="-128"/>
              </a:rPr>
              <a:t>then read off cipher row by row</a:t>
            </a:r>
          </a:p>
          <a:p>
            <a:pPr eaLnBrk="1" hangingPunct="1">
              <a:lnSpc>
                <a:spcPct val="90000"/>
              </a:lnSpc>
            </a:pPr>
            <a:r>
              <a:rPr lang="en-US" altLang="en-US">
                <a:ea typeface="ＭＳ Ｐゴシック" panose="020B0600070205080204" pitchFamily="34" charset="-128"/>
              </a:rPr>
              <a:t>eg. write message out as:</a:t>
            </a:r>
            <a:endParaRPr lang="en-AU" altLang="en-US">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en-US" sz="2000">
                <a:latin typeface="Courier New" panose="02070309020205020404" pitchFamily="49" charset="0"/>
                <a:ea typeface="ＭＳ Ｐゴシック" panose="020B0600070205080204" pitchFamily="34" charset="-128"/>
              </a:rPr>
              <a:t>m e m a t r h t g p r y</a:t>
            </a:r>
          </a:p>
          <a:p>
            <a:pPr lvl="1" eaLnBrk="1" hangingPunct="1">
              <a:lnSpc>
                <a:spcPct val="90000"/>
              </a:lnSpc>
              <a:buFont typeface="Wingdings" panose="05000000000000000000" pitchFamily="2" charset="2"/>
              <a:buNone/>
            </a:pPr>
            <a:r>
              <a:rPr lang="en-AU" altLang="en-US" sz="2000">
                <a:latin typeface="Courier New" panose="02070309020205020404" pitchFamily="49" charset="0"/>
                <a:ea typeface="ＭＳ Ｐゴシック" panose="020B0600070205080204" pitchFamily="34" charset="-128"/>
              </a:rPr>
              <a:t> e t e f e t e o a a t</a:t>
            </a:r>
          </a:p>
          <a:p>
            <a:pPr eaLnBrk="1" hangingPunct="1">
              <a:lnSpc>
                <a:spcPct val="90000"/>
              </a:lnSpc>
            </a:pPr>
            <a:r>
              <a:rPr lang="en-US" altLang="en-US">
                <a:ea typeface="ＭＳ Ｐゴシック" panose="020B0600070205080204" pitchFamily="34" charset="-128"/>
              </a:rPr>
              <a:t>giving ciphertext</a:t>
            </a:r>
          </a:p>
          <a:p>
            <a:pPr lvl="1" eaLnBrk="1" hangingPunct="1">
              <a:lnSpc>
                <a:spcPct val="90000"/>
              </a:lnSpc>
              <a:buFont typeface="Wingdings" panose="05000000000000000000" pitchFamily="2" charset="2"/>
              <a:buNone/>
            </a:pPr>
            <a:r>
              <a:rPr lang="en-AU" altLang="en-US" sz="2000">
                <a:latin typeface="Courier New" panose="02070309020205020404" pitchFamily="49" charset="0"/>
                <a:ea typeface="ＭＳ Ｐゴシック" panose="020B0600070205080204" pitchFamily="34" charset="-128"/>
              </a:rPr>
              <a:t>MEMATRHTGPRYETEFETEOAAT</a:t>
            </a:r>
          </a:p>
          <a:p>
            <a:pPr lvl="1" eaLnBrk="1" hangingPunct="1">
              <a:lnSpc>
                <a:spcPct val="90000"/>
              </a:lnSpc>
              <a:buFont typeface="Wingdings" panose="05000000000000000000" pitchFamily="2" charset="2"/>
              <a:buNone/>
            </a:pPr>
            <a:endParaRPr lang="en-AU" altLang="en-US">
              <a:ea typeface="ＭＳ Ｐゴシック" panose="020B0600070205080204" pitchFamily="34" charset="-128"/>
            </a:endParaRPr>
          </a:p>
          <a:p>
            <a:pPr lvl="1" eaLnBrk="1" hangingPunct="1">
              <a:lnSpc>
                <a:spcPct val="90000"/>
              </a:lnSpc>
            </a:pPr>
            <a:endParaRPr lang="en-AU" altLang="en-US">
              <a:ea typeface="ＭＳ Ｐゴシック" panose="020B0600070205080204" pitchFamily="34" charset="-128"/>
            </a:endParaRPr>
          </a:p>
        </p:txBody>
      </p:sp>
    </p:spTree>
    <p:extLst>
      <p:ext uri="{BB962C8B-B14F-4D97-AF65-F5344CB8AC3E}">
        <p14:creationId xmlns:p14="http://schemas.microsoft.com/office/powerpoint/2010/main" val="779723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AU"/>
              <a:t>Row Transposition Ciphers</a:t>
            </a:r>
          </a:p>
        </p:txBody>
      </p:sp>
      <p:sp>
        <p:nvSpPr>
          <p:cNvPr id="104451" name="Rectangle 3"/>
          <p:cNvSpPr>
            <a:spLocks noGrp="1" noChangeArrowheads="1"/>
          </p:cNvSpPr>
          <p:nvPr>
            <p:ph type="body" idx="1"/>
          </p:nvPr>
        </p:nvSpPr>
        <p:spPr/>
        <p:txBody>
          <a:bodyPr>
            <a:normAutofit lnSpcReduction="10000"/>
          </a:bodyPr>
          <a:lstStyle/>
          <a:p>
            <a:pPr eaLnBrk="1" hangingPunct="1">
              <a:lnSpc>
                <a:spcPct val="80000"/>
              </a:lnSpc>
              <a:buFont typeface="Wingdings" pitchFamily="-107" charset="2"/>
              <a:buChar char="Ø"/>
              <a:defRPr/>
            </a:pPr>
            <a:r>
              <a:rPr lang="en-US" dirty="0"/>
              <a:t>is a more complex transposition</a:t>
            </a:r>
            <a:endParaRPr lang="en-AU" dirty="0"/>
          </a:p>
          <a:p>
            <a:pPr eaLnBrk="1" hangingPunct="1">
              <a:lnSpc>
                <a:spcPct val="80000"/>
              </a:lnSpc>
              <a:buFont typeface="Wingdings" pitchFamily="-107" charset="2"/>
              <a:buChar char="Ø"/>
              <a:defRPr/>
            </a:pPr>
            <a:r>
              <a:rPr lang="en-AU" dirty="0"/>
              <a:t>write letters of message out in rows over a specified number of columns</a:t>
            </a:r>
          </a:p>
          <a:p>
            <a:pPr eaLnBrk="1" hangingPunct="1">
              <a:lnSpc>
                <a:spcPct val="80000"/>
              </a:lnSpc>
              <a:buFont typeface="Wingdings" pitchFamily="-107" charset="2"/>
              <a:buChar char="Ø"/>
              <a:defRPr/>
            </a:pPr>
            <a:r>
              <a:rPr lang="en-AU" dirty="0"/>
              <a:t>then reorder the columns according to some key before reading off the rows</a:t>
            </a:r>
            <a:endParaRPr lang="en-AU" sz="3600" dirty="0">
              <a:latin typeface="Courier New" pitchFamily="-107" charset="0"/>
            </a:endParaRP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Key: </a:t>
            </a:r>
            <a:r>
              <a:rPr lang="en-US" sz="2000" dirty="0">
                <a:ea typeface="ＭＳ Ｐゴシック" pitchFamily="-107" charset="-128"/>
              </a:rPr>
              <a:t>4312567</a:t>
            </a:r>
            <a:endParaRPr lang="en-AU" sz="2000" dirty="0">
              <a:latin typeface="Courier" pitchFamily="-107" charset="0"/>
              <a:ea typeface="ＭＳ Ｐゴシック" pitchFamily="-107" charset="-128"/>
            </a:endParaRP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Column Out 4 3 1 2 5 6 7</a:t>
            </a: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Plaintext: a t </a:t>
            </a:r>
            <a:r>
              <a:rPr lang="en-AU" sz="2000" dirty="0" err="1">
                <a:latin typeface="Courier" pitchFamily="-107" charset="0"/>
                <a:ea typeface="ＭＳ Ｐゴシック" pitchFamily="-107" charset="-128"/>
              </a:rPr>
              <a:t>t</a:t>
            </a:r>
            <a:r>
              <a:rPr lang="en-AU" sz="2000" dirty="0">
                <a:latin typeface="Courier" pitchFamily="-107" charset="0"/>
                <a:ea typeface="ＭＳ Ｐゴシック" pitchFamily="-107" charset="-128"/>
              </a:rPr>
              <a:t> a c k p</a:t>
            </a: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           o s t p o n e</a:t>
            </a: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           d u n t </a:t>
            </a:r>
            <a:r>
              <a:rPr lang="en-AU" sz="2000" dirty="0" err="1">
                <a:latin typeface="Courier" pitchFamily="-107" charset="0"/>
                <a:ea typeface="ＭＳ Ｐゴシック" pitchFamily="-107" charset="-128"/>
              </a:rPr>
              <a:t>i</a:t>
            </a:r>
            <a:r>
              <a:rPr lang="en-AU" sz="2000" dirty="0">
                <a:latin typeface="Courier" pitchFamily="-107" charset="0"/>
                <a:ea typeface="ＭＳ Ｐゴシック" pitchFamily="-107" charset="-128"/>
              </a:rPr>
              <a:t> l t</a:t>
            </a: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           w o a m x y z</a:t>
            </a:r>
          </a:p>
          <a:p>
            <a:pPr lvl="1" eaLnBrk="1" hangingPunct="1">
              <a:lnSpc>
                <a:spcPct val="80000"/>
              </a:lnSpc>
              <a:buFont typeface="Wingdings" pitchFamily="-107" charset="2"/>
              <a:buNone/>
              <a:defRPr/>
            </a:pPr>
            <a:r>
              <a:rPr lang="en-AU" sz="2000" dirty="0">
                <a:latin typeface="Courier" pitchFamily="-107" charset="0"/>
                <a:ea typeface="ＭＳ Ｐゴシック" pitchFamily="-107" charset="-128"/>
              </a:rPr>
              <a:t>Ciphertext: TTNAAPTMTSUOAODWCOIXKNLYPETZ</a:t>
            </a:r>
          </a:p>
          <a:p>
            <a:pPr lvl="1" eaLnBrk="1" hangingPunct="1">
              <a:lnSpc>
                <a:spcPct val="80000"/>
              </a:lnSpc>
              <a:buFont typeface="Wingdings" pitchFamily="-107" charset="2"/>
              <a:buNone/>
              <a:defRPr/>
            </a:pPr>
            <a:r>
              <a:rPr lang="en-AU" dirty="0">
                <a:ea typeface="ＭＳ Ｐゴシック" pitchFamily="-107" charset="-128"/>
              </a:rPr>
              <a:t> </a:t>
            </a:r>
          </a:p>
        </p:txBody>
      </p:sp>
    </p:spTree>
    <p:extLst>
      <p:ext uri="{BB962C8B-B14F-4D97-AF65-F5344CB8AC3E}">
        <p14:creationId xmlns:p14="http://schemas.microsoft.com/office/powerpoint/2010/main" val="1462336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Product Ciphers</a:t>
            </a:r>
            <a:endParaRPr lang="en-AU" altLang="en-US">
              <a:ea typeface="ＭＳ Ｐゴシック" panose="020B0600070205080204" pitchFamily="34" charset="-128"/>
            </a:endParaRPr>
          </a:p>
        </p:txBody>
      </p:sp>
      <p:sp>
        <p:nvSpPr>
          <p:cNvPr id="105475" name="Rectangle 3"/>
          <p:cNvSpPr>
            <a:spLocks noGrp="1" noChangeArrowheads="1"/>
          </p:cNvSpPr>
          <p:nvPr>
            <p:ph type="body" idx="1"/>
          </p:nvPr>
        </p:nvSpPr>
        <p:spPr/>
        <p:txBody>
          <a:bodyPr/>
          <a:lstStyle/>
          <a:p>
            <a:pPr eaLnBrk="1" hangingPunct="1">
              <a:lnSpc>
                <a:spcPct val="90000"/>
              </a:lnSpc>
            </a:pPr>
            <a:r>
              <a:rPr lang="en-AU" altLang="en-US">
                <a:ea typeface="ＭＳ Ｐゴシック" panose="020B0600070205080204" pitchFamily="34" charset="-128"/>
              </a:rPr>
              <a:t>ciphers using substitutions or transpositions are not secure because of language characteristics</a:t>
            </a:r>
          </a:p>
          <a:p>
            <a:pPr eaLnBrk="1" hangingPunct="1">
              <a:lnSpc>
                <a:spcPct val="90000"/>
              </a:lnSpc>
            </a:pPr>
            <a:r>
              <a:rPr lang="en-AU" altLang="en-US">
                <a:ea typeface="ＭＳ Ｐゴシック" panose="020B0600070205080204" pitchFamily="34" charset="-128"/>
              </a:rPr>
              <a:t>hence consider using several ciphers in succession to make harder, but: </a:t>
            </a:r>
          </a:p>
          <a:p>
            <a:pPr lvl="1" eaLnBrk="1" hangingPunct="1">
              <a:lnSpc>
                <a:spcPct val="90000"/>
              </a:lnSpc>
            </a:pPr>
            <a:r>
              <a:rPr lang="en-AU" altLang="en-US">
                <a:ea typeface="ＭＳ Ｐゴシック" panose="020B0600070205080204" pitchFamily="34" charset="-128"/>
              </a:rPr>
              <a:t>two substitutions make a more complex substitution </a:t>
            </a:r>
          </a:p>
          <a:p>
            <a:pPr lvl="1" eaLnBrk="1" hangingPunct="1">
              <a:lnSpc>
                <a:spcPct val="90000"/>
              </a:lnSpc>
            </a:pPr>
            <a:r>
              <a:rPr lang="en-AU" altLang="en-US">
                <a:ea typeface="ＭＳ Ｐゴシック" panose="020B0600070205080204" pitchFamily="34" charset="-128"/>
              </a:rPr>
              <a:t>two transpositions make more complex transposition </a:t>
            </a:r>
          </a:p>
          <a:p>
            <a:pPr lvl="1" eaLnBrk="1" hangingPunct="1">
              <a:lnSpc>
                <a:spcPct val="90000"/>
              </a:lnSpc>
            </a:pPr>
            <a:r>
              <a:rPr lang="en-AU" altLang="en-US">
                <a:ea typeface="ＭＳ Ｐゴシック" panose="020B0600070205080204" pitchFamily="34" charset="-128"/>
              </a:rPr>
              <a:t>but a substitution followed by a transposition makes a new much harder cipher </a:t>
            </a:r>
          </a:p>
          <a:p>
            <a:pPr eaLnBrk="1" hangingPunct="1">
              <a:lnSpc>
                <a:spcPct val="90000"/>
              </a:lnSpc>
            </a:pPr>
            <a:r>
              <a:rPr lang="en-US" altLang="en-US">
                <a:ea typeface="ＭＳ Ｐゴシック" panose="020B0600070205080204" pitchFamily="34" charset="-128"/>
              </a:rPr>
              <a:t>this is bridge from classical to modern ciphers</a:t>
            </a:r>
            <a:endParaRPr lang="en-AU" altLang="en-US">
              <a:ea typeface="ＭＳ Ｐゴシック" panose="020B0600070205080204" pitchFamily="34" charset="-128"/>
            </a:endParaRPr>
          </a:p>
          <a:p>
            <a:pPr eaLnBrk="1" hangingPunct="1">
              <a:lnSpc>
                <a:spcPct val="90000"/>
              </a:lnSpc>
            </a:pPr>
            <a:endParaRPr lang="en-AU" altLang="en-US">
              <a:ea typeface="ＭＳ Ｐゴシック" panose="020B0600070205080204" pitchFamily="34" charset="-128"/>
            </a:endParaRPr>
          </a:p>
        </p:txBody>
      </p:sp>
    </p:spTree>
    <p:extLst>
      <p:ext uri="{BB962C8B-B14F-4D97-AF65-F5344CB8AC3E}">
        <p14:creationId xmlns:p14="http://schemas.microsoft.com/office/powerpoint/2010/main" val="592953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Rotor Machines</a:t>
            </a:r>
            <a:endParaRPr lang="en-AU" altLang="en-US">
              <a:ea typeface="ＭＳ Ｐゴシック" panose="020B0600070205080204" pitchFamily="34" charset="-128"/>
            </a:endParaRPr>
          </a:p>
        </p:txBody>
      </p:sp>
      <p:sp>
        <p:nvSpPr>
          <p:cNvPr id="106499" name="Rectangle 3"/>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before modern ciphers, rotor machines were most common complex ciphers in use</a:t>
            </a:r>
          </a:p>
          <a:p>
            <a:pPr eaLnBrk="1" hangingPunct="1">
              <a:lnSpc>
                <a:spcPct val="90000"/>
              </a:lnSpc>
            </a:pPr>
            <a:r>
              <a:rPr lang="en-US" altLang="en-US">
                <a:ea typeface="ＭＳ Ｐゴシック" panose="020B0600070205080204" pitchFamily="34" charset="-128"/>
              </a:rPr>
              <a:t>widely used in WW2</a:t>
            </a:r>
          </a:p>
          <a:p>
            <a:pPr lvl="1" eaLnBrk="1" hangingPunct="1">
              <a:lnSpc>
                <a:spcPct val="90000"/>
              </a:lnSpc>
            </a:pPr>
            <a:r>
              <a:rPr lang="en-US" altLang="en-US">
                <a:ea typeface="ＭＳ Ｐゴシック" panose="020B0600070205080204" pitchFamily="34" charset="-128"/>
              </a:rPr>
              <a:t>German Enigma, Allied Hagelin, Japanese Purple</a:t>
            </a:r>
          </a:p>
          <a:p>
            <a:pPr eaLnBrk="1" hangingPunct="1">
              <a:lnSpc>
                <a:spcPct val="90000"/>
              </a:lnSpc>
            </a:pPr>
            <a:r>
              <a:rPr lang="en-US" altLang="en-US">
                <a:ea typeface="ＭＳ Ｐゴシック" panose="020B0600070205080204" pitchFamily="34" charset="-128"/>
              </a:rPr>
              <a:t>implemented a very complex, varying substitution cipher</a:t>
            </a:r>
          </a:p>
          <a:p>
            <a:pPr eaLnBrk="1" hangingPunct="1">
              <a:lnSpc>
                <a:spcPct val="90000"/>
              </a:lnSpc>
            </a:pPr>
            <a:r>
              <a:rPr lang="en-US" altLang="en-US">
                <a:ea typeface="ＭＳ Ｐゴシック" panose="020B0600070205080204" pitchFamily="34" charset="-128"/>
              </a:rPr>
              <a:t>used a series of cylinders, each giving one substitution, which rotated and changed after each letter was encrypted</a:t>
            </a:r>
          </a:p>
          <a:p>
            <a:pPr eaLnBrk="1" hangingPunct="1">
              <a:lnSpc>
                <a:spcPct val="90000"/>
              </a:lnSpc>
            </a:pPr>
            <a:r>
              <a:rPr lang="en-US" altLang="en-US">
                <a:ea typeface="ＭＳ Ｐゴシック" panose="020B0600070205080204" pitchFamily="34" charset="-128"/>
              </a:rPr>
              <a:t>with 3 cylinders have 26</a:t>
            </a:r>
            <a:r>
              <a:rPr lang="en-US" altLang="en-US" baseline="30000">
                <a:ea typeface="ＭＳ Ｐゴシック" panose="020B0600070205080204" pitchFamily="34" charset="-128"/>
              </a:rPr>
              <a:t>3</a:t>
            </a:r>
            <a:r>
              <a:rPr lang="en-US" altLang="en-US">
                <a:ea typeface="ＭＳ Ｐゴシック" panose="020B0600070205080204" pitchFamily="34" charset="-128"/>
              </a:rPr>
              <a:t>=17576 alphabets</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37754409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Hagelin Rotor Machine</a:t>
            </a:r>
            <a:endParaRPr lang="en-AU" altLang="en-US">
              <a:ea typeface="ＭＳ Ｐゴシック" panose="020B0600070205080204" pitchFamily="34" charset="-128"/>
            </a:endParaRPr>
          </a:p>
        </p:txBody>
      </p:sp>
      <p:pic>
        <p:nvPicPr>
          <p:cNvPr id="94211" name="Picture 7" descr="hagelin.jpg                                                    0009E660  Mnementh                      BEAE7A2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1524001"/>
            <a:ext cx="35528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6977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139825"/>
          </a:xfrm>
        </p:spPr>
        <p:txBody>
          <a:bodyPr/>
          <a:lstStyle/>
          <a:p>
            <a:pPr eaLnBrk="1" hangingPunct="1">
              <a:defRPr/>
            </a:pPr>
            <a:r>
              <a:rPr lang="en-US"/>
              <a:t>Rotor Machine Principles</a:t>
            </a:r>
          </a:p>
        </p:txBody>
      </p:sp>
      <p:pic>
        <p:nvPicPr>
          <p:cNvPr id="962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143001"/>
            <a:ext cx="7642225" cy="545147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4795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AU"/>
              <a:t>Steganography</a:t>
            </a:r>
          </a:p>
        </p:txBody>
      </p:sp>
      <p:sp>
        <p:nvSpPr>
          <p:cNvPr id="107523" name="Rectangle 3"/>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an alternative to encryption</a:t>
            </a:r>
          </a:p>
          <a:p>
            <a:pPr eaLnBrk="1" hangingPunct="1">
              <a:lnSpc>
                <a:spcPct val="90000"/>
              </a:lnSpc>
            </a:pPr>
            <a:r>
              <a:rPr lang="en-US" altLang="en-US">
                <a:ea typeface="ＭＳ Ｐゴシック" panose="020B0600070205080204" pitchFamily="34" charset="-128"/>
              </a:rPr>
              <a:t>hides existence of message</a:t>
            </a:r>
          </a:p>
          <a:p>
            <a:pPr lvl="1" eaLnBrk="1" hangingPunct="1">
              <a:lnSpc>
                <a:spcPct val="90000"/>
              </a:lnSpc>
            </a:pPr>
            <a:r>
              <a:rPr lang="en-US" altLang="en-US">
                <a:ea typeface="ＭＳ Ｐゴシック" panose="020B0600070205080204" pitchFamily="34" charset="-128"/>
              </a:rPr>
              <a:t>using only a subset of letters/words in a longer message marked in some way</a:t>
            </a:r>
          </a:p>
          <a:p>
            <a:pPr lvl="1" eaLnBrk="1" hangingPunct="1">
              <a:lnSpc>
                <a:spcPct val="90000"/>
              </a:lnSpc>
            </a:pPr>
            <a:r>
              <a:rPr lang="en-US" altLang="en-US">
                <a:ea typeface="ＭＳ Ｐゴシック" panose="020B0600070205080204" pitchFamily="34" charset="-128"/>
              </a:rPr>
              <a:t>using invisible ink</a:t>
            </a:r>
          </a:p>
          <a:p>
            <a:pPr lvl="1" eaLnBrk="1" hangingPunct="1">
              <a:lnSpc>
                <a:spcPct val="90000"/>
              </a:lnSpc>
            </a:pPr>
            <a:r>
              <a:rPr lang="en-US" altLang="en-US">
                <a:ea typeface="ＭＳ Ｐゴシック" panose="020B0600070205080204" pitchFamily="34" charset="-128"/>
              </a:rPr>
              <a:t>hiding in LSB in graphic image or sound file</a:t>
            </a:r>
          </a:p>
          <a:p>
            <a:pPr eaLnBrk="1" hangingPunct="1">
              <a:lnSpc>
                <a:spcPct val="90000"/>
              </a:lnSpc>
            </a:pPr>
            <a:r>
              <a:rPr lang="en-US" altLang="en-US">
                <a:ea typeface="ＭＳ Ｐゴシック" panose="020B0600070205080204" pitchFamily="34" charset="-128"/>
              </a:rPr>
              <a:t>has drawbacks</a:t>
            </a:r>
          </a:p>
          <a:p>
            <a:pPr lvl="1" eaLnBrk="1" hangingPunct="1">
              <a:lnSpc>
                <a:spcPct val="90000"/>
              </a:lnSpc>
            </a:pPr>
            <a:r>
              <a:rPr lang="en-US" altLang="en-US">
                <a:ea typeface="ＭＳ Ｐゴシック" panose="020B0600070205080204" pitchFamily="34" charset="-128"/>
              </a:rPr>
              <a:t>high overhead to hide relatively few info bits</a:t>
            </a:r>
          </a:p>
          <a:p>
            <a:pPr eaLnBrk="1" hangingPunct="1">
              <a:lnSpc>
                <a:spcPct val="90000"/>
              </a:lnSpc>
            </a:pPr>
            <a:r>
              <a:rPr lang="en-US" altLang="en-US">
                <a:ea typeface="ＭＳ Ｐゴシック" panose="020B0600070205080204" pitchFamily="34" charset="-128"/>
              </a:rPr>
              <a:t>advantage is can obscure encryption use</a:t>
            </a:r>
          </a:p>
          <a:p>
            <a:pPr lvl="1" eaLnBrk="1" hangingPunct="1">
              <a:lnSpc>
                <a:spcPct val="90000"/>
              </a:lnSpc>
            </a:pPr>
            <a:endParaRPr lang="en-AU" altLang="en-US">
              <a:ea typeface="ＭＳ Ｐゴシック" panose="020B0600070205080204" pitchFamily="34" charset="-128"/>
            </a:endParaRPr>
          </a:p>
        </p:txBody>
      </p:sp>
    </p:spTree>
    <p:extLst>
      <p:ext uri="{BB962C8B-B14F-4D97-AF65-F5344CB8AC3E}">
        <p14:creationId xmlns:p14="http://schemas.microsoft.com/office/powerpoint/2010/main" val="4850874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Cryptographic Algorithms and Protocols </a:t>
            </a:r>
            <a:endParaRPr lang="en-IN" sz="4000" dirty="0">
              <a:latin typeface="Arial" panose="020B0604020202020204" pitchFamily="34" charset="0"/>
              <a:cs typeface="Arial" panose="020B0604020202020204" pitchFamily="34" charset="0"/>
            </a:endParaRPr>
          </a:p>
        </p:txBody>
      </p:sp>
      <p:sp>
        <p:nvSpPr>
          <p:cNvPr id="3" name="Rectangle 2"/>
          <p:cNvSpPr/>
          <p:nvPr/>
        </p:nvSpPr>
        <p:spPr>
          <a:xfrm>
            <a:off x="838201" y="1333004"/>
            <a:ext cx="11035144" cy="5262979"/>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Four main areas:</a:t>
            </a:r>
          </a:p>
          <a:p>
            <a:pPr algn="just"/>
            <a:r>
              <a:rPr lang="en-IN" sz="2800" b="1" dirty="0">
                <a:latin typeface="Arial" panose="020B0604020202020204" pitchFamily="34" charset="0"/>
                <a:cs typeface="Arial" panose="020B0604020202020204" pitchFamily="34" charset="0"/>
              </a:rPr>
              <a:t>Symmetric encryption: </a:t>
            </a:r>
            <a:r>
              <a:rPr lang="en-IN" sz="2800" dirty="0">
                <a:latin typeface="Arial" panose="020B0604020202020204" pitchFamily="34" charset="0"/>
                <a:cs typeface="Arial" panose="020B0604020202020204" pitchFamily="34" charset="0"/>
              </a:rPr>
              <a:t>Used to conceal the contents of blocks or streams of data of any size, including messages, files, encryption keys, and passwords.</a:t>
            </a:r>
          </a:p>
          <a:p>
            <a:pPr algn="just"/>
            <a:r>
              <a:rPr lang="en-IN" sz="2800" b="1" dirty="0">
                <a:latin typeface="Arial" panose="020B0604020202020204" pitchFamily="34" charset="0"/>
                <a:cs typeface="Arial" panose="020B0604020202020204" pitchFamily="34" charset="0"/>
              </a:rPr>
              <a:t>Asymmetric encryption: </a:t>
            </a:r>
            <a:r>
              <a:rPr lang="en-IN" sz="2800" dirty="0">
                <a:latin typeface="Arial" panose="020B0604020202020204" pitchFamily="34" charset="0"/>
                <a:cs typeface="Arial" panose="020B0604020202020204" pitchFamily="34" charset="0"/>
              </a:rPr>
              <a:t>Used to conceal small blocks of data, such as encryption keys and hash function values, which are used in digital signatures.</a:t>
            </a:r>
          </a:p>
          <a:p>
            <a:pPr algn="just"/>
            <a:r>
              <a:rPr lang="en-IN" sz="2800" b="1" dirty="0">
                <a:latin typeface="Arial" panose="020B0604020202020204" pitchFamily="34" charset="0"/>
                <a:cs typeface="Arial" panose="020B0604020202020204" pitchFamily="34" charset="0"/>
              </a:rPr>
              <a:t>Data integrity algorithms: </a:t>
            </a:r>
            <a:r>
              <a:rPr lang="en-IN" sz="2800" dirty="0">
                <a:latin typeface="Arial" panose="020B0604020202020204" pitchFamily="34" charset="0"/>
                <a:cs typeface="Arial" panose="020B0604020202020204" pitchFamily="34" charset="0"/>
              </a:rPr>
              <a:t>Used to protect blocks of data, such as messages, from alteration.</a:t>
            </a:r>
          </a:p>
          <a:p>
            <a:pPr algn="just"/>
            <a:r>
              <a:rPr lang="en-IN" sz="2800" b="1" dirty="0">
                <a:latin typeface="Arial" panose="020B0604020202020204" pitchFamily="34" charset="0"/>
                <a:cs typeface="Arial" panose="020B0604020202020204" pitchFamily="34" charset="0"/>
              </a:rPr>
              <a:t>Authentication protocols: </a:t>
            </a:r>
            <a:r>
              <a:rPr lang="en-IN" sz="2800" dirty="0">
                <a:latin typeface="Arial" panose="020B0604020202020204" pitchFamily="34" charset="0"/>
                <a:cs typeface="Arial" panose="020B0604020202020204" pitchFamily="34" charset="0"/>
              </a:rPr>
              <a:t>These are schemes based on the use of cryptographic algorithms designed to authenticate the identity of entities.</a:t>
            </a:r>
          </a:p>
        </p:txBody>
      </p:sp>
    </p:spTree>
    <p:extLst>
      <p:ext uri="{BB962C8B-B14F-4D97-AF65-F5344CB8AC3E}">
        <p14:creationId xmlns:p14="http://schemas.microsoft.com/office/powerpoint/2010/main" val="91645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algn="ctr"/>
            <a:r>
              <a:rPr lang="en-US" altLang="en-US" sz="4000" dirty="0">
                <a:latin typeface="Arial" panose="020B0604020202020204" pitchFamily="34" charset="0"/>
                <a:cs typeface="Arial" panose="020B0604020202020204" pitchFamily="34" charset="0"/>
              </a:rPr>
              <a:t>OSI</a:t>
            </a:r>
            <a:r>
              <a:rPr lang="en-US" altLang="en-US" sz="3200" dirty="0">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Open Systems Interconnection)</a:t>
            </a:r>
            <a:r>
              <a:rPr lang="en-US" altLang="en-US" sz="4000" dirty="0">
                <a:latin typeface="Arial" panose="020B0604020202020204" pitchFamily="34" charset="0"/>
                <a:cs typeface="Arial" panose="020B0604020202020204" pitchFamily="34" charset="0"/>
              </a:rPr>
              <a:t> Security Architecture</a:t>
            </a:r>
            <a:endParaRPr lang="en-AU" altLang="en-US" sz="4000" dirty="0">
              <a:latin typeface="Arial" panose="020B0604020202020204" pitchFamily="34" charset="0"/>
              <a:cs typeface="Arial" panose="020B0604020202020204" pitchFamily="34" charset="0"/>
            </a:endParaRPr>
          </a:p>
        </p:txBody>
      </p:sp>
      <p:sp>
        <p:nvSpPr>
          <p:cNvPr id="32771" name="Rectangle 1027"/>
          <p:cNvSpPr>
            <a:spLocks noGrp="1" noChangeArrowheads="1"/>
          </p:cNvSpPr>
          <p:nvPr>
            <p:ph idx="1"/>
          </p:nvPr>
        </p:nvSpPr>
        <p:spPr>
          <a:xfrm>
            <a:off x="983673" y="1676401"/>
            <a:ext cx="9989127" cy="5181599"/>
          </a:xfrm>
        </p:spPr>
        <p:txBody>
          <a:bodyPr/>
          <a:lstStyle/>
          <a:p>
            <a:pPr algn="just"/>
            <a:r>
              <a:rPr lang="en-US" altLang="en-US" dirty="0">
                <a:latin typeface="Arial" panose="020B0604020202020204" pitchFamily="34" charset="0"/>
                <a:cs typeface="Arial" panose="020B0604020202020204" pitchFamily="34" charset="0"/>
              </a:rPr>
              <a:t>ITU-T X.800 (</a:t>
            </a:r>
            <a:r>
              <a:rPr lang="en-US" dirty="0">
                <a:ea typeface="ＭＳ Ｐゴシック" pitchFamily="-107" charset="-128"/>
                <a:cs typeface="ＭＳ Ｐゴシック" pitchFamily="-107" charset="-128"/>
              </a:rPr>
              <a:t>International Telecommunication Union Telecommunication Standardization Sector)</a:t>
            </a:r>
            <a:r>
              <a:rPr lang="en-US" altLang="en-US" dirty="0">
                <a:latin typeface="Arial" panose="020B0604020202020204" pitchFamily="34" charset="0"/>
                <a:cs typeface="Arial" panose="020B0604020202020204" pitchFamily="34" charset="0"/>
              </a:rPr>
              <a:t> “Security Architecture for OSI”</a:t>
            </a:r>
          </a:p>
          <a:p>
            <a:pPr algn="just" eaLnBrk="1" hangingPunct="1"/>
            <a:r>
              <a:rPr lang="en-US" altLang="en-US" dirty="0">
                <a:latin typeface="Arial" panose="020B0604020202020204" pitchFamily="34" charset="0"/>
                <a:cs typeface="Arial" panose="020B0604020202020204" pitchFamily="34" charset="0"/>
              </a:rPr>
              <a:t>Defines a systematic way of defining and providing security requirements</a:t>
            </a:r>
          </a:p>
          <a:p>
            <a:pPr algn="just" eaLnBrk="1" hangingPunct="1"/>
            <a:r>
              <a:rPr lang="en-US" altLang="en-US" dirty="0">
                <a:latin typeface="Arial" panose="020B0604020202020204" pitchFamily="34" charset="0"/>
                <a:cs typeface="Arial" panose="020B0604020202020204" pitchFamily="34" charset="0"/>
              </a:rPr>
              <a:t>It provides a useful,  abstract, overview of concepts we will study</a:t>
            </a:r>
            <a:endParaRPr lang="en-AU" altLang="en-US" dirty="0">
              <a:latin typeface="Arial" panose="020B0604020202020204" pitchFamily="34" charset="0"/>
              <a:cs typeface="Arial" panose="020B0604020202020204" pitchFamily="34" charset="0"/>
            </a:endParaRPr>
          </a:p>
        </p:txBody>
      </p:sp>
      <p:pic>
        <p:nvPicPr>
          <p:cNvPr id="35844"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004" y="4634347"/>
            <a:ext cx="3446463" cy="192722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742970"/>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ltLang="en-US" sz="4000" dirty="0">
                <a:latin typeface="Arial" panose="020B0604020202020204" pitchFamily="34" charset="0"/>
                <a:cs typeface="Arial" panose="020B0604020202020204" pitchFamily="34" charset="0"/>
              </a:rPr>
              <a:t>Classical Cryptography:</a:t>
            </a:r>
            <a:br>
              <a:rPr lang="en-US" altLang="en-US" sz="4000" dirty="0">
                <a:latin typeface="Arial" panose="020B0604020202020204" pitchFamily="34" charset="0"/>
                <a:cs typeface="Arial" panose="020B0604020202020204" pitchFamily="34" charset="0"/>
              </a:rPr>
            </a:br>
            <a:r>
              <a:rPr lang="en-US" altLang="en-US" sz="4000" dirty="0">
                <a:latin typeface="Arial" panose="020B0604020202020204" pitchFamily="34" charset="0"/>
                <a:cs typeface="Arial" panose="020B0604020202020204" pitchFamily="34" charset="0"/>
              </a:rPr>
              <a:t>Secret-Key or Symmetric Cryptography</a:t>
            </a:r>
          </a:p>
        </p:txBody>
      </p:sp>
      <p:sp>
        <p:nvSpPr>
          <p:cNvPr id="4099" name="Rectangle 3"/>
          <p:cNvSpPr>
            <a:spLocks noGrp="1" noChangeArrowheads="1"/>
          </p:cNvSpPr>
          <p:nvPr>
            <p:ph idx="1"/>
          </p:nvPr>
        </p:nvSpPr>
        <p:spPr/>
        <p:txBody>
          <a:bodyPr/>
          <a:lstStyle/>
          <a:p>
            <a:endParaRPr lang="en-US" altLang="en-US"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A and B agree on an encryption method and a shared key.</a:t>
            </a: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A uses the key and the encryption method to </a:t>
            </a:r>
            <a:r>
              <a:rPr lang="en-US" altLang="en-US" sz="2400" b="1" dirty="0">
                <a:latin typeface="Arial" panose="020B0604020202020204" pitchFamily="34" charset="0"/>
                <a:cs typeface="Arial" panose="020B0604020202020204" pitchFamily="34" charset="0"/>
              </a:rPr>
              <a:t>encrypt (or encipher)</a:t>
            </a:r>
            <a:r>
              <a:rPr lang="en-US" altLang="en-US" sz="2400" dirty="0">
                <a:latin typeface="Arial" panose="020B0604020202020204" pitchFamily="34" charset="0"/>
                <a:cs typeface="Arial" panose="020B0604020202020204" pitchFamily="34" charset="0"/>
              </a:rPr>
              <a:t> a message and sends it to B.</a:t>
            </a: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B uses the same key and the related decryption method to </a:t>
            </a:r>
            <a:r>
              <a:rPr lang="en-US" altLang="en-US" sz="2400" b="1" dirty="0">
                <a:latin typeface="Arial" panose="020B0604020202020204" pitchFamily="34" charset="0"/>
                <a:cs typeface="Arial" panose="020B0604020202020204" pitchFamily="34" charset="0"/>
              </a:rPr>
              <a:t>decrypt (or decipher)</a:t>
            </a:r>
            <a:r>
              <a:rPr lang="en-US" altLang="en-US" sz="2400" dirty="0">
                <a:latin typeface="Arial" panose="020B0604020202020204" pitchFamily="34" charset="0"/>
                <a:cs typeface="Arial" panose="020B0604020202020204" pitchFamily="34" charset="0"/>
              </a:rPr>
              <a:t> the message.</a:t>
            </a:r>
          </a:p>
        </p:txBody>
      </p:sp>
    </p:spTree>
    <p:extLst>
      <p:ext uri="{BB962C8B-B14F-4D97-AF65-F5344CB8AC3E}">
        <p14:creationId xmlns:p14="http://schemas.microsoft.com/office/powerpoint/2010/main" val="21692285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wipe(left)">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3" end="3"/>
                                            </p:txEl>
                                          </p:spTgt>
                                        </p:tgtEl>
                                        <p:attrNameLst>
                                          <p:attrName>style.visibility</p:attrName>
                                        </p:attrNameLst>
                                      </p:cBhvr>
                                      <p:to>
                                        <p:strVal val="visible"/>
                                      </p:to>
                                    </p:set>
                                    <p:animEffect transition="in" filter="wipe(left)">
                                      <p:cBhvr>
                                        <p:cTn id="12" dur="500"/>
                                        <p:tgtEl>
                                          <p:spTgt spid="4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xEl>
                                              <p:pRg st="5" end="5"/>
                                            </p:txEl>
                                          </p:spTgt>
                                        </p:tgtEl>
                                        <p:attrNameLst>
                                          <p:attrName>style.visibility</p:attrName>
                                        </p:attrNameLst>
                                      </p:cBhvr>
                                      <p:to>
                                        <p:strVal val="visible"/>
                                      </p:to>
                                    </p:set>
                                    <p:animEffect transition="in" filter="wipe(left)">
                                      <p:cBhvr>
                                        <p:cTn id="17"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24445" y="429490"/>
            <a:ext cx="8943109" cy="1143000"/>
          </a:xfrm>
        </p:spPr>
        <p:txBody>
          <a:bodyPr>
            <a:noAutofit/>
          </a:bodyPr>
          <a:lstStyle/>
          <a:p>
            <a:r>
              <a:rPr lang="en-US" altLang="en-US" sz="4000" dirty="0">
                <a:latin typeface="Arial" panose="020B0604020202020204" pitchFamily="34" charset="0"/>
                <a:cs typeface="Arial" panose="020B0604020202020204" pitchFamily="34" charset="0"/>
              </a:rPr>
              <a:t>Advantages of Classical Cryptography</a:t>
            </a:r>
          </a:p>
        </p:txBody>
      </p:sp>
      <p:sp>
        <p:nvSpPr>
          <p:cNvPr id="6147" name="Rectangle 3"/>
          <p:cNvSpPr>
            <a:spLocks noGrp="1" noChangeArrowheads="1"/>
          </p:cNvSpPr>
          <p:nvPr>
            <p:ph type="body" idx="1"/>
          </p:nvPr>
        </p:nvSpPr>
        <p:spPr/>
        <p:txBody>
          <a:bodyPr>
            <a:normAutofit/>
          </a:bodyPr>
          <a:lstStyle/>
          <a:p>
            <a:pPr algn="just"/>
            <a:r>
              <a:rPr lang="en-US" altLang="en-US" sz="2400" dirty="0">
                <a:latin typeface="Arial" panose="020B0604020202020204" pitchFamily="34" charset="0"/>
                <a:cs typeface="Arial" panose="020B0604020202020204" pitchFamily="34" charset="0"/>
              </a:rPr>
              <a:t>There are some very fast classical encryption (and decryption) algorithms</a:t>
            </a:r>
          </a:p>
          <a:p>
            <a:pPr marL="0" indent="0" algn="just">
              <a:buNone/>
            </a:pPr>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Since the speed of a method varies with the length of the key, faster algorithms allow one to use longer key values.</a:t>
            </a:r>
          </a:p>
          <a:p>
            <a:pPr marL="0" indent="0" algn="just">
              <a:buNone/>
            </a:pPr>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Larger key values make it harder to guess the key value -- and break the code -- by brute force.</a:t>
            </a:r>
          </a:p>
        </p:txBody>
      </p:sp>
    </p:spTree>
    <p:extLst>
      <p:ext uri="{BB962C8B-B14F-4D97-AF65-F5344CB8AC3E}">
        <p14:creationId xmlns:p14="http://schemas.microsoft.com/office/powerpoint/2010/main" val="2429853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wipe(left)">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wipe(left)">
                                      <p:cBhvr>
                                        <p:cTn id="17"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 </a:t>
            </a:r>
            <a:r>
              <a:rPr lang="en-US" altLang="en-US" sz="4000" dirty="0">
                <a:latin typeface="Arial" panose="020B0604020202020204" pitchFamily="34" charset="0"/>
                <a:cs typeface="Arial" panose="020B0604020202020204" pitchFamily="34" charset="0"/>
              </a:rPr>
              <a:t>Disadvantages of Classical Cryptography</a:t>
            </a:r>
          </a:p>
        </p:txBody>
      </p:sp>
      <p:sp>
        <p:nvSpPr>
          <p:cNvPr id="5123" name="Rectangle 3"/>
          <p:cNvSpPr>
            <a:spLocks noGrp="1" noChangeArrowheads="1"/>
          </p:cNvSpPr>
          <p:nvPr>
            <p:ph type="body" idx="1"/>
          </p:nvPr>
        </p:nvSpPr>
        <p:spPr/>
        <p:txBody>
          <a:bodyPr>
            <a:normAutofit/>
          </a:bodyPr>
          <a:lstStyle/>
          <a:p>
            <a:r>
              <a:rPr lang="en-US" altLang="en-US" sz="2400" b="1" dirty="0">
                <a:latin typeface="Arial" panose="020B0604020202020204" pitchFamily="34" charset="0"/>
                <a:cs typeface="Arial" panose="020B0604020202020204" pitchFamily="34" charset="0"/>
              </a:rPr>
              <a:t>Requires secure transmission of key value</a:t>
            </a:r>
          </a:p>
          <a:p>
            <a:pPr marL="0" indent="0">
              <a:buNone/>
            </a:pPr>
            <a:endParaRPr lang="en-US" altLang="en-US" sz="2400" b="1"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Requires a separate key for each group of people that wishes to exchange encrypted messages (readable by any group member)</a:t>
            </a:r>
          </a:p>
          <a:p>
            <a:pPr marL="0" indent="0">
              <a:buNone/>
            </a:pPr>
            <a:endParaRPr lang="en-US" altLang="en-US" sz="2400" dirty="0">
              <a:latin typeface="Arial" panose="020B0604020202020204" pitchFamily="34" charset="0"/>
              <a:cs typeface="Arial" panose="020B0604020202020204" pitchFamily="34" charset="0"/>
            </a:endParaRPr>
          </a:p>
          <a:p>
            <a:pPr lvl="1"/>
            <a:r>
              <a:rPr lang="en-US" altLang="en-US" dirty="0">
                <a:latin typeface="Arial" panose="020B0604020202020204" pitchFamily="34" charset="0"/>
                <a:cs typeface="Arial" panose="020B0604020202020204" pitchFamily="34" charset="0"/>
              </a:rPr>
              <a:t>For example, to have a separate key for each pair of people, 100 people would need 4950 different  keys.</a:t>
            </a:r>
          </a:p>
        </p:txBody>
      </p:sp>
    </p:spTree>
    <p:extLst>
      <p:ext uri="{BB962C8B-B14F-4D97-AF65-F5344CB8AC3E}">
        <p14:creationId xmlns:p14="http://schemas.microsoft.com/office/powerpoint/2010/main" val="407344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wipe(left)">
                                      <p:cBhvr>
                                        <p:cTn id="12" dur="500"/>
                                        <p:tgtEl>
                                          <p:spTgt spid="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wipe(left)">
                                      <p:cBhvr>
                                        <p:cTn id="1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ctr" eaLnBrk="1" hangingPunct="1">
              <a:defRPr/>
            </a:pPr>
            <a:r>
              <a:rPr lang="en-AU" sz="4000" dirty="0">
                <a:latin typeface="Arial" panose="020B0604020202020204" pitchFamily="34" charset="0"/>
                <a:cs typeface="Arial" panose="020B0604020202020204" pitchFamily="34" charset="0"/>
              </a:rPr>
              <a:t>Aspects of Security</a:t>
            </a:r>
          </a:p>
        </p:txBody>
      </p:sp>
      <p:sp>
        <p:nvSpPr>
          <p:cNvPr id="26627" name="Rectangle 3"/>
          <p:cNvSpPr>
            <a:spLocks noGrp="1" noChangeArrowheads="1"/>
          </p:cNvSpPr>
          <p:nvPr>
            <p:ph type="body" idx="1"/>
          </p:nvPr>
        </p:nvSpPr>
        <p:spPr/>
        <p:txBody>
          <a:bodyPr>
            <a:normAutofit fontScale="77500" lnSpcReduction="20000"/>
          </a:bodyPr>
          <a:lstStyle/>
          <a:p>
            <a:pPr eaLnBrk="1" hangingPunct="1"/>
            <a:r>
              <a:rPr lang="en-US" altLang="en-US" dirty="0">
                <a:latin typeface="Arial" panose="020B0604020202020204" pitchFamily="34" charset="0"/>
                <a:cs typeface="Arial" panose="020B0604020202020204" pitchFamily="34" charset="0"/>
              </a:rPr>
              <a:t>Consider Three aspects of information security:</a:t>
            </a:r>
          </a:p>
          <a:p>
            <a:pPr marL="0" indent="0" eaLnBrk="1" hangingPunct="1">
              <a:buNone/>
            </a:pPr>
            <a:endParaRPr lang="en-US" altLang="en-US" dirty="0">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Security attack</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Security mechanism</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lvl="1" eaLnBrk="1" hangingPunct="1"/>
            <a:r>
              <a:rPr lang="en-US" altLang="en-US" sz="2800" dirty="0">
                <a:latin typeface="Arial" panose="020B0604020202020204" pitchFamily="34" charset="0"/>
                <a:cs typeface="Arial" panose="020B0604020202020204" pitchFamily="34" charset="0"/>
              </a:rPr>
              <a:t>Security service</a:t>
            </a:r>
          </a:p>
          <a:p>
            <a:pPr marL="457200" lvl="1" indent="0" eaLnBrk="1" hangingPunct="1">
              <a:buNone/>
            </a:pPr>
            <a:endParaRPr lang="en-US" altLang="en-US" sz="2800" dirty="0">
              <a:latin typeface="Arial" panose="020B0604020202020204" pitchFamily="34" charset="0"/>
              <a:cs typeface="Arial" panose="020B0604020202020204" pitchFamily="34" charset="0"/>
            </a:endParaRPr>
          </a:p>
          <a:p>
            <a:pPr eaLnBrk="1" hangingPunct="1"/>
            <a:r>
              <a:rPr lang="en-AU" altLang="en-US" dirty="0">
                <a:latin typeface="Arial" panose="020B0604020202020204" pitchFamily="34" charset="0"/>
                <a:cs typeface="Arial" panose="020B0604020202020204" pitchFamily="34" charset="0"/>
              </a:rPr>
              <a:t>Important terms</a:t>
            </a:r>
          </a:p>
          <a:p>
            <a:pPr marL="0" indent="0" eaLnBrk="1" hangingPunct="1">
              <a:buNone/>
            </a:pPr>
            <a:endParaRPr lang="en-AU" altLang="en-US" dirty="0">
              <a:latin typeface="Arial" panose="020B0604020202020204" pitchFamily="34" charset="0"/>
              <a:cs typeface="Arial" panose="020B0604020202020204" pitchFamily="34" charset="0"/>
            </a:endParaRPr>
          </a:p>
          <a:p>
            <a:pPr lvl="1" eaLnBrk="1" hangingPunct="1"/>
            <a:r>
              <a:rPr lang="en-AU" altLang="en-US" sz="2800" dirty="0">
                <a:latin typeface="Arial" panose="020B0604020202020204" pitchFamily="34" charset="0"/>
                <a:cs typeface="Arial" panose="020B0604020202020204" pitchFamily="34" charset="0"/>
              </a:rPr>
              <a:t>Threat </a:t>
            </a:r>
            <a:r>
              <a:rPr lang="en-US" altLang="en-US" sz="2800" dirty="0">
                <a:latin typeface="Arial" panose="020B0604020202020204" pitchFamily="34" charset="0"/>
                <a:cs typeface="Arial" panose="020B0604020202020204" pitchFamily="34" charset="0"/>
              </a:rPr>
              <a:t>–</a:t>
            </a:r>
            <a:r>
              <a:rPr lang="en-AU" altLang="en-US" sz="2800" dirty="0">
                <a:latin typeface="Arial" panose="020B0604020202020204" pitchFamily="34" charset="0"/>
                <a:cs typeface="Arial" panose="020B0604020202020204" pitchFamily="34" charset="0"/>
              </a:rPr>
              <a:t> a </a:t>
            </a:r>
            <a:r>
              <a:rPr lang="en-US" altLang="en-US" sz="2800" dirty="0">
                <a:latin typeface="Arial" panose="020B0604020202020204" pitchFamily="34" charset="0"/>
                <a:cs typeface="Arial" panose="020B0604020202020204" pitchFamily="34" charset="0"/>
              </a:rPr>
              <a:t>potential for violation of security</a:t>
            </a:r>
          </a:p>
          <a:p>
            <a:pPr marL="457200" lvl="1" indent="0" eaLnBrk="1" hangingPunct="1">
              <a:buNone/>
            </a:pPr>
            <a:endParaRPr lang="en-AU" altLang="en-US" sz="2800" dirty="0">
              <a:latin typeface="Arial" panose="020B0604020202020204" pitchFamily="34" charset="0"/>
              <a:cs typeface="Arial" panose="020B0604020202020204" pitchFamily="34" charset="0"/>
            </a:endParaRPr>
          </a:p>
          <a:p>
            <a:pPr lvl="1" eaLnBrk="1" hangingPunct="1"/>
            <a:r>
              <a:rPr lang="en-AU" altLang="en-US" sz="2800" dirty="0">
                <a:latin typeface="Arial" panose="020B0604020202020204" pitchFamily="34" charset="0"/>
                <a:cs typeface="Arial" panose="020B0604020202020204" pitchFamily="34" charset="0"/>
              </a:rPr>
              <a:t>Attack </a:t>
            </a:r>
            <a:r>
              <a:rPr lang="en-US" altLang="en-US" sz="2800" dirty="0">
                <a:latin typeface="Arial" panose="020B0604020202020204" pitchFamily="34" charset="0"/>
                <a:cs typeface="Arial" panose="020B0604020202020204" pitchFamily="34" charset="0"/>
              </a:rPr>
              <a:t>–</a:t>
            </a:r>
            <a:r>
              <a:rPr lang="en-AU" altLang="en-US" sz="2800" dirty="0">
                <a:latin typeface="Arial" panose="020B0604020202020204" pitchFamily="34" charset="0"/>
                <a:cs typeface="Arial" panose="020B0604020202020204" pitchFamily="34" charset="0"/>
              </a:rPr>
              <a:t> an </a:t>
            </a:r>
            <a:r>
              <a:rPr lang="en-US" altLang="en-US" sz="2800" dirty="0">
                <a:latin typeface="Arial" panose="020B0604020202020204" pitchFamily="34" charset="0"/>
                <a:cs typeface="Arial" panose="020B0604020202020204" pitchFamily="34" charset="0"/>
              </a:rPr>
              <a:t>assault on system security, a deliberate attempt to evade security services</a:t>
            </a:r>
            <a:endParaRPr lang="en-AU" altLang="en-US" sz="2800" dirty="0">
              <a:latin typeface="Arial" panose="020B0604020202020204" pitchFamily="34" charset="0"/>
              <a:cs typeface="Arial" panose="020B0604020202020204" pitchFamily="34" charset="0"/>
            </a:endParaRPr>
          </a:p>
          <a:p>
            <a:pPr lvl="1" eaLnBrk="1" hangingPunct="1"/>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3882805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19804</TotalTime>
  <Words>11496</Words>
  <Application>Microsoft Office PowerPoint</Application>
  <PresentationFormat>Widescreen</PresentationFormat>
  <Paragraphs>929</Paragraphs>
  <Slides>82</Slides>
  <Notes>59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Arial</vt:lpstr>
      <vt:lpstr>Calibri</vt:lpstr>
      <vt:lpstr>Calibri Light</vt:lpstr>
      <vt:lpstr>Courier</vt:lpstr>
      <vt:lpstr>Courier New</vt:lpstr>
      <vt:lpstr>Symbol</vt:lpstr>
      <vt:lpstr>Times</vt:lpstr>
      <vt:lpstr>Times New Roman</vt:lpstr>
      <vt:lpstr>Times-Roman</vt:lpstr>
      <vt:lpstr>Wingdings</vt:lpstr>
      <vt:lpstr>Office Theme</vt:lpstr>
      <vt:lpstr>CRYPTOGRAPHY &amp; NETWORK SECURITY Paper Code: ETIT-403 </vt:lpstr>
      <vt:lpstr>PowerPoint Presentation</vt:lpstr>
      <vt:lpstr>Roadmap</vt:lpstr>
      <vt:lpstr>Computer Security</vt:lpstr>
      <vt:lpstr>Levels of Impact</vt:lpstr>
      <vt:lpstr>Examples of Security Requirements</vt:lpstr>
      <vt:lpstr>Computer Security Challenges</vt:lpstr>
      <vt:lpstr>OSI(Open Systems Interconnection) Security Architecture</vt:lpstr>
      <vt:lpstr>Aspects of Security</vt:lpstr>
      <vt:lpstr>Passive Attacks</vt:lpstr>
      <vt:lpstr>Active Attacks</vt:lpstr>
      <vt:lpstr>Security Service</vt:lpstr>
      <vt:lpstr>Security Services</vt:lpstr>
      <vt:lpstr>Security Services (X.800)</vt:lpstr>
      <vt:lpstr>Security Mechanisms (X.800)</vt:lpstr>
      <vt:lpstr>Security Mechanism</vt:lpstr>
      <vt:lpstr>Network Security</vt:lpstr>
      <vt:lpstr>Model for Network Security</vt:lpstr>
      <vt:lpstr>Model for Network Security</vt:lpstr>
      <vt:lpstr>Model for Network Access Security</vt:lpstr>
      <vt:lpstr>Model for Network Access Security</vt:lpstr>
      <vt:lpstr>What Is Cryptography?</vt:lpstr>
      <vt:lpstr>Some Basic Terminology</vt:lpstr>
      <vt:lpstr>Symmetric Cipher Model</vt:lpstr>
      <vt:lpstr>Requirements</vt:lpstr>
      <vt:lpstr>Cryptography</vt:lpstr>
      <vt:lpstr>Cryptanalysis</vt:lpstr>
      <vt:lpstr>Cryptanalytic Attacks</vt:lpstr>
      <vt:lpstr>More Definitions</vt:lpstr>
      <vt:lpstr>Brute Force Search</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Playfair Cipher</vt:lpstr>
      <vt:lpstr>Playfair Key Matrix</vt:lpstr>
      <vt:lpstr>Encrypting and Decrypting</vt:lpstr>
      <vt:lpstr>Security of Playfair Cipher</vt:lpstr>
      <vt:lpstr>Playfair Cipher</vt:lpstr>
      <vt:lpstr>Hill Ciphers</vt:lpstr>
      <vt:lpstr>Modular Arithmetic</vt:lpstr>
      <vt:lpstr>Modulus Examples</vt:lpstr>
      <vt:lpstr>Modular Inverses</vt:lpstr>
      <vt:lpstr>Modular Inverses of Mod 26 </vt:lpstr>
      <vt:lpstr>Hill Cipher Matrices</vt:lpstr>
      <vt:lpstr>Modular Inverse Matrices with Example </vt:lpstr>
      <vt:lpstr>Encryption</vt:lpstr>
      <vt:lpstr>Change Message to Vectors</vt:lpstr>
      <vt:lpstr>Multiply Matrix by Vectors</vt:lpstr>
      <vt:lpstr>Convert to Mod 26</vt:lpstr>
      <vt:lpstr>Convert Numbers to Letters</vt:lpstr>
      <vt:lpstr>Decryption</vt:lpstr>
      <vt:lpstr>Change Message to Vectors</vt:lpstr>
      <vt:lpstr>Multiply Matrix by Vectors</vt:lpstr>
      <vt:lpstr>Convert to Mod 26</vt:lpstr>
      <vt:lpstr>Convert Numbers to Letters</vt:lpstr>
      <vt:lpstr>Polyalphabetic Ciphers</vt:lpstr>
      <vt:lpstr>Vigenère Cipher</vt:lpstr>
      <vt:lpstr>Example of Vigenère Cipher</vt:lpstr>
      <vt:lpstr>Aids</vt:lpstr>
      <vt:lpstr>Security of Vigenère Ciphers</vt:lpstr>
      <vt:lpstr>Kasiski Method</vt:lpstr>
      <vt:lpstr>Autokey Cipher</vt:lpstr>
      <vt:lpstr>Vernam Cipher</vt:lpstr>
      <vt:lpstr>One-Time Pad</vt:lpstr>
      <vt:lpstr>Transposition Ciphers</vt:lpstr>
      <vt:lpstr>Rail Fence cipher</vt:lpstr>
      <vt:lpstr>Row Transposition Ciphers</vt:lpstr>
      <vt:lpstr>Product Ciphers</vt:lpstr>
      <vt:lpstr>Rotor Machines</vt:lpstr>
      <vt:lpstr>Hagelin Rotor Machine</vt:lpstr>
      <vt:lpstr>Rotor Machine Principles</vt:lpstr>
      <vt:lpstr>Steganography</vt:lpstr>
      <vt:lpstr>Cryptographic Algorithms and Protocols </vt:lpstr>
      <vt:lpstr>Classical Cryptography: Secret-Key or Symmetric Cryptography</vt:lpstr>
      <vt:lpstr>Advantages of Classical Cryptography</vt:lpstr>
      <vt:lpstr> Disadvantages of Classical Cryptography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NETWORK SECURITY Paper Code: ETIT-403</dc:title>
  <dc:creator>alka leekha</dc:creator>
  <cp:lastModifiedBy>Gaurav Leekha</cp:lastModifiedBy>
  <cp:revision>54</cp:revision>
  <dcterms:created xsi:type="dcterms:W3CDTF">2017-06-02T04:23:39Z</dcterms:created>
  <dcterms:modified xsi:type="dcterms:W3CDTF">2019-08-23T05:44:40Z</dcterms:modified>
</cp:coreProperties>
</file>