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1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7CDAD-7BA4-4621-AD1B-6B76BA7A96EB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C61C6-C9B4-48D6-A785-5CF59CB5F8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37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48BC3-E7F4-4768-9C34-A1350AE3C0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5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AB9-46B4-42E6-9D46-81751AB83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7D4F4-39F1-430D-ABEC-81355EB8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A2834-B3AF-47C1-A08B-3D19A749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FD09-CB49-4BC8-9F6A-33B2CA320AE7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3E28-0165-4107-BA62-6A427CDF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1367B-8B31-4BA9-BF10-E66E26CF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1F3A-2A38-4767-95B4-97A5630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85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643B-783D-4C0B-A54B-38B65D75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FB404-4C7B-4542-8063-EB9FE1AE8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908E3-F4DC-42A4-AFF1-A3B47B0F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FD09-CB49-4BC8-9F6A-33B2CA320AE7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CFACF-BFE7-4B10-8361-458DFB06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4AA02-E7EA-4D5F-981A-9C4C06CF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1F3A-2A38-4767-95B4-97A5630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44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A162A-4BB2-4EEB-848C-917E3D923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02063-413E-457D-9FDB-B708817D7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0C113-D016-4509-8689-4F040FA3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FD09-CB49-4BC8-9F6A-33B2CA320AE7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CD0D2-348A-4233-8001-61979E48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96043-F199-4BB5-AC6D-122C95F8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1F3A-2A38-4767-95B4-97A5630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13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562A-AE9D-4C58-9F7A-7D942526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59CA-3AE7-438F-BFFC-4642C651C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AD258-15E6-4CC9-9840-A9F1DF23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FD09-CB49-4BC8-9F6A-33B2CA320AE7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BCF1F-8A49-40E7-9302-9FB411E0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8D5C-D92A-47B2-9A87-08F94547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1F3A-2A38-4767-95B4-97A5630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00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9DCB-3C1E-4D98-AF40-A5B1A685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8BDF8-A965-409A-BC59-5485B2EEA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2216C-8E2D-4BF8-8700-5588A9D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FD09-CB49-4BC8-9F6A-33B2CA320AE7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4F143-0FB8-4153-8F5D-22DC7275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A56C7-DCB7-4A8C-9028-F4AFC9B9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1F3A-2A38-4767-95B4-97A5630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21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5114-A0C8-4812-B35B-A05FC69C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C007-0E3F-47A6-A7D6-2A4BB80C7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36736-588F-4A04-9069-9FF3D4A58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7BCC7-415E-4DE8-AAAE-5AC2BA2F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FD09-CB49-4BC8-9F6A-33B2CA320AE7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7562D-F9E6-4EBF-9A4A-9308BA96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D6A90-9A82-4B5B-8EC0-2BEBEF3D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1F3A-2A38-4767-95B4-97A5630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65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44BC-8E2C-493E-AEE4-51E2C5F9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01AD8-15F4-474F-B3D8-6E11BC4C6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EE6DE-167D-4517-AE0D-82A4976E7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E0E7B-7235-4A1A-9056-75F97DA9A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718C9-7262-4D41-851A-C79FB6A90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9D27E-9AD0-4E42-BB72-2F28EF29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FD09-CB49-4BC8-9F6A-33B2CA320AE7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C06DE-72DA-4187-A5F1-399A3602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3AF7E-CFE3-4DFC-B93E-0E050756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1F3A-2A38-4767-95B4-97A5630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68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42CB-4E5D-4F33-A483-0925BE6D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0404E-FAF5-469E-952B-D0682440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FD09-CB49-4BC8-9F6A-33B2CA320AE7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D02FE-1CE4-498A-AD88-808FD8AD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90295-AF42-4424-BE39-0CED1D40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1F3A-2A38-4767-95B4-97A5630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69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C290E-3140-4C0D-96CF-93033258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FD09-CB49-4BC8-9F6A-33B2CA320AE7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890C4-A767-4552-8547-50B5080F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3C771-FA9D-4269-B0F1-DFE6AE90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1F3A-2A38-4767-95B4-97A5630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26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9EB7-7853-4304-B566-DE4DB385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69C19-6D12-4F8B-9C98-C4D3EA4F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A9531-41E6-49D5-A776-9CD8CECD6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32ED1-15C8-4BA1-A6CF-7C2751F3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FD09-CB49-4BC8-9F6A-33B2CA320AE7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6B779-90AB-4046-A18D-080EDE4C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314CF-4C5E-4F0B-BBEB-4511ADC2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1F3A-2A38-4767-95B4-97A5630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2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4F0B-0A41-402D-BA94-F0224CBC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E7294-013A-4B03-B448-E76772851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65FB6-D8EC-48EE-9661-AFC921277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C5043-48CF-496B-88EA-E7878EF8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FD09-CB49-4BC8-9F6A-33B2CA320AE7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AE432-FA45-40FA-91C2-9E72036C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EC61B-69A3-4B20-BE92-FA0C54D0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1F3A-2A38-4767-95B4-97A5630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12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8981D-CE05-4F30-8676-AD26ED26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9626E-7147-465F-9D51-A5E0A7CE4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2284-4471-4004-BAA8-7E449B3E2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7FD09-CB49-4BC8-9F6A-33B2CA320AE7}" type="datetimeFigureOut">
              <a:rPr lang="en-IN" smtClean="0"/>
              <a:t>06-02-2018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8BC05-0745-48C2-96D4-41375EEE9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0AFE6-5845-4890-8DA7-304AF2397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1F3A-2A38-4767-95B4-97A563007C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64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296520-41F2-4667-A2EC-C26D579E6E8C}"/>
              </a:ext>
            </a:extLst>
          </p:cNvPr>
          <p:cNvSpPr/>
          <p:nvPr/>
        </p:nvSpPr>
        <p:spPr>
          <a:xfrm>
            <a:off x="854241" y="235350"/>
            <a:ext cx="898759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NewRomanPSMT"/>
              </a:rPr>
              <a:t>What is CSS?</a:t>
            </a:r>
          </a:p>
          <a:p>
            <a:endParaRPr lang="en-IN" sz="2400" dirty="0">
              <a:latin typeface="TimesNewRomanPSMT"/>
            </a:endParaRPr>
          </a:p>
          <a:p>
            <a:r>
              <a:rPr lang="en-IN" sz="2400" dirty="0">
                <a:latin typeface="TimesNewRomanPSMT"/>
              </a:rPr>
              <a:t>• CSS &amp; HTML</a:t>
            </a:r>
          </a:p>
          <a:p>
            <a:endParaRPr lang="en-IN" sz="2400" dirty="0">
              <a:latin typeface="TimesNewRomanPSMT"/>
            </a:endParaRPr>
          </a:p>
          <a:p>
            <a:r>
              <a:rPr lang="en-IN" sz="2400" dirty="0">
                <a:latin typeface="TimesNewRomanPSMT"/>
              </a:rPr>
              <a:t>• The Box Model</a:t>
            </a:r>
          </a:p>
          <a:p>
            <a:endParaRPr lang="en-IN" sz="2400" dirty="0">
              <a:latin typeface="TimesNewRomanPSMT"/>
            </a:endParaRPr>
          </a:p>
          <a:p>
            <a:r>
              <a:rPr lang="en-IN" sz="2400" dirty="0">
                <a:latin typeface="TimesNewRomanPSMT"/>
              </a:rPr>
              <a:t>• Style Sheet Implementation</a:t>
            </a:r>
          </a:p>
          <a:p>
            <a:endParaRPr lang="en-IN" sz="2400" dirty="0">
              <a:latin typeface="TimesNewRomanPSMT"/>
            </a:endParaRPr>
          </a:p>
          <a:p>
            <a:r>
              <a:rPr lang="en-IN" sz="2400" dirty="0">
                <a:latin typeface="TimesNewRomanPSMT"/>
              </a:rPr>
              <a:t>• CSS Rule Structure</a:t>
            </a:r>
          </a:p>
          <a:p>
            <a:endParaRPr lang="en-IN" sz="2400" dirty="0">
              <a:latin typeface="TimesNewRomanPSMT"/>
            </a:endParaRPr>
          </a:p>
          <a:p>
            <a:r>
              <a:rPr lang="en-IN" sz="2400" dirty="0">
                <a:latin typeface="TimesNewRomanPSMT"/>
              </a:rPr>
              <a:t>• HTML &amp; DIVs</a:t>
            </a:r>
          </a:p>
          <a:p>
            <a:endParaRPr lang="en-IN" sz="2400" dirty="0">
              <a:latin typeface="TimesNewRomanPSMT"/>
            </a:endParaRPr>
          </a:p>
          <a:p>
            <a:r>
              <a:rPr lang="en-IN" sz="2400" dirty="0">
                <a:latin typeface="TimesNewRomanPSMT"/>
              </a:rPr>
              <a:t>• Common CSS properties</a:t>
            </a:r>
          </a:p>
          <a:p>
            <a:endParaRPr lang="en-IN" sz="2400" dirty="0">
              <a:latin typeface="TimesNewRomanPSMT"/>
            </a:endParaRPr>
          </a:p>
          <a:p>
            <a:r>
              <a:rPr lang="en-IN" sz="2400" dirty="0">
                <a:latin typeface="TimesNewRomanPSMT"/>
              </a:rPr>
              <a:t>• CSS Cascade and Inheritance</a:t>
            </a:r>
          </a:p>
          <a:p>
            <a:endParaRPr lang="en-IN" sz="2400" dirty="0">
              <a:latin typeface="TimesNewRomanPSMT"/>
            </a:endParaRPr>
          </a:p>
          <a:p>
            <a:r>
              <a:rPr lang="en-IN" sz="2400" dirty="0">
                <a:latin typeface="TimesNewRomanPSMT"/>
              </a:rPr>
              <a:t>• Resources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0036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9A56C5-9ED1-4EDD-AE83-8982CD9B65BC}"/>
              </a:ext>
            </a:extLst>
          </p:cNvPr>
          <p:cNvSpPr/>
          <p:nvPr/>
        </p:nvSpPr>
        <p:spPr>
          <a:xfrm>
            <a:off x="2124221" y="40006"/>
            <a:ext cx="68087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solidFill>
                  <a:srgbClr val="742117"/>
                </a:solidFill>
                <a:latin typeface="TimesNewRomanPSMT"/>
              </a:rPr>
              <a:t>Typical Web Page (Browser)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ED193-F0A3-492D-B4B4-D5567B653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62" y="546168"/>
            <a:ext cx="11113476" cy="62718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D68107-CED6-4738-8FB2-2E2E49E5489C}"/>
              </a:ext>
            </a:extLst>
          </p:cNvPr>
          <p:cNvSpPr/>
          <p:nvPr/>
        </p:nvSpPr>
        <p:spPr>
          <a:xfrm>
            <a:off x="8932984" y="40006"/>
            <a:ext cx="2715064" cy="2681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Cointainer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4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84C71A-AF0E-4E18-9348-7A01B25E4B69}"/>
              </a:ext>
            </a:extLst>
          </p:cNvPr>
          <p:cNvSpPr/>
          <p:nvPr/>
        </p:nvSpPr>
        <p:spPr>
          <a:xfrm>
            <a:off x="211015" y="701361"/>
            <a:ext cx="11873133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742117"/>
                </a:solidFill>
                <a:latin typeface="TimesNewRomanPSMT"/>
              </a:rPr>
              <a:t>Typical Web Page (HTML)</a:t>
            </a:r>
          </a:p>
          <a:p>
            <a:endParaRPr lang="en-IN" sz="4000" dirty="0">
              <a:solidFill>
                <a:srgbClr val="742117"/>
              </a:solidFill>
              <a:latin typeface="TimesNewRomanPSMT"/>
            </a:endParaRPr>
          </a:p>
          <a:p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HTML Web page is made up of containers (boxes)</a:t>
            </a:r>
          </a:p>
          <a:p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DIVs.</a:t>
            </a:r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DIV is assigned an ID or a Class.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>
              <a:solidFill>
                <a:srgbClr val="742117"/>
              </a:solidFill>
              <a:latin typeface="TimesNewRomanPSMT"/>
            </a:endParaRPr>
          </a:p>
          <a:p>
            <a:r>
              <a:rPr lang="en-IN" dirty="0">
                <a:solidFill>
                  <a:srgbClr val="000000"/>
                </a:solidFill>
                <a:latin typeface="CourierNewPSMT"/>
              </a:rPr>
              <a:t>&lt;div id=“</a:t>
            </a:r>
            <a:r>
              <a:rPr lang="en-IN" dirty="0">
                <a:solidFill>
                  <a:srgbClr val="9A0000"/>
                </a:solidFill>
                <a:latin typeface="CourierNewPSMT"/>
              </a:rPr>
              <a:t>container</a:t>
            </a:r>
            <a:r>
              <a:rPr lang="en-IN" dirty="0">
                <a:solidFill>
                  <a:srgbClr val="000000"/>
                </a:solidFill>
                <a:latin typeface="CourierNewPSMT"/>
              </a:rPr>
              <a:t>”&gt;</a:t>
            </a:r>
          </a:p>
          <a:p>
            <a:r>
              <a:rPr lang="en-IN" dirty="0">
                <a:solidFill>
                  <a:srgbClr val="000000"/>
                </a:solidFill>
                <a:latin typeface="CourierNewPSMT"/>
              </a:rPr>
              <a:t>&lt;div id=“</a:t>
            </a:r>
            <a:r>
              <a:rPr lang="en-IN" dirty="0">
                <a:solidFill>
                  <a:srgbClr val="9F3611"/>
                </a:solidFill>
                <a:latin typeface="CourierNewPSMT"/>
              </a:rPr>
              <a:t>header</a:t>
            </a:r>
            <a:r>
              <a:rPr lang="en-IN" dirty="0">
                <a:solidFill>
                  <a:srgbClr val="000000"/>
                </a:solidFill>
                <a:latin typeface="CourierNewPSMT"/>
              </a:rPr>
              <a:t>”&gt;Insert Title&lt;/div&gt;</a:t>
            </a:r>
          </a:p>
          <a:p>
            <a:r>
              <a:rPr lang="en-IN" dirty="0">
                <a:solidFill>
                  <a:srgbClr val="000000"/>
                </a:solidFill>
                <a:latin typeface="CourierNewPSMT"/>
              </a:rPr>
              <a:t>&lt;div id=“</a:t>
            </a:r>
            <a:r>
              <a:rPr lang="en-IN" dirty="0">
                <a:solidFill>
                  <a:srgbClr val="9F3611"/>
                </a:solidFill>
                <a:latin typeface="CourierNewPSMT"/>
              </a:rPr>
              <a:t>main</a:t>
            </a:r>
            <a:r>
              <a:rPr lang="en-IN" dirty="0">
                <a:solidFill>
                  <a:srgbClr val="000000"/>
                </a:solidFill>
                <a:latin typeface="CourierNewPSMT"/>
              </a:rPr>
              <a:t>"&gt;content</a:t>
            </a:r>
          </a:p>
          <a:p>
            <a:r>
              <a:rPr lang="fr-FR" dirty="0">
                <a:solidFill>
                  <a:srgbClr val="000000"/>
                </a:solidFill>
                <a:latin typeface="CourierNewPSMT"/>
              </a:rPr>
              <a:t>&lt;div id=“</a:t>
            </a:r>
            <a:r>
              <a:rPr lang="fr-FR" dirty="0">
                <a:solidFill>
                  <a:srgbClr val="9F3611"/>
                </a:solidFill>
                <a:latin typeface="CourierNewPSMT"/>
              </a:rPr>
              <a:t>menu</a:t>
            </a:r>
            <a:r>
              <a:rPr lang="fr-FR" dirty="0">
                <a:solidFill>
                  <a:srgbClr val="000000"/>
                </a:solidFill>
                <a:latin typeface="CourierNewPSMT"/>
              </a:rPr>
              <a:t>”&gt;content&lt;/div&gt;</a:t>
            </a:r>
          </a:p>
          <a:p>
            <a:r>
              <a:rPr lang="en-IN" dirty="0">
                <a:solidFill>
                  <a:srgbClr val="000000"/>
                </a:solidFill>
                <a:latin typeface="CourierNewPSMT"/>
              </a:rPr>
              <a:t>&lt;/div&gt;</a:t>
            </a:r>
          </a:p>
          <a:p>
            <a:r>
              <a:rPr lang="en-IN" dirty="0">
                <a:solidFill>
                  <a:srgbClr val="000000"/>
                </a:solidFill>
                <a:latin typeface="CourierNewPSMT"/>
              </a:rPr>
              <a:t>&lt;div id=“</a:t>
            </a:r>
            <a:r>
              <a:rPr lang="en-IN" dirty="0">
                <a:solidFill>
                  <a:srgbClr val="9A0000"/>
                </a:solidFill>
                <a:latin typeface="CourierNewPSMT"/>
              </a:rPr>
              <a:t>footer</a:t>
            </a:r>
            <a:r>
              <a:rPr lang="en-IN" dirty="0">
                <a:solidFill>
                  <a:srgbClr val="000000"/>
                </a:solidFill>
                <a:latin typeface="CourierNewPSMT"/>
              </a:rPr>
              <a:t>”&gt;content&lt;/div&gt;</a:t>
            </a:r>
          </a:p>
          <a:p>
            <a:r>
              <a:rPr lang="en-IN" dirty="0">
                <a:solidFill>
                  <a:srgbClr val="000000"/>
                </a:solidFill>
                <a:latin typeface="CourierNewPSMT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17870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340749-1B50-4169-9F5C-9E521523BA47}"/>
              </a:ext>
            </a:extLst>
          </p:cNvPr>
          <p:cNvSpPr/>
          <p:nvPr/>
        </p:nvSpPr>
        <p:spPr>
          <a:xfrm>
            <a:off x="548640" y="517379"/>
            <a:ext cx="1050856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The CSS file uses the same DIV/ID/Class names as the HTML and uses them to style the elements.</a:t>
            </a:r>
          </a:p>
          <a:p>
            <a:endParaRPr lang="en-IN" sz="2400" dirty="0">
              <a:solidFill>
                <a:srgbClr val="000000"/>
              </a:solidFill>
              <a:latin typeface="TimesNewRomanPSMT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#container {property: value;}</a:t>
            </a:r>
          </a:p>
          <a:p>
            <a:endParaRPr lang="en-IN" sz="2400" dirty="0">
              <a:solidFill>
                <a:srgbClr val="000000"/>
              </a:solidFill>
              <a:latin typeface="TimesNewRomanPSMT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#menu {property: value;}</a:t>
            </a:r>
          </a:p>
          <a:p>
            <a:endParaRPr lang="en-IN" sz="2400" dirty="0">
              <a:solidFill>
                <a:srgbClr val="000000"/>
              </a:solidFill>
              <a:latin typeface="TimesNewRomanPSMT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#main {property: value;}</a:t>
            </a:r>
          </a:p>
          <a:p>
            <a:endParaRPr lang="en-IN" sz="2400" dirty="0">
              <a:solidFill>
                <a:srgbClr val="000000"/>
              </a:solidFill>
              <a:latin typeface="TimesNewRomanPSMT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#footer {property: value;}</a:t>
            </a:r>
          </a:p>
          <a:p>
            <a:endParaRPr lang="en-IN" sz="2400" dirty="0">
              <a:solidFill>
                <a:srgbClr val="000000"/>
              </a:solidFill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NewRomanPSMT"/>
              </a:rPr>
              <a:t>IDs (#) are unique and can only be used once on the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NewRomanPSMT"/>
              </a:rPr>
              <a:t>Classes (.) can be used as many times as needed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75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EB85C6-CACC-43C4-B473-EC963A1ED970}"/>
              </a:ext>
            </a:extLst>
          </p:cNvPr>
          <p:cNvSpPr/>
          <p:nvPr/>
        </p:nvSpPr>
        <p:spPr>
          <a:xfrm>
            <a:off x="267285" y="377658"/>
            <a:ext cx="1124008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TimesNewRomanPSMT"/>
              </a:rPr>
              <a:t>The id and class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NewRomanPSMT"/>
              </a:rPr>
              <a:t>In addition to setting a style for a HTML element, CSS allows you to specify your own selectors called "id" and "class".</a:t>
            </a:r>
          </a:p>
          <a:p>
            <a:endParaRPr lang="en-IN" sz="2400" dirty="0">
              <a:solidFill>
                <a:srgbClr val="000000"/>
              </a:solidFill>
              <a:latin typeface="TimesNewRomanPSMT"/>
            </a:endParaRPr>
          </a:p>
          <a:p>
            <a:r>
              <a:rPr lang="en-IN" sz="2400" b="1" dirty="0">
                <a:solidFill>
                  <a:srgbClr val="000000"/>
                </a:solidFill>
                <a:latin typeface="TimesNewRomanPSMT"/>
              </a:rPr>
              <a:t>The id Selector</a:t>
            </a:r>
          </a:p>
          <a:p>
            <a:endParaRPr lang="en-IN" sz="2400" dirty="0">
              <a:solidFill>
                <a:srgbClr val="000000"/>
              </a:solidFill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NewRomanPSMT"/>
              </a:rPr>
              <a:t>The id selector is used to specify a style for a single, unique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NewRomanPSMT"/>
              </a:rPr>
              <a:t>The id selector uses the id attribute of the HTML element, and is defined with a</a:t>
            </a:r>
          </a:p>
          <a:p>
            <a:endParaRPr lang="en-IN" sz="2400" dirty="0">
              <a:solidFill>
                <a:srgbClr val="000000"/>
              </a:solidFill>
              <a:latin typeface="TimesNewRomanPSMT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"#".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NewRomanPSMT"/>
              </a:rPr>
              <a:t>The style rule below will be applied to the element with id="para1":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NewRomanPSMT"/>
              </a:rPr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NewRomanPSMT"/>
              </a:rPr>
              <a:t>#para1</a:t>
            </a: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text-align: </a:t>
            </a:r>
            <a:r>
              <a:rPr lang="en-IN" sz="2400" dirty="0" err="1">
                <a:solidFill>
                  <a:srgbClr val="000000"/>
                </a:solidFill>
                <a:latin typeface="TimesNewRomanPSMT"/>
              </a:rPr>
              <a:t>center</a:t>
            </a:r>
            <a:r>
              <a:rPr lang="en-IN" sz="2400" dirty="0">
                <a:solidFill>
                  <a:srgbClr val="000000"/>
                </a:solidFill>
                <a:latin typeface="TimesNewRomanPSMT"/>
              </a:rPr>
              <a:t>;</a:t>
            </a:r>
          </a:p>
          <a:p>
            <a:r>
              <a:rPr lang="en-IN" sz="2400" dirty="0" err="1">
                <a:solidFill>
                  <a:srgbClr val="000000"/>
                </a:solidFill>
                <a:latin typeface="TimesNewRomanPSMT"/>
              </a:rPr>
              <a:t>color</a:t>
            </a:r>
            <a:r>
              <a:rPr lang="en-IN" sz="2400" dirty="0">
                <a:solidFill>
                  <a:srgbClr val="000000"/>
                </a:solidFill>
                <a:latin typeface="TimesNewRomanPSMT"/>
              </a:rPr>
              <a:t>: red;</a:t>
            </a: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472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4E38B5-B2A2-46A5-B4B5-3EAADDEB703F}"/>
              </a:ext>
            </a:extLst>
          </p:cNvPr>
          <p:cNvSpPr/>
          <p:nvPr/>
        </p:nvSpPr>
        <p:spPr>
          <a:xfrm>
            <a:off x="211015" y="166569"/>
            <a:ext cx="1152144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0000"/>
                </a:solidFill>
                <a:latin typeface="ArialMT"/>
              </a:rPr>
              <a:t>The class Selector</a:t>
            </a:r>
          </a:p>
          <a:p>
            <a:endParaRPr lang="en-IN" sz="4000" dirty="0">
              <a:solidFill>
                <a:srgbClr val="000000"/>
              </a:solidFill>
              <a:latin typeface="ArialMT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The class selector is used to specify a style for a group of elements. Unlike the id selector, the class selector is most often used on several 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NewRomanPSMT"/>
              </a:rPr>
              <a:t> This allows you to set a particular style for any HTML elements with the same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NewRomanPSMT"/>
              </a:rPr>
              <a:t> The class selector uses the HTML class attribute, and is defined with a "."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  <a:latin typeface="TimesNewRomanPSMT"/>
              </a:rPr>
              <a:t> In the example below, all HTML elements with class="</a:t>
            </a:r>
            <a:r>
              <a:rPr lang="en-IN" sz="2400" dirty="0" err="1">
                <a:solidFill>
                  <a:srgbClr val="000000"/>
                </a:solidFill>
                <a:latin typeface="TimesNewRomanPSMT"/>
              </a:rPr>
              <a:t>center</a:t>
            </a:r>
            <a:r>
              <a:rPr lang="en-IN" sz="2400" dirty="0">
                <a:solidFill>
                  <a:srgbClr val="000000"/>
                </a:solidFill>
                <a:latin typeface="TimesNewRomanPSMT"/>
              </a:rPr>
              <a:t>" will be </a:t>
            </a:r>
            <a:r>
              <a:rPr lang="en-IN" sz="2400" dirty="0" err="1">
                <a:solidFill>
                  <a:srgbClr val="000000"/>
                </a:solidFill>
                <a:latin typeface="TimesNewRomanPSMT"/>
              </a:rPr>
              <a:t>center</a:t>
            </a:r>
            <a:r>
              <a:rPr lang="en-IN" sz="2400" dirty="0">
                <a:solidFill>
                  <a:srgbClr val="000000"/>
                </a:solidFill>
                <a:latin typeface="TimesNewRomanPSMT"/>
              </a:rPr>
              <a:t>-aligned:</a:t>
            </a:r>
          </a:p>
          <a:p>
            <a:endParaRPr lang="en-IN" sz="2400" dirty="0">
              <a:solidFill>
                <a:srgbClr val="000000"/>
              </a:solidFill>
              <a:latin typeface="TimesNewRomanPSMT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 Example</a:t>
            </a: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 .</a:t>
            </a:r>
            <a:r>
              <a:rPr lang="en-IN" sz="2400" dirty="0" err="1">
                <a:solidFill>
                  <a:srgbClr val="000000"/>
                </a:solidFill>
                <a:latin typeface="TimesNewRomanPSMT"/>
              </a:rPr>
              <a:t>center</a:t>
            </a:r>
            <a:endParaRPr lang="en-IN" sz="2400" dirty="0">
              <a:solidFill>
                <a:srgbClr val="000000"/>
              </a:solidFill>
              <a:latin typeface="TimesNewRomanPSMT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 {</a:t>
            </a: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N" sz="2400" dirty="0" err="1">
                <a:solidFill>
                  <a:srgbClr val="000000"/>
                </a:solidFill>
                <a:latin typeface="TimesNewRomanPSMT"/>
              </a:rPr>
              <a:t>text-align:center</a:t>
            </a:r>
            <a:r>
              <a:rPr lang="en-IN" sz="2400" dirty="0">
                <a:solidFill>
                  <a:srgbClr val="000000"/>
                </a:solidFill>
                <a:latin typeface="TimesNewRomanPSMT"/>
              </a:rPr>
              <a:t>;</a:t>
            </a: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 }</a:t>
            </a: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 In the example below, all p elements with class="</a:t>
            </a:r>
            <a:r>
              <a:rPr lang="en-IN" sz="2400" dirty="0" err="1">
                <a:solidFill>
                  <a:srgbClr val="000000"/>
                </a:solidFill>
                <a:latin typeface="TimesNewRomanPSMT"/>
              </a:rPr>
              <a:t>center</a:t>
            </a:r>
            <a:r>
              <a:rPr lang="en-IN" sz="2400" dirty="0">
                <a:solidFill>
                  <a:srgbClr val="000000"/>
                </a:solidFill>
                <a:latin typeface="TimesNewRomanPSMT"/>
              </a:rPr>
              <a:t>" will be </a:t>
            </a:r>
            <a:r>
              <a:rPr lang="en-IN" sz="2400" dirty="0" err="1">
                <a:solidFill>
                  <a:srgbClr val="000000"/>
                </a:solidFill>
                <a:latin typeface="TimesNewRomanPSMT"/>
              </a:rPr>
              <a:t>centeraligned</a:t>
            </a:r>
            <a:r>
              <a:rPr lang="en-IN" sz="2400" dirty="0">
                <a:solidFill>
                  <a:srgbClr val="000000"/>
                </a:solidFill>
                <a:latin typeface="TimesNewRomanPSMT"/>
              </a:rPr>
              <a:t>:</a:t>
            </a: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Example</a:t>
            </a: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 </a:t>
            </a:r>
            <a:r>
              <a:rPr lang="en-IN" sz="2400" dirty="0" err="1">
                <a:solidFill>
                  <a:srgbClr val="000000"/>
                </a:solidFill>
                <a:latin typeface="TimesNewRomanPSMT"/>
              </a:rPr>
              <a:t>p.center</a:t>
            </a:r>
            <a:r>
              <a:rPr lang="en-IN" sz="2400" dirty="0">
                <a:solidFill>
                  <a:srgbClr val="000000"/>
                </a:solidFill>
                <a:latin typeface="TimesNewRomanPSMT"/>
              </a:rPr>
              <a:t> {</a:t>
            </a:r>
            <a:r>
              <a:rPr lang="en-IN" sz="2400" dirty="0" err="1">
                <a:solidFill>
                  <a:srgbClr val="000000"/>
                </a:solidFill>
                <a:latin typeface="TimesNewRomanPSMT"/>
              </a:rPr>
              <a:t>text-align:center</a:t>
            </a:r>
            <a:r>
              <a:rPr lang="en-IN" sz="2400" dirty="0">
                <a:solidFill>
                  <a:srgbClr val="000000"/>
                </a:solidFill>
                <a:latin typeface="TimesNewRomanPSMT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711111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ss box model">
            <a:extLst>
              <a:ext uri="{FF2B5EF4-FFF2-40B4-BE49-F238E27FC236}">
                <a16:creationId xmlns:a16="http://schemas.microsoft.com/office/drawing/2014/main" id="{8671B858-4414-4FDA-89D5-04B3060F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69" y="478301"/>
            <a:ext cx="8595360" cy="60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060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295319-4B16-4F63-BA07-C0421A667C05}"/>
              </a:ext>
            </a:extLst>
          </p:cNvPr>
          <p:cNvSpPr/>
          <p:nvPr/>
        </p:nvSpPr>
        <p:spPr>
          <a:xfrm>
            <a:off x="759655" y="650448"/>
            <a:ext cx="84124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solidFill>
                  <a:srgbClr val="742117"/>
                </a:solidFill>
                <a:latin typeface="TimesNewRomanPSMT"/>
              </a:rPr>
              <a:t>CSS Box Properties</a:t>
            </a:r>
          </a:p>
          <a:p>
            <a:endParaRPr lang="en-IN" dirty="0">
              <a:solidFill>
                <a:srgbClr val="000000"/>
              </a:solidFill>
              <a:latin typeface="TimesNewRomanPSMT"/>
            </a:endParaRPr>
          </a:p>
          <a:p>
            <a:r>
              <a:rPr lang="en-IN" dirty="0">
                <a:solidFill>
                  <a:srgbClr val="000000"/>
                </a:solidFill>
                <a:latin typeface="TimesNewRomanPSMT"/>
              </a:rPr>
              <a:t>• Background-</a:t>
            </a:r>
            <a:r>
              <a:rPr lang="en-IN" dirty="0" err="1">
                <a:solidFill>
                  <a:srgbClr val="000000"/>
                </a:solidFill>
                <a:latin typeface="TimesNewRomanPSMT"/>
              </a:rPr>
              <a:t>color</a:t>
            </a:r>
            <a:endParaRPr lang="en-IN" dirty="0">
              <a:solidFill>
                <a:srgbClr val="000000"/>
              </a:solidFill>
              <a:latin typeface="TimesNewRomanPSMT"/>
            </a:endParaRPr>
          </a:p>
          <a:p>
            <a:endParaRPr lang="en-IN" dirty="0">
              <a:solidFill>
                <a:srgbClr val="000000"/>
              </a:solidFill>
              <a:latin typeface="TimesNewRomanPSMT"/>
            </a:endParaRPr>
          </a:p>
          <a:p>
            <a:r>
              <a:rPr lang="en-IN" dirty="0">
                <a:solidFill>
                  <a:srgbClr val="000000"/>
                </a:solidFill>
                <a:latin typeface="TimesNewRomanPSMT"/>
              </a:rPr>
              <a:t>• Width</a:t>
            </a:r>
          </a:p>
          <a:p>
            <a:endParaRPr lang="en-IN" dirty="0">
              <a:solidFill>
                <a:srgbClr val="000000"/>
              </a:solidFill>
              <a:latin typeface="TimesNewRomanPSMT"/>
            </a:endParaRPr>
          </a:p>
          <a:p>
            <a:r>
              <a:rPr lang="en-IN" dirty="0">
                <a:solidFill>
                  <a:srgbClr val="000000"/>
                </a:solidFill>
                <a:latin typeface="TimesNewRomanPSMT"/>
              </a:rPr>
              <a:t>• Padding</a:t>
            </a:r>
          </a:p>
          <a:p>
            <a:endParaRPr lang="en-IN" dirty="0">
              <a:solidFill>
                <a:srgbClr val="000000"/>
              </a:solidFill>
              <a:latin typeface="TimesNewRomanPSMT"/>
            </a:endParaRPr>
          </a:p>
          <a:p>
            <a:r>
              <a:rPr lang="en-IN" dirty="0">
                <a:solidFill>
                  <a:srgbClr val="000000"/>
                </a:solidFill>
                <a:latin typeface="TimesNewRomanPSMT"/>
              </a:rPr>
              <a:t>• Margin</a:t>
            </a:r>
          </a:p>
          <a:p>
            <a:endParaRPr lang="en-IN" dirty="0">
              <a:solidFill>
                <a:srgbClr val="000000"/>
              </a:solidFill>
              <a:latin typeface="TimesNewRomanPSMT"/>
            </a:endParaRPr>
          </a:p>
          <a:p>
            <a:r>
              <a:rPr lang="en-IN" dirty="0">
                <a:solidFill>
                  <a:srgbClr val="000000"/>
                </a:solidFill>
                <a:latin typeface="TimesNewRomanPSMT"/>
              </a:rPr>
              <a:t>• Border-width</a:t>
            </a:r>
          </a:p>
          <a:p>
            <a:endParaRPr lang="en-IN" dirty="0">
              <a:solidFill>
                <a:srgbClr val="000000"/>
              </a:solidFill>
              <a:latin typeface="TimesNewRomanPSMT"/>
            </a:endParaRPr>
          </a:p>
          <a:p>
            <a:r>
              <a:rPr lang="en-IN" dirty="0">
                <a:solidFill>
                  <a:srgbClr val="000000"/>
                </a:solidFill>
                <a:latin typeface="TimesNewRomanPSMT"/>
              </a:rPr>
              <a:t>• Border-</a:t>
            </a:r>
            <a:r>
              <a:rPr lang="en-IN" dirty="0" err="1">
                <a:solidFill>
                  <a:srgbClr val="000000"/>
                </a:solidFill>
                <a:latin typeface="TimesNewRomanPSMT"/>
              </a:rPr>
              <a:t>color</a:t>
            </a:r>
            <a:endParaRPr lang="en-IN" dirty="0">
              <a:solidFill>
                <a:srgbClr val="000000"/>
              </a:solidFill>
              <a:latin typeface="TimesNewRomanPSMT"/>
            </a:endParaRPr>
          </a:p>
          <a:p>
            <a:endParaRPr lang="en-IN" dirty="0">
              <a:solidFill>
                <a:srgbClr val="000000"/>
              </a:solidFill>
              <a:latin typeface="TimesNewRomanPSMT"/>
            </a:endParaRPr>
          </a:p>
          <a:p>
            <a:r>
              <a:rPr lang="en-IN" dirty="0">
                <a:solidFill>
                  <a:srgbClr val="000000"/>
                </a:solidFill>
                <a:latin typeface="TimesNewRomanPSMT"/>
              </a:rPr>
              <a:t>• Border-style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65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723DEF-DBD7-464E-A5E7-540E8E815453}"/>
              </a:ext>
            </a:extLst>
          </p:cNvPr>
          <p:cNvSpPr/>
          <p:nvPr/>
        </p:nvSpPr>
        <p:spPr>
          <a:xfrm>
            <a:off x="562707" y="950298"/>
            <a:ext cx="851095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Width</a:t>
            </a:r>
          </a:p>
          <a:p>
            <a:r>
              <a:rPr lang="en-IN" dirty="0"/>
              <a:t>		#box {width=“50px”}</a:t>
            </a:r>
          </a:p>
          <a:p>
            <a:r>
              <a:rPr lang="en-IN" dirty="0"/>
              <a:t>		#box {width=“100%”}</a:t>
            </a:r>
          </a:p>
          <a:p>
            <a:r>
              <a:rPr lang="en-IN" dirty="0"/>
              <a:t>		#box {width=“auto”}</a:t>
            </a:r>
            <a:endParaRPr lang="en-IN" sz="2000" dirty="0">
              <a:latin typeface="TimesNewRomanPSMT"/>
            </a:endParaRPr>
          </a:p>
          <a:p>
            <a:endParaRPr lang="en-IN" sz="2000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Height</a:t>
            </a:r>
          </a:p>
          <a:p>
            <a:r>
              <a:rPr lang="en-IN" sz="2000" dirty="0">
                <a:latin typeface="TimesNewRomanPSMT"/>
              </a:rPr>
              <a:t>		</a:t>
            </a:r>
            <a:r>
              <a:rPr lang="en-IN" dirty="0"/>
              <a:t>#box {height=“auto”}</a:t>
            </a:r>
            <a:endParaRPr lang="en-IN" sz="2000" dirty="0">
              <a:latin typeface="TimesNewRomanPSMT"/>
            </a:endParaRPr>
          </a:p>
          <a:p>
            <a:endParaRPr lang="en-IN" sz="2000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Float</a:t>
            </a:r>
          </a:p>
          <a:p>
            <a:r>
              <a:rPr lang="en-IN" sz="2000" dirty="0">
                <a:latin typeface="TimesNewRomanPSMT"/>
              </a:rPr>
              <a:t>		</a:t>
            </a:r>
            <a:r>
              <a:rPr lang="en-IN" dirty="0"/>
              <a:t>#box {</a:t>
            </a:r>
            <a:r>
              <a:rPr lang="en-IN" dirty="0" err="1"/>
              <a:t>float:left</a:t>
            </a:r>
            <a:r>
              <a:rPr lang="en-IN" dirty="0"/>
              <a:t>; margin-right: 10px;}</a:t>
            </a:r>
            <a:endParaRPr lang="en-IN" sz="2000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Clear</a:t>
            </a:r>
          </a:p>
          <a:p>
            <a:endParaRPr lang="en-IN" sz="2000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Border</a:t>
            </a:r>
          </a:p>
          <a:p>
            <a:endParaRPr lang="en-IN" sz="2000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Padding</a:t>
            </a:r>
          </a:p>
          <a:p>
            <a:endParaRPr lang="en-IN" sz="2000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NewRomanPSMT"/>
              </a:rPr>
              <a:t>Margin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56419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ss box model">
            <a:extLst>
              <a:ext uri="{FF2B5EF4-FFF2-40B4-BE49-F238E27FC236}">
                <a16:creationId xmlns:a16="http://schemas.microsoft.com/office/drawing/2014/main" id="{9B28A3B5-E578-44FF-B58C-392F65689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23" y="179363"/>
            <a:ext cx="9158068" cy="649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815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list-style-type property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0" y="1600201"/>
            <a:ext cx="81534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list-style-type: lower-roman;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		                                          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164976" y="2631441"/>
            <a:ext cx="8153400" cy="396005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Possible values: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/>
              <a:t>i.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2000" dirty="0"/>
              <a:t> : No marker</a:t>
            </a:r>
          </a:p>
          <a:p>
            <a:pPr marL="0" indent="0">
              <a:buNone/>
            </a:pPr>
            <a:r>
              <a:rPr lang="it-IT" sz="2000" dirty="0"/>
              <a:t>	ii. 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disc</a:t>
            </a:r>
            <a:r>
              <a:rPr lang="it-IT" sz="2000" dirty="0"/>
              <a:t> (default), </a:t>
            </a:r>
            <a:r>
              <a:rPr lang="it-IT" sz="2000" dirty="0">
                <a:latin typeface="Courier New" pitchFamily="49" charset="0"/>
                <a:cs typeface="Courier New" pitchFamily="49" charset="0"/>
              </a:rPr>
              <a:t>circle, square</a:t>
            </a:r>
          </a:p>
          <a:p>
            <a:pPr marL="0" indent="0">
              <a:buNone/>
            </a:pPr>
            <a:r>
              <a:rPr lang="en-US" sz="2000" dirty="0"/>
              <a:t>	iii.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Decimal</a:t>
            </a:r>
            <a:r>
              <a:rPr lang="en-US" sz="2000" dirty="0"/>
              <a:t>: 1, 2, 3, etc.</a:t>
            </a:r>
          </a:p>
          <a:p>
            <a:pPr marL="0" indent="0">
              <a:buNone/>
            </a:pPr>
            <a:r>
              <a:rPr lang="en-US" sz="2000" dirty="0"/>
              <a:t>	iv.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decimal-leading-zero</a:t>
            </a:r>
            <a:r>
              <a:rPr lang="en-US" sz="2000" dirty="0"/>
              <a:t>: 01, 02, 03, etc.</a:t>
            </a:r>
          </a:p>
          <a:p>
            <a:pPr marL="0" indent="0">
              <a:buNone/>
            </a:pPr>
            <a:r>
              <a:rPr lang="en-US" sz="2000" dirty="0"/>
              <a:t>	v.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lower-roman</a:t>
            </a:r>
            <a:r>
              <a:rPr lang="en-US" sz="2000" dirty="0"/>
              <a:t>: i, ii, iii, iv, v, etc.</a:t>
            </a:r>
          </a:p>
          <a:p>
            <a:pPr marL="0" indent="0">
              <a:buNone/>
            </a:pPr>
            <a:r>
              <a:rPr lang="en-US" sz="2000" dirty="0"/>
              <a:t>	vi.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upper-roman</a:t>
            </a:r>
            <a:r>
              <a:rPr lang="en-US" sz="2000" dirty="0"/>
              <a:t>: I, II, III, IV, V, etc.</a:t>
            </a:r>
          </a:p>
          <a:p>
            <a:pPr marL="0" indent="0">
              <a:buNone/>
            </a:pPr>
            <a:r>
              <a:rPr lang="pt-BR" sz="2000" dirty="0"/>
              <a:t>	vii.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lower-alpha</a:t>
            </a:r>
            <a:r>
              <a:rPr lang="pt-BR" sz="2000" dirty="0"/>
              <a:t>: a, b, c, d, e, etc.</a:t>
            </a:r>
          </a:p>
          <a:p>
            <a:pPr marL="0" indent="0">
              <a:buNone/>
            </a:pPr>
            <a:r>
              <a:rPr lang="pt-BR" sz="2000" dirty="0"/>
              <a:t>	viii. 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upper-alpha</a:t>
            </a:r>
            <a:r>
              <a:rPr lang="pt-BR" sz="2000" dirty="0"/>
              <a:t>: A, B, C, D, E, etc.</a:t>
            </a:r>
          </a:p>
          <a:p>
            <a:pPr marL="0" indent="0">
              <a:buNone/>
            </a:pPr>
            <a:r>
              <a:rPr lang="sv-SE" sz="2000" dirty="0"/>
              <a:t>	x. </a:t>
            </a:r>
            <a:r>
              <a:rPr lang="sv-SE" sz="1800" dirty="0">
                <a:latin typeface="Courier New" pitchFamily="49" charset="0"/>
                <a:cs typeface="Courier New" pitchFamily="49" charset="0"/>
              </a:rPr>
              <a:t>lower-greek</a:t>
            </a:r>
            <a:r>
              <a:rPr lang="sv-SE" sz="2000" dirty="0"/>
              <a:t>: alpha, beta, gamma, etc.</a:t>
            </a:r>
          </a:p>
          <a:p>
            <a:pPr marL="0" indent="0">
              <a:buNone/>
            </a:pPr>
            <a:r>
              <a:rPr lang="en-US" sz="2000" dirty="0"/>
              <a:t>	others: </a:t>
            </a:r>
            <a:r>
              <a:rPr lang="en-US" sz="2000" dirty="0" err="1"/>
              <a:t>hebrew</a:t>
            </a:r>
            <a:r>
              <a:rPr lang="en-US" sz="2000" dirty="0"/>
              <a:t>, </a:t>
            </a:r>
            <a:r>
              <a:rPr lang="en-US" sz="2000" dirty="0" err="1"/>
              <a:t>armenian</a:t>
            </a:r>
            <a:r>
              <a:rPr lang="en-US" sz="2000" dirty="0"/>
              <a:t>, </a:t>
            </a:r>
            <a:r>
              <a:rPr lang="en-US" sz="2000" dirty="0" err="1"/>
              <a:t>georgian</a:t>
            </a:r>
            <a:r>
              <a:rPr lang="en-US" sz="2000" dirty="0"/>
              <a:t>, </a:t>
            </a:r>
            <a:r>
              <a:rPr lang="en-US" sz="2000" dirty="0" err="1"/>
              <a:t>cjk</a:t>
            </a:r>
            <a:r>
              <a:rPr lang="en-US" sz="2000" dirty="0"/>
              <a:t>-ideographic, hiragana…</a:t>
            </a:r>
          </a:p>
        </p:txBody>
      </p:sp>
    </p:spTree>
    <p:extLst>
      <p:ext uri="{BB962C8B-B14F-4D97-AF65-F5344CB8AC3E}">
        <p14:creationId xmlns:p14="http://schemas.microsoft.com/office/powerpoint/2010/main" val="193937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D78F-EB47-405A-A503-C455C5D4F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7421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CSS?</a:t>
            </a:r>
            <a:br>
              <a:rPr lang="en-IN" dirty="0">
                <a:solidFill>
                  <a:srgbClr val="7421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4E88-F30B-4A2D-B244-2BAD43B04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203982"/>
            <a:ext cx="6172200" cy="654851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font-family: Arial;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 #000;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#container 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text-align: left;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width:1020px;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#header 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height:232px;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#footer 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width: 100%;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padding: 0 10px;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margin-bottom: 10px;</a:t>
            </a:r>
          </a:p>
          <a:p>
            <a:pPr marL="0" indent="0"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A79A2-14DC-418E-9D75-703931B95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202723"/>
          </a:xfrm>
        </p:spPr>
        <p:txBody>
          <a:bodyPr>
            <a:noAutofit/>
          </a:bodyPr>
          <a:lstStyle/>
          <a:p>
            <a:pPr algn="just"/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stands for </a:t>
            </a:r>
            <a:r>
              <a:rPr lang="en-I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</a:t>
            </a:r>
            <a:r>
              <a:rPr lang="en-I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CSS file is a text file with an extention</a:t>
            </a:r>
            <a:r>
              <a:rPr lang="en-IN" sz="2400" b="1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.css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contains a series of commands or rules. </a:t>
            </a:r>
          </a:p>
          <a:p>
            <a:pPr algn="just"/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rules tell the HTML how to display.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350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2FE604-4BFC-41CE-BCCB-FC44543592B3}"/>
              </a:ext>
            </a:extLst>
          </p:cNvPr>
          <p:cNvSpPr/>
          <p:nvPr/>
        </p:nvSpPr>
        <p:spPr>
          <a:xfrm>
            <a:off x="858251" y="584828"/>
            <a:ext cx="1083644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200" b="0" i="0" u="none" strike="noStrike" baseline="0" dirty="0">
              <a:solidFill>
                <a:srgbClr val="7421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E43B9-D9D3-4C8B-A550-36339848DC76}"/>
              </a:ext>
            </a:extLst>
          </p:cNvPr>
          <p:cNvSpPr/>
          <p:nvPr/>
        </p:nvSpPr>
        <p:spPr>
          <a:xfrm>
            <a:off x="497306" y="428178"/>
            <a:ext cx="1131955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0" i="0" u="none" strike="noStrike" baseline="0" dirty="0">
                <a:solidFill>
                  <a:srgbClr val="742117"/>
                </a:solidFill>
                <a:latin typeface="TimesNewRomanPSMT"/>
              </a:rPr>
              <a:t>CSS Benefits</a:t>
            </a:r>
          </a:p>
          <a:p>
            <a:endParaRPr lang="en-IN" sz="3200" b="0" i="0" u="none" strike="noStrike" baseline="0" dirty="0">
              <a:solidFill>
                <a:srgbClr val="742117"/>
              </a:solidFill>
              <a:latin typeface="TimesNewRomanPSMT"/>
            </a:endParaRPr>
          </a:p>
          <a:p>
            <a:r>
              <a:rPr lang="en-IN" sz="3200" dirty="0">
                <a:solidFill>
                  <a:srgbClr val="000000"/>
                </a:solidFill>
                <a:latin typeface="TimesNewRomanPSMT"/>
              </a:rPr>
              <a:t>• Separates structure from presentation</a:t>
            </a:r>
          </a:p>
          <a:p>
            <a:endParaRPr lang="en-IN" sz="3200" dirty="0">
              <a:solidFill>
                <a:srgbClr val="000000"/>
              </a:solidFill>
              <a:latin typeface="TimesNewRomanPSMT"/>
            </a:endParaRPr>
          </a:p>
          <a:p>
            <a:r>
              <a:rPr lang="en-IN" sz="3200" dirty="0">
                <a:solidFill>
                  <a:srgbClr val="000000"/>
                </a:solidFill>
                <a:latin typeface="TimesNewRomanPSMT"/>
              </a:rPr>
              <a:t>• Provides advanced control of presentation</a:t>
            </a:r>
          </a:p>
          <a:p>
            <a:endParaRPr lang="en-IN" sz="3200" dirty="0">
              <a:solidFill>
                <a:srgbClr val="000000"/>
              </a:solidFill>
              <a:latin typeface="TimesNewRomanPSMT"/>
            </a:endParaRPr>
          </a:p>
          <a:p>
            <a:r>
              <a:rPr lang="en-IN" sz="3200" dirty="0">
                <a:solidFill>
                  <a:srgbClr val="000000"/>
                </a:solidFill>
                <a:latin typeface="TimesNewRomanPSMT"/>
              </a:rPr>
              <a:t>• Easy maintenance of multiple pages</a:t>
            </a:r>
          </a:p>
          <a:p>
            <a:endParaRPr lang="en-IN" sz="3200" dirty="0">
              <a:solidFill>
                <a:srgbClr val="000000"/>
              </a:solidFill>
              <a:latin typeface="TimesNewRomanPSMT"/>
            </a:endParaRPr>
          </a:p>
          <a:p>
            <a:r>
              <a:rPr lang="en-IN" sz="3200" dirty="0">
                <a:solidFill>
                  <a:srgbClr val="000000"/>
                </a:solidFill>
                <a:latin typeface="TimesNewRomanPSMT"/>
              </a:rPr>
              <a:t>• Faster page loading</a:t>
            </a:r>
          </a:p>
          <a:p>
            <a:endParaRPr lang="en-IN" sz="3200" dirty="0">
              <a:solidFill>
                <a:srgbClr val="000000"/>
              </a:solidFill>
              <a:latin typeface="TimesNewRomanPSMT"/>
            </a:endParaRPr>
          </a:p>
          <a:p>
            <a:r>
              <a:rPr lang="en-IN" sz="3200" dirty="0">
                <a:solidFill>
                  <a:srgbClr val="000000"/>
                </a:solidFill>
                <a:latin typeface="TimesNewRomanPSMT"/>
              </a:rPr>
              <a:t>• Better accessibility for users</a:t>
            </a:r>
          </a:p>
          <a:p>
            <a:endParaRPr lang="en-IN" sz="3200" dirty="0">
              <a:solidFill>
                <a:srgbClr val="000000"/>
              </a:solidFill>
              <a:latin typeface="TimesNewRomanPSMT"/>
            </a:endParaRPr>
          </a:p>
          <a:p>
            <a:r>
              <a:rPr lang="en-IN" sz="3200" dirty="0">
                <a:solidFill>
                  <a:srgbClr val="000000"/>
                </a:solidFill>
                <a:latin typeface="TimesNewRomanPSMT"/>
              </a:rPr>
              <a:t>• Easy to learn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2189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9AB4C3-475B-487C-85FD-66A77C2AD41F}"/>
              </a:ext>
            </a:extLst>
          </p:cNvPr>
          <p:cNvSpPr/>
          <p:nvPr/>
        </p:nvSpPr>
        <p:spPr>
          <a:xfrm>
            <a:off x="754965" y="519557"/>
            <a:ext cx="100912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“HTML without CSS is like a piece of candy without a pretty wrapper.”</a:t>
            </a:r>
          </a:p>
          <a:p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and CSS work together to produce beautiful and functional Web sites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HTML = structure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CSS =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4BB023-C4B8-4FC1-9231-5C41E966B3F5}"/>
              </a:ext>
            </a:extLst>
          </p:cNvPr>
          <p:cNvSpPr/>
          <p:nvPr/>
        </p:nvSpPr>
        <p:spPr>
          <a:xfrm>
            <a:off x="323557" y="2150773"/>
            <a:ext cx="1173245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NewRomanPSMT"/>
              </a:rPr>
              <a:t>Attach a style sheet to a page by adding the code to the  &lt;head&gt; section of the HTML page. </a:t>
            </a:r>
          </a:p>
          <a:p>
            <a:endParaRPr lang="en-IN" sz="2000" dirty="0">
              <a:solidFill>
                <a:srgbClr val="000000"/>
              </a:solidFill>
              <a:latin typeface="TimesNewRomanPSMT"/>
            </a:endParaRPr>
          </a:p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TimesNewRomanPSMT"/>
              </a:rPr>
              <a:t>There are </a:t>
            </a:r>
            <a:r>
              <a:rPr lang="en-IN" sz="2000" b="1" i="1" u="none" strike="noStrike" baseline="0" dirty="0">
                <a:solidFill>
                  <a:srgbClr val="000000"/>
                </a:solidFill>
                <a:latin typeface="TimesNewRomanPS-BoldItalicMT"/>
              </a:rPr>
              <a:t>3 ways </a:t>
            </a:r>
            <a:r>
              <a:rPr lang="en-IN" sz="2000" b="0" i="0" u="none" strike="noStrike" baseline="0" dirty="0">
                <a:solidFill>
                  <a:srgbClr val="000000"/>
                </a:solidFill>
                <a:latin typeface="TimesNewRomanPSMT"/>
              </a:rPr>
              <a:t>to attach CSS to a page:</a:t>
            </a:r>
          </a:p>
          <a:p>
            <a:endParaRPr lang="en-IN" b="1" dirty="0">
              <a:solidFill>
                <a:srgbClr val="000000"/>
              </a:solidFill>
              <a:latin typeface="TimesNewRomanPS-BoldMT"/>
            </a:endParaRPr>
          </a:p>
          <a:p>
            <a:r>
              <a:rPr lang="en-IN" b="1" dirty="0">
                <a:solidFill>
                  <a:srgbClr val="000000"/>
                </a:solidFill>
                <a:latin typeface="TimesNewRomanPS-BoldMT"/>
              </a:rPr>
              <a:t>1. External Style Sheet: </a:t>
            </a:r>
            <a:r>
              <a:rPr lang="en-IN" dirty="0">
                <a:solidFill>
                  <a:srgbClr val="000000"/>
                </a:solidFill>
                <a:latin typeface="TimesNewRomanPSMT"/>
              </a:rPr>
              <a:t>Best used to control styling on multiple pages.</a:t>
            </a:r>
          </a:p>
          <a:p>
            <a:r>
              <a:rPr lang="en-IN" dirty="0">
                <a:solidFill>
                  <a:srgbClr val="9A0000"/>
                </a:solidFill>
                <a:latin typeface="CourierNewPSMT"/>
              </a:rPr>
              <a:t>&lt;link </a:t>
            </a:r>
            <a:r>
              <a:rPr lang="en-IN" dirty="0" err="1">
                <a:solidFill>
                  <a:srgbClr val="9A0000"/>
                </a:solidFill>
                <a:latin typeface="CourierNewPSMT"/>
              </a:rPr>
              <a:t>rel</a:t>
            </a:r>
            <a:r>
              <a:rPr lang="en-IN" dirty="0">
                <a:solidFill>
                  <a:srgbClr val="9A0000"/>
                </a:solidFill>
                <a:latin typeface="CourierNewPSMT"/>
              </a:rPr>
              <a:t>="stylesheet" type="text/</a:t>
            </a:r>
            <a:r>
              <a:rPr lang="en-IN" dirty="0" err="1">
                <a:solidFill>
                  <a:srgbClr val="9A0000"/>
                </a:solidFill>
                <a:latin typeface="CourierNewPSMT"/>
              </a:rPr>
              <a:t>css</a:t>
            </a:r>
            <a:r>
              <a:rPr lang="en-IN" dirty="0">
                <a:solidFill>
                  <a:srgbClr val="9A0000"/>
                </a:solidFill>
                <a:latin typeface="CourierNewPSMT"/>
              </a:rPr>
              <a:t>“ media="all" </a:t>
            </a:r>
            <a:r>
              <a:rPr lang="en-IN" dirty="0" err="1">
                <a:solidFill>
                  <a:srgbClr val="9A0000"/>
                </a:solidFill>
                <a:latin typeface="CourierNewPSMT"/>
              </a:rPr>
              <a:t>href</a:t>
            </a:r>
            <a:r>
              <a:rPr lang="en-IN" dirty="0">
                <a:solidFill>
                  <a:srgbClr val="9A0000"/>
                </a:solidFill>
                <a:latin typeface="CourierNewPSMT"/>
              </a:rPr>
              <a:t>="</a:t>
            </a:r>
            <a:r>
              <a:rPr lang="en-IN" dirty="0" err="1">
                <a:solidFill>
                  <a:srgbClr val="9A0000"/>
                </a:solidFill>
                <a:latin typeface="CourierNewPSMT"/>
              </a:rPr>
              <a:t>css</a:t>
            </a:r>
            <a:r>
              <a:rPr lang="en-IN" dirty="0">
                <a:solidFill>
                  <a:srgbClr val="9A0000"/>
                </a:solidFill>
                <a:latin typeface="CourierNewPSMT"/>
              </a:rPr>
              <a:t>/styles.css" /&gt;</a:t>
            </a:r>
          </a:p>
          <a:p>
            <a:endParaRPr lang="en-IN" dirty="0">
              <a:solidFill>
                <a:srgbClr val="9A0000"/>
              </a:solidFill>
              <a:latin typeface="CourierNewPSMT"/>
            </a:endParaRPr>
          </a:p>
          <a:p>
            <a:r>
              <a:rPr lang="en-IN" dirty="0">
                <a:solidFill>
                  <a:srgbClr val="9A0000"/>
                </a:solidFill>
                <a:latin typeface="CourierNewPSMT"/>
              </a:rPr>
              <a:t>&lt;html&gt;</a:t>
            </a:r>
          </a:p>
          <a:p>
            <a:r>
              <a:rPr lang="en-IN" dirty="0">
                <a:solidFill>
                  <a:srgbClr val="9A0000"/>
                </a:solidFill>
                <a:latin typeface="CourierNewPSMT"/>
              </a:rPr>
              <a:t>&lt;head&gt;</a:t>
            </a:r>
          </a:p>
          <a:p>
            <a:r>
              <a:rPr lang="en-IN" dirty="0">
                <a:solidFill>
                  <a:srgbClr val="9A0000"/>
                </a:solidFill>
                <a:latin typeface="CourierNewPSMT"/>
              </a:rPr>
              <a:t>&lt;title&gt;</a:t>
            </a:r>
            <a:r>
              <a:rPr lang="en-IN" dirty="0" err="1">
                <a:solidFill>
                  <a:srgbClr val="9A0000"/>
                </a:solidFill>
                <a:latin typeface="CourierNewPSMT"/>
              </a:rPr>
              <a:t>css</a:t>
            </a:r>
            <a:r>
              <a:rPr lang="en-IN" dirty="0">
                <a:solidFill>
                  <a:srgbClr val="9A0000"/>
                </a:solidFill>
                <a:latin typeface="CourierNewPSMT"/>
              </a:rPr>
              <a:t> hello world&lt;/title&gt;</a:t>
            </a:r>
          </a:p>
          <a:p>
            <a:r>
              <a:rPr lang="en-IN" dirty="0">
                <a:solidFill>
                  <a:srgbClr val="9A0000"/>
                </a:solidFill>
                <a:latin typeface="CourierNewPSMT"/>
              </a:rPr>
              <a:t>&lt;link </a:t>
            </a:r>
            <a:r>
              <a:rPr lang="en-IN" dirty="0" err="1">
                <a:solidFill>
                  <a:srgbClr val="9A0000"/>
                </a:solidFill>
                <a:latin typeface="CourierNewPSMT"/>
              </a:rPr>
              <a:t>rel</a:t>
            </a:r>
            <a:r>
              <a:rPr lang="en-IN" dirty="0">
                <a:solidFill>
                  <a:srgbClr val="9A0000"/>
                </a:solidFill>
                <a:latin typeface="CourierNewPSMT"/>
              </a:rPr>
              <a:t>="stylesheet" type="text/</a:t>
            </a:r>
            <a:r>
              <a:rPr lang="en-IN" dirty="0" err="1">
                <a:solidFill>
                  <a:srgbClr val="9A0000"/>
                </a:solidFill>
                <a:latin typeface="CourierNewPSMT"/>
              </a:rPr>
              <a:t>css</a:t>
            </a:r>
            <a:r>
              <a:rPr lang="en-IN" dirty="0">
                <a:solidFill>
                  <a:srgbClr val="9A0000"/>
                </a:solidFill>
                <a:latin typeface="CourierNewPSMT"/>
              </a:rPr>
              <a:t>" </a:t>
            </a:r>
            <a:r>
              <a:rPr lang="en-IN" dirty="0" err="1">
                <a:solidFill>
                  <a:srgbClr val="9A0000"/>
                </a:solidFill>
                <a:latin typeface="CourierNewPSMT"/>
              </a:rPr>
              <a:t>href</a:t>
            </a:r>
            <a:r>
              <a:rPr lang="en-IN" dirty="0">
                <a:solidFill>
                  <a:srgbClr val="9A0000"/>
                </a:solidFill>
                <a:latin typeface="CourierNewPSMT"/>
              </a:rPr>
              <a:t>="style1.css" title= "style 1"/&gt;</a:t>
            </a:r>
          </a:p>
          <a:p>
            <a:r>
              <a:rPr lang="en-IN" dirty="0">
                <a:solidFill>
                  <a:srgbClr val="9A0000"/>
                </a:solidFill>
                <a:latin typeface="CourierNewPSMT"/>
              </a:rPr>
              <a:t>&lt;link </a:t>
            </a:r>
            <a:r>
              <a:rPr lang="en-IN" dirty="0" err="1">
                <a:solidFill>
                  <a:srgbClr val="9A0000"/>
                </a:solidFill>
                <a:latin typeface="CourierNewPSMT"/>
              </a:rPr>
              <a:t>rel</a:t>
            </a:r>
            <a:r>
              <a:rPr lang="en-IN" dirty="0">
                <a:solidFill>
                  <a:srgbClr val="9A0000"/>
                </a:solidFill>
                <a:latin typeface="CourierNewPSMT"/>
              </a:rPr>
              <a:t>="stylesheet" type="text/</a:t>
            </a:r>
            <a:r>
              <a:rPr lang="en-IN" dirty="0" err="1">
                <a:solidFill>
                  <a:srgbClr val="9A0000"/>
                </a:solidFill>
                <a:latin typeface="CourierNewPSMT"/>
              </a:rPr>
              <a:t>css</a:t>
            </a:r>
            <a:r>
              <a:rPr lang="en-IN" dirty="0">
                <a:solidFill>
                  <a:srgbClr val="9A0000"/>
                </a:solidFill>
                <a:latin typeface="CourierNewPSMT"/>
              </a:rPr>
              <a:t>" </a:t>
            </a:r>
            <a:r>
              <a:rPr lang="en-IN" dirty="0" err="1">
                <a:solidFill>
                  <a:srgbClr val="9A0000"/>
                </a:solidFill>
                <a:latin typeface="CourierNewPSMT"/>
              </a:rPr>
              <a:t>href</a:t>
            </a:r>
            <a:r>
              <a:rPr lang="en-IN" dirty="0">
                <a:solidFill>
                  <a:srgbClr val="9A0000"/>
                </a:solidFill>
                <a:latin typeface="CourierNewPSMT"/>
              </a:rPr>
              <a:t>="style2.css" title= "style 2"/&gt;</a:t>
            </a:r>
          </a:p>
          <a:p>
            <a:r>
              <a:rPr lang="en-IN" dirty="0">
                <a:solidFill>
                  <a:srgbClr val="9A0000"/>
                </a:solidFill>
                <a:latin typeface="CourierNewPSMT"/>
              </a:rPr>
              <a:t>&lt;/head&gt;</a:t>
            </a:r>
          </a:p>
          <a:p>
            <a:r>
              <a:rPr lang="en-IN" dirty="0">
                <a:solidFill>
                  <a:srgbClr val="9A0000"/>
                </a:solidFill>
                <a:latin typeface="CourierNewPSMT"/>
              </a:rPr>
              <a:t>&lt;body&gt;</a:t>
            </a:r>
          </a:p>
          <a:p>
            <a:r>
              <a:rPr lang="en-IN" dirty="0">
                <a:solidFill>
                  <a:srgbClr val="9A0000"/>
                </a:solidFill>
                <a:latin typeface="CourierNewPSMT"/>
              </a:rPr>
              <a:t>&lt;p&gt; Hello World&lt;/p&gt;</a:t>
            </a:r>
          </a:p>
          <a:p>
            <a:r>
              <a:rPr lang="en-IN" dirty="0">
                <a:solidFill>
                  <a:srgbClr val="9A0000"/>
                </a:solidFill>
                <a:latin typeface="CourierNewPSMT"/>
              </a:rPr>
              <a:t>&lt;/body&gt;</a:t>
            </a:r>
          </a:p>
          <a:p>
            <a:r>
              <a:rPr lang="en-IN" dirty="0">
                <a:solidFill>
                  <a:srgbClr val="9A0000"/>
                </a:solidFill>
                <a:latin typeface="CourierNewPSMT"/>
              </a:rPr>
              <a:t>&lt;/html&gt;</a:t>
            </a:r>
            <a:endParaRPr lang="en-IN" b="1" dirty="0">
              <a:solidFill>
                <a:srgbClr val="000000"/>
              </a:solidFill>
              <a:latin typeface="TimesNewRomanPS-BoldMT"/>
            </a:endParaRPr>
          </a:p>
        </p:txBody>
      </p:sp>
    </p:spTree>
    <p:extLst>
      <p:ext uri="{BB962C8B-B14F-4D97-AF65-F5344CB8AC3E}">
        <p14:creationId xmlns:p14="http://schemas.microsoft.com/office/powerpoint/2010/main" val="88288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18CC6-DA15-4390-AA97-4C8749033EE5}"/>
              </a:ext>
            </a:extLst>
          </p:cNvPr>
          <p:cNvSpPr/>
          <p:nvPr/>
        </p:nvSpPr>
        <p:spPr>
          <a:xfrm>
            <a:off x="393895" y="130872"/>
            <a:ext cx="1071958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b="1" dirty="0">
              <a:solidFill>
                <a:srgbClr val="000000"/>
              </a:solidFill>
              <a:latin typeface="TimesNewRomanPS-BoldMT"/>
            </a:endParaRPr>
          </a:p>
          <a:p>
            <a:endParaRPr lang="en-IN" sz="2800" b="1" dirty="0">
              <a:solidFill>
                <a:srgbClr val="000000"/>
              </a:solidFill>
              <a:latin typeface="TimesNewRomanPS-BoldMT"/>
            </a:endParaRPr>
          </a:p>
          <a:p>
            <a:endParaRPr lang="en-IN" sz="2800" b="1" dirty="0">
              <a:solidFill>
                <a:srgbClr val="000000"/>
              </a:solidFill>
              <a:latin typeface="TimesNewRomanPS-BoldMT"/>
            </a:endParaRPr>
          </a:p>
          <a:p>
            <a:endParaRPr lang="en-IN" sz="2800" b="1" dirty="0">
              <a:solidFill>
                <a:srgbClr val="000000"/>
              </a:solidFill>
              <a:latin typeface="TimesNewRomanPS-BoldMT"/>
            </a:endParaRPr>
          </a:p>
          <a:p>
            <a:endParaRPr lang="en-IN" sz="2800" b="1" dirty="0">
              <a:solidFill>
                <a:srgbClr val="000000"/>
              </a:solidFill>
              <a:latin typeface="TimesNewRomanPS-BoldMT"/>
            </a:endParaRPr>
          </a:p>
          <a:p>
            <a:endParaRPr lang="en-IN" sz="2800" b="1" dirty="0">
              <a:solidFill>
                <a:srgbClr val="000000"/>
              </a:solidFill>
              <a:latin typeface="TimesNewRomanPS-BoldMT"/>
            </a:endParaRPr>
          </a:p>
          <a:p>
            <a:endParaRPr lang="en-IN" sz="2800" b="1" dirty="0">
              <a:solidFill>
                <a:srgbClr val="000000"/>
              </a:solidFill>
              <a:latin typeface="TimesNewRomanPS-BoldMT"/>
            </a:endParaRPr>
          </a:p>
          <a:p>
            <a:endParaRPr lang="en-IN" sz="2800" b="1" dirty="0">
              <a:solidFill>
                <a:srgbClr val="000000"/>
              </a:solidFill>
              <a:latin typeface="TimesNewRomanPS-BoldMT"/>
            </a:endParaRPr>
          </a:p>
          <a:p>
            <a:endParaRPr lang="en-I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Internal Style Sheet: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used to control styling on one page.</a:t>
            </a:r>
          </a:p>
          <a:p>
            <a:r>
              <a:rPr lang="en-IN" sz="2400" dirty="0">
                <a:solidFill>
                  <a:srgbClr val="9A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&lt;style type=“text/</a:t>
            </a:r>
            <a:r>
              <a:rPr lang="en-IN" sz="2400" dirty="0" err="1">
                <a:solidFill>
                  <a:srgbClr val="9A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2400" dirty="0">
                <a:solidFill>
                  <a:srgbClr val="9A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0" i="0" u="none" strike="noStrike" baseline="0" dirty="0">
              <a:solidFill>
                <a:srgbClr val="7421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5CEB9E-0A46-41CC-A177-011824963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9944"/>
              </p:ext>
            </p:extLst>
          </p:nvPr>
        </p:nvGraphicFramePr>
        <p:xfrm>
          <a:off x="1689685" y="193040"/>
          <a:ext cx="8128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029143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28643623"/>
                    </a:ext>
                  </a:extLst>
                </a:gridCol>
              </a:tblGrid>
              <a:tr h="597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baseline="0" dirty="0">
                          <a:solidFill>
                            <a:srgbClr val="742117"/>
                          </a:solidFill>
                          <a:latin typeface="TimesNewRomanPSMT"/>
                        </a:rPr>
                        <a:t>Value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baseline="0" dirty="0">
                          <a:solidFill>
                            <a:srgbClr val="742117"/>
                          </a:solidFill>
                          <a:latin typeface="TimesNewRomanPSMT"/>
                        </a:rPr>
                        <a:t>Media Type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671429"/>
                  </a:ext>
                </a:extLst>
              </a:tr>
              <a:tr h="341287">
                <a:tc>
                  <a:txBody>
                    <a:bodyPr/>
                    <a:lstStyle/>
                    <a:p>
                      <a:r>
                        <a:rPr lang="en-IN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All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46278"/>
                  </a:ext>
                </a:extLst>
              </a:tr>
              <a:tr h="341287">
                <a:tc>
                  <a:txBody>
                    <a:bodyPr/>
                    <a:lstStyle/>
                    <a:p>
                      <a:r>
                        <a:rPr lang="en-IN" dirty="0"/>
                        <a:t>Aural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Speech Synthesizer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56159"/>
                  </a:ext>
                </a:extLst>
              </a:tr>
              <a:tr h="341287">
                <a:tc>
                  <a:txBody>
                    <a:bodyPr/>
                    <a:lstStyle/>
                    <a:p>
                      <a:r>
                        <a:rPr lang="en-IN" dirty="0"/>
                        <a:t>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Television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30219"/>
                  </a:ext>
                </a:extLst>
              </a:tr>
              <a:tr h="341287">
                <a:tc>
                  <a:txBody>
                    <a:bodyPr/>
                    <a:lstStyle/>
                    <a:p>
                      <a:r>
                        <a:rPr lang="en-IN" dirty="0"/>
                        <a:t>Handheld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Handheld Devices such as mobile phones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6801"/>
                  </a:ext>
                </a:extLst>
              </a:tr>
              <a:tr h="341287">
                <a:tc>
                  <a:txBody>
                    <a:bodyPr/>
                    <a:lstStyle/>
                    <a:p>
                      <a:r>
                        <a:rPr lang="en-IN" dirty="0"/>
                        <a:t>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015839"/>
                  </a:ext>
                </a:extLst>
              </a:tr>
              <a:tr h="341287">
                <a:tc>
                  <a:txBody>
                    <a:bodyPr/>
                    <a:lstStyle/>
                    <a:p>
                      <a:r>
                        <a:rPr lang="en-IN" dirty="0"/>
                        <a:t>Projection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Projector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20331"/>
                  </a:ext>
                </a:extLst>
              </a:tr>
              <a:tr h="341287">
                <a:tc>
                  <a:txBody>
                    <a:bodyPr/>
                    <a:lstStyle/>
                    <a:p>
                      <a:r>
                        <a:rPr lang="en-IN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Computer Monitor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571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29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22AB9B-45E2-4867-BA36-B2229A255EEC}"/>
              </a:ext>
            </a:extLst>
          </p:cNvPr>
          <p:cNvSpPr/>
          <p:nvPr/>
        </p:nvSpPr>
        <p:spPr>
          <a:xfrm>
            <a:off x="773724" y="105013"/>
            <a:ext cx="9312812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&lt;style&gt;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background-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linen;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 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maroon;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margin-left: 40px;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&lt;/style&gt;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&lt;h1&gt;hello&lt;/h1&gt;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IN" sz="2400" dirty="0">
              <a:solidFill>
                <a:srgbClr val="7421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41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E9E8D5-43B0-434D-879D-3D530CE36C00}"/>
              </a:ext>
            </a:extLst>
          </p:cNvPr>
          <p:cNvSpPr/>
          <p:nvPr/>
        </p:nvSpPr>
        <p:spPr>
          <a:xfrm>
            <a:off x="562707" y="488241"/>
            <a:ext cx="1100093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Styles</a:t>
            </a:r>
          </a:p>
          <a:p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inline style may be used to apply a unique style for a single element.</a:t>
            </a:r>
          </a:p>
          <a:p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 inline styles, add the style attribute to the relevant element. The style attribute can contain any CSS property.</a:t>
            </a:r>
          </a:p>
          <a:p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 style="color:blue;margin-left:30px;"&gt;This is a heading&lt;/h1&gt;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style will be used when there is more than one style specified for an HTML element?</a:t>
            </a:r>
          </a:p>
          <a:p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Inline style (inside an HTML element)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External and Internal style sheets (in the head section)</a:t>
            </a:r>
          </a:p>
          <a:p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Browser default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7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9ECAA9-0535-4A97-9C6A-F42BE3513907}"/>
              </a:ext>
            </a:extLst>
          </p:cNvPr>
          <p:cNvSpPr/>
          <p:nvPr/>
        </p:nvSpPr>
        <p:spPr>
          <a:xfrm>
            <a:off x="286043" y="120402"/>
            <a:ext cx="11619914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742117"/>
                </a:solidFill>
                <a:latin typeface="TimesNewRomanPSMT"/>
              </a:rPr>
              <a:t>CSS Rule Structure</a:t>
            </a:r>
          </a:p>
          <a:p>
            <a:endParaRPr lang="en-IN" sz="2800" dirty="0">
              <a:solidFill>
                <a:srgbClr val="742117"/>
              </a:solidFill>
              <a:latin typeface="TimesNewRomanPSMT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A CSS RULE is made up of a selector and a declaration. A declaration consists of  property and value.</a:t>
            </a:r>
          </a:p>
          <a:p>
            <a:endParaRPr lang="en-IN" sz="2400" dirty="0">
              <a:solidFill>
                <a:srgbClr val="000000"/>
              </a:solidFill>
              <a:latin typeface="TimesNewRomanPSMT"/>
            </a:endParaRPr>
          </a:p>
          <a:p>
            <a:r>
              <a:rPr lang="en-IN" sz="2400" dirty="0">
                <a:solidFill>
                  <a:srgbClr val="0081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2400" dirty="0">
                <a:solidFill>
                  <a:srgbClr val="9A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property: value;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}- Declaration Block</a:t>
            </a:r>
          </a:p>
          <a:p>
            <a:endParaRPr lang="en-IN" sz="1400" dirty="0">
              <a:solidFill>
                <a:srgbClr val="000000"/>
              </a:solidFill>
              <a:latin typeface="TimesNewRomanPSMT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body {background: purple;}</a:t>
            </a: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Grouping Selectors</a:t>
            </a: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h1 {</a:t>
            </a:r>
            <a:r>
              <a:rPr lang="en-IN" sz="2400" dirty="0" err="1">
                <a:solidFill>
                  <a:srgbClr val="000000"/>
                </a:solidFill>
                <a:latin typeface="TimesNewRomanPSMT"/>
              </a:rPr>
              <a:t>color</a:t>
            </a:r>
            <a:r>
              <a:rPr lang="en-IN" sz="2400" dirty="0">
                <a:solidFill>
                  <a:srgbClr val="000000"/>
                </a:solidFill>
                <a:latin typeface="TimesNewRomanPSMT"/>
              </a:rPr>
              <a:t>: black;}</a:t>
            </a: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h1 {font-weight: bold;}</a:t>
            </a: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h1 {background: white;}</a:t>
            </a:r>
          </a:p>
          <a:p>
            <a:endParaRPr lang="en-IN" dirty="0"/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h1 {</a:t>
            </a:r>
          </a:p>
          <a:p>
            <a:r>
              <a:rPr lang="en-IN" sz="2400" dirty="0" err="1">
                <a:solidFill>
                  <a:srgbClr val="000000"/>
                </a:solidFill>
                <a:latin typeface="TimesNewRomanPSMT"/>
              </a:rPr>
              <a:t>color</a:t>
            </a:r>
            <a:r>
              <a:rPr lang="en-IN" sz="2400" dirty="0">
                <a:solidFill>
                  <a:srgbClr val="000000"/>
                </a:solidFill>
                <a:latin typeface="TimesNewRomanPSMT"/>
              </a:rPr>
              <a:t>: black;</a:t>
            </a: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font-weight: bold;     Group the same selector with different declarations together on one line.</a:t>
            </a: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background: white;</a:t>
            </a: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67AE1B-C97F-4025-A15D-D9D546FF0E07}"/>
              </a:ext>
            </a:extLst>
          </p:cNvPr>
          <p:cNvSpPr/>
          <p:nvPr/>
        </p:nvSpPr>
        <p:spPr>
          <a:xfrm>
            <a:off x="407963" y="210026"/>
            <a:ext cx="11146301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h1 {</a:t>
            </a:r>
            <a:r>
              <a:rPr lang="en-IN" sz="2400" dirty="0" err="1">
                <a:solidFill>
                  <a:srgbClr val="000000"/>
                </a:solidFill>
                <a:latin typeface="TimesNewRomanPSMT"/>
              </a:rPr>
              <a:t>color</a:t>
            </a:r>
            <a:r>
              <a:rPr lang="en-IN" sz="2400" dirty="0">
                <a:solidFill>
                  <a:srgbClr val="000000"/>
                </a:solidFill>
                <a:latin typeface="TimesNewRomanPSMT"/>
              </a:rPr>
              <a:t>: yellow;}</a:t>
            </a: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h2 {</a:t>
            </a:r>
            <a:r>
              <a:rPr lang="en-IN" sz="2400" dirty="0" err="1">
                <a:solidFill>
                  <a:srgbClr val="000000"/>
                </a:solidFill>
                <a:latin typeface="TimesNewRomanPSMT"/>
              </a:rPr>
              <a:t>color</a:t>
            </a:r>
            <a:r>
              <a:rPr lang="en-IN" sz="2400" dirty="0">
                <a:solidFill>
                  <a:srgbClr val="000000"/>
                </a:solidFill>
                <a:latin typeface="TimesNewRomanPSMT"/>
              </a:rPr>
              <a:t>: yellow;}</a:t>
            </a: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h3 {</a:t>
            </a:r>
            <a:r>
              <a:rPr lang="en-IN" sz="2400" dirty="0" err="1">
                <a:solidFill>
                  <a:srgbClr val="000000"/>
                </a:solidFill>
                <a:latin typeface="TimesNewRomanPSMT"/>
              </a:rPr>
              <a:t>color</a:t>
            </a:r>
            <a:r>
              <a:rPr lang="en-IN" sz="2400" dirty="0">
                <a:solidFill>
                  <a:srgbClr val="000000"/>
                </a:solidFill>
                <a:latin typeface="TimesNewRomanPSMT"/>
              </a:rPr>
              <a:t>: yellow;}</a:t>
            </a:r>
          </a:p>
          <a:p>
            <a:endParaRPr lang="en-IN" sz="2400" dirty="0">
              <a:solidFill>
                <a:srgbClr val="000000"/>
              </a:solidFill>
              <a:latin typeface="TimesNewRomanPSMT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Example of grouping selectors (both are correct):</a:t>
            </a:r>
          </a:p>
          <a:p>
            <a:r>
              <a:rPr lang="pt-BR" sz="2400" dirty="0">
                <a:solidFill>
                  <a:srgbClr val="000000"/>
                </a:solidFill>
                <a:latin typeface="TimesNewRomanPSMT"/>
              </a:rPr>
              <a:t>h1, h2, h3 {color: yellow;}</a:t>
            </a:r>
          </a:p>
          <a:p>
            <a:endParaRPr lang="en-IN" dirty="0"/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Comments in CSS</a:t>
            </a:r>
          </a:p>
          <a:p>
            <a:endParaRPr lang="en-IN" sz="2400" dirty="0">
              <a:solidFill>
                <a:srgbClr val="000000"/>
              </a:solidFill>
              <a:latin typeface="TimesNewRomanPSMT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• Explain the purpose of the coding</a:t>
            </a:r>
          </a:p>
          <a:p>
            <a:endParaRPr lang="en-IN" sz="2400" dirty="0">
              <a:solidFill>
                <a:srgbClr val="000000"/>
              </a:solidFill>
              <a:latin typeface="TimesNewRomanPSMT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• Help others read and understand the code</a:t>
            </a:r>
          </a:p>
          <a:p>
            <a:endParaRPr lang="en-IN" sz="2400" dirty="0">
              <a:solidFill>
                <a:srgbClr val="000000"/>
              </a:solidFill>
              <a:latin typeface="TimesNewRomanPSMT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• Serve as a reminder to you for what it all means</a:t>
            </a:r>
          </a:p>
          <a:p>
            <a:endParaRPr lang="en-IN" sz="2400" dirty="0">
              <a:solidFill>
                <a:srgbClr val="000000"/>
              </a:solidFill>
              <a:latin typeface="TimesNewRomanPSMT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• Starts with /*and ends with*/</a:t>
            </a:r>
          </a:p>
          <a:p>
            <a:endParaRPr lang="en-IN" sz="2400" dirty="0">
              <a:solidFill>
                <a:srgbClr val="000000"/>
              </a:solidFill>
              <a:latin typeface="TimesNewRomanPSMT"/>
            </a:endParaRPr>
          </a:p>
          <a:p>
            <a:r>
              <a:rPr lang="en-IN" sz="2400" dirty="0">
                <a:solidFill>
                  <a:srgbClr val="000000"/>
                </a:solidFill>
                <a:latin typeface="TimesNewRomanPSMT"/>
              </a:rPr>
              <a:t>p {</a:t>
            </a:r>
            <a:r>
              <a:rPr lang="en-IN" sz="2400" dirty="0" err="1">
                <a:solidFill>
                  <a:srgbClr val="000000"/>
                </a:solidFill>
                <a:latin typeface="TimesNewRomanPSMT"/>
              </a:rPr>
              <a:t>color</a:t>
            </a:r>
            <a:r>
              <a:rPr lang="en-IN" sz="2400" dirty="0">
                <a:solidFill>
                  <a:srgbClr val="000000"/>
                </a:solidFill>
                <a:latin typeface="TimesNewRomanPSMT"/>
              </a:rPr>
              <a:t>: #ff0000;} /*Company Branding*/</a:t>
            </a:r>
          </a:p>
        </p:txBody>
      </p:sp>
    </p:spTree>
    <p:extLst>
      <p:ext uri="{BB962C8B-B14F-4D97-AF65-F5344CB8AC3E}">
        <p14:creationId xmlns:p14="http://schemas.microsoft.com/office/powerpoint/2010/main" val="438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1082</Words>
  <Application>Microsoft Office PowerPoint</Application>
  <PresentationFormat>Widescreen</PresentationFormat>
  <Paragraphs>275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ArialMT</vt:lpstr>
      <vt:lpstr>Calibri</vt:lpstr>
      <vt:lpstr>Calibri Light</vt:lpstr>
      <vt:lpstr>Consolas</vt:lpstr>
      <vt:lpstr>Courier New</vt:lpstr>
      <vt:lpstr>CourierNewPSMT</vt:lpstr>
      <vt:lpstr>Times New Roman</vt:lpstr>
      <vt:lpstr>TimesNewRomanPS-BoldItalicMT</vt:lpstr>
      <vt:lpstr>TimesNewRomanPS-BoldMT</vt:lpstr>
      <vt:lpstr>TimesNewRomanPSMT</vt:lpstr>
      <vt:lpstr>Verdana</vt:lpstr>
      <vt:lpstr>Office Theme</vt:lpstr>
      <vt:lpstr>PowerPoint Presentation</vt:lpstr>
      <vt:lpstr>What is CSS?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list-style-type property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alka leekha</dc:creator>
  <cp:lastModifiedBy>alka leekha</cp:lastModifiedBy>
  <cp:revision>25</cp:revision>
  <dcterms:created xsi:type="dcterms:W3CDTF">2018-01-19T07:31:57Z</dcterms:created>
  <dcterms:modified xsi:type="dcterms:W3CDTF">2018-02-06T07:46:15Z</dcterms:modified>
</cp:coreProperties>
</file>