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4" r:id="rId3"/>
    <p:sldId id="335" r:id="rId4"/>
    <p:sldId id="336" r:id="rId5"/>
    <p:sldId id="337" r:id="rId6"/>
    <p:sldId id="256" r:id="rId7"/>
    <p:sldId id="258" r:id="rId8"/>
    <p:sldId id="259" r:id="rId9"/>
    <p:sldId id="260" r:id="rId10"/>
    <p:sldId id="261" r:id="rId11"/>
    <p:sldId id="263" r:id="rId12"/>
    <p:sldId id="264" r:id="rId13"/>
    <p:sldId id="262"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ED81-2DDE-48B6-BCFF-D918DAEBC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A6325E-D752-4CCE-A832-0A15FA521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9C1B4F-1E4D-4309-9302-B578D73BE289}"/>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5" name="Footer Placeholder 4">
            <a:extLst>
              <a:ext uri="{FF2B5EF4-FFF2-40B4-BE49-F238E27FC236}">
                <a16:creationId xmlns:a16="http://schemas.microsoft.com/office/drawing/2014/main" id="{9B3C4703-A5E0-436D-BBB1-86BAA4A33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089049-3768-417E-A650-07CD98C029B4}"/>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284208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F09F-1566-4FCC-B98C-2875495A25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4CFFAA-9619-4DFF-B22D-0B50FAE25F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98C24-D3EC-4B14-9773-3AD8D181617C}"/>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5" name="Footer Placeholder 4">
            <a:extLst>
              <a:ext uri="{FF2B5EF4-FFF2-40B4-BE49-F238E27FC236}">
                <a16:creationId xmlns:a16="http://schemas.microsoft.com/office/drawing/2014/main" id="{7849F311-01AF-4002-9D08-8C0DF468B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83D8B-3291-4541-8C44-378BA617CEDF}"/>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154782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2E8DE-7B79-441E-95B8-F8DCB9EFE9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96CD4B-A6E1-482E-9FD1-D351A10B76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5C662-CC71-47F6-8918-8C8A6F4CC501}"/>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5" name="Footer Placeholder 4">
            <a:extLst>
              <a:ext uri="{FF2B5EF4-FFF2-40B4-BE49-F238E27FC236}">
                <a16:creationId xmlns:a16="http://schemas.microsoft.com/office/drawing/2014/main" id="{90FEAE48-2B51-4C58-9B87-E0C2CBE31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BACC0-3512-45D4-8298-D5D4F4A637A7}"/>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265117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018C-933C-46A0-9773-88E548F3C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268A83-7DF3-4152-BE5E-5FC1B68F62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B81A1-FFCE-425C-A98B-8DE09D6BB75C}"/>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5" name="Footer Placeholder 4">
            <a:extLst>
              <a:ext uri="{FF2B5EF4-FFF2-40B4-BE49-F238E27FC236}">
                <a16:creationId xmlns:a16="http://schemas.microsoft.com/office/drawing/2014/main" id="{A66D4675-0D2B-4268-A5D5-5CA045E3A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906C0-948E-4D5A-AF90-C4C8C6F00814}"/>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393719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8164-6DE2-4603-AF1B-D78733F2D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A36752-9137-4872-9602-2F41B3131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58E163-E4CE-46C5-AA7E-0A9DFE26BA88}"/>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5" name="Footer Placeholder 4">
            <a:extLst>
              <a:ext uri="{FF2B5EF4-FFF2-40B4-BE49-F238E27FC236}">
                <a16:creationId xmlns:a16="http://schemas.microsoft.com/office/drawing/2014/main" id="{3A7599A8-B0C5-403D-B394-D4EB03CED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30B1C-C5A5-4BC9-8D65-E2D0B97A9926}"/>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304694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0F6A-3A91-496D-BF56-C98269307D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6F232-43CE-4EB6-A762-F0ADCAF643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9EA6D7-09DA-4A3B-A91F-0FAF67A195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F9C470-DCED-4B33-B340-13FF5A658433}"/>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6" name="Footer Placeholder 5">
            <a:extLst>
              <a:ext uri="{FF2B5EF4-FFF2-40B4-BE49-F238E27FC236}">
                <a16:creationId xmlns:a16="http://schemas.microsoft.com/office/drawing/2014/main" id="{66322F19-7FFA-40CA-9F5C-D0D88E4F5B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582140-DA26-4EF2-A55E-511EA9851811}"/>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26586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A4BA-8EDC-4622-95B8-1F18B96223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784893-95EA-4CFF-840A-87FDE37EA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2009E4-0EFB-423B-9221-1BD66F1BA6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B80D4C-DE44-43C6-9C87-CCB4F6CCFC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E7CC7C-8260-4081-A35A-E0E2D9666F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AD62E6-9010-4A4E-A13F-B2237FAE2F80}"/>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8" name="Footer Placeholder 7">
            <a:extLst>
              <a:ext uri="{FF2B5EF4-FFF2-40B4-BE49-F238E27FC236}">
                <a16:creationId xmlns:a16="http://schemas.microsoft.com/office/drawing/2014/main" id="{7E121CAC-3D66-4BF5-AFDB-C982C0F525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802DEC-7B14-49CB-B2C9-C6E8FDE7032B}"/>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219802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AB2D-64FA-4BBB-B399-5C5C8D3D7A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83480F-E1CC-4BF5-9801-2159A3F18151}"/>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4" name="Footer Placeholder 3">
            <a:extLst>
              <a:ext uri="{FF2B5EF4-FFF2-40B4-BE49-F238E27FC236}">
                <a16:creationId xmlns:a16="http://schemas.microsoft.com/office/drawing/2014/main" id="{0979432B-7783-4B22-8586-129FBE6DB8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FF4AB6-3722-4B70-ADEC-26C58F1F4EA9}"/>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398969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1637B-73E8-4606-AB85-805747C3A788}"/>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3" name="Footer Placeholder 2">
            <a:extLst>
              <a:ext uri="{FF2B5EF4-FFF2-40B4-BE49-F238E27FC236}">
                <a16:creationId xmlns:a16="http://schemas.microsoft.com/office/drawing/2014/main" id="{AC6D3C39-B8D1-44DD-B9C8-C308C3217C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DAA1E6-5069-480B-98D4-E2FA10716DE6}"/>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94666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589D-0C94-47BE-94B5-1FD3DA390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8FE7BE-4874-4641-94C9-A92397FF1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3022C2-6481-4643-9FF7-DE5ED3730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48A3E7-90BA-4D10-B27B-DB8AEBE92275}"/>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6" name="Footer Placeholder 5">
            <a:extLst>
              <a:ext uri="{FF2B5EF4-FFF2-40B4-BE49-F238E27FC236}">
                <a16:creationId xmlns:a16="http://schemas.microsoft.com/office/drawing/2014/main" id="{B9ED849D-2347-4F30-B42F-DE7811CACD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F595D4-784A-4B0F-ADFF-2D75959E1892}"/>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309751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D7E6-2C8D-4100-BD71-5E2D68552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269B49-9E52-44DA-A202-568FE9DB5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2B1C98-7EE3-4287-85DA-A993E4241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6116EA-A96D-4048-84C4-41B2490F9AA6}"/>
              </a:ext>
            </a:extLst>
          </p:cNvPr>
          <p:cNvSpPr>
            <a:spLocks noGrp="1"/>
          </p:cNvSpPr>
          <p:nvPr>
            <p:ph type="dt" sz="half" idx="10"/>
          </p:nvPr>
        </p:nvSpPr>
        <p:spPr/>
        <p:txBody>
          <a:bodyPr/>
          <a:lstStyle/>
          <a:p>
            <a:fld id="{933EEF8E-0C4A-46CD-9697-3C0B97000466}" type="datetimeFigureOut">
              <a:rPr lang="en-IN" smtClean="0"/>
              <a:t>13-01-2020</a:t>
            </a:fld>
            <a:endParaRPr lang="en-IN"/>
          </a:p>
        </p:txBody>
      </p:sp>
      <p:sp>
        <p:nvSpPr>
          <p:cNvPr id="6" name="Footer Placeholder 5">
            <a:extLst>
              <a:ext uri="{FF2B5EF4-FFF2-40B4-BE49-F238E27FC236}">
                <a16:creationId xmlns:a16="http://schemas.microsoft.com/office/drawing/2014/main" id="{1E53ABF4-A910-4F50-BF12-2056946DD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469E0-1F3E-4C14-9272-94E28A872C63}"/>
              </a:ext>
            </a:extLst>
          </p:cNvPr>
          <p:cNvSpPr>
            <a:spLocks noGrp="1"/>
          </p:cNvSpPr>
          <p:nvPr>
            <p:ph type="sldNum" sz="quarter" idx="12"/>
          </p:nvPr>
        </p:nvSpPr>
        <p:spPr/>
        <p:txBody>
          <a:bodyPr/>
          <a:lstStyle/>
          <a:p>
            <a:fld id="{CA717DD3-A1F9-45BC-937E-44F18B20172B}" type="slidenum">
              <a:rPr lang="en-IN" smtClean="0"/>
              <a:t>‹#›</a:t>
            </a:fld>
            <a:endParaRPr lang="en-IN"/>
          </a:p>
        </p:txBody>
      </p:sp>
    </p:spTree>
    <p:extLst>
      <p:ext uri="{BB962C8B-B14F-4D97-AF65-F5344CB8AC3E}">
        <p14:creationId xmlns:p14="http://schemas.microsoft.com/office/powerpoint/2010/main" val="293992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FFD71D-9E76-40E7-83BC-64F05ECF7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7AB93A-79B0-4380-B210-FAA020C28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D1480D-BC2C-49ED-8AF9-688D207CE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EEF8E-0C4A-46CD-9697-3C0B97000466}" type="datetimeFigureOut">
              <a:rPr lang="en-IN" smtClean="0"/>
              <a:t>13-01-2020</a:t>
            </a:fld>
            <a:endParaRPr lang="en-IN"/>
          </a:p>
        </p:txBody>
      </p:sp>
      <p:sp>
        <p:nvSpPr>
          <p:cNvPr id="5" name="Footer Placeholder 4">
            <a:extLst>
              <a:ext uri="{FF2B5EF4-FFF2-40B4-BE49-F238E27FC236}">
                <a16:creationId xmlns:a16="http://schemas.microsoft.com/office/drawing/2014/main" id="{659DB268-D416-42AD-BA4F-0EE7E798F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1D611F-A049-4DDD-B35E-6D43908C3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17DD3-A1F9-45BC-937E-44F18B20172B}" type="slidenum">
              <a:rPr lang="en-IN" smtClean="0"/>
              <a:t>‹#›</a:t>
            </a:fld>
            <a:endParaRPr lang="en-IN"/>
          </a:p>
        </p:txBody>
      </p:sp>
    </p:spTree>
    <p:extLst>
      <p:ext uri="{BB962C8B-B14F-4D97-AF65-F5344CB8AC3E}">
        <p14:creationId xmlns:p14="http://schemas.microsoft.com/office/powerpoint/2010/main" val="401894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tp://ftp.rfc-editor.org/in-notes/std/std5.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www.iana.org/assignments/port-numb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ftp://ftp.rfc-editor.org/in-notes/std/std6.tx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example.org/" TargetMode="External"/><Relationship Id="rId2" Type="http://schemas.openxmlformats.org/officeDocument/2006/relationships/hyperlink" Target="ftp://ftp.rfc-editor.org/in-notes/std/std13.txt" TargetMode="External"/><Relationship Id="rId1" Type="http://schemas.openxmlformats.org/officeDocument/2006/relationships/slideLayout" Target="../slideLayouts/slideLayout2.xml"/><Relationship Id="rId5" Type="http://schemas.openxmlformats.org/officeDocument/2006/relationships/hyperlink" Target="http://www.example.com/" TargetMode="External"/><Relationship Id="rId4" Type="http://schemas.openxmlformats.org/officeDocument/2006/relationships/hyperlink" Target="http://www.icann.org/tld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ftp://ftp.rfc-editor.org/in-notes/rfc2616.tx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www.example.com/something.html" TargetMode="External"/><Relationship Id="rId2" Type="http://schemas.openxmlformats.org/officeDocument/2006/relationships/hyperlink" Target="ftp://ftp.rfc-editor.org/in-notes/rfc2396.tx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tp://ftp.rfc-editor.org/in-notes/rfc2396.txt" TargetMode="External"/><Relationship Id="rId2" Type="http://schemas.openxmlformats.org/officeDocument/2006/relationships/hyperlink" Target="ftp://ftp.rfc-editor.org/in-notes/rfc2141.tx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ftp://ftp.rfc-editor.org/in-notes/rfc2046.tx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iana.org/assignments/character-set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tomcat.apache.org/tomcat-5.0-doc/confi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ftp://ftp.rfc-editor.org/in-notes/rfc2246.txt"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61DB-B92C-45BF-8C2B-665F7F848AA7}"/>
              </a:ext>
            </a:extLst>
          </p:cNvPr>
          <p:cNvSpPr>
            <a:spLocks noGrp="1"/>
          </p:cNvSpPr>
          <p:nvPr>
            <p:ph type="ctrTitle"/>
          </p:nvPr>
        </p:nvSpPr>
        <p:spPr/>
        <p:txBody>
          <a:bodyPr>
            <a:normAutofit fontScale="90000"/>
          </a:bodyPr>
          <a:lstStyle/>
          <a:p>
            <a:r>
              <a:rPr lang="en-IN" sz="5300" b="1" dirty="0">
                <a:latin typeface="Times New Roman" panose="02020603050405020304" pitchFamily="18" charset="0"/>
                <a:cs typeface="Times New Roman" panose="02020603050405020304" pitchFamily="18" charset="0"/>
              </a:rPr>
              <a:t>WEB ENGINEERING</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r>
              <a:rPr lang="en-IN" sz="5300" b="1" dirty="0">
                <a:latin typeface="Times New Roman" panose="02020603050405020304" pitchFamily="18" charset="0"/>
                <a:cs typeface="Times New Roman" panose="02020603050405020304" pitchFamily="18" charset="0"/>
              </a:rPr>
              <a:t>Paper Code: ETCS-308 </a:t>
            </a:r>
            <a:br>
              <a:rPr lang="en-IN" dirty="0"/>
            </a:br>
            <a:endParaRPr lang="en-IN" dirty="0"/>
          </a:p>
        </p:txBody>
      </p:sp>
      <p:sp>
        <p:nvSpPr>
          <p:cNvPr id="3" name="Subtitle 2">
            <a:extLst>
              <a:ext uri="{FF2B5EF4-FFF2-40B4-BE49-F238E27FC236}">
                <a16:creationId xmlns:a16="http://schemas.microsoft.com/office/drawing/2014/main" id="{E784FFD1-85E7-4B63-B1AB-BB08D1913DD7}"/>
              </a:ext>
            </a:extLst>
          </p:cNvPr>
          <p:cNvSpPr>
            <a:spLocks noGrp="1"/>
          </p:cNvSpPr>
          <p:nvPr>
            <p:ph type="subTitle" idx="1"/>
          </p:nvPr>
        </p:nvSpPr>
        <p:spPr>
          <a:xfrm>
            <a:off x="337626" y="3010487"/>
            <a:ext cx="11633980" cy="3601328"/>
          </a:xfrm>
        </p:spPr>
        <p:txBody>
          <a:bodyPr>
            <a:normAutofit fontScale="85000" lnSpcReduction="20000"/>
          </a:bodyPr>
          <a:lstStyle/>
          <a:p>
            <a:pPr algn="l"/>
            <a:r>
              <a:rPr lang="en-IN" b="1" dirty="0">
                <a:latin typeface="Times New Roman" panose="02020603050405020304" pitchFamily="18" charset="0"/>
                <a:cs typeface="Times New Roman" panose="02020603050405020304" pitchFamily="18" charset="0"/>
              </a:rPr>
              <a:t>Text Books:</a:t>
            </a:r>
          </a:p>
          <a:p>
            <a:pPr algn="l"/>
            <a:r>
              <a:rPr lang="en-IN" dirty="0">
                <a:latin typeface="Times New Roman" panose="02020603050405020304" pitchFamily="18" charset="0"/>
                <a:cs typeface="Times New Roman" panose="02020603050405020304" pitchFamily="18" charset="0"/>
              </a:rPr>
              <a:t>[T1] Web Technologies: A Computer Science Perspective, Jeffrey C. Jackson, Pearson Education India, 2007.</a:t>
            </a:r>
          </a:p>
          <a:p>
            <a:pPr algn="l"/>
            <a:r>
              <a:rPr lang="en-IN" dirty="0">
                <a:latin typeface="Times New Roman" panose="02020603050405020304" pitchFamily="18" charset="0"/>
                <a:cs typeface="Times New Roman" panose="02020603050405020304" pitchFamily="18" charset="0"/>
              </a:rPr>
              <a:t>[T2] Web Engineering: A Practitioner's Approach by Roger S Pressman, David Lowe, TMH, 2008.</a:t>
            </a:r>
          </a:p>
          <a:p>
            <a:pPr algn="l"/>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Reference Books:</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[R1] </a:t>
            </a:r>
            <a:r>
              <a:rPr lang="en-IN" dirty="0" err="1">
                <a:latin typeface="Times New Roman" panose="02020603050405020304" pitchFamily="18" charset="0"/>
                <a:cs typeface="Times New Roman" panose="02020603050405020304" pitchFamily="18" charset="0"/>
              </a:rPr>
              <a:t>Achyut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Godbole</a:t>
            </a:r>
            <a:r>
              <a:rPr lang="en-IN" dirty="0">
                <a:latin typeface="Times New Roman" panose="02020603050405020304" pitchFamily="18" charset="0"/>
                <a:cs typeface="Times New Roman" panose="02020603050405020304" pitchFamily="18" charset="0"/>
              </a:rPr>
              <a:t>, Atul </a:t>
            </a:r>
            <a:r>
              <a:rPr lang="en-IN" dirty="0" err="1">
                <a:latin typeface="Times New Roman" panose="02020603050405020304" pitchFamily="18" charset="0"/>
                <a:cs typeface="Times New Roman" panose="02020603050405020304" pitchFamily="18" charset="0"/>
              </a:rPr>
              <a:t>Kahate</a:t>
            </a:r>
            <a:r>
              <a:rPr lang="en-IN" dirty="0">
                <a:latin typeface="Times New Roman" panose="02020603050405020304" pitchFamily="18" charset="0"/>
                <a:cs typeface="Times New Roman" panose="02020603050405020304" pitchFamily="18" charset="0"/>
              </a:rPr>
              <a:t>, “Web Technologies”, McGraw-Hill Education, Third Edition.</a:t>
            </a:r>
          </a:p>
          <a:p>
            <a:pPr algn="l"/>
            <a:r>
              <a:rPr lang="en-IN" dirty="0">
                <a:latin typeface="Times New Roman" panose="02020603050405020304" pitchFamily="18" charset="0"/>
                <a:cs typeface="Times New Roman" panose="02020603050405020304" pitchFamily="18" charset="0"/>
              </a:rPr>
              <a:t>[R2] </a:t>
            </a:r>
            <a:r>
              <a:rPr lang="en-IN" dirty="0" err="1">
                <a:latin typeface="Times New Roman" panose="02020603050405020304" pitchFamily="18" charset="0"/>
                <a:cs typeface="Times New Roman" panose="02020603050405020304" pitchFamily="18" charset="0"/>
              </a:rPr>
              <a:t>Uttam</a:t>
            </a:r>
            <a:r>
              <a:rPr lang="en-IN" dirty="0">
                <a:latin typeface="Times New Roman" panose="02020603050405020304" pitchFamily="18" charset="0"/>
                <a:cs typeface="Times New Roman" panose="02020603050405020304" pitchFamily="18" charset="0"/>
              </a:rPr>
              <a:t> K Roy, “Web Technologies”, Oxford University Press, 2012.</a:t>
            </a:r>
          </a:p>
          <a:p>
            <a:pPr algn="l"/>
            <a:r>
              <a:rPr lang="en-IN" dirty="0">
                <a:latin typeface="Times New Roman" panose="02020603050405020304" pitchFamily="18" charset="0"/>
                <a:cs typeface="Times New Roman" panose="02020603050405020304" pitchFamily="18" charset="0"/>
              </a:rPr>
              <a:t>[R3] Chris Bates, "Web Programming", Wiley</a:t>
            </a:r>
          </a:p>
          <a:p>
            <a:pPr algn="l"/>
            <a:r>
              <a:rPr lang="en-IN" dirty="0">
                <a:latin typeface="Times New Roman" panose="02020603050405020304" pitchFamily="18" charset="0"/>
                <a:cs typeface="Times New Roman" panose="02020603050405020304" pitchFamily="18" charset="0"/>
              </a:rPr>
              <a:t>[R4] Web Engineering by </a:t>
            </a:r>
            <a:r>
              <a:rPr lang="en-IN" dirty="0" err="1">
                <a:latin typeface="Times New Roman" panose="02020603050405020304" pitchFamily="18" charset="0"/>
                <a:cs typeface="Times New Roman" panose="02020603050405020304" pitchFamily="18" charset="0"/>
              </a:rPr>
              <a:t>Gertel</a:t>
            </a:r>
            <a:r>
              <a:rPr lang="en-IN" dirty="0">
                <a:latin typeface="Times New Roman" panose="02020603050405020304" pitchFamily="18" charset="0"/>
                <a:cs typeface="Times New Roman" panose="02020603050405020304" pitchFamily="18" charset="0"/>
              </a:rPr>
              <a:t> Keppel, Birgit </a:t>
            </a:r>
            <a:r>
              <a:rPr lang="en-IN" dirty="0" err="1">
                <a:latin typeface="Times New Roman" panose="02020603050405020304" pitchFamily="18" charset="0"/>
                <a:cs typeface="Times New Roman" panose="02020603050405020304" pitchFamily="18" charset="0"/>
              </a:rPr>
              <a:t>Proll</a:t>
            </a:r>
            <a:r>
              <a:rPr lang="en-IN" dirty="0">
                <a:latin typeface="Times New Roman" panose="02020603050405020304" pitchFamily="18" charset="0"/>
                <a:cs typeface="Times New Roman" panose="02020603050405020304" pitchFamily="18" charset="0"/>
              </a:rPr>
              <a:t>, Siegfried Reich, Werner R., John Wiley.</a:t>
            </a:r>
          </a:p>
          <a:p>
            <a:pPr algn="l"/>
            <a:r>
              <a:rPr lang="en-IN" dirty="0">
                <a:latin typeface="Times New Roman" panose="02020603050405020304" pitchFamily="18" charset="0"/>
                <a:cs typeface="Times New Roman" panose="02020603050405020304" pitchFamily="18" charset="0"/>
              </a:rPr>
              <a:t>[R5] Thinking on the Web: </a:t>
            </a:r>
            <a:r>
              <a:rPr lang="en-IN" dirty="0" err="1">
                <a:latin typeface="Times New Roman" panose="02020603050405020304" pitchFamily="18" charset="0"/>
                <a:cs typeface="Times New Roman" panose="02020603050405020304" pitchFamily="18" charset="0"/>
              </a:rPr>
              <a:t>Berner's</a:t>
            </a:r>
            <a:r>
              <a:rPr lang="en-IN" dirty="0">
                <a:latin typeface="Times New Roman" panose="02020603050405020304" pitchFamily="18" charset="0"/>
                <a:cs typeface="Times New Roman" panose="02020603050405020304" pitchFamily="18" charset="0"/>
              </a:rPr>
              <a:t> LEE, </a:t>
            </a:r>
            <a:r>
              <a:rPr lang="en-IN" dirty="0" err="1">
                <a:latin typeface="Times New Roman" panose="02020603050405020304" pitchFamily="18" charset="0"/>
                <a:cs typeface="Times New Roman" panose="02020603050405020304" pitchFamily="18" charset="0"/>
              </a:rPr>
              <a:t>Godel</a:t>
            </a:r>
            <a:r>
              <a:rPr lang="en-IN" dirty="0">
                <a:latin typeface="Times New Roman" panose="02020603050405020304" pitchFamily="18" charset="0"/>
                <a:cs typeface="Times New Roman" panose="02020603050405020304" pitchFamily="18" charset="0"/>
              </a:rPr>
              <a:t> and Turing, John Wiley &amp; Sons Inc.</a:t>
            </a:r>
          </a:p>
        </p:txBody>
      </p:sp>
    </p:spTree>
    <p:extLst>
      <p:ext uri="{BB962C8B-B14F-4D97-AF65-F5344CB8AC3E}">
        <p14:creationId xmlns:p14="http://schemas.microsoft.com/office/powerpoint/2010/main" val="66181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283A-4EE6-4791-9830-B6977FAEF211}"/>
              </a:ext>
            </a:extLst>
          </p:cNvPr>
          <p:cNvSpPr>
            <a:spLocks noGrp="1"/>
          </p:cNvSpPr>
          <p:nvPr>
            <p:ph type="title"/>
          </p:nvPr>
        </p:nvSpPr>
        <p:spPr>
          <a:xfrm>
            <a:off x="838200" y="365126"/>
            <a:ext cx="10515600" cy="774358"/>
          </a:xfrm>
        </p:spPr>
        <p:txBody>
          <a:bodyPr/>
          <a:lstStyle/>
          <a:p>
            <a:pPr algn="ctr"/>
            <a:r>
              <a:rPr lang="en-US" altLang="en-US" dirty="0">
                <a:latin typeface="Times New Roman" panose="02020603050405020304" pitchFamily="18" charset="0"/>
                <a:cs typeface="Times New Roman" panose="02020603050405020304" pitchFamily="18" charset="0"/>
              </a:rPr>
              <a:t>Internet Protocol (IP)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220D1D-2059-4F2F-9BA6-7CD7D5A0F369}"/>
              </a:ext>
            </a:extLst>
          </p:cNvPr>
          <p:cNvSpPr>
            <a:spLocks noGrp="1"/>
          </p:cNvSpPr>
          <p:nvPr>
            <p:ph idx="1"/>
          </p:nvPr>
        </p:nvSpPr>
        <p:spPr>
          <a:xfrm>
            <a:off x="180535" y="1455395"/>
            <a:ext cx="11830930" cy="5037479"/>
          </a:xfrm>
        </p:spPr>
        <p:txBody>
          <a:bodyPr>
            <a:normAutofit fontScale="77500" lnSpcReduction="20000"/>
          </a:bodyPr>
          <a:lstStyle/>
          <a:p>
            <a:r>
              <a:rPr lang="en-US" altLang="en-US" sz="3600" dirty="0">
                <a:latin typeface="Times New Roman" panose="02020603050405020304" pitchFamily="18" charset="0"/>
                <a:cs typeface="Times New Roman" panose="02020603050405020304" pitchFamily="18" charset="0"/>
                <a:hlinkClick r:id="rId2"/>
              </a:rPr>
              <a:t>IP</a:t>
            </a:r>
            <a:r>
              <a:rPr lang="en-US" altLang="en-US" sz="3600" dirty="0">
                <a:latin typeface="Times New Roman" panose="02020603050405020304" pitchFamily="18" charset="0"/>
                <a:cs typeface="Times New Roman" panose="02020603050405020304" pitchFamily="18" charset="0"/>
              </a:rPr>
              <a:t> is the fundamental protocol defining the Internet (as the name implies!)</a:t>
            </a:r>
          </a:p>
          <a:p>
            <a:r>
              <a:rPr lang="en-US" altLang="en-US" sz="3600" dirty="0">
                <a:latin typeface="Times New Roman" panose="02020603050405020304" pitchFamily="18" charset="0"/>
                <a:cs typeface="Times New Roman" panose="02020603050405020304" pitchFamily="18" charset="0"/>
              </a:rPr>
              <a:t>IP address: </a:t>
            </a:r>
          </a:p>
          <a:p>
            <a:pPr lvl="1"/>
            <a:r>
              <a:rPr lang="en-US" altLang="en-US" sz="3600" dirty="0">
                <a:latin typeface="Times New Roman" panose="02020603050405020304" pitchFamily="18" charset="0"/>
                <a:cs typeface="Times New Roman" panose="02020603050405020304" pitchFamily="18" charset="0"/>
              </a:rPr>
              <a:t>32-bit number (in </a:t>
            </a:r>
            <a:r>
              <a:rPr lang="en-US" altLang="en-US" sz="3600" dirty="0">
                <a:latin typeface="Times New Roman" panose="02020603050405020304" pitchFamily="18" charset="0"/>
                <a:cs typeface="Times New Roman" panose="02020603050405020304" pitchFamily="18" charset="0"/>
                <a:hlinkClick r:id="rId2"/>
              </a:rPr>
              <a:t>IPv4</a:t>
            </a:r>
            <a:r>
              <a:rPr lang="en-US" altLang="en-US" sz="3600" dirty="0">
                <a:latin typeface="Times New Roman" panose="02020603050405020304" pitchFamily="18" charset="0"/>
                <a:cs typeface="Times New Roman" panose="02020603050405020304" pitchFamily="18" charset="0"/>
              </a:rPr>
              <a:t>)</a:t>
            </a:r>
          </a:p>
          <a:p>
            <a:pPr lvl="1"/>
            <a:r>
              <a:rPr lang="en-US" altLang="en-US" sz="3600" dirty="0">
                <a:latin typeface="Times New Roman" panose="02020603050405020304" pitchFamily="18" charset="0"/>
                <a:cs typeface="Times New Roman" panose="02020603050405020304" pitchFamily="18" charset="0"/>
              </a:rPr>
              <a:t>Associated with at most one device at a time (although device may have more than one)</a:t>
            </a:r>
          </a:p>
          <a:p>
            <a:pPr lvl="1"/>
            <a:r>
              <a:rPr lang="en-US" altLang="en-US" sz="3600" dirty="0">
                <a:latin typeface="Times New Roman" panose="02020603050405020304" pitchFamily="18" charset="0"/>
                <a:cs typeface="Times New Roman" panose="02020603050405020304" pitchFamily="18" charset="0"/>
              </a:rPr>
              <a:t>Written as four dot-separated bytes, e.g. 192.0.34.166</a:t>
            </a:r>
          </a:p>
          <a:p>
            <a:pPr algn="just"/>
            <a:r>
              <a:rPr lang="en-US" altLang="en-US" sz="3600" dirty="0">
                <a:latin typeface="Times New Roman" panose="02020603050405020304" pitchFamily="18" charset="0"/>
                <a:cs typeface="Times New Roman" panose="02020603050405020304" pitchFamily="18" charset="0"/>
              </a:rPr>
              <a:t>IP function: transfer data from </a:t>
            </a:r>
            <a:r>
              <a:rPr lang="en-US" altLang="en-US" sz="3600" dirty="0">
                <a:solidFill>
                  <a:schemeClr val="hlink"/>
                </a:solidFill>
                <a:latin typeface="Times New Roman" panose="02020603050405020304" pitchFamily="18" charset="0"/>
                <a:cs typeface="Times New Roman" panose="02020603050405020304" pitchFamily="18" charset="0"/>
              </a:rPr>
              <a:t>source</a:t>
            </a:r>
            <a:r>
              <a:rPr lang="en-US" altLang="en-US" sz="3600" dirty="0">
                <a:latin typeface="Times New Roman" panose="02020603050405020304" pitchFamily="18" charset="0"/>
                <a:cs typeface="Times New Roman" panose="02020603050405020304" pitchFamily="18" charset="0"/>
              </a:rPr>
              <a:t> device to </a:t>
            </a:r>
            <a:r>
              <a:rPr lang="en-US" altLang="en-US" sz="3600" dirty="0">
                <a:solidFill>
                  <a:schemeClr val="hlink"/>
                </a:solidFill>
                <a:latin typeface="Times New Roman" panose="02020603050405020304" pitchFamily="18" charset="0"/>
                <a:cs typeface="Times New Roman" panose="02020603050405020304" pitchFamily="18" charset="0"/>
              </a:rPr>
              <a:t>destination</a:t>
            </a:r>
            <a:r>
              <a:rPr lang="en-US" altLang="en-US" sz="3600" dirty="0">
                <a:latin typeface="Times New Roman" panose="02020603050405020304" pitchFamily="18" charset="0"/>
                <a:cs typeface="Times New Roman" panose="02020603050405020304" pitchFamily="18" charset="0"/>
              </a:rPr>
              <a:t> device</a:t>
            </a:r>
          </a:p>
          <a:p>
            <a:pPr algn="just"/>
            <a:r>
              <a:rPr lang="en-US" altLang="en-US" sz="3600" dirty="0">
                <a:latin typeface="Times New Roman" panose="02020603050405020304" pitchFamily="18" charset="0"/>
                <a:cs typeface="Times New Roman" panose="02020603050405020304" pitchFamily="18" charset="0"/>
              </a:rPr>
              <a:t>IP source software creates a </a:t>
            </a:r>
            <a:r>
              <a:rPr lang="en-US" altLang="en-US" sz="3600" dirty="0">
                <a:solidFill>
                  <a:schemeClr val="hlink"/>
                </a:solidFill>
                <a:latin typeface="Times New Roman" panose="02020603050405020304" pitchFamily="18" charset="0"/>
                <a:cs typeface="Times New Roman" panose="02020603050405020304" pitchFamily="18" charset="0"/>
              </a:rPr>
              <a:t>packet</a:t>
            </a:r>
            <a:r>
              <a:rPr lang="en-US" altLang="en-US" sz="3600" dirty="0">
                <a:latin typeface="Times New Roman" panose="02020603050405020304" pitchFamily="18" charset="0"/>
                <a:cs typeface="Times New Roman" panose="02020603050405020304" pitchFamily="18" charset="0"/>
              </a:rPr>
              <a:t> representing the data</a:t>
            </a:r>
          </a:p>
          <a:p>
            <a:pPr lvl="1" algn="just"/>
            <a:r>
              <a:rPr lang="en-US" altLang="en-US" sz="3600" dirty="0">
                <a:solidFill>
                  <a:schemeClr val="accent2"/>
                </a:solidFill>
                <a:latin typeface="Times New Roman" panose="02020603050405020304" pitchFamily="18" charset="0"/>
                <a:cs typeface="Times New Roman" panose="02020603050405020304" pitchFamily="18" charset="0"/>
              </a:rPr>
              <a:t>Header</a:t>
            </a:r>
            <a:r>
              <a:rPr lang="en-US" altLang="en-US" sz="3600" dirty="0">
                <a:latin typeface="Times New Roman" panose="02020603050405020304" pitchFamily="18" charset="0"/>
                <a:cs typeface="Times New Roman" panose="02020603050405020304" pitchFamily="18" charset="0"/>
              </a:rPr>
              <a:t>: source and destination IP addresses, length of data, etc.</a:t>
            </a:r>
          </a:p>
          <a:p>
            <a:pPr lvl="1" algn="just"/>
            <a:r>
              <a:rPr lang="en-US" altLang="en-US" sz="3600" dirty="0">
                <a:solidFill>
                  <a:schemeClr val="accent2"/>
                </a:solidFill>
                <a:latin typeface="Times New Roman" panose="02020603050405020304" pitchFamily="18" charset="0"/>
                <a:cs typeface="Times New Roman" panose="02020603050405020304" pitchFamily="18" charset="0"/>
              </a:rPr>
              <a:t>Data</a:t>
            </a:r>
            <a:r>
              <a:rPr lang="en-US" altLang="en-US" sz="3600" dirty="0">
                <a:latin typeface="Times New Roman" panose="02020603050405020304" pitchFamily="18" charset="0"/>
                <a:cs typeface="Times New Roman" panose="02020603050405020304" pitchFamily="18" charset="0"/>
              </a:rPr>
              <a:t> itself</a:t>
            </a:r>
          </a:p>
          <a:p>
            <a:pPr algn="just"/>
            <a:r>
              <a:rPr lang="en-US" altLang="en-US" sz="3600" dirty="0">
                <a:latin typeface="Times New Roman" panose="02020603050405020304" pitchFamily="18" charset="0"/>
                <a:cs typeface="Times New Roman" panose="02020603050405020304" pitchFamily="18" charset="0"/>
              </a:rPr>
              <a:t>If destination is on another LAN, packet is sent to a </a:t>
            </a:r>
            <a:r>
              <a:rPr lang="en-US" altLang="en-US" sz="3600" dirty="0">
                <a:solidFill>
                  <a:schemeClr val="hlink"/>
                </a:solidFill>
                <a:latin typeface="Times New Roman" panose="02020603050405020304" pitchFamily="18" charset="0"/>
                <a:cs typeface="Times New Roman" panose="02020603050405020304" pitchFamily="18" charset="0"/>
              </a:rPr>
              <a:t>gateway</a:t>
            </a:r>
            <a:r>
              <a:rPr lang="en-US" altLang="en-US" sz="3600" dirty="0">
                <a:latin typeface="Times New Roman" panose="02020603050405020304" pitchFamily="18" charset="0"/>
                <a:cs typeface="Times New Roman" panose="02020603050405020304" pitchFamily="18" charset="0"/>
              </a:rPr>
              <a:t> that connects to more than one network</a:t>
            </a:r>
          </a:p>
          <a:p>
            <a:endParaRPr lang="en-IN" dirty="0"/>
          </a:p>
        </p:txBody>
      </p:sp>
    </p:spTree>
    <p:extLst>
      <p:ext uri="{BB962C8B-B14F-4D97-AF65-F5344CB8AC3E}">
        <p14:creationId xmlns:p14="http://schemas.microsoft.com/office/powerpoint/2010/main" val="95853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a:extLst>
              <a:ext uri="{FF2B5EF4-FFF2-40B4-BE49-F238E27FC236}">
                <a16:creationId xmlns:a16="http://schemas.microsoft.com/office/drawing/2014/main" id="{7CD023D5-93FF-4E96-B136-1917CC6E30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3240CFA9-581A-4EE0-A5E6-3709117CF536}" type="slidenum">
              <a:rPr lang="en-CA" altLang="en-US" sz="1400">
                <a:solidFill>
                  <a:schemeClr val="folHlink"/>
                </a:solidFill>
              </a:rPr>
              <a:pPr>
                <a:spcBef>
                  <a:spcPct val="0"/>
                </a:spcBef>
                <a:buClrTx/>
                <a:buFontTx/>
                <a:buNone/>
              </a:pPr>
              <a:t>11</a:t>
            </a:fld>
            <a:endParaRPr lang="en-CA" altLang="en-US" sz="1400">
              <a:solidFill>
                <a:schemeClr val="folHlink"/>
              </a:solidFill>
            </a:endParaRPr>
          </a:p>
        </p:txBody>
      </p:sp>
      <p:sp>
        <p:nvSpPr>
          <p:cNvPr id="13316" name="Rectangle 2">
            <a:extLst>
              <a:ext uri="{FF2B5EF4-FFF2-40B4-BE49-F238E27FC236}">
                <a16:creationId xmlns:a16="http://schemas.microsoft.com/office/drawing/2014/main" id="{2A2CCE57-9E5C-41F9-A943-26B414AB9AFE}"/>
              </a:ext>
            </a:extLst>
          </p:cNvPr>
          <p:cNvSpPr>
            <a:spLocks noGrp="1" noChangeArrowheads="1"/>
          </p:cNvSpPr>
          <p:nvPr>
            <p:ph type="title"/>
          </p:nvPr>
        </p:nvSpPr>
        <p:spPr>
          <a:xfrm>
            <a:off x="1905000" y="304800"/>
            <a:ext cx="8229600" cy="1143000"/>
          </a:xfrm>
        </p:spPr>
        <p:txBody>
          <a:bodyPr/>
          <a:lstStyle/>
          <a:p>
            <a:pPr algn="ctr" eaLnBrk="1" hangingPunct="1"/>
            <a:r>
              <a:rPr lang="en-US" altLang="en-US" dirty="0"/>
              <a:t>IP</a:t>
            </a:r>
          </a:p>
        </p:txBody>
      </p:sp>
      <p:sp>
        <p:nvSpPr>
          <p:cNvPr id="13317" name="Rectangle 5">
            <a:extLst>
              <a:ext uri="{FF2B5EF4-FFF2-40B4-BE49-F238E27FC236}">
                <a16:creationId xmlns:a16="http://schemas.microsoft.com/office/drawing/2014/main" id="{36496D28-5D2F-4357-93CA-798C3DA3E708}"/>
              </a:ext>
            </a:extLst>
          </p:cNvPr>
          <p:cNvSpPr>
            <a:spLocks noChangeArrowheads="1"/>
          </p:cNvSpPr>
          <p:nvPr/>
        </p:nvSpPr>
        <p:spPr bwMode="auto">
          <a:xfrm>
            <a:off x="2286000" y="2057400"/>
            <a:ext cx="12192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Source</a:t>
            </a:r>
          </a:p>
        </p:txBody>
      </p:sp>
      <p:sp>
        <p:nvSpPr>
          <p:cNvPr id="13318" name="Rectangle 6">
            <a:extLst>
              <a:ext uri="{FF2B5EF4-FFF2-40B4-BE49-F238E27FC236}">
                <a16:creationId xmlns:a16="http://schemas.microsoft.com/office/drawing/2014/main" id="{34D15A73-D2A2-4C24-8063-12C0F36526E8}"/>
              </a:ext>
            </a:extLst>
          </p:cNvPr>
          <p:cNvSpPr>
            <a:spLocks noChangeArrowheads="1"/>
          </p:cNvSpPr>
          <p:nvPr/>
        </p:nvSpPr>
        <p:spPr bwMode="auto">
          <a:xfrm>
            <a:off x="4038600" y="3657600"/>
            <a:ext cx="1219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Gateway</a:t>
            </a:r>
          </a:p>
        </p:txBody>
      </p:sp>
      <p:sp>
        <p:nvSpPr>
          <p:cNvPr id="13319" name="Cloud">
            <a:extLst>
              <a:ext uri="{FF2B5EF4-FFF2-40B4-BE49-F238E27FC236}">
                <a16:creationId xmlns:a16="http://schemas.microsoft.com/office/drawing/2014/main" id="{835E3504-897C-4CCF-807C-E8D69E64E15F}"/>
              </a:ext>
            </a:extLst>
          </p:cNvPr>
          <p:cNvSpPr>
            <a:spLocks noChangeAspect="1" noEditPoints="1" noChangeArrowheads="1"/>
          </p:cNvSpPr>
          <p:nvPr/>
        </p:nvSpPr>
        <p:spPr bwMode="auto">
          <a:xfrm>
            <a:off x="2743200" y="3429000"/>
            <a:ext cx="4267200" cy="2859088"/>
          </a:xfrm>
          <a:custGeom>
            <a:avLst/>
            <a:gdLst>
              <a:gd name="T0" fmla="*/ 13236 w 21600"/>
              <a:gd name="T1" fmla="*/ 1429544 h 21600"/>
              <a:gd name="T2" fmla="*/ 2133600 w 21600"/>
              <a:gd name="T3" fmla="*/ 2856044 h 21600"/>
              <a:gd name="T4" fmla="*/ 4263644 w 21600"/>
              <a:gd name="T5" fmla="*/ 1429544 h 21600"/>
              <a:gd name="T6" fmla="*/ 2133600 w 21600"/>
              <a:gd name="T7" fmla="*/ 16347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20" name="Line 8">
            <a:extLst>
              <a:ext uri="{FF2B5EF4-FFF2-40B4-BE49-F238E27FC236}">
                <a16:creationId xmlns:a16="http://schemas.microsoft.com/office/drawing/2014/main" id="{EA62B897-3EA8-40E6-8CC1-E1DDEFD23FF3}"/>
              </a:ext>
            </a:extLst>
          </p:cNvPr>
          <p:cNvSpPr>
            <a:spLocks noChangeShapeType="1"/>
          </p:cNvSpPr>
          <p:nvPr/>
        </p:nvSpPr>
        <p:spPr bwMode="auto">
          <a:xfrm>
            <a:off x="2819400" y="2743200"/>
            <a:ext cx="1371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1" name="Cloud">
            <a:extLst>
              <a:ext uri="{FF2B5EF4-FFF2-40B4-BE49-F238E27FC236}">
                <a16:creationId xmlns:a16="http://schemas.microsoft.com/office/drawing/2014/main" id="{845F90B6-AE81-42B6-ABBD-90D41C51C7F7}"/>
              </a:ext>
            </a:extLst>
          </p:cNvPr>
          <p:cNvSpPr>
            <a:spLocks noChangeAspect="1" noEditPoints="1" noChangeArrowheads="1"/>
          </p:cNvSpPr>
          <p:nvPr/>
        </p:nvSpPr>
        <p:spPr bwMode="auto">
          <a:xfrm>
            <a:off x="1676400" y="1677989"/>
            <a:ext cx="4724400" cy="3165475"/>
          </a:xfrm>
          <a:custGeom>
            <a:avLst/>
            <a:gdLst>
              <a:gd name="T0" fmla="*/ 14654 w 21600"/>
              <a:gd name="T1" fmla="*/ 1582737 h 21600"/>
              <a:gd name="T2" fmla="*/ 2362200 w 21600"/>
              <a:gd name="T3" fmla="*/ 3162104 h 21600"/>
              <a:gd name="T4" fmla="*/ 4720463 w 21600"/>
              <a:gd name="T5" fmla="*/ 1582737 h 21600"/>
              <a:gd name="T6" fmla="*/ 2362200 w 21600"/>
              <a:gd name="T7" fmla="*/ 18098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22" name="Cloud">
            <a:extLst>
              <a:ext uri="{FF2B5EF4-FFF2-40B4-BE49-F238E27FC236}">
                <a16:creationId xmlns:a16="http://schemas.microsoft.com/office/drawing/2014/main" id="{120877D9-657B-482E-B70D-A0376373CA7D}"/>
              </a:ext>
            </a:extLst>
          </p:cNvPr>
          <p:cNvSpPr>
            <a:spLocks noChangeAspect="1" noEditPoints="1" noChangeArrowheads="1"/>
          </p:cNvSpPr>
          <p:nvPr/>
        </p:nvSpPr>
        <p:spPr bwMode="auto">
          <a:xfrm>
            <a:off x="6248400" y="3200400"/>
            <a:ext cx="3733800" cy="2960688"/>
          </a:xfrm>
          <a:custGeom>
            <a:avLst/>
            <a:gdLst>
              <a:gd name="T0" fmla="*/ 11582 w 21600"/>
              <a:gd name="T1" fmla="*/ 1480344 h 21600"/>
              <a:gd name="T2" fmla="*/ 1866900 w 21600"/>
              <a:gd name="T3" fmla="*/ 2957535 h 21600"/>
              <a:gd name="T4" fmla="*/ 3730689 w 21600"/>
              <a:gd name="T5" fmla="*/ 1480344 h 21600"/>
              <a:gd name="T6" fmla="*/ 1866900 w 21600"/>
              <a:gd name="T7" fmla="*/ 169280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IN"/>
          </a:p>
        </p:txBody>
      </p:sp>
      <p:sp>
        <p:nvSpPr>
          <p:cNvPr id="13323" name="Rectangle 11">
            <a:extLst>
              <a:ext uri="{FF2B5EF4-FFF2-40B4-BE49-F238E27FC236}">
                <a16:creationId xmlns:a16="http://schemas.microsoft.com/office/drawing/2014/main" id="{663F688F-6E40-43A6-AA39-90A08D3BBB86}"/>
              </a:ext>
            </a:extLst>
          </p:cNvPr>
          <p:cNvSpPr>
            <a:spLocks noChangeArrowheads="1"/>
          </p:cNvSpPr>
          <p:nvPr/>
        </p:nvSpPr>
        <p:spPr bwMode="auto">
          <a:xfrm>
            <a:off x="6019800" y="4495800"/>
            <a:ext cx="1219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Gateway</a:t>
            </a:r>
          </a:p>
        </p:txBody>
      </p:sp>
      <p:sp>
        <p:nvSpPr>
          <p:cNvPr id="13324" name="Line 12">
            <a:extLst>
              <a:ext uri="{FF2B5EF4-FFF2-40B4-BE49-F238E27FC236}">
                <a16:creationId xmlns:a16="http://schemas.microsoft.com/office/drawing/2014/main" id="{CF66079D-5BB6-41CF-ABE6-1C61681D0697}"/>
              </a:ext>
            </a:extLst>
          </p:cNvPr>
          <p:cNvSpPr>
            <a:spLocks noChangeShapeType="1"/>
          </p:cNvSpPr>
          <p:nvPr/>
        </p:nvSpPr>
        <p:spPr bwMode="auto">
          <a:xfrm>
            <a:off x="4648200" y="4267200"/>
            <a:ext cx="1371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5" name="Text Box 13">
            <a:extLst>
              <a:ext uri="{FF2B5EF4-FFF2-40B4-BE49-F238E27FC236}">
                <a16:creationId xmlns:a16="http://schemas.microsoft.com/office/drawing/2014/main" id="{CC860B37-00C0-4D8C-8F67-9BB4D435BEC4}"/>
              </a:ext>
            </a:extLst>
          </p:cNvPr>
          <p:cNvSpPr txBox="1">
            <a:spLocks noChangeArrowheads="1"/>
          </p:cNvSpPr>
          <p:nvPr/>
        </p:nvSpPr>
        <p:spPr bwMode="auto">
          <a:xfrm>
            <a:off x="3870325" y="2779713"/>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Network 1</a:t>
            </a:r>
          </a:p>
        </p:txBody>
      </p:sp>
      <p:sp>
        <p:nvSpPr>
          <p:cNvPr id="13326" name="Text Box 14">
            <a:extLst>
              <a:ext uri="{FF2B5EF4-FFF2-40B4-BE49-F238E27FC236}">
                <a16:creationId xmlns:a16="http://schemas.microsoft.com/office/drawing/2014/main" id="{A2A21B0B-5B7B-43C5-8178-C344799C84E4}"/>
              </a:ext>
            </a:extLst>
          </p:cNvPr>
          <p:cNvSpPr txBox="1">
            <a:spLocks noChangeArrowheads="1"/>
          </p:cNvSpPr>
          <p:nvPr/>
        </p:nvSpPr>
        <p:spPr bwMode="auto">
          <a:xfrm>
            <a:off x="3870325" y="5141913"/>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Network 2</a:t>
            </a:r>
          </a:p>
        </p:txBody>
      </p:sp>
      <p:sp>
        <p:nvSpPr>
          <p:cNvPr id="13327" name="Rectangle 15">
            <a:extLst>
              <a:ext uri="{FF2B5EF4-FFF2-40B4-BE49-F238E27FC236}">
                <a16:creationId xmlns:a16="http://schemas.microsoft.com/office/drawing/2014/main" id="{D53775BF-1498-432E-B364-33F2188A4DAD}"/>
              </a:ext>
            </a:extLst>
          </p:cNvPr>
          <p:cNvSpPr>
            <a:spLocks noChangeArrowheads="1"/>
          </p:cNvSpPr>
          <p:nvPr/>
        </p:nvSpPr>
        <p:spPr bwMode="auto">
          <a:xfrm>
            <a:off x="8382000" y="3733800"/>
            <a:ext cx="12192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Destination</a:t>
            </a:r>
          </a:p>
        </p:txBody>
      </p:sp>
      <p:sp>
        <p:nvSpPr>
          <p:cNvPr id="13328" name="Line 16">
            <a:extLst>
              <a:ext uri="{FF2B5EF4-FFF2-40B4-BE49-F238E27FC236}">
                <a16:creationId xmlns:a16="http://schemas.microsoft.com/office/drawing/2014/main" id="{64558233-B825-4E9D-A10F-3FEB7F0EBEC5}"/>
              </a:ext>
            </a:extLst>
          </p:cNvPr>
          <p:cNvSpPr>
            <a:spLocks noChangeShapeType="1"/>
          </p:cNvSpPr>
          <p:nvPr/>
        </p:nvSpPr>
        <p:spPr bwMode="auto">
          <a:xfrm flipV="1">
            <a:off x="7239000" y="4038600"/>
            <a:ext cx="1143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9" name="Text Box 17">
            <a:extLst>
              <a:ext uri="{FF2B5EF4-FFF2-40B4-BE49-F238E27FC236}">
                <a16:creationId xmlns:a16="http://schemas.microsoft.com/office/drawing/2014/main" id="{17C68012-2BA1-4F92-B1CE-C9E5532311C7}"/>
              </a:ext>
            </a:extLst>
          </p:cNvPr>
          <p:cNvSpPr txBox="1">
            <a:spLocks noChangeArrowheads="1"/>
          </p:cNvSpPr>
          <p:nvPr/>
        </p:nvSpPr>
        <p:spPr bwMode="auto">
          <a:xfrm>
            <a:off x="7299325" y="5065713"/>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Network 3</a:t>
            </a:r>
          </a:p>
        </p:txBody>
      </p:sp>
    </p:spTree>
    <p:extLst>
      <p:ext uri="{BB962C8B-B14F-4D97-AF65-F5344CB8AC3E}">
        <p14:creationId xmlns:p14="http://schemas.microsoft.com/office/powerpoint/2010/main" val="58622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a:extLst>
              <a:ext uri="{FF2B5EF4-FFF2-40B4-BE49-F238E27FC236}">
                <a16:creationId xmlns:a16="http://schemas.microsoft.com/office/drawing/2014/main" id="{6F111E71-1009-42C3-9872-91BEB378C4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33813D04-6608-4A16-AE07-5363B1FD481E}" type="slidenum">
              <a:rPr lang="en-CA" altLang="en-US" sz="1400">
                <a:solidFill>
                  <a:schemeClr val="folHlink"/>
                </a:solidFill>
              </a:rPr>
              <a:pPr>
                <a:spcBef>
                  <a:spcPct val="0"/>
                </a:spcBef>
                <a:buClrTx/>
                <a:buFontTx/>
                <a:buNone/>
              </a:pPr>
              <a:t>12</a:t>
            </a:fld>
            <a:endParaRPr lang="en-CA" altLang="en-US" sz="1400" dirty="0">
              <a:solidFill>
                <a:schemeClr val="folHlink"/>
              </a:solidFill>
            </a:endParaRPr>
          </a:p>
        </p:txBody>
      </p:sp>
      <p:sp>
        <p:nvSpPr>
          <p:cNvPr id="14340" name="Rectangle 2">
            <a:extLst>
              <a:ext uri="{FF2B5EF4-FFF2-40B4-BE49-F238E27FC236}">
                <a16:creationId xmlns:a16="http://schemas.microsoft.com/office/drawing/2014/main" id="{3D58B3B6-6D70-4495-A831-149527FE52E9}"/>
              </a:ext>
            </a:extLst>
          </p:cNvPr>
          <p:cNvSpPr>
            <a:spLocks noGrp="1" noChangeArrowheads="1"/>
          </p:cNvSpPr>
          <p:nvPr>
            <p:ph type="title"/>
          </p:nvPr>
        </p:nvSpPr>
        <p:spPr>
          <a:xfrm>
            <a:off x="1905000" y="304800"/>
            <a:ext cx="8229600" cy="1143000"/>
          </a:xfrm>
        </p:spPr>
        <p:txBody>
          <a:bodyPr/>
          <a:lstStyle/>
          <a:p>
            <a:pPr algn="ctr" eaLnBrk="1" hangingPunct="1"/>
            <a:r>
              <a:rPr lang="en-US" altLang="en-US" dirty="0"/>
              <a:t>IP</a:t>
            </a:r>
          </a:p>
        </p:txBody>
      </p:sp>
      <p:sp>
        <p:nvSpPr>
          <p:cNvPr id="14341" name="Rectangle 3">
            <a:extLst>
              <a:ext uri="{FF2B5EF4-FFF2-40B4-BE49-F238E27FC236}">
                <a16:creationId xmlns:a16="http://schemas.microsoft.com/office/drawing/2014/main" id="{594F04C8-023F-4493-98BC-0F821FDEAC3A}"/>
              </a:ext>
            </a:extLst>
          </p:cNvPr>
          <p:cNvSpPr>
            <a:spLocks noChangeArrowheads="1"/>
          </p:cNvSpPr>
          <p:nvPr/>
        </p:nvSpPr>
        <p:spPr bwMode="auto">
          <a:xfrm>
            <a:off x="2286000" y="2057400"/>
            <a:ext cx="12192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Source</a:t>
            </a:r>
          </a:p>
        </p:txBody>
      </p:sp>
      <p:sp>
        <p:nvSpPr>
          <p:cNvPr id="14342" name="Rectangle 4">
            <a:extLst>
              <a:ext uri="{FF2B5EF4-FFF2-40B4-BE49-F238E27FC236}">
                <a16:creationId xmlns:a16="http://schemas.microsoft.com/office/drawing/2014/main" id="{CB858CC2-06EA-420D-BDA0-EB041411F52D}"/>
              </a:ext>
            </a:extLst>
          </p:cNvPr>
          <p:cNvSpPr>
            <a:spLocks noChangeArrowheads="1"/>
          </p:cNvSpPr>
          <p:nvPr/>
        </p:nvSpPr>
        <p:spPr bwMode="auto">
          <a:xfrm>
            <a:off x="4038600" y="3657600"/>
            <a:ext cx="1219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Gateway</a:t>
            </a:r>
          </a:p>
        </p:txBody>
      </p:sp>
      <p:sp>
        <p:nvSpPr>
          <p:cNvPr id="14343" name="Cloud">
            <a:extLst>
              <a:ext uri="{FF2B5EF4-FFF2-40B4-BE49-F238E27FC236}">
                <a16:creationId xmlns:a16="http://schemas.microsoft.com/office/drawing/2014/main" id="{96817EB7-D8B3-4379-96C6-9D10E8CC4175}"/>
              </a:ext>
            </a:extLst>
          </p:cNvPr>
          <p:cNvSpPr>
            <a:spLocks noChangeAspect="1" noEditPoints="1" noChangeArrowheads="1"/>
          </p:cNvSpPr>
          <p:nvPr/>
        </p:nvSpPr>
        <p:spPr bwMode="auto">
          <a:xfrm>
            <a:off x="2743200" y="3429000"/>
            <a:ext cx="4267200" cy="2859088"/>
          </a:xfrm>
          <a:custGeom>
            <a:avLst/>
            <a:gdLst>
              <a:gd name="T0" fmla="*/ 13236 w 21600"/>
              <a:gd name="T1" fmla="*/ 1429544 h 21600"/>
              <a:gd name="T2" fmla="*/ 2133600 w 21600"/>
              <a:gd name="T3" fmla="*/ 2856044 h 21600"/>
              <a:gd name="T4" fmla="*/ 4263644 w 21600"/>
              <a:gd name="T5" fmla="*/ 1429544 h 21600"/>
              <a:gd name="T6" fmla="*/ 2133600 w 21600"/>
              <a:gd name="T7" fmla="*/ 16347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44" name="Line 6">
            <a:extLst>
              <a:ext uri="{FF2B5EF4-FFF2-40B4-BE49-F238E27FC236}">
                <a16:creationId xmlns:a16="http://schemas.microsoft.com/office/drawing/2014/main" id="{B550FB3C-99A4-4E18-B9A1-59CF66C14EC0}"/>
              </a:ext>
            </a:extLst>
          </p:cNvPr>
          <p:cNvSpPr>
            <a:spLocks noChangeShapeType="1"/>
          </p:cNvSpPr>
          <p:nvPr/>
        </p:nvSpPr>
        <p:spPr bwMode="auto">
          <a:xfrm>
            <a:off x="2819400" y="2743200"/>
            <a:ext cx="1371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45" name="Cloud">
            <a:extLst>
              <a:ext uri="{FF2B5EF4-FFF2-40B4-BE49-F238E27FC236}">
                <a16:creationId xmlns:a16="http://schemas.microsoft.com/office/drawing/2014/main" id="{381C269F-5A54-4DA3-8922-22C59A78A123}"/>
              </a:ext>
            </a:extLst>
          </p:cNvPr>
          <p:cNvSpPr>
            <a:spLocks noChangeAspect="1" noEditPoints="1" noChangeArrowheads="1"/>
          </p:cNvSpPr>
          <p:nvPr/>
        </p:nvSpPr>
        <p:spPr bwMode="auto">
          <a:xfrm>
            <a:off x="1676400" y="1677989"/>
            <a:ext cx="4724400" cy="3165475"/>
          </a:xfrm>
          <a:custGeom>
            <a:avLst/>
            <a:gdLst>
              <a:gd name="T0" fmla="*/ 14654 w 21600"/>
              <a:gd name="T1" fmla="*/ 1582737 h 21600"/>
              <a:gd name="T2" fmla="*/ 2362200 w 21600"/>
              <a:gd name="T3" fmla="*/ 3162104 h 21600"/>
              <a:gd name="T4" fmla="*/ 4720463 w 21600"/>
              <a:gd name="T5" fmla="*/ 1582737 h 21600"/>
              <a:gd name="T6" fmla="*/ 2362200 w 21600"/>
              <a:gd name="T7" fmla="*/ 18098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46" name="Cloud">
            <a:extLst>
              <a:ext uri="{FF2B5EF4-FFF2-40B4-BE49-F238E27FC236}">
                <a16:creationId xmlns:a16="http://schemas.microsoft.com/office/drawing/2014/main" id="{3F545FC4-6056-4099-AB44-8638C8B0B512}"/>
              </a:ext>
            </a:extLst>
          </p:cNvPr>
          <p:cNvSpPr>
            <a:spLocks noChangeAspect="1" noEditPoints="1" noChangeArrowheads="1"/>
          </p:cNvSpPr>
          <p:nvPr/>
        </p:nvSpPr>
        <p:spPr bwMode="auto">
          <a:xfrm>
            <a:off x="6248400" y="3200400"/>
            <a:ext cx="3733800" cy="2960688"/>
          </a:xfrm>
          <a:custGeom>
            <a:avLst/>
            <a:gdLst>
              <a:gd name="T0" fmla="*/ 11582 w 21600"/>
              <a:gd name="T1" fmla="*/ 1480344 h 21600"/>
              <a:gd name="T2" fmla="*/ 1866900 w 21600"/>
              <a:gd name="T3" fmla="*/ 2957535 h 21600"/>
              <a:gd name="T4" fmla="*/ 3730689 w 21600"/>
              <a:gd name="T5" fmla="*/ 1480344 h 21600"/>
              <a:gd name="T6" fmla="*/ 1866900 w 21600"/>
              <a:gd name="T7" fmla="*/ 169280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IN"/>
          </a:p>
        </p:txBody>
      </p:sp>
      <p:sp>
        <p:nvSpPr>
          <p:cNvPr id="14347" name="Rectangle 9">
            <a:extLst>
              <a:ext uri="{FF2B5EF4-FFF2-40B4-BE49-F238E27FC236}">
                <a16:creationId xmlns:a16="http://schemas.microsoft.com/office/drawing/2014/main" id="{4B8CDB17-5DA8-4615-A015-2CE13C4B9117}"/>
              </a:ext>
            </a:extLst>
          </p:cNvPr>
          <p:cNvSpPr>
            <a:spLocks noChangeArrowheads="1"/>
          </p:cNvSpPr>
          <p:nvPr/>
        </p:nvSpPr>
        <p:spPr bwMode="auto">
          <a:xfrm>
            <a:off x="6019800" y="4495800"/>
            <a:ext cx="1219200" cy="609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Gateway</a:t>
            </a:r>
          </a:p>
        </p:txBody>
      </p:sp>
      <p:sp>
        <p:nvSpPr>
          <p:cNvPr id="14348" name="Line 10">
            <a:extLst>
              <a:ext uri="{FF2B5EF4-FFF2-40B4-BE49-F238E27FC236}">
                <a16:creationId xmlns:a16="http://schemas.microsoft.com/office/drawing/2014/main" id="{D145087E-748B-4C78-88CC-4232EF466C1C}"/>
              </a:ext>
            </a:extLst>
          </p:cNvPr>
          <p:cNvSpPr>
            <a:spLocks noChangeShapeType="1"/>
          </p:cNvSpPr>
          <p:nvPr/>
        </p:nvSpPr>
        <p:spPr bwMode="auto">
          <a:xfrm>
            <a:off x="4648200" y="4267200"/>
            <a:ext cx="1371600" cy="533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49" name="Text Box 11">
            <a:extLst>
              <a:ext uri="{FF2B5EF4-FFF2-40B4-BE49-F238E27FC236}">
                <a16:creationId xmlns:a16="http://schemas.microsoft.com/office/drawing/2014/main" id="{E2CF1CBF-7220-47A4-9572-907B62984E6C}"/>
              </a:ext>
            </a:extLst>
          </p:cNvPr>
          <p:cNvSpPr txBox="1">
            <a:spLocks noChangeArrowheads="1"/>
          </p:cNvSpPr>
          <p:nvPr/>
        </p:nvSpPr>
        <p:spPr bwMode="auto">
          <a:xfrm>
            <a:off x="3870325" y="277971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LAN 1</a:t>
            </a:r>
          </a:p>
        </p:txBody>
      </p:sp>
      <p:sp>
        <p:nvSpPr>
          <p:cNvPr id="14350" name="Text Box 12">
            <a:extLst>
              <a:ext uri="{FF2B5EF4-FFF2-40B4-BE49-F238E27FC236}">
                <a16:creationId xmlns:a16="http://schemas.microsoft.com/office/drawing/2014/main" id="{DC771404-294F-4B33-A0DE-41C2F10653D5}"/>
              </a:ext>
            </a:extLst>
          </p:cNvPr>
          <p:cNvSpPr txBox="1">
            <a:spLocks noChangeArrowheads="1"/>
          </p:cNvSpPr>
          <p:nvPr/>
        </p:nvSpPr>
        <p:spPr bwMode="auto">
          <a:xfrm>
            <a:off x="3870325" y="5141913"/>
            <a:ext cx="203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Internet Backbone</a:t>
            </a:r>
          </a:p>
        </p:txBody>
      </p:sp>
      <p:sp>
        <p:nvSpPr>
          <p:cNvPr id="14351" name="Rectangle 13">
            <a:extLst>
              <a:ext uri="{FF2B5EF4-FFF2-40B4-BE49-F238E27FC236}">
                <a16:creationId xmlns:a16="http://schemas.microsoft.com/office/drawing/2014/main" id="{E8E41808-D877-4D15-A1C7-FE645EB75CCE}"/>
              </a:ext>
            </a:extLst>
          </p:cNvPr>
          <p:cNvSpPr>
            <a:spLocks noChangeArrowheads="1"/>
          </p:cNvSpPr>
          <p:nvPr/>
        </p:nvSpPr>
        <p:spPr bwMode="auto">
          <a:xfrm>
            <a:off x="8382000" y="3733800"/>
            <a:ext cx="12192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Destination</a:t>
            </a:r>
          </a:p>
        </p:txBody>
      </p:sp>
      <p:sp>
        <p:nvSpPr>
          <p:cNvPr id="14352" name="Line 14">
            <a:extLst>
              <a:ext uri="{FF2B5EF4-FFF2-40B4-BE49-F238E27FC236}">
                <a16:creationId xmlns:a16="http://schemas.microsoft.com/office/drawing/2014/main" id="{617E178E-DFA7-43F9-826F-3C1D2B102F5D}"/>
              </a:ext>
            </a:extLst>
          </p:cNvPr>
          <p:cNvSpPr>
            <a:spLocks noChangeShapeType="1"/>
          </p:cNvSpPr>
          <p:nvPr/>
        </p:nvSpPr>
        <p:spPr bwMode="auto">
          <a:xfrm flipV="1">
            <a:off x="7239000" y="4038600"/>
            <a:ext cx="1143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353" name="Text Box 15">
            <a:extLst>
              <a:ext uri="{FF2B5EF4-FFF2-40B4-BE49-F238E27FC236}">
                <a16:creationId xmlns:a16="http://schemas.microsoft.com/office/drawing/2014/main" id="{FE5F1896-9B6D-4746-B4E8-20033850CF23}"/>
              </a:ext>
            </a:extLst>
          </p:cNvPr>
          <p:cNvSpPr txBox="1">
            <a:spLocks noChangeArrowheads="1"/>
          </p:cNvSpPr>
          <p:nvPr/>
        </p:nvSpPr>
        <p:spPr bwMode="auto">
          <a:xfrm>
            <a:off x="7299325" y="506571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LAN 2</a:t>
            </a:r>
          </a:p>
        </p:txBody>
      </p:sp>
    </p:spTree>
    <p:extLst>
      <p:ext uri="{BB962C8B-B14F-4D97-AF65-F5344CB8AC3E}">
        <p14:creationId xmlns:p14="http://schemas.microsoft.com/office/powerpoint/2010/main" val="20318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29C7-5600-421B-98E0-9C234986E378}"/>
              </a:ext>
            </a:extLst>
          </p:cNvPr>
          <p:cNvSpPr>
            <a:spLocks noGrp="1"/>
          </p:cNvSpPr>
          <p:nvPr>
            <p:ph type="title"/>
          </p:nvPr>
        </p:nvSpPr>
        <p:spPr/>
        <p:txBody>
          <a:bodyPr/>
          <a:lstStyle/>
          <a:p>
            <a:pPr algn="ctr"/>
            <a:r>
              <a:rPr lang="en-US" altLang="en-US" dirty="0"/>
              <a:t>Transmission Control Protocol (TCP)</a:t>
            </a:r>
            <a:endParaRPr lang="en-IN" dirty="0"/>
          </a:p>
        </p:txBody>
      </p:sp>
      <p:sp>
        <p:nvSpPr>
          <p:cNvPr id="3" name="Content Placeholder 2">
            <a:extLst>
              <a:ext uri="{FF2B5EF4-FFF2-40B4-BE49-F238E27FC236}">
                <a16:creationId xmlns:a16="http://schemas.microsoft.com/office/drawing/2014/main" id="{327657D5-758D-4216-ABE2-BCF10563CE94}"/>
              </a:ext>
            </a:extLst>
          </p:cNvPr>
          <p:cNvSpPr>
            <a:spLocks noGrp="1"/>
          </p:cNvSpPr>
          <p:nvPr>
            <p:ph idx="1"/>
          </p:nvPr>
        </p:nvSpPr>
        <p:spPr/>
        <p:txBody>
          <a:bodyPr>
            <a:normAutofit fontScale="92500" lnSpcReduction="20000"/>
          </a:bodyPr>
          <a:lstStyle/>
          <a:p>
            <a:pPr algn="just"/>
            <a:r>
              <a:rPr lang="en-US" altLang="en-US" dirty="0">
                <a:latin typeface="Times New Roman" panose="02020603050405020304" pitchFamily="18" charset="0"/>
                <a:cs typeface="Times New Roman" panose="02020603050405020304" pitchFamily="18" charset="0"/>
              </a:rPr>
              <a:t>Limitations of IP:</a:t>
            </a:r>
          </a:p>
          <a:p>
            <a:pPr lvl="1" algn="just"/>
            <a:r>
              <a:rPr lang="en-US" altLang="en-US" dirty="0">
                <a:latin typeface="Times New Roman" panose="02020603050405020304" pitchFamily="18" charset="0"/>
                <a:cs typeface="Times New Roman" panose="02020603050405020304" pitchFamily="18" charset="0"/>
              </a:rPr>
              <a:t>No guarantee of packet delivery (packets can be dropped)</a:t>
            </a:r>
          </a:p>
          <a:p>
            <a:pPr lvl="1" algn="just"/>
            <a:r>
              <a:rPr lang="en-US" altLang="en-US" dirty="0">
                <a:latin typeface="Times New Roman" panose="02020603050405020304" pitchFamily="18" charset="0"/>
                <a:cs typeface="Times New Roman" panose="02020603050405020304" pitchFamily="18" charset="0"/>
              </a:rPr>
              <a:t>Communication is one-way (source to destination)</a:t>
            </a:r>
          </a:p>
          <a:p>
            <a:pPr algn="just"/>
            <a:r>
              <a:rPr lang="en-US" altLang="en-US" dirty="0">
                <a:latin typeface="Times New Roman" panose="02020603050405020304" pitchFamily="18" charset="0"/>
                <a:cs typeface="Times New Roman" panose="02020603050405020304" pitchFamily="18" charset="0"/>
              </a:rPr>
              <a:t>TCP adds concept of a </a:t>
            </a:r>
            <a:r>
              <a:rPr lang="en-US" altLang="en-US" dirty="0">
                <a:solidFill>
                  <a:schemeClr val="hlink"/>
                </a:solidFill>
                <a:latin typeface="Times New Roman" panose="02020603050405020304" pitchFamily="18" charset="0"/>
                <a:cs typeface="Times New Roman" panose="02020603050405020304" pitchFamily="18" charset="0"/>
              </a:rPr>
              <a:t>connection</a:t>
            </a:r>
            <a:r>
              <a:rPr lang="en-US" altLang="en-US" dirty="0">
                <a:latin typeface="Times New Roman" panose="02020603050405020304" pitchFamily="18" charset="0"/>
                <a:cs typeface="Times New Roman" panose="02020603050405020304" pitchFamily="18" charset="0"/>
              </a:rPr>
              <a:t> on top of IP</a:t>
            </a:r>
          </a:p>
          <a:p>
            <a:pPr lvl="1" algn="just"/>
            <a:r>
              <a:rPr lang="en-US" altLang="en-US" dirty="0">
                <a:latin typeface="Times New Roman" panose="02020603050405020304" pitchFamily="18" charset="0"/>
                <a:cs typeface="Times New Roman" panose="02020603050405020304" pitchFamily="18" charset="0"/>
              </a:rPr>
              <a:t>Provides guarantee that packets delivered</a:t>
            </a:r>
          </a:p>
          <a:p>
            <a:pPr lvl="1" algn="just"/>
            <a:r>
              <a:rPr lang="en-US" altLang="en-US" dirty="0">
                <a:latin typeface="Times New Roman" panose="02020603050405020304" pitchFamily="18" charset="0"/>
                <a:cs typeface="Times New Roman" panose="02020603050405020304" pitchFamily="18" charset="0"/>
              </a:rPr>
              <a:t>Provide two-way (</a:t>
            </a:r>
            <a:r>
              <a:rPr lang="en-US" altLang="en-US" dirty="0">
                <a:solidFill>
                  <a:schemeClr val="hlink"/>
                </a:solidFill>
                <a:latin typeface="Times New Roman" panose="02020603050405020304" pitchFamily="18" charset="0"/>
                <a:cs typeface="Times New Roman" panose="02020603050405020304" pitchFamily="18" charset="0"/>
              </a:rPr>
              <a:t>full duplex</a:t>
            </a:r>
            <a:r>
              <a:rPr lang="en-US" altLang="en-US" dirty="0">
                <a:latin typeface="Times New Roman" panose="02020603050405020304" pitchFamily="18" charset="0"/>
                <a:cs typeface="Times New Roman" panose="02020603050405020304" pitchFamily="18" charset="0"/>
              </a:rPr>
              <a:t>) communication</a:t>
            </a:r>
          </a:p>
          <a:p>
            <a:pPr algn="just"/>
            <a:r>
              <a:rPr lang="en-US" altLang="en-US" dirty="0">
                <a:latin typeface="Times New Roman" panose="02020603050405020304" pitchFamily="18" charset="0"/>
                <a:cs typeface="Times New Roman" panose="02020603050405020304" pitchFamily="18" charset="0"/>
              </a:rPr>
              <a:t>TCP also adds concept of a </a:t>
            </a:r>
            <a:r>
              <a:rPr lang="en-US" altLang="en-US" dirty="0">
                <a:solidFill>
                  <a:schemeClr val="hlink"/>
                </a:solidFill>
                <a:latin typeface="Times New Roman" panose="02020603050405020304" pitchFamily="18" charset="0"/>
                <a:cs typeface="Times New Roman" panose="02020603050405020304" pitchFamily="18" charset="0"/>
              </a:rPr>
              <a:t>port</a:t>
            </a:r>
          </a:p>
          <a:p>
            <a:pPr lvl="1" algn="just"/>
            <a:r>
              <a:rPr lang="en-US" altLang="en-US" dirty="0">
                <a:latin typeface="Times New Roman" panose="02020603050405020304" pitchFamily="18" charset="0"/>
                <a:cs typeface="Times New Roman" panose="02020603050405020304" pitchFamily="18" charset="0"/>
              </a:rPr>
              <a:t>TCP header contains port number representing an application program on the destination computer</a:t>
            </a:r>
          </a:p>
          <a:p>
            <a:pPr lvl="1" algn="just"/>
            <a:r>
              <a:rPr lang="en-US" altLang="en-US" dirty="0">
                <a:latin typeface="Times New Roman" panose="02020603050405020304" pitchFamily="18" charset="0"/>
                <a:cs typeface="Times New Roman" panose="02020603050405020304" pitchFamily="18" charset="0"/>
              </a:rPr>
              <a:t>Some port numbers have </a:t>
            </a:r>
            <a:r>
              <a:rPr lang="en-US" altLang="en-US" dirty="0">
                <a:latin typeface="Times New Roman" panose="02020603050405020304" pitchFamily="18" charset="0"/>
                <a:cs typeface="Times New Roman" panose="02020603050405020304" pitchFamily="18" charset="0"/>
                <a:hlinkClick r:id="rId2"/>
              </a:rPr>
              <a:t>standard meanings</a:t>
            </a:r>
            <a:endParaRPr lang="en-US" altLang="en-US" dirty="0">
              <a:latin typeface="Times New Roman" panose="02020603050405020304" pitchFamily="18" charset="0"/>
              <a:cs typeface="Times New Roman" panose="02020603050405020304" pitchFamily="18" charset="0"/>
            </a:endParaRPr>
          </a:p>
          <a:p>
            <a:pPr lvl="2" algn="just"/>
            <a:r>
              <a:rPr lang="en-US" altLang="en-US" dirty="0">
                <a:latin typeface="Times New Roman" panose="02020603050405020304" pitchFamily="18" charset="0"/>
                <a:cs typeface="Times New Roman" panose="02020603050405020304" pitchFamily="18" charset="0"/>
              </a:rPr>
              <a:t>Example: port 25 is normally used for email transmitted using the Simple Mail Transfer Protocol (SMTP)</a:t>
            </a:r>
          </a:p>
          <a:p>
            <a:pPr lvl="1" algn="just"/>
            <a:r>
              <a:rPr lang="en-US" altLang="en-US" dirty="0">
                <a:latin typeface="Times New Roman" panose="02020603050405020304" pitchFamily="18" charset="0"/>
                <a:cs typeface="Times New Roman" panose="02020603050405020304" pitchFamily="18" charset="0"/>
              </a:rPr>
              <a:t>Other port numbers are available first-come-first served to any application</a:t>
            </a:r>
            <a:r>
              <a:rPr lang="en-US" altLang="en-US" dirty="0"/>
              <a:t> </a:t>
            </a:r>
          </a:p>
          <a:p>
            <a:pPr marL="0" indent="0">
              <a:buNone/>
            </a:pPr>
            <a:endParaRPr lang="en-IN" dirty="0"/>
          </a:p>
        </p:txBody>
      </p:sp>
    </p:spTree>
    <p:extLst>
      <p:ext uri="{BB962C8B-B14F-4D97-AF65-F5344CB8AC3E}">
        <p14:creationId xmlns:p14="http://schemas.microsoft.com/office/powerpoint/2010/main" val="421926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a:extLst>
              <a:ext uri="{FF2B5EF4-FFF2-40B4-BE49-F238E27FC236}">
                <a16:creationId xmlns:a16="http://schemas.microsoft.com/office/drawing/2014/main" id="{1FF62D0D-09CF-4C0F-9322-C3E6A5FD719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3EF56137-1FDD-4DB7-ACE3-23CB88BC1101}" type="slidenum">
              <a:rPr lang="en-CA" altLang="en-US" sz="1400">
                <a:solidFill>
                  <a:schemeClr val="folHlink"/>
                </a:solidFill>
              </a:rPr>
              <a:pPr>
                <a:spcBef>
                  <a:spcPct val="0"/>
                </a:spcBef>
                <a:buClrTx/>
                <a:buFontTx/>
                <a:buNone/>
              </a:pPr>
              <a:t>14</a:t>
            </a:fld>
            <a:endParaRPr lang="en-CA" altLang="en-US" sz="1400">
              <a:solidFill>
                <a:schemeClr val="folHlink"/>
              </a:solidFill>
            </a:endParaRPr>
          </a:p>
        </p:txBody>
      </p:sp>
      <p:sp>
        <p:nvSpPr>
          <p:cNvPr id="16388" name="Rectangle 2">
            <a:extLst>
              <a:ext uri="{FF2B5EF4-FFF2-40B4-BE49-F238E27FC236}">
                <a16:creationId xmlns:a16="http://schemas.microsoft.com/office/drawing/2014/main" id="{736940B4-36C1-4BD6-907C-BFB889821AF8}"/>
              </a:ext>
            </a:extLst>
          </p:cNvPr>
          <p:cNvSpPr>
            <a:spLocks noGrp="1" noChangeArrowheads="1"/>
          </p:cNvSpPr>
          <p:nvPr>
            <p:ph type="title"/>
          </p:nvPr>
        </p:nvSpPr>
        <p:spPr/>
        <p:txBody>
          <a:bodyPr/>
          <a:lstStyle/>
          <a:p>
            <a:pPr algn="ctr" eaLnBrk="1" hangingPunct="1"/>
            <a:r>
              <a:rPr lang="en-US" altLang="en-US" dirty="0"/>
              <a:t>TCP</a:t>
            </a:r>
          </a:p>
        </p:txBody>
      </p:sp>
      <p:sp>
        <p:nvSpPr>
          <p:cNvPr id="16389" name="Rectangle 4">
            <a:extLst>
              <a:ext uri="{FF2B5EF4-FFF2-40B4-BE49-F238E27FC236}">
                <a16:creationId xmlns:a16="http://schemas.microsoft.com/office/drawing/2014/main" id="{DA57D6FC-F966-49B4-A575-7910A12B83A5}"/>
              </a:ext>
            </a:extLst>
          </p:cNvPr>
          <p:cNvSpPr>
            <a:spLocks noChangeArrowheads="1"/>
          </p:cNvSpPr>
          <p:nvPr/>
        </p:nvSpPr>
        <p:spPr bwMode="auto">
          <a:xfrm>
            <a:off x="3886200" y="1828800"/>
            <a:ext cx="1524000" cy="434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Source</a:t>
            </a:r>
          </a:p>
        </p:txBody>
      </p:sp>
      <p:sp>
        <p:nvSpPr>
          <p:cNvPr id="16390" name="Rectangle 5">
            <a:extLst>
              <a:ext uri="{FF2B5EF4-FFF2-40B4-BE49-F238E27FC236}">
                <a16:creationId xmlns:a16="http://schemas.microsoft.com/office/drawing/2014/main" id="{A8730491-47DC-475C-BD82-1611964A8A00}"/>
              </a:ext>
            </a:extLst>
          </p:cNvPr>
          <p:cNvSpPr>
            <a:spLocks noChangeArrowheads="1"/>
          </p:cNvSpPr>
          <p:nvPr/>
        </p:nvSpPr>
        <p:spPr bwMode="auto">
          <a:xfrm>
            <a:off x="8305800" y="1828800"/>
            <a:ext cx="1524000" cy="434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Destination</a:t>
            </a:r>
          </a:p>
        </p:txBody>
      </p:sp>
      <p:sp>
        <p:nvSpPr>
          <p:cNvPr id="16391" name="Line 6">
            <a:extLst>
              <a:ext uri="{FF2B5EF4-FFF2-40B4-BE49-F238E27FC236}">
                <a16:creationId xmlns:a16="http://schemas.microsoft.com/office/drawing/2014/main" id="{40428B2B-35D9-4B98-8EA7-8C6C7FF51FA3}"/>
              </a:ext>
            </a:extLst>
          </p:cNvPr>
          <p:cNvSpPr>
            <a:spLocks noChangeShapeType="1"/>
          </p:cNvSpPr>
          <p:nvPr/>
        </p:nvSpPr>
        <p:spPr bwMode="auto">
          <a:xfrm>
            <a:off x="5410200" y="2300288"/>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2" name="Text Box 7">
            <a:extLst>
              <a:ext uri="{FF2B5EF4-FFF2-40B4-BE49-F238E27FC236}">
                <a16:creationId xmlns:a16="http://schemas.microsoft.com/office/drawing/2014/main" id="{629536B2-8545-4145-BFA7-A3ADDB7BB136}"/>
              </a:ext>
            </a:extLst>
          </p:cNvPr>
          <p:cNvSpPr txBox="1">
            <a:spLocks noChangeArrowheads="1"/>
          </p:cNvSpPr>
          <p:nvPr/>
        </p:nvSpPr>
        <p:spPr bwMode="auto">
          <a:xfrm>
            <a:off x="5715000" y="1995488"/>
            <a:ext cx="196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Can I talk to you?</a:t>
            </a:r>
          </a:p>
        </p:txBody>
      </p:sp>
      <p:sp>
        <p:nvSpPr>
          <p:cNvPr id="16393" name="Line 8">
            <a:extLst>
              <a:ext uri="{FF2B5EF4-FFF2-40B4-BE49-F238E27FC236}">
                <a16:creationId xmlns:a16="http://schemas.microsoft.com/office/drawing/2014/main" id="{9584D28F-6D10-4141-8756-A233D32F1DED}"/>
              </a:ext>
            </a:extLst>
          </p:cNvPr>
          <p:cNvSpPr>
            <a:spLocks noChangeShapeType="1"/>
          </p:cNvSpPr>
          <p:nvPr/>
        </p:nvSpPr>
        <p:spPr bwMode="auto">
          <a:xfrm flipH="1">
            <a:off x="5410200" y="2833688"/>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4" name="Text Box 9">
            <a:extLst>
              <a:ext uri="{FF2B5EF4-FFF2-40B4-BE49-F238E27FC236}">
                <a16:creationId xmlns:a16="http://schemas.microsoft.com/office/drawing/2014/main" id="{0487ADE3-A2FA-40F0-A897-845E452B7D59}"/>
              </a:ext>
            </a:extLst>
          </p:cNvPr>
          <p:cNvSpPr txBox="1">
            <a:spLocks noChangeArrowheads="1"/>
          </p:cNvSpPr>
          <p:nvPr/>
        </p:nvSpPr>
        <p:spPr bwMode="auto">
          <a:xfrm>
            <a:off x="5715000" y="2528888"/>
            <a:ext cx="248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OK.  Can I talk to you?</a:t>
            </a:r>
          </a:p>
        </p:txBody>
      </p:sp>
      <p:sp>
        <p:nvSpPr>
          <p:cNvPr id="16395" name="Line 10">
            <a:extLst>
              <a:ext uri="{FF2B5EF4-FFF2-40B4-BE49-F238E27FC236}">
                <a16:creationId xmlns:a16="http://schemas.microsoft.com/office/drawing/2014/main" id="{B813497B-73A9-4F8A-97B5-AF5967605D9C}"/>
              </a:ext>
            </a:extLst>
          </p:cNvPr>
          <p:cNvSpPr>
            <a:spLocks noChangeShapeType="1"/>
          </p:cNvSpPr>
          <p:nvPr/>
        </p:nvSpPr>
        <p:spPr bwMode="auto">
          <a:xfrm>
            <a:off x="5410200" y="3367088"/>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6" name="Text Box 11">
            <a:extLst>
              <a:ext uri="{FF2B5EF4-FFF2-40B4-BE49-F238E27FC236}">
                <a16:creationId xmlns:a16="http://schemas.microsoft.com/office/drawing/2014/main" id="{B3CB893A-9DA7-43EE-897F-7B98A46C67D6}"/>
              </a:ext>
            </a:extLst>
          </p:cNvPr>
          <p:cNvSpPr txBox="1">
            <a:spLocks noChangeArrowheads="1"/>
          </p:cNvSpPr>
          <p:nvPr/>
        </p:nvSpPr>
        <p:spPr bwMode="auto">
          <a:xfrm>
            <a:off x="5715000" y="3062288"/>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OK.</a:t>
            </a:r>
          </a:p>
        </p:txBody>
      </p:sp>
      <p:sp>
        <p:nvSpPr>
          <p:cNvPr id="16397" name="Text Box 13">
            <a:extLst>
              <a:ext uri="{FF2B5EF4-FFF2-40B4-BE49-F238E27FC236}">
                <a16:creationId xmlns:a16="http://schemas.microsoft.com/office/drawing/2014/main" id="{9F617363-BDBF-4CD8-BD90-B83915ED1BB6}"/>
              </a:ext>
            </a:extLst>
          </p:cNvPr>
          <p:cNvSpPr txBox="1">
            <a:spLocks noChangeArrowheads="1"/>
          </p:cNvSpPr>
          <p:nvPr/>
        </p:nvSpPr>
        <p:spPr bwMode="auto">
          <a:xfrm>
            <a:off x="5715000" y="3505201"/>
            <a:ext cx="183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Here’s a packet.</a:t>
            </a:r>
          </a:p>
        </p:txBody>
      </p:sp>
      <p:sp>
        <p:nvSpPr>
          <p:cNvPr id="16398" name="Line 14">
            <a:extLst>
              <a:ext uri="{FF2B5EF4-FFF2-40B4-BE49-F238E27FC236}">
                <a16:creationId xmlns:a16="http://schemas.microsoft.com/office/drawing/2014/main" id="{5E210D92-C428-404A-A194-3AB71353CE4C}"/>
              </a:ext>
            </a:extLst>
          </p:cNvPr>
          <p:cNvSpPr>
            <a:spLocks noChangeShapeType="1"/>
          </p:cNvSpPr>
          <p:nvPr/>
        </p:nvSpPr>
        <p:spPr bwMode="auto">
          <a:xfrm flipH="1">
            <a:off x="5410200" y="6096000"/>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9" name="Text Box 15">
            <a:extLst>
              <a:ext uri="{FF2B5EF4-FFF2-40B4-BE49-F238E27FC236}">
                <a16:creationId xmlns:a16="http://schemas.microsoft.com/office/drawing/2014/main" id="{52914AE6-9733-4DA9-83D8-CA9E3E50F9A1}"/>
              </a:ext>
            </a:extLst>
          </p:cNvPr>
          <p:cNvSpPr txBox="1">
            <a:spLocks noChangeArrowheads="1"/>
          </p:cNvSpPr>
          <p:nvPr/>
        </p:nvSpPr>
        <p:spPr bwMode="auto">
          <a:xfrm>
            <a:off x="5715000" y="5791201"/>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Got it.</a:t>
            </a:r>
          </a:p>
        </p:txBody>
      </p:sp>
      <p:sp>
        <p:nvSpPr>
          <p:cNvPr id="16400" name="Text Box 17">
            <a:extLst>
              <a:ext uri="{FF2B5EF4-FFF2-40B4-BE49-F238E27FC236}">
                <a16:creationId xmlns:a16="http://schemas.microsoft.com/office/drawing/2014/main" id="{4AF1E090-CC4C-4495-B277-BF068CBBFBD2}"/>
              </a:ext>
            </a:extLst>
          </p:cNvPr>
          <p:cNvSpPr txBox="1">
            <a:spLocks noChangeArrowheads="1"/>
          </p:cNvSpPr>
          <p:nvPr/>
        </p:nvSpPr>
        <p:spPr bwMode="auto">
          <a:xfrm>
            <a:off x="5715000" y="4800601"/>
            <a:ext cx="183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Here’s a packet.</a:t>
            </a:r>
          </a:p>
        </p:txBody>
      </p:sp>
      <p:sp>
        <p:nvSpPr>
          <p:cNvPr id="16401" name="Text Box 19">
            <a:extLst>
              <a:ext uri="{FF2B5EF4-FFF2-40B4-BE49-F238E27FC236}">
                <a16:creationId xmlns:a16="http://schemas.microsoft.com/office/drawing/2014/main" id="{7731697A-27A1-4EE1-A562-D3F069CF4468}"/>
              </a:ext>
            </a:extLst>
          </p:cNvPr>
          <p:cNvSpPr txBox="1">
            <a:spLocks noChangeArrowheads="1"/>
          </p:cNvSpPr>
          <p:nvPr/>
        </p:nvSpPr>
        <p:spPr bwMode="auto">
          <a:xfrm>
            <a:off x="5715000" y="5334001"/>
            <a:ext cx="253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Here’s a resent packet.</a:t>
            </a:r>
          </a:p>
        </p:txBody>
      </p:sp>
      <p:sp>
        <p:nvSpPr>
          <p:cNvPr id="16402" name="Line 20">
            <a:extLst>
              <a:ext uri="{FF2B5EF4-FFF2-40B4-BE49-F238E27FC236}">
                <a16:creationId xmlns:a16="http://schemas.microsoft.com/office/drawing/2014/main" id="{0ACB7434-441F-4081-A643-9B951081EFEC}"/>
              </a:ext>
            </a:extLst>
          </p:cNvPr>
          <p:cNvSpPr>
            <a:spLocks noChangeShapeType="1"/>
          </p:cNvSpPr>
          <p:nvPr/>
        </p:nvSpPr>
        <p:spPr bwMode="auto">
          <a:xfrm flipH="1">
            <a:off x="5410200" y="4343400"/>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3" name="Text Box 21">
            <a:extLst>
              <a:ext uri="{FF2B5EF4-FFF2-40B4-BE49-F238E27FC236}">
                <a16:creationId xmlns:a16="http://schemas.microsoft.com/office/drawing/2014/main" id="{0278C9B7-C360-49A0-A1F7-23B45A24F6C8}"/>
              </a:ext>
            </a:extLst>
          </p:cNvPr>
          <p:cNvSpPr txBox="1">
            <a:spLocks noChangeArrowheads="1"/>
          </p:cNvSpPr>
          <p:nvPr/>
        </p:nvSpPr>
        <p:spPr bwMode="auto">
          <a:xfrm>
            <a:off x="5715000" y="4038601"/>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Got it.</a:t>
            </a:r>
          </a:p>
        </p:txBody>
      </p:sp>
      <p:sp>
        <p:nvSpPr>
          <p:cNvPr id="16404" name="Line 22">
            <a:extLst>
              <a:ext uri="{FF2B5EF4-FFF2-40B4-BE49-F238E27FC236}">
                <a16:creationId xmlns:a16="http://schemas.microsoft.com/office/drawing/2014/main" id="{9275E553-F350-4EE6-9CFE-4A9C8A5C9331}"/>
              </a:ext>
            </a:extLst>
          </p:cNvPr>
          <p:cNvSpPr>
            <a:spLocks noChangeShapeType="1"/>
          </p:cNvSpPr>
          <p:nvPr/>
        </p:nvSpPr>
        <p:spPr bwMode="auto">
          <a:xfrm>
            <a:off x="5410200" y="5638800"/>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5" name="Line 23">
            <a:extLst>
              <a:ext uri="{FF2B5EF4-FFF2-40B4-BE49-F238E27FC236}">
                <a16:creationId xmlns:a16="http://schemas.microsoft.com/office/drawing/2014/main" id="{EBF94C31-431A-47EE-9C3D-ED41D0921C7E}"/>
              </a:ext>
            </a:extLst>
          </p:cNvPr>
          <p:cNvSpPr>
            <a:spLocks noChangeShapeType="1"/>
          </p:cNvSpPr>
          <p:nvPr/>
        </p:nvSpPr>
        <p:spPr bwMode="auto">
          <a:xfrm>
            <a:off x="5410200" y="3810000"/>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6" name="Line 24">
            <a:extLst>
              <a:ext uri="{FF2B5EF4-FFF2-40B4-BE49-F238E27FC236}">
                <a16:creationId xmlns:a16="http://schemas.microsoft.com/office/drawing/2014/main" id="{E114173F-5291-489E-8F16-C8FA81220FD3}"/>
              </a:ext>
            </a:extLst>
          </p:cNvPr>
          <p:cNvSpPr>
            <a:spLocks noChangeShapeType="1"/>
          </p:cNvSpPr>
          <p:nvPr/>
        </p:nvSpPr>
        <p:spPr bwMode="auto">
          <a:xfrm>
            <a:off x="5410200" y="5105400"/>
            <a:ext cx="2895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407" name="Text Box 25">
            <a:extLst>
              <a:ext uri="{FF2B5EF4-FFF2-40B4-BE49-F238E27FC236}">
                <a16:creationId xmlns:a16="http://schemas.microsoft.com/office/drawing/2014/main" id="{669419B9-7190-4C74-B177-DDD49A907E14}"/>
              </a:ext>
            </a:extLst>
          </p:cNvPr>
          <p:cNvSpPr txBox="1">
            <a:spLocks noChangeArrowheads="1"/>
          </p:cNvSpPr>
          <p:nvPr/>
        </p:nvSpPr>
        <p:spPr bwMode="auto">
          <a:xfrm>
            <a:off x="1981200" y="2057400"/>
            <a:ext cx="135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Establish</a:t>
            </a:r>
          </a:p>
          <a:p>
            <a:pPr eaLnBrk="1" hangingPunct="1">
              <a:spcBef>
                <a:spcPct val="0"/>
              </a:spcBef>
              <a:buClrTx/>
              <a:buFontTx/>
              <a:buNone/>
            </a:pPr>
            <a:r>
              <a:rPr lang="en-US" altLang="en-US" sz="1800">
                <a:latin typeface="Arial" panose="020B0604020202020204" pitchFamily="34" charset="0"/>
              </a:rPr>
              <a:t>connection.</a:t>
            </a:r>
          </a:p>
        </p:txBody>
      </p:sp>
      <p:sp>
        <p:nvSpPr>
          <p:cNvPr id="16408" name="Text Box 26">
            <a:extLst>
              <a:ext uri="{FF2B5EF4-FFF2-40B4-BE49-F238E27FC236}">
                <a16:creationId xmlns:a16="http://schemas.microsoft.com/office/drawing/2014/main" id="{4A393F58-1E51-4D69-BCCA-6A1B987FE6DD}"/>
              </a:ext>
            </a:extLst>
          </p:cNvPr>
          <p:cNvSpPr txBox="1">
            <a:spLocks noChangeArrowheads="1"/>
          </p:cNvSpPr>
          <p:nvPr/>
        </p:nvSpPr>
        <p:spPr bwMode="auto">
          <a:xfrm>
            <a:off x="3352801" y="1676401"/>
            <a:ext cx="523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8000">
                <a:latin typeface="Arial" panose="020B0604020202020204" pitchFamily="34" charset="0"/>
              </a:rPr>
              <a:t>{</a:t>
            </a:r>
          </a:p>
        </p:txBody>
      </p:sp>
      <p:sp>
        <p:nvSpPr>
          <p:cNvPr id="16409" name="Text Box 27">
            <a:extLst>
              <a:ext uri="{FF2B5EF4-FFF2-40B4-BE49-F238E27FC236}">
                <a16:creationId xmlns:a16="http://schemas.microsoft.com/office/drawing/2014/main" id="{9E239DDB-F000-4E15-A27A-B178400E7641}"/>
              </a:ext>
            </a:extLst>
          </p:cNvPr>
          <p:cNvSpPr txBox="1">
            <a:spLocks noChangeArrowheads="1"/>
          </p:cNvSpPr>
          <p:nvPr/>
        </p:nvSpPr>
        <p:spPr bwMode="auto">
          <a:xfrm>
            <a:off x="3352801" y="3352801"/>
            <a:ext cx="523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8000">
                <a:latin typeface="Arial" panose="020B0604020202020204" pitchFamily="34" charset="0"/>
              </a:rPr>
              <a:t>{</a:t>
            </a:r>
          </a:p>
        </p:txBody>
      </p:sp>
      <p:sp>
        <p:nvSpPr>
          <p:cNvPr id="16410" name="Text Box 28">
            <a:extLst>
              <a:ext uri="{FF2B5EF4-FFF2-40B4-BE49-F238E27FC236}">
                <a16:creationId xmlns:a16="http://schemas.microsoft.com/office/drawing/2014/main" id="{4866E7C8-E870-405A-8D0B-297ABC52BD88}"/>
              </a:ext>
            </a:extLst>
          </p:cNvPr>
          <p:cNvSpPr txBox="1">
            <a:spLocks noChangeArrowheads="1"/>
          </p:cNvSpPr>
          <p:nvPr/>
        </p:nvSpPr>
        <p:spPr bwMode="auto">
          <a:xfrm>
            <a:off x="3352801" y="4800601"/>
            <a:ext cx="523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8000">
                <a:latin typeface="Arial" panose="020B0604020202020204" pitchFamily="34" charset="0"/>
              </a:rPr>
              <a:t>{</a:t>
            </a:r>
          </a:p>
        </p:txBody>
      </p:sp>
      <p:sp>
        <p:nvSpPr>
          <p:cNvPr id="16411" name="Text Box 29">
            <a:extLst>
              <a:ext uri="{FF2B5EF4-FFF2-40B4-BE49-F238E27FC236}">
                <a16:creationId xmlns:a16="http://schemas.microsoft.com/office/drawing/2014/main" id="{DCCB27B2-119C-4C20-9106-D10FE793E173}"/>
              </a:ext>
            </a:extLst>
          </p:cNvPr>
          <p:cNvSpPr txBox="1">
            <a:spLocks noChangeArrowheads="1"/>
          </p:cNvSpPr>
          <p:nvPr/>
        </p:nvSpPr>
        <p:spPr bwMode="auto">
          <a:xfrm>
            <a:off x="1676400" y="3657600"/>
            <a:ext cx="1962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Send packet</a:t>
            </a:r>
          </a:p>
          <a:p>
            <a:pPr eaLnBrk="1" hangingPunct="1">
              <a:spcBef>
                <a:spcPct val="0"/>
              </a:spcBef>
              <a:buClrTx/>
              <a:buFontTx/>
              <a:buNone/>
            </a:pPr>
            <a:r>
              <a:rPr lang="en-US" altLang="en-US" sz="1800">
                <a:latin typeface="Arial" panose="020B0604020202020204" pitchFamily="34" charset="0"/>
              </a:rPr>
              <a:t>with</a:t>
            </a:r>
          </a:p>
          <a:p>
            <a:pPr eaLnBrk="1" hangingPunct="1">
              <a:spcBef>
                <a:spcPct val="0"/>
              </a:spcBef>
              <a:buClrTx/>
              <a:buFontTx/>
              <a:buNone/>
            </a:pPr>
            <a:r>
              <a:rPr lang="en-US" altLang="en-US" sz="1800">
                <a:latin typeface="Arial" panose="020B0604020202020204" pitchFamily="34" charset="0"/>
              </a:rPr>
              <a:t>acknowledgment.</a:t>
            </a:r>
          </a:p>
        </p:txBody>
      </p:sp>
      <p:sp>
        <p:nvSpPr>
          <p:cNvPr id="16412" name="Text Box 30">
            <a:extLst>
              <a:ext uri="{FF2B5EF4-FFF2-40B4-BE49-F238E27FC236}">
                <a16:creationId xmlns:a16="http://schemas.microsoft.com/office/drawing/2014/main" id="{B3DD2BD8-B6EA-4296-A0BE-95258B57464F}"/>
              </a:ext>
            </a:extLst>
          </p:cNvPr>
          <p:cNvSpPr txBox="1">
            <a:spLocks noChangeArrowheads="1"/>
          </p:cNvSpPr>
          <p:nvPr/>
        </p:nvSpPr>
        <p:spPr bwMode="auto">
          <a:xfrm>
            <a:off x="1660525" y="4989514"/>
            <a:ext cx="19621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Resend packet if</a:t>
            </a:r>
          </a:p>
          <a:p>
            <a:pPr eaLnBrk="1" hangingPunct="1">
              <a:spcBef>
                <a:spcPct val="0"/>
              </a:spcBef>
              <a:buClrTx/>
              <a:buFontTx/>
              <a:buNone/>
            </a:pPr>
            <a:r>
              <a:rPr lang="en-US" altLang="en-US" sz="1800">
                <a:latin typeface="Arial" panose="020B0604020202020204" pitchFamily="34" charset="0"/>
              </a:rPr>
              <a:t>no (or delayed)</a:t>
            </a:r>
          </a:p>
          <a:p>
            <a:pPr eaLnBrk="1" hangingPunct="1">
              <a:spcBef>
                <a:spcPct val="0"/>
              </a:spcBef>
              <a:buClrTx/>
              <a:buFontTx/>
              <a:buNone/>
            </a:pPr>
            <a:r>
              <a:rPr lang="en-US" altLang="en-US" sz="1800">
                <a:latin typeface="Arial" panose="020B0604020202020204" pitchFamily="34" charset="0"/>
              </a:rPr>
              <a:t>acknowledgment.</a:t>
            </a:r>
          </a:p>
        </p:txBody>
      </p:sp>
    </p:spTree>
    <p:extLst>
      <p:ext uri="{BB962C8B-B14F-4D97-AF65-F5344CB8AC3E}">
        <p14:creationId xmlns:p14="http://schemas.microsoft.com/office/powerpoint/2010/main" val="322257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9732000D-5BC6-4C91-8E51-4E0DD28A3F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5CBD1DC7-1686-432A-97B5-4F92B03956CE}" type="slidenum">
              <a:rPr lang="en-CA" altLang="en-US" sz="1400">
                <a:solidFill>
                  <a:schemeClr val="folHlink"/>
                </a:solidFill>
              </a:rPr>
              <a:pPr>
                <a:spcBef>
                  <a:spcPct val="0"/>
                </a:spcBef>
                <a:buClrTx/>
                <a:buFontTx/>
                <a:buNone/>
              </a:pPr>
              <a:t>15</a:t>
            </a:fld>
            <a:endParaRPr lang="en-CA" altLang="en-US" sz="1400">
              <a:solidFill>
                <a:schemeClr val="folHlink"/>
              </a:solidFill>
            </a:endParaRPr>
          </a:p>
        </p:txBody>
      </p:sp>
      <p:sp>
        <p:nvSpPr>
          <p:cNvPr id="18436" name="Rectangle 2">
            <a:extLst>
              <a:ext uri="{FF2B5EF4-FFF2-40B4-BE49-F238E27FC236}">
                <a16:creationId xmlns:a16="http://schemas.microsoft.com/office/drawing/2014/main" id="{275F34A3-F02B-424E-B33B-DD457F9C57ED}"/>
              </a:ext>
            </a:extLst>
          </p:cNvPr>
          <p:cNvSpPr>
            <a:spLocks noGrp="1" noChangeArrowheads="1"/>
          </p:cNvSpPr>
          <p:nvPr>
            <p:ph type="title"/>
          </p:nvPr>
        </p:nvSpPr>
        <p:spPr/>
        <p:txBody>
          <a:bodyPr/>
          <a:lstStyle/>
          <a:p>
            <a:pPr algn="ctr" eaLnBrk="1" hangingPunct="1"/>
            <a:r>
              <a:rPr lang="en-US" altLang="en-US" dirty="0"/>
              <a:t>TCP</a:t>
            </a:r>
          </a:p>
        </p:txBody>
      </p:sp>
      <p:pic>
        <p:nvPicPr>
          <p:cNvPr id="18437" name="Picture 4" descr="TCPIP">
            <a:extLst>
              <a:ext uri="{FF2B5EF4-FFF2-40B4-BE49-F238E27FC236}">
                <a16:creationId xmlns:a16="http://schemas.microsoft.com/office/drawing/2014/main" id="{E3CF2799-B5BF-4FE8-B51E-446899DDB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524001"/>
            <a:ext cx="6553200"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989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a:extLst>
              <a:ext uri="{FF2B5EF4-FFF2-40B4-BE49-F238E27FC236}">
                <a16:creationId xmlns:a16="http://schemas.microsoft.com/office/drawing/2014/main" id="{AFD7ECDC-2178-4C48-9F6A-E13B63E619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7E5AB473-6216-488C-996A-69B53EF2DB37}" type="slidenum">
              <a:rPr lang="en-CA" altLang="en-US" sz="1400">
                <a:solidFill>
                  <a:schemeClr val="folHlink"/>
                </a:solidFill>
              </a:rPr>
              <a:pPr>
                <a:spcBef>
                  <a:spcPct val="0"/>
                </a:spcBef>
                <a:buClrTx/>
                <a:buFontTx/>
                <a:buNone/>
              </a:pPr>
              <a:t>16</a:t>
            </a:fld>
            <a:endParaRPr lang="en-CA" altLang="en-US" sz="1400">
              <a:solidFill>
                <a:schemeClr val="folHlink"/>
              </a:solidFill>
            </a:endParaRPr>
          </a:p>
        </p:txBody>
      </p:sp>
      <p:sp>
        <p:nvSpPr>
          <p:cNvPr id="19460" name="Rectangle 2">
            <a:extLst>
              <a:ext uri="{FF2B5EF4-FFF2-40B4-BE49-F238E27FC236}">
                <a16:creationId xmlns:a16="http://schemas.microsoft.com/office/drawing/2014/main" id="{AEF08A7B-00F7-4358-AE07-BA51E2487E34}"/>
              </a:ext>
            </a:extLst>
          </p:cNvPr>
          <p:cNvSpPr>
            <a:spLocks noGrp="1" noChangeArrowheads="1"/>
          </p:cNvSpPr>
          <p:nvPr>
            <p:ph type="title"/>
          </p:nvPr>
        </p:nvSpPr>
        <p:spPr/>
        <p:txBody>
          <a:bodyPr/>
          <a:lstStyle/>
          <a:p>
            <a:pPr eaLnBrk="1" hangingPunct="1"/>
            <a:r>
              <a:rPr lang="en-US" altLang="en-US"/>
              <a:t>User Datagram Protocol (</a:t>
            </a:r>
            <a:r>
              <a:rPr lang="en-US" altLang="en-US">
                <a:hlinkClick r:id="rId2"/>
              </a:rPr>
              <a:t>UDP</a:t>
            </a:r>
            <a:r>
              <a:rPr lang="en-US" altLang="en-US"/>
              <a:t>)</a:t>
            </a:r>
          </a:p>
        </p:txBody>
      </p:sp>
      <p:sp>
        <p:nvSpPr>
          <p:cNvPr id="19461" name="Rectangle 3">
            <a:extLst>
              <a:ext uri="{FF2B5EF4-FFF2-40B4-BE49-F238E27FC236}">
                <a16:creationId xmlns:a16="http://schemas.microsoft.com/office/drawing/2014/main" id="{78909D9F-027B-4541-A0B8-56D41C6FEDE1}"/>
              </a:ext>
            </a:extLst>
          </p:cNvPr>
          <p:cNvSpPr>
            <a:spLocks noGrp="1" noChangeArrowheads="1"/>
          </p:cNvSpPr>
          <p:nvPr>
            <p:ph type="body" idx="1"/>
          </p:nvPr>
        </p:nvSpPr>
        <p:spPr/>
        <p:txBody>
          <a:bodyPr/>
          <a:lstStyle/>
          <a:p>
            <a:pPr eaLnBrk="1" hangingPunct="1"/>
            <a:r>
              <a:rPr lang="en-US" altLang="en-US"/>
              <a:t>Like TCP in that:</a:t>
            </a:r>
          </a:p>
          <a:p>
            <a:pPr lvl="1" eaLnBrk="1" hangingPunct="1"/>
            <a:r>
              <a:rPr lang="en-US" altLang="en-US"/>
              <a:t>Builds on IP</a:t>
            </a:r>
          </a:p>
          <a:p>
            <a:pPr lvl="1" eaLnBrk="1" hangingPunct="1"/>
            <a:r>
              <a:rPr lang="en-US" altLang="en-US"/>
              <a:t>Provides port concept</a:t>
            </a:r>
          </a:p>
          <a:p>
            <a:pPr eaLnBrk="1" hangingPunct="1"/>
            <a:r>
              <a:rPr lang="en-US" altLang="en-US"/>
              <a:t>Unlike TCP in that:</a:t>
            </a:r>
          </a:p>
          <a:p>
            <a:pPr lvl="1" eaLnBrk="1" hangingPunct="1"/>
            <a:r>
              <a:rPr lang="en-US" altLang="en-US"/>
              <a:t>No connection concept</a:t>
            </a:r>
          </a:p>
          <a:p>
            <a:pPr lvl="1" eaLnBrk="1" hangingPunct="1"/>
            <a:r>
              <a:rPr lang="en-US" altLang="en-US"/>
              <a:t>No transmission guarantee</a:t>
            </a:r>
          </a:p>
          <a:p>
            <a:pPr eaLnBrk="1" hangingPunct="1"/>
            <a:r>
              <a:rPr lang="en-US" altLang="en-US"/>
              <a:t>Advantage of UDP vs. TCP:</a:t>
            </a:r>
          </a:p>
          <a:p>
            <a:pPr lvl="1" eaLnBrk="1" hangingPunct="1"/>
            <a:r>
              <a:rPr lang="en-US" altLang="en-US">
                <a:solidFill>
                  <a:schemeClr val="hlink"/>
                </a:solidFill>
              </a:rPr>
              <a:t>Lightweight</a:t>
            </a:r>
            <a:r>
              <a:rPr lang="en-US" altLang="en-US"/>
              <a:t>, so faster for one-time messages</a:t>
            </a:r>
          </a:p>
        </p:txBody>
      </p:sp>
    </p:spTree>
    <p:extLst>
      <p:ext uri="{BB962C8B-B14F-4D97-AF65-F5344CB8AC3E}">
        <p14:creationId xmlns:p14="http://schemas.microsoft.com/office/powerpoint/2010/main" val="26514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a:extLst>
              <a:ext uri="{FF2B5EF4-FFF2-40B4-BE49-F238E27FC236}">
                <a16:creationId xmlns:a16="http://schemas.microsoft.com/office/drawing/2014/main" id="{33EF3B82-02BA-4FF2-8E84-009FC5D075A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C68FBB1E-2AF7-4C93-856A-F6BFE2079CD3}" type="slidenum">
              <a:rPr lang="en-CA" altLang="en-US" sz="1400">
                <a:solidFill>
                  <a:schemeClr val="folHlink"/>
                </a:solidFill>
              </a:rPr>
              <a:pPr>
                <a:spcBef>
                  <a:spcPct val="0"/>
                </a:spcBef>
                <a:buClrTx/>
                <a:buFontTx/>
                <a:buNone/>
              </a:pPr>
              <a:t>17</a:t>
            </a:fld>
            <a:endParaRPr lang="en-CA" altLang="en-US" sz="1400">
              <a:solidFill>
                <a:schemeClr val="folHlink"/>
              </a:solidFill>
            </a:endParaRPr>
          </a:p>
        </p:txBody>
      </p:sp>
      <p:sp>
        <p:nvSpPr>
          <p:cNvPr id="20484" name="Rectangle 2">
            <a:extLst>
              <a:ext uri="{FF2B5EF4-FFF2-40B4-BE49-F238E27FC236}">
                <a16:creationId xmlns:a16="http://schemas.microsoft.com/office/drawing/2014/main" id="{AFDA99F2-C46B-4CD2-927D-9477A930D55A}"/>
              </a:ext>
            </a:extLst>
          </p:cNvPr>
          <p:cNvSpPr>
            <a:spLocks noGrp="1" noChangeArrowheads="1"/>
          </p:cNvSpPr>
          <p:nvPr>
            <p:ph type="title"/>
          </p:nvPr>
        </p:nvSpPr>
        <p:spPr/>
        <p:txBody>
          <a:bodyPr/>
          <a:lstStyle/>
          <a:p>
            <a:pPr eaLnBrk="1" hangingPunct="1"/>
            <a:r>
              <a:rPr lang="en-US" altLang="en-US"/>
              <a:t>Domain Name Service (</a:t>
            </a:r>
            <a:r>
              <a:rPr lang="en-US" altLang="en-US">
                <a:hlinkClick r:id="rId2"/>
              </a:rPr>
              <a:t>DNS</a:t>
            </a:r>
            <a:r>
              <a:rPr lang="en-US" altLang="en-US"/>
              <a:t>)</a:t>
            </a:r>
          </a:p>
        </p:txBody>
      </p:sp>
      <p:sp>
        <p:nvSpPr>
          <p:cNvPr id="20485" name="Rectangle 3">
            <a:extLst>
              <a:ext uri="{FF2B5EF4-FFF2-40B4-BE49-F238E27FC236}">
                <a16:creationId xmlns:a16="http://schemas.microsoft.com/office/drawing/2014/main" id="{A6D7475C-936C-451A-B21B-63C4CB520E81}"/>
              </a:ext>
            </a:extLst>
          </p:cNvPr>
          <p:cNvSpPr>
            <a:spLocks noGrp="1" noChangeArrowheads="1"/>
          </p:cNvSpPr>
          <p:nvPr>
            <p:ph type="body" idx="1"/>
          </p:nvPr>
        </p:nvSpPr>
        <p:spPr>
          <a:xfrm>
            <a:off x="1081601" y="1488281"/>
            <a:ext cx="9933402" cy="5233194"/>
          </a:xfrm>
        </p:spPr>
        <p:txBody>
          <a:bodyPr>
            <a:normAutofit lnSpcReduction="10000"/>
          </a:bodyPr>
          <a:lstStyle/>
          <a:p>
            <a:pPr algn="just" eaLnBrk="1" hangingPunct="1"/>
            <a:r>
              <a:rPr lang="en-US" altLang="en-US" dirty="0"/>
              <a:t>DNS is the “phone book” for the Internet</a:t>
            </a:r>
          </a:p>
          <a:p>
            <a:pPr lvl="1" algn="just" eaLnBrk="1" hangingPunct="1"/>
            <a:r>
              <a:rPr lang="en-US" altLang="en-US" dirty="0"/>
              <a:t>Map between host names and IP addresses</a:t>
            </a:r>
          </a:p>
          <a:p>
            <a:pPr lvl="1" algn="just" eaLnBrk="1" hangingPunct="1"/>
            <a:r>
              <a:rPr lang="en-US" altLang="en-US" dirty="0"/>
              <a:t>DNS often uses UDP for communication</a:t>
            </a:r>
          </a:p>
          <a:p>
            <a:pPr algn="just" eaLnBrk="1" hangingPunct="1"/>
            <a:r>
              <a:rPr lang="en-US" altLang="en-US" dirty="0"/>
              <a:t>Host names</a:t>
            </a:r>
          </a:p>
          <a:p>
            <a:pPr lvl="1" algn="just" eaLnBrk="1" hangingPunct="1"/>
            <a:r>
              <a:rPr lang="en-US" altLang="en-US" dirty="0">
                <a:solidFill>
                  <a:schemeClr val="hlink"/>
                </a:solidFill>
              </a:rPr>
              <a:t>Labels</a:t>
            </a:r>
            <a:r>
              <a:rPr lang="en-US" altLang="en-US" dirty="0"/>
              <a:t> separated by dots, e.g., </a:t>
            </a:r>
            <a:r>
              <a:rPr lang="en-US" altLang="en-US" dirty="0">
                <a:latin typeface="Lucida Sans Typewriter" panose="020B0509030504030204" pitchFamily="49" charset="0"/>
                <a:hlinkClick r:id="rId3"/>
              </a:rPr>
              <a:t>www.example.org</a:t>
            </a:r>
            <a:endParaRPr lang="en-US" altLang="en-US" dirty="0">
              <a:latin typeface="Lucida Sans Typewriter" panose="020B0509030504030204" pitchFamily="49" charset="0"/>
            </a:endParaRPr>
          </a:p>
          <a:p>
            <a:pPr lvl="1" algn="just" eaLnBrk="1" hangingPunct="1"/>
            <a:r>
              <a:rPr lang="en-US" altLang="en-US" dirty="0"/>
              <a:t>Final label is </a:t>
            </a:r>
            <a:r>
              <a:rPr lang="en-US" altLang="en-US" i="1" dirty="0">
                <a:hlinkClick r:id="rId4"/>
              </a:rPr>
              <a:t>top-level domain</a:t>
            </a:r>
            <a:endParaRPr lang="en-US" altLang="en-US" i="1" dirty="0"/>
          </a:p>
          <a:p>
            <a:pPr lvl="2" algn="just" eaLnBrk="1" hangingPunct="1"/>
            <a:r>
              <a:rPr lang="en-US" altLang="en-US" dirty="0"/>
              <a:t>Generic: .com, .org, etc.</a:t>
            </a:r>
          </a:p>
          <a:p>
            <a:pPr algn="just"/>
            <a:r>
              <a:rPr lang="en-US" altLang="en-US" dirty="0"/>
              <a:t>Country-code: .us, .in, etc. Domains are divided into second-level domains, which can be further divided into subdomains, etc.</a:t>
            </a:r>
          </a:p>
          <a:p>
            <a:pPr lvl="1" algn="just"/>
            <a:r>
              <a:rPr lang="en-US" altLang="en-US" dirty="0"/>
              <a:t>E.g., in </a:t>
            </a:r>
            <a:r>
              <a:rPr lang="en-US" altLang="en-US" dirty="0">
                <a:latin typeface="Lucida Sans Typewriter" panose="020B0509030504030204" pitchFamily="49" charset="0"/>
                <a:hlinkClick r:id="rId5"/>
              </a:rPr>
              <a:t>www.example.com</a:t>
            </a:r>
            <a:r>
              <a:rPr lang="en-US" altLang="en-US" dirty="0"/>
              <a:t>, </a:t>
            </a:r>
            <a:r>
              <a:rPr lang="en-US" altLang="en-US" dirty="0">
                <a:latin typeface="Lucida Sans Typewriter" panose="020B0509030504030204" pitchFamily="49" charset="0"/>
              </a:rPr>
              <a:t>example</a:t>
            </a:r>
            <a:r>
              <a:rPr lang="en-US" altLang="en-US" dirty="0"/>
              <a:t> is a second-level domain</a:t>
            </a:r>
          </a:p>
          <a:p>
            <a:pPr algn="just"/>
            <a:r>
              <a:rPr lang="en-US" altLang="en-US" dirty="0"/>
              <a:t>A host name plus domain name information is called the </a:t>
            </a:r>
            <a:r>
              <a:rPr lang="en-US" altLang="en-US" dirty="0">
                <a:solidFill>
                  <a:schemeClr val="hlink"/>
                </a:solidFill>
              </a:rPr>
              <a:t>fully qualified domain name</a:t>
            </a:r>
            <a:r>
              <a:rPr lang="en-US" altLang="en-US" dirty="0"/>
              <a:t> of the computer</a:t>
            </a:r>
          </a:p>
          <a:p>
            <a:pPr lvl="1" algn="just"/>
            <a:r>
              <a:rPr lang="en-US" altLang="en-US" dirty="0"/>
              <a:t>Above, </a:t>
            </a:r>
            <a:r>
              <a:rPr lang="en-US" altLang="en-US" dirty="0">
                <a:latin typeface="Lucida Sans Typewriter" panose="020B0509030504030204" pitchFamily="49" charset="0"/>
              </a:rPr>
              <a:t>www</a:t>
            </a:r>
            <a:r>
              <a:rPr lang="en-US" altLang="en-US" dirty="0"/>
              <a:t> is the host name, </a:t>
            </a:r>
            <a:r>
              <a:rPr lang="en-US" altLang="en-US" dirty="0">
                <a:latin typeface="Lucida Sans Typewriter" panose="020B0509030504030204" pitchFamily="49" charset="0"/>
                <a:hlinkClick r:id="rId5"/>
              </a:rPr>
              <a:t>www.example.com</a:t>
            </a:r>
            <a:r>
              <a:rPr lang="en-US" altLang="en-US" dirty="0"/>
              <a:t> is the FQDN</a:t>
            </a:r>
          </a:p>
          <a:p>
            <a:pPr lvl="2" eaLnBrk="1" hangingPunct="1"/>
            <a:endParaRPr lang="en-US" altLang="en-US" dirty="0"/>
          </a:p>
          <a:p>
            <a:pPr marL="914400" lvl="2" indent="0" eaLnBrk="1" hangingPunct="1">
              <a:buNone/>
            </a:pPr>
            <a:endParaRPr lang="en-US" altLang="en-US" dirty="0"/>
          </a:p>
        </p:txBody>
      </p:sp>
    </p:spTree>
    <p:extLst>
      <p:ext uri="{BB962C8B-B14F-4D97-AF65-F5344CB8AC3E}">
        <p14:creationId xmlns:p14="http://schemas.microsoft.com/office/powerpoint/2010/main" val="392120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a:extLst>
              <a:ext uri="{FF2B5EF4-FFF2-40B4-BE49-F238E27FC236}">
                <a16:creationId xmlns:a16="http://schemas.microsoft.com/office/drawing/2014/main" id="{67615975-23F3-4796-8498-2212237D14F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B1F2DC49-843E-4941-B66F-7F33EE910BD3}" type="slidenum">
              <a:rPr lang="en-CA" altLang="en-US" sz="1400">
                <a:solidFill>
                  <a:schemeClr val="folHlink"/>
                </a:solidFill>
              </a:rPr>
              <a:pPr>
                <a:spcBef>
                  <a:spcPct val="0"/>
                </a:spcBef>
                <a:buClrTx/>
                <a:buFontTx/>
                <a:buNone/>
              </a:pPr>
              <a:t>18</a:t>
            </a:fld>
            <a:endParaRPr lang="en-CA" altLang="en-US" sz="1400">
              <a:solidFill>
                <a:schemeClr val="folHlink"/>
              </a:solidFill>
            </a:endParaRPr>
          </a:p>
        </p:txBody>
      </p:sp>
      <p:sp>
        <p:nvSpPr>
          <p:cNvPr id="21508" name="Rectangle 2">
            <a:extLst>
              <a:ext uri="{FF2B5EF4-FFF2-40B4-BE49-F238E27FC236}">
                <a16:creationId xmlns:a16="http://schemas.microsoft.com/office/drawing/2014/main" id="{2429BFBF-BD98-4D37-8D61-F4AE59FED2D7}"/>
              </a:ext>
            </a:extLst>
          </p:cNvPr>
          <p:cNvSpPr>
            <a:spLocks noGrp="1" noChangeArrowheads="1"/>
          </p:cNvSpPr>
          <p:nvPr>
            <p:ph type="title"/>
          </p:nvPr>
        </p:nvSpPr>
        <p:spPr/>
        <p:txBody>
          <a:bodyPr/>
          <a:lstStyle/>
          <a:p>
            <a:pPr eaLnBrk="1" hangingPunct="1"/>
            <a:r>
              <a:rPr lang="en-US" altLang="en-US"/>
              <a:t>DNS</a:t>
            </a:r>
          </a:p>
        </p:txBody>
      </p:sp>
      <p:sp>
        <p:nvSpPr>
          <p:cNvPr id="21509" name="Rectangle 3">
            <a:extLst>
              <a:ext uri="{FF2B5EF4-FFF2-40B4-BE49-F238E27FC236}">
                <a16:creationId xmlns:a16="http://schemas.microsoft.com/office/drawing/2014/main" id="{42565F1F-2F54-48BD-987D-F90DFFCFE9EC}"/>
              </a:ext>
            </a:extLst>
          </p:cNvPr>
          <p:cNvSpPr>
            <a:spLocks noGrp="1" noChangeArrowheads="1"/>
          </p:cNvSpPr>
          <p:nvPr>
            <p:ph type="body" idx="1"/>
          </p:nvPr>
        </p:nvSpPr>
        <p:spPr>
          <a:xfrm>
            <a:off x="960706" y="1488280"/>
            <a:ext cx="10270588" cy="4868069"/>
          </a:xfrm>
        </p:spPr>
        <p:txBody>
          <a:bodyPr>
            <a:normAutofit/>
          </a:bodyPr>
          <a:lstStyle/>
          <a:p>
            <a:pPr algn="just"/>
            <a:r>
              <a:rPr lang="en-US" altLang="en-US" dirty="0">
                <a:latin typeface="Times New Roman" panose="02020603050405020304" pitchFamily="18" charset="0"/>
                <a:cs typeface="Times New Roman" panose="02020603050405020304" pitchFamily="18" charset="0"/>
              </a:rPr>
              <a:t>DNS lookup program provides command-line access to DNS (on most systems)</a:t>
            </a:r>
          </a:p>
          <a:p>
            <a:pPr algn="just"/>
            <a:r>
              <a:rPr lang="en-US" altLang="en-US" dirty="0">
                <a:latin typeface="Times New Roman" panose="02020603050405020304" pitchFamily="18" charset="0"/>
                <a:cs typeface="Times New Roman" panose="02020603050405020304" pitchFamily="18" charset="0"/>
              </a:rPr>
              <a:t>looking up a host name given an IP address is known as a </a:t>
            </a:r>
            <a:r>
              <a:rPr lang="en-US" altLang="en-US" dirty="0">
                <a:solidFill>
                  <a:schemeClr val="hlink"/>
                </a:solidFill>
                <a:latin typeface="Times New Roman" panose="02020603050405020304" pitchFamily="18" charset="0"/>
                <a:cs typeface="Times New Roman" panose="02020603050405020304" pitchFamily="18" charset="0"/>
              </a:rPr>
              <a:t>reverse lookup</a:t>
            </a:r>
          </a:p>
          <a:p>
            <a:pPr lvl="1" algn="just"/>
            <a:r>
              <a:rPr lang="en-US" altLang="en-US" dirty="0">
                <a:latin typeface="Times New Roman" panose="02020603050405020304" pitchFamily="18" charset="0"/>
                <a:cs typeface="Times New Roman" panose="02020603050405020304" pitchFamily="18" charset="0"/>
              </a:rPr>
              <a:t>Recall that single host may have multiple IP addresses.</a:t>
            </a:r>
          </a:p>
          <a:p>
            <a:pPr lvl="1" algn="just"/>
            <a:r>
              <a:rPr lang="en-US" altLang="en-US" dirty="0">
                <a:latin typeface="Times New Roman" panose="02020603050405020304" pitchFamily="18" charset="0"/>
                <a:cs typeface="Times New Roman" panose="02020603050405020304" pitchFamily="18" charset="0"/>
              </a:rPr>
              <a:t>Address returned is the </a:t>
            </a:r>
            <a:r>
              <a:rPr lang="en-US" altLang="en-US" dirty="0">
                <a:solidFill>
                  <a:schemeClr val="hlink"/>
                </a:solidFill>
                <a:latin typeface="Times New Roman" panose="02020603050405020304" pitchFamily="18" charset="0"/>
                <a:cs typeface="Times New Roman" panose="02020603050405020304" pitchFamily="18" charset="0"/>
              </a:rPr>
              <a:t>canonical</a:t>
            </a:r>
            <a:r>
              <a:rPr lang="en-US" altLang="en-US" dirty="0">
                <a:latin typeface="Times New Roman" panose="02020603050405020304" pitchFamily="18" charset="0"/>
                <a:cs typeface="Times New Roman" panose="02020603050405020304" pitchFamily="18" charset="0"/>
              </a:rPr>
              <a:t> IP address specified in the DNS system.</a:t>
            </a:r>
          </a:p>
          <a:p>
            <a:pPr algn="just"/>
            <a:r>
              <a:rPr lang="en-US" altLang="en-US" dirty="0">
                <a:latin typeface="Times New Roman" panose="02020603050405020304" pitchFamily="18" charset="0"/>
                <a:cs typeface="Times New Roman" panose="02020603050405020304" pitchFamily="18" charset="0"/>
              </a:rPr>
              <a:t>ipconfig (on windows) can be used to find the IP address (addresses) of your machine</a:t>
            </a:r>
          </a:p>
          <a:p>
            <a:pPr algn="just"/>
            <a:r>
              <a:rPr lang="en-US" altLang="en-US" i="1" dirty="0">
                <a:latin typeface="Times New Roman" panose="02020603050405020304" pitchFamily="18" charset="0"/>
                <a:cs typeface="Times New Roman" panose="02020603050405020304" pitchFamily="18" charset="0"/>
              </a:rPr>
              <a:t>ipconfig /</a:t>
            </a:r>
            <a:r>
              <a:rPr lang="en-US" altLang="en-US" i="1" dirty="0" err="1">
                <a:latin typeface="Times New Roman" panose="02020603050405020304" pitchFamily="18" charset="0"/>
                <a:cs typeface="Times New Roman" panose="02020603050405020304" pitchFamily="18" charset="0"/>
              </a:rPr>
              <a:t>displaydns</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displays the contents of the DNS Resolver Cache (</a:t>
            </a:r>
            <a:r>
              <a:rPr lang="en-US" altLang="en-US" i="1" dirty="0">
                <a:latin typeface="Times New Roman" panose="02020603050405020304" pitchFamily="18" charset="0"/>
                <a:cs typeface="Times New Roman" panose="02020603050405020304" pitchFamily="18" charset="0"/>
              </a:rPr>
              <a:t>ipconfig /</a:t>
            </a:r>
            <a:r>
              <a:rPr lang="en-US" altLang="en-US" i="1" dirty="0" err="1">
                <a:latin typeface="Times New Roman" panose="02020603050405020304" pitchFamily="18" charset="0"/>
                <a:cs typeface="Times New Roman" panose="02020603050405020304" pitchFamily="18" charset="0"/>
              </a:rPr>
              <a:t>flushdns</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to flush it) </a:t>
            </a:r>
          </a:p>
          <a:p>
            <a:pPr lvl="1" algn="just"/>
            <a:endParaRPr lang="en-US" altLang="en-US" dirty="0"/>
          </a:p>
          <a:p>
            <a:pPr eaLnBrk="1" hangingPunct="1">
              <a:lnSpc>
                <a:spcPct val="90000"/>
              </a:lnSpc>
            </a:pPr>
            <a:endParaRPr lang="en-US" altLang="en-US" dirty="0"/>
          </a:p>
        </p:txBody>
      </p:sp>
    </p:spTree>
    <p:extLst>
      <p:ext uri="{BB962C8B-B14F-4D97-AF65-F5344CB8AC3E}">
        <p14:creationId xmlns:p14="http://schemas.microsoft.com/office/powerpoint/2010/main" val="148676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a:extLst>
              <a:ext uri="{FF2B5EF4-FFF2-40B4-BE49-F238E27FC236}">
                <a16:creationId xmlns:a16="http://schemas.microsoft.com/office/drawing/2014/main" id="{DAB18EE0-9CEB-4FD4-AC98-30537DE4CB6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CC8A5AF7-C5B0-4BC7-8E12-D623F281F01F}" type="slidenum">
              <a:rPr lang="en-CA" altLang="en-US" sz="1400">
                <a:solidFill>
                  <a:schemeClr val="folHlink"/>
                </a:solidFill>
              </a:rPr>
              <a:pPr>
                <a:spcBef>
                  <a:spcPct val="0"/>
                </a:spcBef>
                <a:buClrTx/>
                <a:buFontTx/>
                <a:buNone/>
              </a:pPr>
              <a:t>19</a:t>
            </a:fld>
            <a:endParaRPr lang="en-CA" altLang="en-US" sz="1400">
              <a:solidFill>
                <a:schemeClr val="folHlink"/>
              </a:solidFill>
            </a:endParaRPr>
          </a:p>
        </p:txBody>
      </p:sp>
      <p:sp>
        <p:nvSpPr>
          <p:cNvPr id="24580" name="Rectangle 2">
            <a:extLst>
              <a:ext uri="{FF2B5EF4-FFF2-40B4-BE49-F238E27FC236}">
                <a16:creationId xmlns:a16="http://schemas.microsoft.com/office/drawing/2014/main" id="{A389DD97-6A95-4727-A7A6-6A9E9135CE11}"/>
              </a:ext>
            </a:extLst>
          </p:cNvPr>
          <p:cNvSpPr>
            <a:spLocks noGrp="1" noChangeArrowheads="1"/>
          </p:cNvSpPr>
          <p:nvPr>
            <p:ph type="title"/>
          </p:nvPr>
        </p:nvSpPr>
        <p:spPr/>
        <p:txBody>
          <a:bodyPr/>
          <a:lstStyle/>
          <a:p>
            <a:pPr eaLnBrk="1" hangingPunct="1"/>
            <a:r>
              <a:rPr lang="en-US" altLang="en-US"/>
              <a:t>Analogy to Telephone Network</a:t>
            </a:r>
          </a:p>
        </p:txBody>
      </p:sp>
      <p:sp>
        <p:nvSpPr>
          <p:cNvPr id="24581" name="Rectangle 3">
            <a:extLst>
              <a:ext uri="{FF2B5EF4-FFF2-40B4-BE49-F238E27FC236}">
                <a16:creationId xmlns:a16="http://schemas.microsoft.com/office/drawing/2014/main" id="{ACEE214B-C80D-42ED-8B9F-6969A4F0E9B6}"/>
              </a:ext>
            </a:extLst>
          </p:cNvPr>
          <p:cNvSpPr>
            <a:spLocks noGrp="1" noChangeArrowheads="1"/>
          </p:cNvSpPr>
          <p:nvPr>
            <p:ph type="body" idx="1"/>
          </p:nvPr>
        </p:nvSpPr>
        <p:spPr/>
        <p:txBody>
          <a:bodyPr/>
          <a:lstStyle/>
          <a:p>
            <a:pPr algn="just" eaLnBrk="1" hangingPunct="1"/>
            <a:r>
              <a:rPr lang="en-US" altLang="en-US" dirty="0"/>
              <a:t>IP ~ the telephone network</a:t>
            </a:r>
          </a:p>
          <a:p>
            <a:pPr algn="just" eaLnBrk="1" hangingPunct="1"/>
            <a:r>
              <a:rPr lang="en-US" altLang="en-US" dirty="0"/>
              <a:t>TCP ~ calling someone who answers, having a conversation, and hanging up</a:t>
            </a:r>
          </a:p>
          <a:p>
            <a:pPr algn="just" eaLnBrk="1" hangingPunct="1"/>
            <a:r>
              <a:rPr lang="en-US" altLang="en-US" dirty="0"/>
              <a:t>UDP ~ calling someone and leaving a message</a:t>
            </a:r>
          </a:p>
          <a:p>
            <a:pPr algn="just" eaLnBrk="1" hangingPunct="1"/>
            <a:r>
              <a:rPr lang="en-US" altLang="en-US" dirty="0"/>
              <a:t>DNS ~ directory assistance</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173160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9E3514-4B5D-4EBE-830D-128DF6B8FF15}"/>
              </a:ext>
            </a:extLst>
          </p:cNvPr>
          <p:cNvSpPr/>
          <p:nvPr/>
        </p:nvSpPr>
        <p:spPr>
          <a:xfrm>
            <a:off x="313006" y="430070"/>
            <a:ext cx="11565987" cy="5668539"/>
          </a:xfrm>
          <a:prstGeom prst="rect">
            <a:avLst/>
          </a:prstGeom>
        </p:spPr>
        <p:txBody>
          <a:bodyPr wrap="square">
            <a:spAutoFit/>
          </a:bodyPr>
          <a:lstStyle/>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UNIT – I</a:t>
            </a:r>
          </a:p>
          <a:p>
            <a:pPr algn="just">
              <a:lnSpc>
                <a:spcPct val="107000"/>
              </a:lnSpc>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History of the Internet, Basic internet protocols, World Wide Web (W3C), HTTP: Hypertext Transfer Protocol.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Markup languages-XHTML: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Introduction to HTML, basics of XTHML, HTML elements, HTML tags, lists, tables, frames, forms, defining XHTML’s abstract syntax, defining HTML documents.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CSS style sheets: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Introduction, CSS core syntax, text properties, CSS box model, normal flow box layout, other properties like list, tables, DHTML, XML, XML documents &amp; vocabulary, XML versions &amp; declarations, Introduction to WML. 							</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[T1,T2]</a:t>
            </a:r>
            <a:r>
              <a:rPr lang="en-US" sz="20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[No. of hrs. 10]</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UNIT – II</a:t>
            </a:r>
          </a:p>
          <a:p>
            <a:pPr algn="just">
              <a:lnSpc>
                <a:spcPct val="107000"/>
              </a:lnSpc>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Client Side Programming: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JAVA Scripts, basic syntax, variables &amp; data-types, literals, functions, objects,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arrays, built-in objects, JAVA Script form programming, Intrinsic event handling, modifying element style,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document trees,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Server side programming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Java Servlets: Servlet architecture, life cycle, parameter data, sessions, cookies, servlets capabilities, servlets &amp; concurrency. Introduction to JSP, JSP Tags, JSP life cycle, custom tags.  										</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[T1,T2]</a:t>
            </a:r>
            <a:r>
              <a:rPr lang="en-US" sz="20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[No. of hrs. 12]</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2405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a:extLst>
              <a:ext uri="{FF2B5EF4-FFF2-40B4-BE49-F238E27FC236}">
                <a16:creationId xmlns:a16="http://schemas.microsoft.com/office/drawing/2014/main" id="{CFC67622-8D6E-4199-800C-34E5FDE663C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8B954763-2316-4053-9B4F-5655551F52FD}" type="slidenum">
              <a:rPr lang="en-CA" altLang="en-US" sz="1400">
                <a:solidFill>
                  <a:schemeClr val="folHlink"/>
                </a:solidFill>
              </a:rPr>
              <a:pPr>
                <a:spcBef>
                  <a:spcPct val="0"/>
                </a:spcBef>
                <a:buClrTx/>
                <a:buFontTx/>
                <a:buNone/>
              </a:pPr>
              <a:t>20</a:t>
            </a:fld>
            <a:endParaRPr lang="en-CA" altLang="en-US" sz="1400">
              <a:solidFill>
                <a:schemeClr val="folHlink"/>
              </a:solidFill>
            </a:endParaRPr>
          </a:p>
        </p:txBody>
      </p:sp>
      <p:sp>
        <p:nvSpPr>
          <p:cNvPr id="25604" name="Rectangle 2">
            <a:extLst>
              <a:ext uri="{FF2B5EF4-FFF2-40B4-BE49-F238E27FC236}">
                <a16:creationId xmlns:a16="http://schemas.microsoft.com/office/drawing/2014/main" id="{540815F9-A959-4C84-9452-D3E0002B03ED}"/>
              </a:ext>
            </a:extLst>
          </p:cNvPr>
          <p:cNvSpPr>
            <a:spLocks noGrp="1" noChangeArrowheads="1"/>
          </p:cNvSpPr>
          <p:nvPr>
            <p:ph type="title"/>
          </p:nvPr>
        </p:nvSpPr>
        <p:spPr/>
        <p:txBody>
          <a:bodyPr/>
          <a:lstStyle/>
          <a:p>
            <a:pPr algn="ctr" eaLnBrk="1" hangingPunct="1"/>
            <a:r>
              <a:rPr lang="en-US" altLang="en-US" dirty="0">
                <a:latin typeface="Times New Roman" panose="02020603050405020304" pitchFamily="18" charset="0"/>
                <a:cs typeface="Times New Roman" panose="02020603050405020304" pitchFamily="18" charset="0"/>
              </a:rPr>
              <a:t>Higher-level Protocols</a:t>
            </a:r>
          </a:p>
        </p:txBody>
      </p:sp>
      <p:sp>
        <p:nvSpPr>
          <p:cNvPr id="25605" name="Rectangle 3">
            <a:extLst>
              <a:ext uri="{FF2B5EF4-FFF2-40B4-BE49-F238E27FC236}">
                <a16:creationId xmlns:a16="http://schemas.microsoft.com/office/drawing/2014/main" id="{AB4BDA74-99AB-4934-BBA3-261D68726FB0}"/>
              </a:ext>
            </a:extLst>
          </p:cNvPr>
          <p:cNvSpPr>
            <a:spLocks noGrp="1" noChangeArrowheads="1"/>
          </p:cNvSpPr>
          <p:nvPr>
            <p:ph type="body" idx="1"/>
          </p:nvPr>
        </p:nvSpPr>
        <p:spPr>
          <a:xfrm>
            <a:off x="838200" y="1690688"/>
            <a:ext cx="10515600" cy="3881438"/>
          </a:xfrm>
        </p:spPr>
        <p:txBody>
          <a:bodyPr/>
          <a:lstStyle/>
          <a:p>
            <a:pPr algn="just" eaLnBrk="1" hangingPunct="1"/>
            <a:r>
              <a:rPr lang="en-US" altLang="en-US" dirty="0">
                <a:latin typeface="Times New Roman" panose="02020603050405020304" pitchFamily="18" charset="0"/>
                <a:cs typeface="Times New Roman" panose="02020603050405020304" pitchFamily="18" charset="0"/>
              </a:rPr>
              <a:t>Many protocols build on TCP</a:t>
            </a:r>
          </a:p>
          <a:p>
            <a:pPr lvl="1" algn="just" eaLnBrk="1" hangingPunct="1"/>
            <a:r>
              <a:rPr lang="en-US" altLang="en-US" dirty="0">
                <a:latin typeface="Times New Roman" panose="02020603050405020304" pitchFamily="18" charset="0"/>
                <a:cs typeface="Times New Roman" panose="02020603050405020304" pitchFamily="18" charset="0"/>
              </a:rPr>
              <a:t>Telephone analogy: TCP specifies how we initiate and terminate the phone call, but some other protocol specifies how we carry on the actual conversation</a:t>
            </a:r>
          </a:p>
          <a:p>
            <a:pPr algn="just" eaLnBrk="1" hangingPunct="1"/>
            <a:r>
              <a:rPr lang="en-US" altLang="en-US" dirty="0">
                <a:latin typeface="Times New Roman" panose="02020603050405020304" pitchFamily="18" charset="0"/>
                <a:cs typeface="Times New Roman" panose="02020603050405020304" pitchFamily="18" charset="0"/>
              </a:rPr>
              <a:t>Some examples:</a:t>
            </a:r>
          </a:p>
          <a:p>
            <a:pPr lvl="1" algn="just" eaLnBrk="1" hangingPunct="1"/>
            <a:r>
              <a:rPr lang="en-US" altLang="en-US" dirty="0">
                <a:solidFill>
                  <a:schemeClr val="accent2"/>
                </a:solidFill>
                <a:latin typeface="Times New Roman" panose="02020603050405020304" pitchFamily="18" charset="0"/>
                <a:cs typeface="Times New Roman" panose="02020603050405020304" pitchFamily="18" charset="0"/>
              </a:rPr>
              <a:t>SMTP</a:t>
            </a:r>
            <a:r>
              <a:rPr lang="en-US" altLang="en-US" dirty="0">
                <a:latin typeface="Times New Roman" panose="02020603050405020304" pitchFamily="18" charset="0"/>
                <a:cs typeface="Times New Roman" panose="02020603050405020304" pitchFamily="18" charset="0"/>
              </a:rPr>
              <a:t> (email) (25)</a:t>
            </a:r>
          </a:p>
          <a:p>
            <a:pPr lvl="1" algn="just" eaLnBrk="1" hangingPunct="1"/>
            <a:r>
              <a:rPr lang="en-US" altLang="en-US" dirty="0">
                <a:solidFill>
                  <a:schemeClr val="accent2"/>
                </a:solidFill>
                <a:latin typeface="Times New Roman" panose="02020603050405020304" pitchFamily="18" charset="0"/>
                <a:cs typeface="Times New Roman" panose="02020603050405020304" pitchFamily="18" charset="0"/>
              </a:rPr>
              <a:t>FTP</a:t>
            </a:r>
            <a:r>
              <a:rPr lang="en-US" altLang="en-US" dirty="0">
                <a:latin typeface="Times New Roman" panose="02020603050405020304" pitchFamily="18" charset="0"/>
                <a:cs typeface="Times New Roman" panose="02020603050405020304" pitchFamily="18" charset="0"/>
              </a:rPr>
              <a:t> (file transfer) (21)</a:t>
            </a:r>
          </a:p>
          <a:p>
            <a:pPr lvl="1" algn="just" eaLnBrk="1" hangingPunct="1"/>
            <a:r>
              <a:rPr lang="en-US" altLang="en-US" dirty="0">
                <a:solidFill>
                  <a:schemeClr val="accent2"/>
                </a:solidFill>
                <a:latin typeface="Times New Roman" panose="02020603050405020304" pitchFamily="18" charset="0"/>
                <a:cs typeface="Times New Roman" panose="02020603050405020304" pitchFamily="18" charset="0"/>
              </a:rPr>
              <a:t>HTTP</a:t>
            </a:r>
            <a:r>
              <a:rPr lang="en-US" altLang="en-US" dirty="0">
                <a:latin typeface="Times New Roman" panose="02020603050405020304" pitchFamily="18" charset="0"/>
                <a:cs typeface="Times New Roman" panose="02020603050405020304" pitchFamily="18" charset="0"/>
              </a:rPr>
              <a:t> (transfer of Web documents) (80)</a:t>
            </a:r>
          </a:p>
        </p:txBody>
      </p:sp>
    </p:spTree>
    <p:extLst>
      <p:ext uri="{BB962C8B-B14F-4D97-AF65-F5344CB8AC3E}">
        <p14:creationId xmlns:p14="http://schemas.microsoft.com/office/powerpoint/2010/main" val="54908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5">
            <a:extLst>
              <a:ext uri="{FF2B5EF4-FFF2-40B4-BE49-F238E27FC236}">
                <a16:creationId xmlns:a16="http://schemas.microsoft.com/office/drawing/2014/main" id="{6C418C40-E4B3-42EE-922A-1C03EAC3E5A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141744C8-BD3E-40CA-B6FC-2155AF5F9121}" type="slidenum">
              <a:rPr lang="en-CA" altLang="en-US" sz="1400">
                <a:solidFill>
                  <a:schemeClr val="folHlink"/>
                </a:solidFill>
              </a:rPr>
              <a:pPr>
                <a:spcBef>
                  <a:spcPct val="0"/>
                </a:spcBef>
                <a:buClrTx/>
                <a:buFontTx/>
                <a:buNone/>
              </a:pPr>
              <a:t>21</a:t>
            </a:fld>
            <a:endParaRPr lang="en-CA" altLang="en-US" sz="1400">
              <a:solidFill>
                <a:schemeClr val="folHlink"/>
              </a:solidFill>
            </a:endParaRPr>
          </a:p>
        </p:txBody>
      </p:sp>
      <p:sp>
        <p:nvSpPr>
          <p:cNvPr id="26628" name="Rectangle 2">
            <a:extLst>
              <a:ext uri="{FF2B5EF4-FFF2-40B4-BE49-F238E27FC236}">
                <a16:creationId xmlns:a16="http://schemas.microsoft.com/office/drawing/2014/main" id="{9DBD8DE3-3ECC-47FF-ACD1-FB16E36CEF83}"/>
              </a:ext>
            </a:extLst>
          </p:cNvPr>
          <p:cNvSpPr>
            <a:spLocks noGrp="1" noChangeArrowheads="1"/>
          </p:cNvSpPr>
          <p:nvPr>
            <p:ph type="title"/>
          </p:nvPr>
        </p:nvSpPr>
        <p:spPr/>
        <p:txBody>
          <a:bodyPr/>
          <a:lstStyle/>
          <a:p>
            <a:pPr algn="ctr" eaLnBrk="1" hangingPunct="1"/>
            <a:r>
              <a:rPr lang="en-US" altLang="en-US" dirty="0">
                <a:latin typeface="Times New Roman" panose="02020603050405020304" pitchFamily="18" charset="0"/>
                <a:cs typeface="Times New Roman" panose="02020603050405020304" pitchFamily="18" charset="0"/>
              </a:rPr>
              <a:t>World Wide Web</a:t>
            </a:r>
          </a:p>
        </p:txBody>
      </p:sp>
      <p:sp>
        <p:nvSpPr>
          <p:cNvPr id="26629" name="Rectangle 3">
            <a:extLst>
              <a:ext uri="{FF2B5EF4-FFF2-40B4-BE49-F238E27FC236}">
                <a16:creationId xmlns:a16="http://schemas.microsoft.com/office/drawing/2014/main" id="{C9CF77B4-9C18-423A-BA33-D351D2F192E8}"/>
              </a:ext>
            </a:extLst>
          </p:cNvPr>
          <p:cNvSpPr>
            <a:spLocks noGrp="1" noChangeArrowheads="1"/>
          </p:cNvSpPr>
          <p:nvPr>
            <p:ph type="body" idx="1"/>
          </p:nvPr>
        </p:nvSpPr>
        <p:spPr/>
        <p:txBody>
          <a:bodyPr>
            <a:normAutofit fontScale="92500"/>
          </a:bodyPr>
          <a:lstStyle/>
          <a:p>
            <a:pPr algn="just" eaLnBrk="1" hangingPunct="1">
              <a:lnSpc>
                <a:spcPct val="90000"/>
              </a:lnSpc>
            </a:pPr>
            <a:r>
              <a:rPr lang="en-US" altLang="en-US" dirty="0">
                <a:latin typeface="Times New Roman" panose="02020603050405020304" pitchFamily="18" charset="0"/>
                <a:cs typeface="Times New Roman" panose="02020603050405020304" pitchFamily="18" charset="0"/>
              </a:rPr>
              <a:t>Originally, one of several systems for organizing Internet-based information</a:t>
            </a: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Competitors: WAIS, Gopher, ARCHIE</a:t>
            </a:r>
          </a:p>
          <a:p>
            <a:pPr algn="just" eaLnBrk="1" hangingPunct="1">
              <a:lnSpc>
                <a:spcPct val="90000"/>
              </a:lnSpc>
            </a:pPr>
            <a:r>
              <a:rPr lang="en-US" altLang="en-US" dirty="0">
                <a:latin typeface="Times New Roman" panose="02020603050405020304" pitchFamily="18" charset="0"/>
                <a:cs typeface="Times New Roman" panose="02020603050405020304" pitchFamily="18" charset="0"/>
              </a:rPr>
              <a:t>Distinctive feature of Web: support for hypertext (text containing links)</a:t>
            </a: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Communication via </a:t>
            </a:r>
            <a:r>
              <a:rPr lang="en-US" altLang="en-US" dirty="0">
                <a:solidFill>
                  <a:schemeClr val="hlink"/>
                </a:solidFill>
                <a:latin typeface="Times New Roman" panose="02020603050405020304" pitchFamily="18" charset="0"/>
                <a:cs typeface="Times New Roman" panose="02020603050405020304" pitchFamily="18" charset="0"/>
              </a:rPr>
              <a:t>Hypertext Transport Protocol</a:t>
            </a:r>
            <a:r>
              <a:rPr lang="en-US" altLang="en-US" dirty="0">
                <a:latin typeface="Times New Roman" panose="02020603050405020304" pitchFamily="18" charset="0"/>
                <a:cs typeface="Times New Roman" panose="02020603050405020304" pitchFamily="18" charset="0"/>
              </a:rPr>
              <a:t> (HTTP)</a:t>
            </a: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Document representation using </a:t>
            </a:r>
            <a:r>
              <a:rPr lang="en-US" altLang="en-US" dirty="0">
                <a:solidFill>
                  <a:schemeClr val="hlink"/>
                </a:solidFill>
                <a:latin typeface="Times New Roman" panose="02020603050405020304" pitchFamily="18" charset="0"/>
                <a:cs typeface="Times New Roman" panose="02020603050405020304" pitchFamily="18" charset="0"/>
              </a:rPr>
              <a:t>Hypertext Markup Language</a:t>
            </a:r>
            <a:r>
              <a:rPr lang="en-US" altLang="en-US" dirty="0">
                <a:latin typeface="Times New Roman" panose="02020603050405020304" pitchFamily="18" charset="0"/>
                <a:cs typeface="Times New Roman" panose="02020603050405020304" pitchFamily="18" charset="0"/>
              </a:rPr>
              <a:t> (HTML)</a:t>
            </a:r>
          </a:p>
          <a:p>
            <a:pPr algn="just"/>
            <a:r>
              <a:rPr lang="en-US" altLang="en-US" dirty="0">
                <a:latin typeface="Times New Roman" panose="02020603050405020304" pitchFamily="18" charset="0"/>
                <a:cs typeface="Times New Roman" panose="02020603050405020304" pitchFamily="18" charset="0"/>
              </a:rPr>
              <a:t>The Web is the collection of machines (</a:t>
            </a:r>
            <a:r>
              <a:rPr lang="en-US" altLang="en-US" dirty="0">
                <a:solidFill>
                  <a:schemeClr val="hlink"/>
                </a:solidFill>
                <a:latin typeface="Times New Roman" panose="02020603050405020304" pitchFamily="18" charset="0"/>
                <a:cs typeface="Times New Roman" panose="02020603050405020304" pitchFamily="18" charset="0"/>
              </a:rPr>
              <a:t>Web servers</a:t>
            </a:r>
            <a:r>
              <a:rPr lang="en-US" altLang="en-US" dirty="0">
                <a:latin typeface="Times New Roman" panose="02020603050405020304" pitchFamily="18" charset="0"/>
                <a:cs typeface="Times New Roman" panose="02020603050405020304" pitchFamily="18" charset="0"/>
              </a:rPr>
              <a:t>) on the Internet that provide information, particularly HTML documents, via HTTP.</a:t>
            </a:r>
          </a:p>
          <a:p>
            <a:pPr algn="just"/>
            <a:r>
              <a:rPr lang="en-US" altLang="en-US" dirty="0">
                <a:latin typeface="Times New Roman" panose="02020603050405020304" pitchFamily="18" charset="0"/>
                <a:cs typeface="Times New Roman" panose="02020603050405020304" pitchFamily="18" charset="0"/>
              </a:rPr>
              <a:t>Machines that access information on the Web are known as </a:t>
            </a:r>
            <a:r>
              <a:rPr lang="en-US" altLang="en-US" dirty="0">
                <a:solidFill>
                  <a:schemeClr val="hlink"/>
                </a:solidFill>
                <a:latin typeface="Times New Roman" panose="02020603050405020304" pitchFamily="18" charset="0"/>
                <a:cs typeface="Times New Roman" panose="02020603050405020304" pitchFamily="18" charset="0"/>
              </a:rPr>
              <a:t>Web clients</a:t>
            </a:r>
            <a:r>
              <a:rPr lang="en-US" altLang="en-US" dirty="0">
                <a:latin typeface="Times New Roman" panose="02020603050405020304" pitchFamily="18" charset="0"/>
                <a:cs typeface="Times New Roman" panose="02020603050405020304" pitchFamily="18" charset="0"/>
              </a:rPr>
              <a:t>.  </a:t>
            </a:r>
          </a:p>
          <a:p>
            <a:pPr algn="just"/>
            <a:r>
              <a:rPr lang="en-US" altLang="en-US" dirty="0">
                <a:latin typeface="Times New Roman" panose="02020603050405020304" pitchFamily="18" charset="0"/>
                <a:cs typeface="Times New Roman" panose="02020603050405020304" pitchFamily="18" charset="0"/>
              </a:rPr>
              <a:t>A </a:t>
            </a:r>
            <a:r>
              <a:rPr lang="en-US" altLang="en-US" dirty="0">
                <a:solidFill>
                  <a:schemeClr val="hlink"/>
                </a:solidFill>
                <a:latin typeface="Times New Roman" panose="02020603050405020304" pitchFamily="18" charset="0"/>
                <a:cs typeface="Times New Roman" panose="02020603050405020304" pitchFamily="18" charset="0"/>
              </a:rPr>
              <a:t>Web browser</a:t>
            </a:r>
            <a:r>
              <a:rPr lang="en-US" altLang="en-US" dirty="0">
                <a:latin typeface="Times New Roman" panose="02020603050405020304" pitchFamily="18" charset="0"/>
                <a:cs typeface="Times New Roman" panose="02020603050405020304" pitchFamily="18" charset="0"/>
              </a:rPr>
              <a:t> is software used by an end user to access the Web.</a:t>
            </a:r>
          </a:p>
          <a:p>
            <a:pPr lvl="1" eaLnBrk="1" hangingPunct="1">
              <a:lnSpc>
                <a:spcPct val="90000"/>
              </a:lnSpc>
            </a:pPr>
            <a:endParaRPr lang="en-US" altLang="en-US" dirty="0"/>
          </a:p>
        </p:txBody>
      </p:sp>
    </p:spTree>
    <p:extLst>
      <p:ext uri="{BB962C8B-B14F-4D97-AF65-F5344CB8AC3E}">
        <p14:creationId xmlns:p14="http://schemas.microsoft.com/office/powerpoint/2010/main" val="128310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a:extLst>
              <a:ext uri="{FF2B5EF4-FFF2-40B4-BE49-F238E27FC236}">
                <a16:creationId xmlns:a16="http://schemas.microsoft.com/office/drawing/2014/main" id="{322DF04C-0CD7-4930-99D1-FC583A5CDC1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96AA1F0A-6B25-4136-8127-9EA4F1510677}" type="slidenum">
              <a:rPr lang="en-CA" altLang="en-US" sz="1400">
                <a:solidFill>
                  <a:schemeClr val="folHlink"/>
                </a:solidFill>
              </a:rPr>
              <a:pPr>
                <a:spcBef>
                  <a:spcPct val="0"/>
                </a:spcBef>
                <a:buClrTx/>
                <a:buFontTx/>
                <a:buNone/>
              </a:pPr>
              <a:t>22</a:t>
            </a:fld>
            <a:endParaRPr lang="en-CA" altLang="en-US" sz="1400">
              <a:solidFill>
                <a:schemeClr val="folHlink"/>
              </a:solidFill>
            </a:endParaRPr>
          </a:p>
        </p:txBody>
      </p:sp>
      <p:sp>
        <p:nvSpPr>
          <p:cNvPr id="28676" name="Rectangle 2">
            <a:extLst>
              <a:ext uri="{FF2B5EF4-FFF2-40B4-BE49-F238E27FC236}">
                <a16:creationId xmlns:a16="http://schemas.microsoft.com/office/drawing/2014/main" id="{3953DA97-4C92-454B-941B-67DB1E4258A9}"/>
              </a:ext>
            </a:extLst>
          </p:cNvPr>
          <p:cNvSpPr>
            <a:spLocks noGrp="1" noChangeArrowheads="1"/>
          </p:cNvSpPr>
          <p:nvPr>
            <p:ph type="title"/>
          </p:nvPr>
        </p:nvSpPr>
        <p:spPr/>
        <p:txBody>
          <a:bodyPr/>
          <a:lstStyle/>
          <a:p>
            <a:pPr algn="ctr" eaLnBrk="1" hangingPunct="1"/>
            <a:r>
              <a:rPr lang="en-US" altLang="en-US" sz="4000" dirty="0">
                <a:latin typeface="Times New Roman" panose="02020603050405020304" pitchFamily="18" charset="0"/>
                <a:cs typeface="Times New Roman" panose="02020603050405020304" pitchFamily="18" charset="0"/>
              </a:rPr>
              <a:t>Hypertext Transport Protocol (HTTP)</a:t>
            </a:r>
          </a:p>
        </p:txBody>
      </p:sp>
      <p:sp>
        <p:nvSpPr>
          <p:cNvPr id="28677" name="Rectangle 3">
            <a:extLst>
              <a:ext uri="{FF2B5EF4-FFF2-40B4-BE49-F238E27FC236}">
                <a16:creationId xmlns:a16="http://schemas.microsoft.com/office/drawing/2014/main" id="{D4910355-200E-406E-9DFD-158F57FCB204}"/>
              </a:ext>
            </a:extLst>
          </p:cNvPr>
          <p:cNvSpPr>
            <a:spLocks noGrp="1" noChangeArrowheads="1"/>
          </p:cNvSpPr>
          <p:nvPr>
            <p:ph type="body" idx="1"/>
          </p:nvPr>
        </p:nvSpPr>
        <p:spPr/>
        <p:txBody>
          <a:bodyPr/>
          <a:lstStyle/>
          <a:p>
            <a:pPr algn="just" eaLnBrk="1" hangingPunct="1"/>
            <a:r>
              <a:rPr lang="en-US" altLang="en-US" dirty="0">
                <a:latin typeface="Times New Roman" panose="02020603050405020304" pitchFamily="18" charset="0"/>
                <a:cs typeface="Times New Roman" panose="02020603050405020304" pitchFamily="18" charset="0"/>
                <a:hlinkClick r:id="rId2"/>
              </a:rPr>
              <a:t>HTTP</a:t>
            </a:r>
            <a:r>
              <a:rPr lang="en-US" altLang="en-US" dirty="0">
                <a:latin typeface="Times New Roman" panose="02020603050405020304" pitchFamily="18" charset="0"/>
                <a:cs typeface="Times New Roman" panose="02020603050405020304" pitchFamily="18" charset="0"/>
              </a:rPr>
              <a:t> is based on the </a:t>
            </a:r>
            <a:r>
              <a:rPr lang="en-US" altLang="en-US" dirty="0">
                <a:solidFill>
                  <a:schemeClr val="hlink"/>
                </a:solidFill>
                <a:latin typeface="Times New Roman" panose="02020603050405020304" pitchFamily="18" charset="0"/>
                <a:cs typeface="Times New Roman" panose="02020603050405020304" pitchFamily="18" charset="0"/>
              </a:rPr>
              <a:t>request-response</a:t>
            </a:r>
            <a:r>
              <a:rPr lang="en-US" altLang="en-US" dirty="0">
                <a:latin typeface="Times New Roman" panose="02020603050405020304" pitchFamily="18" charset="0"/>
                <a:cs typeface="Times New Roman" panose="02020603050405020304" pitchFamily="18" charset="0"/>
              </a:rPr>
              <a:t> communication model:</a:t>
            </a:r>
          </a:p>
          <a:p>
            <a:pPr lvl="1" algn="just" eaLnBrk="1" hangingPunct="1"/>
            <a:r>
              <a:rPr lang="en-US" altLang="en-US" dirty="0">
                <a:latin typeface="Times New Roman" panose="02020603050405020304" pitchFamily="18" charset="0"/>
                <a:cs typeface="Times New Roman" panose="02020603050405020304" pitchFamily="18" charset="0"/>
              </a:rPr>
              <a:t>Client sends a request</a:t>
            </a:r>
          </a:p>
          <a:p>
            <a:pPr lvl="1" algn="just" eaLnBrk="1" hangingPunct="1"/>
            <a:r>
              <a:rPr lang="en-US" altLang="en-US" dirty="0">
                <a:latin typeface="Times New Roman" panose="02020603050405020304" pitchFamily="18" charset="0"/>
                <a:cs typeface="Times New Roman" panose="02020603050405020304" pitchFamily="18" charset="0"/>
              </a:rPr>
              <a:t>Server sends a response</a:t>
            </a:r>
          </a:p>
          <a:p>
            <a:pPr algn="just" eaLnBrk="1" hangingPunct="1"/>
            <a:r>
              <a:rPr lang="en-US" altLang="en-US" dirty="0">
                <a:latin typeface="Times New Roman" panose="02020603050405020304" pitchFamily="18" charset="0"/>
                <a:cs typeface="Times New Roman" panose="02020603050405020304" pitchFamily="18" charset="0"/>
              </a:rPr>
              <a:t>HTTP is a </a:t>
            </a:r>
            <a:r>
              <a:rPr lang="en-US" altLang="en-US" dirty="0">
                <a:solidFill>
                  <a:schemeClr val="hlink"/>
                </a:solidFill>
                <a:latin typeface="Times New Roman" panose="02020603050405020304" pitchFamily="18" charset="0"/>
                <a:cs typeface="Times New Roman" panose="02020603050405020304" pitchFamily="18" charset="0"/>
              </a:rPr>
              <a:t>stateless</a:t>
            </a:r>
            <a:r>
              <a:rPr lang="en-US" altLang="en-US" dirty="0">
                <a:latin typeface="Times New Roman" panose="02020603050405020304" pitchFamily="18" charset="0"/>
                <a:cs typeface="Times New Roman" panose="02020603050405020304" pitchFamily="18" charset="0"/>
              </a:rPr>
              <a:t> protocol: </a:t>
            </a:r>
          </a:p>
          <a:p>
            <a:pPr lvl="1" algn="just" eaLnBrk="1" hangingPunct="1"/>
            <a:r>
              <a:rPr lang="en-US" altLang="en-US" dirty="0">
                <a:latin typeface="Times New Roman" panose="02020603050405020304" pitchFamily="18" charset="0"/>
                <a:cs typeface="Times New Roman" panose="02020603050405020304" pitchFamily="18" charset="0"/>
              </a:rPr>
              <a:t>The protocol does not require the server to remember anything about the client between requests.</a:t>
            </a:r>
          </a:p>
          <a:p>
            <a:pPr lvl="1" eaLnBrk="1" hangingPunct="1"/>
            <a:endParaRPr lang="en-US" altLang="en-US" dirty="0"/>
          </a:p>
        </p:txBody>
      </p:sp>
    </p:spTree>
    <p:extLst>
      <p:ext uri="{BB962C8B-B14F-4D97-AF65-F5344CB8AC3E}">
        <p14:creationId xmlns:p14="http://schemas.microsoft.com/office/powerpoint/2010/main" val="2428198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a:extLst>
              <a:ext uri="{FF2B5EF4-FFF2-40B4-BE49-F238E27FC236}">
                <a16:creationId xmlns:a16="http://schemas.microsoft.com/office/drawing/2014/main" id="{8DDCDDEA-A9E9-4852-B88C-74F8761096E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543519D3-3736-4040-82A1-A39B8D8C51B5}" type="slidenum">
              <a:rPr lang="en-CA" altLang="en-US" sz="1400">
                <a:solidFill>
                  <a:schemeClr val="folHlink"/>
                </a:solidFill>
              </a:rPr>
              <a:pPr>
                <a:spcBef>
                  <a:spcPct val="0"/>
                </a:spcBef>
                <a:buClrTx/>
                <a:buFontTx/>
                <a:buNone/>
              </a:pPr>
              <a:t>23</a:t>
            </a:fld>
            <a:endParaRPr lang="en-CA" altLang="en-US" sz="1400">
              <a:solidFill>
                <a:schemeClr val="folHlink"/>
              </a:solidFill>
            </a:endParaRPr>
          </a:p>
        </p:txBody>
      </p:sp>
      <p:sp>
        <p:nvSpPr>
          <p:cNvPr id="29700" name="Rectangle 2">
            <a:extLst>
              <a:ext uri="{FF2B5EF4-FFF2-40B4-BE49-F238E27FC236}">
                <a16:creationId xmlns:a16="http://schemas.microsoft.com/office/drawing/2014/main" id="{9CD60A0F-6D69-4C56-B671-F28973C3A334}"/>
              </a:ext>
            </a:extLst>
          </p:cNvPr>
          <p:cNvSpPr>
            <a:spLocks noGrp="1" noChangeArrowheads="1"/>
          </p:cNvSpPr>
          <p:nvPr>
            <p:ph type="title"/>
          </p:nvPr>
        </p:nvSpPr>
        <p:spPr/>
        <p:txBody>
          <a:bodyPr/>
          <a:lstStyle/>
          <a:p>
            <a:pPr algn="ctr" eaLnBrk="1" hangingPunct="1"/>
            <a:r>
              <a:rPr lang="en-US" altLang="en-US" dirty="0">
                <a:latin typeface="Times New Roman" panose="02020603050405020304" pitchFamily="18" charset="0"/>
                <a:cs typeface="Times New Roman" panose="02020603050405020304" pitchFamily="18" charset="0"/>
              </a:rPr>
              <a:t>HTTP</a:t>
            </a:r>
          </a:p>
        </p:txBody>
      </p:sp>
      <p:sp>
        <p:nvSpPr>
          <p:cNvPr id="29701" name="Rectangle 3">
            <a:extLst>
              <a:ext uri="{FF2B5EF4-FFF2-40B4-BE49-F238E27FC236}">
                <a16:creationId xmlns:a16="http://schemas.microsoft.com/office/drawing/2014/main" id="{037CE199-0E5F-4485-B72F-BA4064D268C7}"/>
              </a:ext>
            </a:extLst>
          </p:cNvPr>
          <p:cNvSpPr>
            <a:spLocks noGrp="1" noChangeArrowheads="1"/>
          </p:cNvSpPr>
          <p:nvPr>
            <p:ph type="body" idx="1"/>
          </p:nvPr>
        </p:nvSpPr>
        <p:spPr>
          <a:xfrm>
            <a:off x="838200" y="1354332"/>
            <a:ext cx="10880188" cy="5184580"/>
          </a:xfrm>
        </p:spPr>
        <p:txBody>
          <a:bodyPr>
            <a:normAutofit/>
          </a:bodyPr>
          <a:lstStyle/>
          <a:p>
            <a:pPr algn="just" eaLnBrk="1" hangingPunct="1">
              <a:lnSpc>
                <a:spcPct val="90000"/>
              </a:lnSpc>
            </a:pPr>
            <a:r>
              <a:rPr lang="en-US" altLang="en-US" dirty="0">
                <a:latin typeface="Times New Roman" panose="02020603050405020304" pitchFamily="18" charset="0"/>
                <a:cs typeface="Times New Roman" panose="02020603050405020304" pitchFamily="18" charset="0"/>
              </a:rPr>
              <a:t>Normally implemented over a TCP connection (80 is standard port number for HTTP)</a:t>
            </a:r>
          </a:p>
          <a:p>
            <a:pPr algn="just" eaLnBrk="1" hangingPunct="1">
              <a:lnSpc>
                <a:spcPct val="90000"/>
              </a:lnSpc>
            </a:pPr>
            <a:r>
              <a:rPr lang="en-US" altLang="en-US" dirty="0">
                <a:latin typeface="Times New Roman" panose="02020603050405020304" pitchFamily="18" charset="0"/>
                <a:cs typeface="Times New Roman" panose="02020603050405020304" pitchFamily="18" charset="0"/>
              </a:rPr>
              <a:t>Typical browser-server interaction:</a:t>
            </a: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User enters Web address in browser</a:t>
            </a: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Browser uses DNS to locate IP address</a:t>
            </a: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Browser opens TCP connection to server</a:t>
            </a: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Browser sends HTTP request over connection</a:t>
            </a: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Server sends HTTP response to browser over connection</a:t>
            </a:r>
          </a:p>
          <a:p>
            <a:pPr lvl="1" algn="just" eaLnBrk="1" hangingPunct="1">
              <a:lnSpc>
                <a:spcPct val="90000"/>
              </a:lnSpc>
            </a:pPr>
            <a:r>
              <a:rPr lang="en-US" altLang="en-US" dirty="0">
                <a:latin typeface="Times New Roman" panose="02020603050405020304" pitchFamily="18" charset="0"/>
                <a:cs typeface="Times New Roman" panose="02020603050405020304" pitchFamily="18" charset="0"/>
              </a:rPr>
              <a:t>Browser displays body of response in the </a:t>
            </a:r>
            <a:r>
              <a:rPr lang="en-US" altLang="en-US" dirty="0">
                <a:solidFill>
                  <a:schemeClr val="hlink"/>
                </a:solidFill>
                <a:latin typeface="Times New Roman" panose="02020603050405020304" pitchFamily="18" charset="0"/>
                <a:cs typeface="Times New Roman" panose="02020603050405020304" pitchFamily="18" charset="0"/>
              </a:rPr>
              <a:t>client area</a:t>
            </a:r>
            <a:r>
              <a:rPr lang="en-US" altLang="en-US" dirty="0">
                <a:latin typeface="Times New Roman" panose="02020603050405020304" pitchFamily="18" charset="0"/>
                <a:cs typeface="Times New Roman" panose="02020603050405020304" pitchFamily="18" charset="0"/>
              </a:rPr>
              <a:t> of the browser window</a:t>
            </a:r>
          </a:p>
          <a:p>
            <a:pPr algn="just"/>
            <a:r>
              <a:rPr lang="en-US" altLang="en-US" dirty="0">
                <a:latin typeface="Times New Roman" panose="02020603050405020304" pitchFamily="18" charset="0"/>
                <a:cs typeface="Times New Roman" panose="02020603050405020304" pitchFamily="18" charset="0"/>
              </a:rPr>
              <a:t>The information transmitted using HTTP is often entirely text</a:t>
            </a:r>
          </a:p>
          <a:p>
            <a:pPr algn="just"/>
            <a:r>
              <a:rPr lang="en-US" altLang="en-US" dirty="0">
                <a:latin typeface="Times New Roman" panose="02020603050405020304" pitchFamily="18" charset="0"/>
                <a:cs typeface="Times New Roman" panose="02020603050405020304" pitchFamily="18" charset="0"/>
              </a:rPr>
              <a:t>Can use the Internet’s </a:t>
            </a:r>
            <a:r>
              <a:rPr lang="en-US" altLang="en-US" dirty="0">
                <a:solidFill>
                  <a:schemeClr val="hlink"/>
                </a:solidFill>
                <a:latin typeface="Times New Roman" panose="02020603050405020304" pitchFamily="18" charset="0"/>
                <a:cs typeface="Times New Roman" panose="02020603050405020304" pitchFamily="18" charset="0"/>
              </a:rPr>
              <a:t>Telnet</a:t>
            </a:r>
            <a:r>
              <a:rPr lang="en-US" altLang="en-US" dirty="0">
                <a:latin typeface="Times New Roman" panose="02020603050405020304" pitchFamily="18" charset="0"/>
                <a:cs typeface="Times New Roman" panose="02020603050405020304" pitchFamily="18" charset="0"/>
              </a:rPr>
              <a:t> protocol to simulate browser request and view server response</a:t>
            </a:r>
          </a:p>
          <a:p>
            <a:pPr eaLnBrk="1" hangingPunct="1">
              <a:lnSpc>
                <a:spcPct val="90000"/>
              </a:lnSpc>
            </a:pPr>
            <a:endParaRPr lang="en-US" altLang="en-US" dirty="0"/>
          </a:p>
        </p:txBody>
      </p:sp>
    </p:spTree>
    <p:extLst>
      <p:ext uri="{BB962C8B-B14F-4D97-AF65-F5344CB8AC3E}">
        <p14:creationId xmlns:p14="http://schemas.microsoft.com/office/powerpoint/2010/main" val="1922189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a:extLst>
              <a:ext uri="{FF2B5EF4-FFF2-40B4-BE49-F238E27FC236}">
                <a16:creationId xmlns:a16="http://schemas.microsoft.com/office/drawing/2014/main" id="{C6D6A2DC-17F1-4CA3-A960-C5DF049894D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29D91E1B-B6D1-410E-80E6-9C2CC1E3A623}" type="slidenum">
              <a:rPr lang="en-CA" altLang="en-US" sz="1400">
                <a:solidFill>
                  <a:schemeClr val="folHlink"/>
                </a:solidFill>
              </a:rPr>
              <a:pPr>
                <a:spcBef>
                  <a:spcPct val="0"/>
                </a:spcBef>
                <a:buClrTx/>
                <a:buFontTx/>
                <a:buNone/>
              </a:pPr>
              <a:t>24</a:t>
            </a:fld>
            <a:endParaRPr lang="en-CA" altLang="en-US" sz="1400">
              <a:solidFill>
                <a:schemeClr val="folHlink"/>
              </a:solidFill>
            </a:endParaRPr>
          </a:p>
        </p:txBody>
      </p:sp>
      <p:sp>
        <p:nvSpPr>
          <p:cNvPr id="31748" name="Rectangle 4">
            <a:extLst>
              <a:ext uri="{FF2B5EF4-FFF2-40B4-BE49-F238E27FC236}">
                <a16:creationId xmlns:a16="http://schemas.microsoft.com/office/drawing/2014/main" id="{60630FD0-8F16-4569-B237-6A57AA3448DF}"/>
              </a:ext>
            </a:extLst>
          </p:cNvPr>
          <p:cNvSpPr>
            <a:spLocks noGrp="1" noChangeArrowheads="1"/>
          </p:cNvSpPr>
          <p:nvPr>
            <p:ph type="title"/>
          </p:nvPr>
        </p:nvSpPr>
        <p:spPr/>
        <p:txBody>
          <a:bodyPr/>
          <a:lstStyle/>
          <a:p>
            <a:pPr eaLnBrk="1" hangingPunct="1"/>
            <a:r>
              <a:rPr lang="en-US" altLang="en-US"/>
              <a:t>HTTP</a:t>
            </a:r>
          </a:p>
        </p:txBody>
      </p:sp>
      <p:sp>
        <p:nvSpPr>
          <p:cNvPr id="31749" name="Rectangle 5">
            <a:extLst>
              <a:ext uri="{FF2B5EF4-FFF2-40B4-BE49-F238E27FC236}">
                <a16:creationId xmlns:a16="http://schemas.microsoft.com/office/drawing/2014/main" id="{ACECBA6F-140A-47D2-82D2-48AC924B0738}"/>
              </a:ext>
            </a:extLst>
          </p:cNvPr>
          <p:cNvSpPr>
            <a:spLocks noChangeArrowheads="1"/>
          </p:cNvSpPr>
          <p:nvPr/>
        </p:nvSpPr>
        <p:spPr bwMode="auto">
          <a:xfrm>
            <a:off x="3810000" y="2147889"/>
            <a:ext cx="5029200"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Lucida Sans Typewriter" panose="020B0509030504030204" pitchFamily="49" charset="0"/>
              </a:rPr>
              <a:t>$ </a:t>
            </a:r>
            <a:r>
              <a:rPr lang="en-US" altLang="en-US" sz="1800" b="1">
                <a:latin typeface="Lucida Sans Typewriter" panose="020B0509030504030204" pitchFamily="49" charset="0"/>
              </a:rPr>
              <a:t>telnet www.example.org 80</a:t>
            </a:r>
          </a:p>
          <a:p>
            <a:pPr eaLnBrk="1" hangingPunct="1">
              <a:spcBef>
                <a:spcPct val="0"/>
              </a:spcBef>
              <a:buClrTx/>
              <a:buFontTx/>
              <a:buNone/>
            </a:pPr>
            <a:r>
              <a:rPr lang="en-US" altLang="en-US" sz="1800">
                <a:latin typeface="Lucida Sans Typewriter" panose="020B0509030504030204" pitchFamily="49" charset="0"/>
              </a:rPr>
              <a:t>Trying 192.0.34.166...</a:t>
            </a:r>
          </a:p>
          <a:p>
            <a:pPr eaLnBrk="1" hangingPunct="1">
              <a:spcBef>
                <a:spcPct val="0"/>
              </a:spcBef>
              <a:buClrTx/>
              <a:buFontTx/>
              <a:buNone/>
            </a:pPr>
            <a:r>
              <a:rPr lang="en-US" altLang="en-US" sz="1800">
                <a:latin typeface="Lucida Sans Typewriter" panose="020B0509030504030204" pitchFamily="49" charset="0"/>
              </a:rPr>
              <a:t>Connected to www.example.com (192.0.34.166).</a:t>
            </a:r>
          </a:p>
          <a:p>
            <a:pPr eaLnBrk="1" hangingPunct="1">
              <a:spcBef>
                <a:spcPct val="0"/>
              </a:spcBef>
              <a:buClrTx/>
              <a:buFontTx/>
              <a:buNone/>
            </a:pPr>
            <a:r>
              <a:rPr lang="en-US" altLang="en-US" sz="1800">
                <a:latin typeface="Lucida Sans Typewriter" panose="020B0509030504030204" pitchFamily="49" charset="0"/>
              </a:rPr>
              <a:t>Escape character is ’^]’.</a:t>
            </a:r>
          </a:p>
          <a:p>
            <a:pPr eaLnBrk="1" hangingPunct="1">
              <a:spcBef>
                <a:spcPct val="0"/>
              </a:spcBef>
              <a:buClrTx/>
              <a:buFontTx/>
              <a:buNone/>
            </a:pPr>
            <a:r>
              <a:rPr lang="en-US" altLang="en-US" sz="1800" b="1">
                <a:latin typeface="Lucida Sans Typewriter" panose="020B0509030504030204" pitchFamily="49" charset="0"/>
              </a:rPr>
              <a:t>GET / HTTP/1.1</a:t>
            </a:r>
          </a:p>
          <a:p>
            <a:pPr eaLnBrk="1" hangingPunct="1">
              <a:spcBef>
                <a:spcPct val="0"/>
              </a:spcBef>
              <a:buClrTx/>
              <a:buFontTx/>
              <a:buNone/>
            </a:pPr>
            <a:r>
              <a:rPr lang="en-US" altLang="en-US" sz="1800" b="1">
                <a:latin typeface="Lucida Sans Typewriter" panose="020B0509030504030204" pitchFamily="49" charset="0"/>
              </a:rPr>
              <a:t>Host: www.example.org</a:t>
            </a:r>
          </a:p>
          <a:p>
            <a:pPr eaLnBrk="1" hangingPunct="1">
              <a:spcBef>
                <a:spcPct val="0"/>
              </a:spcBef>
              <a:buClrTx/>
              <a:buFontTx/>
              <a:buNone/>
            </a:pPr>
            <a:endParaRPr lang="en-US" altLang="en-US" sz="1800" b="1">
              <a:latin typeface="Lucida Sans Typewriter" panose="020B0509030504030204" pitchFamily="49" charset="0"/>
            </a:endParaRPr>
          </a:p>
          <a:p>
            <a:pPr eaLnBrk="1" hangingPunct="1">
              <a:spcBef>
                <a:spcPct val="0"/>
              </a:spcBef>
              <a:buClrTx/>
              <a:buFontTx/>
              <a:buNone/>
            </a:pPr>
            <a:r>
              <a:rPr lang="en-US" altLang="en-US" sz="1800">
                <a:latin typeface="Lucida Sans Typewriter" panose="020B0509030504030204" pitchFamily="49" charset="0"/>
              </a:rPr>
              <a:t>HTTP/1.1 200 OK</a:t>
            </a:r>
          </a:p>
          <a:p>
            <a:pPr eaLnBrk="1" hangingPunct="1">
              <a:spcBef>
                <a:spcPct val="0"/>
              </a:spcBef>
              <a:buClrTx/>
              <a:buFontTx/>
              <a:buNone/>
            </a:pPr>
            <a:r>
              <a:rPr lang="en-US" altLang="en-US" sz="1800">
                <a:latin typeface="Lucida Sans Typewriter" panose="020B0509030504030204" pitchFamily="49" charset="0"/>
              </a:rPr>
              <a:t>Date: Thu, 09 Oct 2003 20:30:49 GMT</a:t>
            </a:r>
            <a:br>
              <a:rPr lang="en-US" altLang="en-US" sz="1800">
                <a:latin typeface="Lucida Sans Typewriter" panose="020B0509030504030204" pitchFamily="49" charset="0"/>
              </a:rPr>
            </a:br>
            <a:r>
              <a:rPr lang="en-US" altLang="en-US" sz="1800">
                <a:latin typeface="Arial" panose="020B0604020202020204" pitchFamily="34" charset="0"/>
              </a:rPr>
              <a:t>…</a:t>
            </a:r>
          </a:p>
        </p:txBody>
      </p:sp>
      <p:sp>
        <p:nvSpPr>
          <p:cNvPr id="31750" name="Text Box 6">
            <a:extLst>
              <a:ext uri="{FF2B5EF4-FFF2-40B4-BE49-F238E27FC236}">
                <a16:creationId xmlns:a16="http://schemas.microsoft.com/office/drawing/2014/main" id="{C3CE513F-3F1C-4136-86B7-EE8BFA9B23B9}"/>
              </a:ext>
            </a:extLst>
          </p:cNvPr>
          <p:cNvSpPr txBox="1">
            <a:spLocks noChangeArrowheads="1"/>
          </p:cNvSpPr>
          <p:nvPr/>
        </p:nvSpPr>
        <p:spPr bwMode="auto">
          <a:xfrm>
            <a:off x="3429000" y="3429001"/>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6000">
                <a:latin typeface="Arial" panose="020B0604020202020204" pitchFamily="34" charset="0"/>
              </a:rPr>
              <a:t>{</a:t>
            </a:r>
          </a:p>
        </p:txBody>
      </p:sp>
      <p:sp>
        <p:nvSpPr>
          <p:cNvPr id="31751" name="Text Box 7">
            <a:extLst>
              <a:ext uri="{FF2B5EF4-FFF2-40B4-BE49-F238E27FC236}">
                <a16:creationId xmlns:a16="http://schemas.microsoft.com/office/drawing/2014/main" id="{6A804E3D-BD49-4041-B548-873A2B8A262A}"/>
              </a:ext>
            </a:extLst>
          </p:cNvPr>
          <p:cNvSpPr txBox="1">
            <a:spLocks noChangeArrowheads="1"/>
          </p:cNvSpPr>
          <p:nvPr/>
        </p:nvSpPr>
        <p:spPr bwMode="auto">
          <a:xfrm>
            <a:off x="2362200" y="3505200"/>
            <a:ext cx="1035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Send</a:t>
            </a:r>
          </a:p>
          <a:p>
            <a:pPr eaLnBrk="1" hangingPunct="1">
              <a:spcBef>
                <a:spcPct val="0"/>
              </a:spcBef>
              <a:buClrTx/>
              <a:buFontTx/>
              <a:buNone/>
            </a:pPr>
            <a:r>
              <a:rPr lang="en-US" altLang="en-US" sz="1800">
                <a:latin typeface="Arial" panose="020B0604020202020204" pitchFamily="34" charset="0"/>
              </a:rPr>
              <a:t>Request</a:t>
            </a:r>
          </a:p>
        </p:txBody>
      </p:sp>
      <p:sp>
        <p:nvSpPr>
          <p:cNvPr id="31752" name="Text Box 8">
            <a:extLst>
              <a:ext uri="{FF2B5EF4-FFF2-40B4-BE49-F238E27FC236}">
                <a16:creationId xmlns:a16="http://schemas.microsoft.com/office/drawing/2014/main" id="{82BD8838-03AD-4D24-B9C8-4AF6B14E1662}"/>
              </a:ext>
            </a:extLst>
          </p:cNvPr>
          <p:cNvSpPr txBox="1">
            <a:spLocks noChangeArrowheads="1"/>
          </p:cNvSpPr>
          <p:nvPr/>
        </p:nvSpPr>
        <p:spPr bwMode="auto">
          <a:xfrm>
            <a:off x="3429000" y="4267201"/>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6000">
                <a:latin typeface="Arial" panose="020B0604020202020204" pitchFamily="34" charset="0"/>
              </a:rPr>
              <a:t>{</a:t>
            </a:r>
          </a:p>
        </p:txBody>
      </p:sp>
      <p:sp>
        <p:nvSpPr>
          <p:cNvPr id="31753" name="Text Box 9">
            <a:extLst>
              <a:ext uri="{FF2B5EF4-FFF2-40B4-BE49-F238E27FC236}">
                <a16:creationId xmlns:a16="http://schemas.microsoft.com/office/drawing/2014/main" id="{2B8341AF-95BE-4ADF-BF84-35C0FE932968}"/>
              </a:ext>
            </a:extLst>
          </p:cNvPr>
          <p:cNvSpPr txBox="1">
            <a:spLocks noChangeArrowheads="1"/>
          </p:cNvSpPr>
          <p:nvPr/>
        </p:nvSpPr>
        <p:spPr bwMode="auto">
          <a:xfrm>
            <a:off x="2362200" y="4495800"/>
            <a:ext cx="1212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Receive</a:t>
            </a:r>
          </a:p>
          <a:p>
            <a:pPr eaLnBrk="1" hangingPunct="1">
              <a:spcBef>
                <a:spcPct val="0"/>
              </a:spcBef>
              <a:buClrTx/>
              <a:buFontTx/>
              <a:buNone/>
            </a:pPr>
            <a:r>
              <a:rPr lang="en-US" altLang="en-US" sz="1800">
                <a:latin typeface="Arial" panose="020B0604020202020204" pitchFamily="34" charset="0"/>
              </a:rPr>
              <a:t>Response</a:t>
            </a:r>
          </a:p>
        </p:txBody>
      </p:sp>
      <p:sp>
        <p:nvSpPr>
          <p:cNvPr id="31754" name="Text Box 10">
            <a:extLst>
              <a:ext uri="{FF2B5EF4-FFF2-40B4-BE49-F238E27FC236}">
                <a16:creationId xmlns:a16="http://schemas.microsoft.com/office/drawing/2014/main" id="{6BAE5E4E-9CE7-407D-9265-ED4FFDA341B3}"/>
              </a:ext>
            </a:extLst>
          </p:cNvPr>
          <p:cNvSpPr txBox="1">
            <a:spLocks noChangeArrowheads="1"/>
          </p:cNvSpPr>
          <p:nvPr/>
        </p:nvSpPr>
        <p:spPr bwMode="auto">
          <a:xfrm>
            <a:off x="2346325" y="2170113"/>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Connect</a:t>
            </a:r>
          </a:p>
        </p:txBody>
      </p:sp>
      <p:sp>
        <p:nvSpPr>
          <p:cNvPr id="31755" name="Text Box 11">
            <a:extLst>
              <a:ext uri="{FF2B5EF4-FFF2-40B4-BE49-F238E27FC236}">
                <a16:creationId xmlns:a16="http://schemas.microsoft.com/office/drawing/2014/main" id="{B2937199-C6D6-4F37-90F0-58DA23CB61FC}"/>
              </a:ext>
            </a:extLst>
          </p:cNvPr>
          <p:cNvSpPr txBox="1">
            <a:spLocks noChangeArrowheads="1"/>
          </p:cNvSpPr>
          <p:nvPr/>
        </p:nvSpPr>
        <p:spPr bwMode="auto">
          <a:xfrm>
            <a:off x="3565525" y="20970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2400">
                <a:latin typeface="Arial" panose="020B0604020202020204" pitchFamily="34" charset="0"/>
              </a:rPr>
              <a:t>{</a:t>
            </a:r>
          </a:p>
        </p:txBody>
      </p:sp>
    </p:spTree>
    <p:extLst>
      <p:ext uri="{BB962C8B-B14F-4D97-AF65-F5344CB8AC3E}">
        <p14:creationId xmlns:p14="http://schemas.microsoft.com/office/powerpoint/2010/main" val="349828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5">
            <a:extLst>
              <a:ext uri="{FF2B5EF4-FFF2-40B4-BE49-F238E27FC236}">
                <a16:creationId xmlns:a16="http://schemas.microsoft.com/office/drawing/2014/main" id="{A8F78AAA-9F55-40FB-9913-107D4A52DDE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09DC94CA-BFD5-424F-BFD1-260C251149E0}" type="slidenum">
              <a:rPr lang="en-CA" altLang="en-US" sz="1400">
                <a:solidFill>
                  <a:schemeClr val="folHlink"/>
                </a:solidFill>
              </a:rPr>
              <a:pPr>
                <a:spcBef>
                  <a:spcPct val="0"/>
                </a:spcBef>
                <a:buClrTx/>
                <a:buFontTx/>
                <a:buNone/>
              </a:pPr>
              <a:t>25</a:t>
            </a:fld>
            <a:endParaRPr lang="en-CA" altLang="en-US" sz="1400">
              <a:solidFill>
                <a:schemeClr val="folHlink"/>
              </a:solidFill>
            </a:endParaRPr>
          </a:p>
        </p:txBody>
      </p:sp>
      <p:sp>
        <p:nvSpPr>
          <p:cNvPr id="32772" name="Rectangle 2">
            <a:extLst>
              <a:ext uri="{FF2B5EF4-FFF2-40B4-BE49-F238E27FC236}">
                <a16:creationId xmlns:a16="http://schemas.microsoft.com/office/drawing/2014/main" id="{2FAA01C9-39ED-4D2D-82C6-94242E2BA5B8}"/>
              </a:ext>
            </a:extLst>
          </p:cNvPr>
          <p:cNvSpPr>
            <a:spLocks noGrp="1" noChangeArrowheads="1"/>
          </p:cNvSpPr>
          <p:nvPr>
            <p:ph type="title"/>
          </p:nvPr>
        </p:nvSpPr>
        <p:spPr/>
        <p:txBody>
          <a:bodyPr/>
          <a:lstStyle/>
          <a:p>
            <a:pPr eaLnBrk="1" hangingPunct="1"/>
            <a:r>
              <a:rPr lang="en-US" altLang="en-US"/>
              <a:t>HTTP Request</a:t>
            </a:r>
          </a:p>
        </p:txBody>
      </p:sp>
      <p:sp>
        <p:nvSpPr>
          <p:cNvPr id="32773" name="Rectangle 3">
            <a:extLst>
              <a:ext uri="{FF2B5EF4-FFF2-40B4-BE49-F238E27FC236}">
                <a16:creationId xmlns:a16="http://schemas.microsoft.com/office/drawing/2014/main" id="{C3690CA2-E5C4-436C-9E41-F1ED24D0287F}"/>
              </a:ext>
            </a:extLst>
          </p:cNvPr>
          <p:cNvSpPr>
            <a:spLocks noGrp="1" noChangeArrowheads="1"/>
          </p:cNvSpPr>
          <p:nvPr>
            <p:ph type="body" idx="1"/>
          </p:nvPr>
        </p:nvSpPr>
        <p:spPr/>
        <p:txBody>
          <a:bodyPr/>
          <a:lstStyle/>
          <a:p>
            <a:pPr eaLnBrk="1" hangingPunct="1"/>
            <a:r>
              <a:rPr lang="en-US" altLang="en-US"/>
              <a:t>Structure of the request:</a:t>
            </a:r>
          </a:p>
          <a:p>
            <a:pPr lvl="1" eaLnBrk="1" hangingPunct="1"/>
            <a:r>
              <a:rPr lang="en-US" altLang="en-US"/>
              <a:t>start line</a:t>
            </a:r>
          </a:p>
          <a:p>
            <a:pPr lvl="1" eaLnBrk="1" hangingPunct="1"/>
            <a:r>
              <a:rPr lang="en-US" altLang="en-US"/>
              <a:t>header field(s)</a:t>
            </a:r>
          </a:p>
          <a:p>
            <a:pPr lvl="1" eaLnBrk="1" hangingPunct="1"/>
            <a:r>
              <a:rPr lang="en-US" altLang="en-US"/>
              <a:t>blank line</a:t>
            </a:r>
          </a:p>
          <a:p>
            <a:pPr lvl="1" eaLnBrk="1" hangingPunct="1"/>
            <a:r>
              <a:rPr lang="en-US" altLang="en-US"/>
              <a:t>optional body</a:t>
            </a:r>
          </a:p>
        </p:txBody>
      </p:sp>
    </p:spTree>
    <p:extLst>
      <p:ext uri="{BB962C8B-B14F-4D97-AF65-F5344CB8AC3E}">
        <p14:creationId xmlns:p14="http://schemas.microsoft.com/office/powerpoint/2010/main" val="2190350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5">
            <a:extLst>
              <a:ext uri="{FF2B5EF4-FFF2-40B4-BE49-F238E27FC236}">
                <a16:creationId xmlns:a16="http://schemas.microsoft.com/office/drawing/2014/main" id="{37E452EB-2270-4159-BA0A-6A3E906BAF2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03B49022-9B7D-43D0-999E-E56462170389}" type="slidenum">
              <a:rPr lang="en-CA" altLang="en-US" sz="1400">
                <a:solidFill>
                  <a:schemeClr val="folHlink"/>
                </a:solidFill>
              </a:rPr>
              <a:pPr>
                <a:spcBef>
                  <a:spcPct val="0"/>
                </a:spcBef>
                <a:buClrTx/>
                <a:buFontTx/>
                <a:buNone/>
              </a:pPr>
              <a:t>26</a:t>
            </a:fld>
            <a:endParaRPr lang="en-CA" altLang="en-US" sz="1400">
              <a:solidFill>
                <a:schemeClr val="folHlink"/>
              </a:solidFill>
            </a:endParaRPr>
          </a:p>
        </p:txBody>
      </p:sp>
      <p:sp>
        <p:nvSpPr>
          <p:cNvPr id="33796" name="Rectangle 2">
            <a:extLst>
              <a:ext uri="{FF2B5EF4-FFF2-40B4-BE49-F238E27FC236}">
                <a16:creationId xmlns:a16="http://schemas.microsoft.com/office/drawing/2014/main" id="{ABED7979-44F3-4BAA-939B-5EC6FB6ABE02}"/>
              </a:ext>
            </a:extLst>
          </p:cNvPr>
          <p:cNvSpPr>
            <a:spLocks noGrp="1" noChangeArrowheads="1"/>
          </p:cNvSpPr>
          <p:nvPr>
            <p:ph type="title"/>
          </p:nvPr>
        </p:nvSpPr>
        <p:spPr/>
        <p:txBody>
          <a:bodyPr/>
          <a:lstStyle/>
          <a:p>
            <a:pPr eaLnBrk="1" hangingPunct="1"/>
            <a:r>
              <a:rPr lang="en-US" altLang="en-US"/>
              <a:t>HTTP Request</a:t>
            </a:r>
          </a:p>
        </p:txBody>
      </p:sp>
      <p:sp>
        <p:nvSpPr>
          <p:cNvPr id="33797" name="Rectangle 3">
            <a:extLst>
              <a:ext uri="{FF2B5EF4-FFF2-40B4-BE49-F238E27FC236}">
                <a16:creationId xmlns:a16="http://schemas.microsoft.com/office/drawing/2014/main" id="{E245329C-3CD8-45C8-808A-34ED12929786}"/>
              </a:ext>
            </a:extLst>
          </p:cNvPr>
          <p:cNvSpPr>
            <a:spLocks noGrp="1" noChangeArrowheads="1"/>
          </p:cNvSpPr>
          <p:nvPr>
            <p:ph type="body" idx="1"/>
          </p:nvPr>
        </p:nvSpPr>
        <p:spPr/>
        <p:txBody>
          <a:bodyPr/>
          <a:lstStyle/>
          <a:p>
            <a:pPr eaLnBrk="1" hangingPunct="1"/>
            <a:r>
              <a:rPr lang="en-US" altLang="en-US"/>
              <a:t>Structure of the request:</a:t>
            </a:r>
          </a:p>
          <a:p>
            <a:pPr lvl="1" eaLnBrk="1" hangingPunct="1"/>
            <a:r>
              <a:rPr lang="en-US" altLang="en-US" b="1"/>
              <a:t>start line</a:t>
            </a:r>
          </a:p>
          <a:p>
            <a:pPr lvl="1" eaLnBrk="1" hangingPunct="1"/>
            <a:r>
              <a:rPr lang="en-US" altLang="en-US"/>
              <a:t>header field(s)</a:t>
            </a:r>
          </a:p>
          <a:p>
            <a:pPr lvl="1" eaLnBrk="1" hangingPunct="1"/>
            <a:r>
              <a:rPr lang="en-US" altLang="en-US"/>
              <a:t>blank line</a:t>
            </a:r>
          </a:p>
          <a:p>
            <a:pPr lvl="1" eaLnBrk="1" hangingPunct="1"/>
            <a:r>
              <a:rPr lang="en-US" altLang="en-US"/>
              <a:t>optional body</a:t>
            </a:r>
          </a:p>
        </p:txBody>
      </p:sp>
    </p:spTree>
    <p:extLst>
      <p:ext uri="{BB962C8B-B14F-4D97-AF65-F5344CB8AC3E}">
        <p14:creationId xmlns:p14="http://schemas.microsoft.com/office/powerpoint/2010/main" val="2801503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5">
            <a:extLst>
              <a:ext uri="{FF2B5EF4-FFF2-40B4-BE49-F238E27FC236}">
                <a16:creationId xmlns:a16="http://schemas.microsoft.com/office/drawing/2014/main" id="{2D540DEA-D975-409A-A56D-EB98233B26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9281A90B-1C80-486A-8168-F1C95A20F973}" type="slidenum">
              <a:rPr lang="en-CA" altLang="en-US" sz="1400">
                <a:solidFill>
                  <a:schemeClr val="folHlink"/>
                </a:solidFill>
              </a:rPr>
              <a:pPr>
                <a:spcBef>
                  <a:spcPct val="0"/>
                </a:spcBef>
                <a:buClrTx/>
                <a:buFontTx/>
                <a:buNone/>
              </a:pPr>
              <a:t>27</a:t>
            </a:fld>
            <a:endParaRPr lang="en-CA" altLang="en-US" sz="1400">
              <a:solidFill>
                <a:schemeClr val="folHlink"/>
              </a:solidFill>
            </a:endParaRPr>
          </a:p>
        </p:txBody>
      </p:sp>
      <p:sp>
        <p:nvSpPr>
          <p:cNvPr id="34820" name="Rectangle 2">
            <a:extLst>
              <a:ext uri="{FF2B5EF4-FFF2-40B4-BE49-F238E27FC236}">
                <a16:creationId xmlns:a16="http://schemas.microsoft.com/office/drawing/2014/main" id="{04E6D744-BBB3-4CD6-B5ED-89F72789D664}"/>
              </a:ext>
            </a:extLst>
          </p:cNvPr>
          <p:cNvSpPr>
            <a:spLocks noGrp="1" noChangeArrowheads="1"/>
          </p:cNvSpPr>
          <p:nvPr>
            <p:ph type="title"/>
          </p:nvPr>
        </p:nvSpPr>
        <p:spPr/>
        <p:txBody>
          <a:bodyPr/>
          <a:lstStyle/>
          <a:p>
            <a:pPr eaLnBrk="1" hangingPunct="1"/>
            <a:r>
              <a:rPr lang="en-US" altLang="en-US"/>
              <a:t>HTTP Request</a:t>
            </a:r>
          </a:p>
        </p:txBody>
      </p:sp>
      <p:sp>
        <p:nvSpPr>
          <p:cNvPr id="34821" name="Rectangle 3">
            <a:extLst>
              <a:ext uri="{FF2B5EF4-FFF2-40B4-BE49-F238E27FC236}">
                <a16:creationId xmlns:a16="http://schemas.microsoft.com/office/drawing/2014/main" id="{861A9AB0-3294-4EF7-A8F1-2169082A3E8B}"/>
              </a:ext>
            </a:extLst>
          </p:cNvPr>
          <p:cNvSpPr>
            <a:spLocks noGrp="1" noChangeArrowheads="1"/>
          </p:cNvSpPr>
          <p:nvPr>
            <p:ph type="body" idx="1"/>
          </p:nvPr>
        </p:nvSpPr>
        <p:spPr/>
        <p:txBody>
          <a:bodyPr/>
          <a:lstStyle/>
          <a:p>
            <a:pPr eaLnBrk="1" hangingPunct="1"/>
            <a:r>
              <a:rPr lang="en-US" altLang="en-US"/>
              <a:t>Start line</a:t>
            </a:r>
          </a:p>
          <a:p>
            <a:pPr lvl="1" eaLnBrk="1" hangingPunct="1"/>
            <a:r>
              <a:rPr lang="en-US" altLang="en-US"/>
              <a:t>Example: </a:t>
            </a:r>
            <a:r>
              <a:rPr lang="en-US" altLang="en-US">
                <a:latin typeface="Lucida Sans Typewriter" panose="020B0509030504030204" pitchFamily="49" charset="0"/>
              </a:rPr>
              <a:t>GET / HTTP/1.1</a:t>
            </a:r>
          </a:p>
          <a:p>
            <a:pPr eaLnBrk="1" hangingPunct="1"/>
            <a:r>
              <a:rPr lang="en-US" altLang="en-US"/>
              <a:t>Three space-separated parts:</a:t>
            </a:r>
          </a:p>
          <a:p>
            <a:pPr lvl="1" eaLnBrk="1" hangingPunct="1"/>
            <a:r>
              <a:rPr lang="en-US" altLang="en-US"/>
              <a:t>HTTP request method</a:t>
            </a:r>
          </a:p>
          <a:p>
            <a:pPr lvl="1" eaLnBrk="1" hangingPunct="1"/>
            <a:r>
              <a:rPr lang="en-US" altLang="en-US"/>
              <a:t>Request-URI (</a:t>
            </a:r>
            <a:r>
              <a:rPr lang="en-US" altLang="en-US">
                <a:solidFill>
                  <a:schemeClr val="hlink"/>
                </a:solidFill>
              </a:rPr>
              <a:t>Uniform Resource Identifier</a:t>
            </a:r>
            <a:r>
              <a:rPr lang="en-US" altLang="en-US"/>
              <a:t>)</a:t>
            </a:r>
          </a:p>
          <a:p>
            <a:pPr lvl="1" eaLnBrk="1" hangingPunct="1"/>
            <a:r>
              <a:rPr lang="en-US" altLang="en-US"/>
              <a:t>HTTP version</a:t>
            </a:r>
          </a:p>
        </p:txBody>
      </p:sp>
    </p:spTree>
    <p:extLst>
      <p:ext uri="{BB962C8B-B14F-4D97-AF65-F5344CB8AC3E}">
        <p14:creationId xmlns:p14="http://schemas.microsoft.com/office/powerpoint/2010/main" val="4264813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a:extLst>
              <a:ext uri="{FF2B5EF4-FFF2-40B4-BE49-F238E27FC236}">
                <a16:creationId xmlns:a16="http://schemas.microsoft.com/office/drawing/2014/main" id="{A42A55B2-ED76-4979-B187-E6929B48F5F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2CE966E3-2914-4BF2-8668-08E3904E1A69}" type="slidenum">
              <a:rPr lang="en-CA" altLang="en-US" sz="1400">
                <a:solidFill>
                  <a:schemeClr val="folHlink"/>
                </a:solidFill>
              </a:rPr>
              <a:pPr>
                <a:spcBef>
                  <a:spcPct val="0"/>
                </a:spcBef>
                <a:buClrTx/>
                <a:buFontTx/>
                <a:buNone/>
              </a:pPr>
              <a:t>28</a:t>
            </a:fld>
            <a:endParaRPr lang="en-CA" altLang="en-US" sz="1400">
              <a:solidFill>
                <a:schemeClr val="folHlink"/>
              </a:solidFill>
            </a:endParaRPr>
          </a:p>
        </p:txBody>
      </p:sp>
      <p:sp>
        <p:nvSpPr>
          <p:cNvPr id="35844" name="Rectangle 2">
            <a:extLst>
              <a:ext uri="{FF2B5EF4-FFF2-40B4-BE49-F238E27FC236}">
                <a16:creationId xmlns:a16="http://schemas.microsoft.com/office/drawing/2014/main" id="{209C124A-7852-4B35-BC63-7693A6418AAE}"/>
              </a:ext>
            </a:extLst>
          </p:cNvPr>
          <p:cNvSpPr>
            <a:spLocks noGrp="1" noChangeArrowheads="1"/>
          </p:cNvSpPr>
          <p:nvPr>
            <p:ph type="title"/>
          </p:nvPr>
        </p:nvSpPr>
        <p:spPr/>
        <p:txBody>
          <a:bodyPr/>
          <a:lstStyle/>
          <a:p>
            <a:pPr eaLnBrk="1" hangingPunct="1"/>
            <a:r>
              <a:rPr lang="en-US" altLang="en-US"/>
              <a:t>HTTP Request</a:t>
            </a:r>
          </a:p>
        </p:txBody>
      </p:sp>
      <p:sp>
        <p:nvSpPr>
          <p:cNvPr id="35845" name="Rectangle 3">
            <a:extLst>
              <a:ext uri="{FF2B5EF4-FFF2-40B4-BE49-F238E27FC236}">
                <a16:creationId xmlns:a16="http://schemas.microsoft.com/office/drawing/2014/main" id="{41F6C332-FAF4-4A8A-B857-F56BEC4EBA94}"/>
              </a:ext>
            </a:extLst>
          </p:cNvPr>
          <p:cNvSpPr>
            <a:spLocks noGrp="1" noChangeArrowheads="1"/>
          </p:cNvSpPr>
          <p:nvPr>
            <p:ph type="body" idx="1"/>
          </p:nvPr>
        </p:nvSpPr>
        <p:spPr/>
        <p:txBody>
          <a:bodyPr/>
          <a:lstStyle/>
          <a:p>
            <a:pPr eaLnBrk="1" hangingPunct="1"/>
            <a:r>
              <a:rPr lang="en-US" altLang="en-US"/>
              <a:t>Start line</a:t>
            </a:r>
          </a:p>
          <a:p>
            <a:pPr lvl="1" eaLnBrk="1" hangingPunct="1"/>
            <a:r>
              <a:rPr lang="en-US" altLang="en-US"/>
              <a:t>Example: </a:t>
            </a:r>
            <a:r>
              <a:rPr lang="en-US" altLang="en-US">
                <a:latin typeface="Lucida Sans Typewriter" panose="020B0509030504030204" pitchFamily="49" charset="0"/>
              </a:rPr>
              <a:t>GET / HTTP/1.1</a:t>
            </a:r>
          </a:p>
          <a:p>
            <a:pPr eaLnBrk="1" hangingPunct="1"/>
            <a:r>
              <a:rPr lang="en-US" altLang="en-US"/>
              <a:t>Three space-separated parts:</a:t>
            </a:r>
          </a:p>
          <a:p>
            <a:pPr lvl="1" eaLnBrk="1" hangingPunct="1"/>
            <a:r>
              <a:rPr lang="en-US" altLang="en-US"/>
              <a:t>HTTP request method</a:t>
            </a:r>
          </a:p>
          <a:p>
            <a:pPr lvl="1" eaLnBrk="1" hangingPunct="1"/>
            <a:r>
              <a:rPr lang="en-US" altLang="en-US"/>
              <a:t>Request-URI</a:t>
            </a:r>
          </a:p>
          <a:p>
            <a:pPr lvl="1" eaLnBrk="1" hangingPunct="1"/>
            <a:r>
              <a:rPr lang="en-US" altLang="en-US" b="1"/>
              <a:t>HTTP version</a:t>
            </a:r>
          </a:p>
          <a:p>
            <a:pPr lvl="2" eaLnBrk="1" hangingPunct="1"/>
            <a:r>
              <a:rPr lang="en-US" altLang="en-US"/>
              <a:t>We will cover 1.1, in which version part of start line must be exactly as shown</a:t>
            </a:r>
          </a:p>
        </p:txBody>
      </p:sp>
    </p:spTree>
    <p:extLst>
      <p:ext uri="{BB962C8B-B14F-4D97-AF65-F5344CB8AC3E}">
        <p14:creationId xmlns:p14="http://schemas.microsoft.com/office/powerpoint/2010/main" val="1897690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a:extLst>
              <a:ext uri="{FF2B5EF4-FFF2-40B4-BE49-F238E27FC236}">
                <a16:creationId xmlns:a16="http://schemas.microsoft.com/office/drawing/2014/main" id="{F8728A92-4092-4E61-89FE-B66CE2AD23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F5535F43-383E-4D12-AABE-ABE8C990443C}" type="slidenum">
              <a:rPr lang="en-CA" altLang="en-US" sz="1400">
                <a:solidFill>
                  <a:schemeClr val="folHlink"/>
                </a:solidFill>
              </a:rPr>
              <a:pPr>
                <a:spcBef>
                  <a:spcPct val="0"/>
                </a:spcBef>
                <a:buClrTx/>
                <a:buFontTx/>
                <a:buNone/>
              </a:pPr>
              <a:t>29</a:t>
            </a:fld>
            <a:endParaRPr lang="en-CA" altLang="en-US" sz="1400">
              <a:solidFill>
                <a:schemeClr val="folHlink"/>
              </a:solidFill>
            </a:endParaRPr>
          </a:p>
        </p:txBody>
      </p:sp>
      <p:sp>
        <p:nvSpPr>
          <p:cNvPr id="36868" name="Rectangle 2">
            <a:extLst>
              <a:ext uri="{FF2B5EF4-FFF2-40B4-BE49-F238E27FC236}">
                <a16:creationId xmlns:a16="http://schemas.microsoft.com/office/drawing/2014/main" id="{BE623FDB-DB11-4818-A257-72C1A5CEE32D}"/>
              </a:ext>
            </a:extLst>
          </p:cNvPr>
          <p:cNvSpPr>
            <a:spLocks noGrp="1" noChangeArrowheads="1"/>
          </p:cNvSpPr>
          <p:nvPr>
            <p:ph type="title"/>
          </p:nvPr>
        </p:nvSpPr>
        <p:spPr/>
        <p:txBody>
          <a:bodyPr/>
          <a:lstStyle/>
          <a:p>
            <a:pPr eaLnBrk="1" hangingPunct="1"/>
            <a:r>
              <a:rPr lang="en-US" altLang="en-US"/>
              <a:t>HTTP Request</a:t>
            </a:r>
          </a:p>
        </p:txBody>
      </p:sp>
      <p:sp>
        <p:nvSpPr>
          <p:cNvPr id="36869" name="Rectangle 3">
            <a:extLst>
              <a:ext uri="{FF2B5EF4-FFF2-40B4-BE49-F238E27FC236}">
                <a16:creationId xmlns:a16="http://schemas.microsoft.com/office/drawing/2014/main" id="{0FEEA665-404E-4224-945A-6FDF9DC44672}"/>
              </a:ext>
            </a:extLst>
          </p:cNvPr>
          <p:cNvSpPr>
            <a:spLocks noGrp="1" noChangeArrowheads="1"/>
          </p:cNvSpPr>
          <p:nvPr>
            <p:ph type="body" idx="1"/>
          </p:nvPr>
        </p:nvSpPr>
        <p:spPr/>
        <p:txBody>
          <a:bodyPr/>
          <a:lstStyle/>
          <a:p>
            <a:pPr eaLnBrk="1" hangingPunct="1"/>
            <a:r>
              <a:rPr lang="en-US" altLang="en-US"/>
              <a:t>Start line</a:t>
            </a:r>
          </a:p>
          <a:p>
            <a:pPr lvl="1" eaLnBrk="1" hangingPunct="1"/>
            <a:r>
              <a:rPr lang="en-US" altLang="en-US"/>
              <a:t>Example: </a:t>
            </a:r>
            <a:r>
              <a:rPr lang="en-US" altLang="en-US">
                <a:latin typeface="Lucida Sans Typewriter" panose="020B0509030504030204" pitchFamily="49" charset="0"/>
              </a:rPr>
              <a:t>GET / HTTP/1.1</a:t>
            </a:r>
          </a:p>
          <a:p>
            <a:pPr eaLnBrk="1" hangingPunct="1"/>
            <a:r>
              <a:rPr lang="en-US" altLang="en-US"/>
              <a:t>Three space-separated parts:</a:t>
            </a:r>
          </a:p>
          <a:p>
            <a:pPr lvl="1" eaLnBrk="1" hangingPunct="1"/>
            <a:r>
              <a:rPr lang="en-US" altLang="en-US"/>
              <a:t>HTTP request method</a:t>
            </a:r>
          </a:p>
          <a:p>
            <a:pPr lvl="1" eaLnBrk="1" hangingPunct="1"/>
            <a:r>
              <a:rPr lang="en-US" altLang="en-US" b="1"/>
              <a:t>Request-URI</a:t>
            </a:r>
          </a:p>
          <a:p>
            <a:pPr lvl="1" eaLnBrk="1" hangingPunct="1"/>
            <a:r>
              <a:rPr lang="en-US" altLang="en-US"/>
              <a:t>HTTP version</a:t>
            </a:r>
          </a:p>
        </p:txBody>
      </p:sp>
    </p:spTree>
    <p:extLst>
      <p:ext uri="{BB962C8B-B14F-4D97-AF65-F5344CB8AC3E}">
        <p14:creationId xmlns:p14="http://schemas.microsoft.com/office/powerpoint/2010/main" val="118457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F2C7A6-B61D-4FA6-9E56-9753DF2379C4}"/>
              </a:ext>
            </a:extLst>
          </p:cNvPr>
          <p:cNvSpPr/>
          <p:nvPr/>
        </p:nvSpPr>
        <p:spPr>
          <a:xfrm>
            <a:off x="412652" y="736942"/>
            <a:ext cx="11366695" cy="4351256"/>
          </a:xfrm>
          <a:prstGeom prst="rect">
            <a:avLst/>
          </a:prstGeom>
        </p:spPr>
        <p:txBody>
          <a:bodyPr wrap="square">
            <a:spAutoFit/>
          </a:bodyPr>
          <a:lstStyle/>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UNIT – III</a:t>
            </a:r>
          </a:p>
          <a:p>
            <a:pPr algn="just">
              <a:lnSpc>
                <a:spcPct val="107000"/>
              </a:lnSpc>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Threats, Security risks of a site, Web attacks and their prevention, Web security model, Session management, authentication, HTTPS and certificates, Application vulnerabilities and defenses. Client-side security, Cookies security policy, HTTP security extensions, Plugins, extensions, and web apps, Web user tracking. Server-side security tools, Web Application Firewalls (WAFs) and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Fuzzers</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[T1,T2]</a:t>
            </a:r>
            <a:r>
              <a:rPr lang="en-US" sz="20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[No. of hrs. 10]</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UNIT – IV</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Introduction to Web 2.0 and Web 3.0, Concepts and Issues, Latest Trends in Web Technologies. Web Security concerns. Applications of Web Engineering Technologies in distributed systems etc. Case studies using different tools.								</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[T1,T2]</a:t>
            </a:r>
            <a:r>
              <a:rPr lang="en-US" sz="20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[No. of hrs. 12]</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0461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a:extLst>
              <a:ext uri="{FF2B5EF4-FFF2-40B4-BE49-F238E27FC236}">
                <a16:creationId xmlns:a16="http://schemas.microsoft.com/office/drawing/2014/main" id="{2261DFE1-E21A-4026-81F2-C48C6DBB094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68D93578-08E4-466F-B438-565D004F6C8C}" type="slidenum">
              <a:rPr lang="en-CA" altLang="en-US" sz="1400">
                <a:solidFill>
                  <a:schemeClr val="folHlink"/>
                </a:solidFill>
              </a:rPr>
              <a:pPr>
                <a:spcBef>
                  <a:spcPct val="0"/>
                </a:spcBef>
                <a:buClrTx/>
                <a:buFontTx/>
                <a:buNone/>
              </a:pPr>
              <a:t>30</a:t>
            </a:fld>
            <a:endParaRPr lang="en-CA" altLang="en-US" sz="1400">
              <a:solidFill>
                <a:schemeClr val="folHlink"/>
              </a:solidFill>
            </a:endParaRPr>
          </a:p>
        </p:txBody>
      </p:sp>
      <p:sp>
        <p:nvSpPr>
          <p:cNvPr id="37892" name="Rectangle 2">
            <a:extLst>
              <a:ext uri="{FF2B5EF4-FFF2-40B4-BE49-F238E27FC236}">
                <a16:creationId xmlns:a16="http://schemas.microsoft.com/office/drawing/2014/main" id="{ABA55930-995B-4AEF-830E-40E4C07320CA}"/>
              </a:ext>
            </a:extLst>
          </p:cNvPr>
          <p:cNvSpPr>
            <a:spLocks noGrp="1" noChangeArrowheads="1"/>
          </p:cNvSpPr>
          <p:nvPr>
            <p:ph type="title"/>
          </p:nvPr>
        </p:nvSpPr>
        <p:spPr/>
        <p:txBody>
          <a:bodyPr/>
          <a:lstStyle/>
          <a:p>
            <a:pPr eaLnBrk="1" hangingPunct="1"/>
            <a:r>
              <a:rPr lang="en-US" altLang="en-US"/>
              <a:t>HTTP Request</a:t>
            </a:r>
          </a:p>
        </p:txBody>
      </p:sp>
      <p:sp>
        <p:nvSpPr>
          <p:cNvPr id="37893" name="Rectangle 3">
            <a:extLst>
              <a:ext uri="{FF2B5EF4-FFF2-40B4-BE49-F238E27FC236}">
                <a16:creationId xmlns:a16="http://schemas.microsoft.com/office/drawing/2014/main" id="{A8935A29-1BA2-4582-A4A8-35AB5FF633D1}"/>
              </a:ext>
            </a:extLst>
          </p:cNvPr>
          <p:cNvSpPr>
            <a:spLocks noGrp="1" noChangeArrowheads="1"/>
          </p:cNvSpPr>
          <p:nvPr>
            <p:ph type="body" idx="1"/>
          </p:nvPr>
        </p:nvSpPr>
        <p:spPr/>
        <p:txBody>
          <a:bodyPr/>
          <a:lstStyle/>
          <a:p>
            <a:pPr eaLnBrk="1" hangingPunct="1"/>
            <a:r>
              <a:rPr lang="en-US" altLang="en-US">
                <a:solidFill>
                  <a:schemeClr val="hlink"/>
                </a:solidFill>
              </a:rPr>
              <a:t>Uniform Resource Identifier</a:t>
            </a:r>
            <a:r>
              <a:rPr lang="en-US" altLang="en-US"/>
              <a:t> (</a:t>
            </a:r>
            <a:r>
              <a:rPr lang="en-US" altLang="en-US">
                <a:hlinkClick r:id="rId2"/>
              </a:rPr>
              <a:t>URI</a:t>
            </a:r>
            <a:r>
              <a:rPr lang="en-US" altLang="en-US"/>
              <a:t>)</a:t>
            </a:r>
          </a:p>
          <a:p>
            <a:pPr lvl="1" eaLnBrk="1" hangingPunct="1"/>
            <a:r>
              <a:rPr lang="en-US" altLang="en-US"/>
              <a:t>Syntax: </a:t>
            </a:r>
            <a:r>
              <a:rPr lang="en-US" altLang="en-US" i="1">
                <a:latin typeface="Lucida Sans Typewriter" panose="020B0509030504030204" pitchFamily="49" charset="0"/>
              </a:rPr>
              <a:t>scheme</a:t>
            </a:r>
            <a:r>
              <a:rPr lang="en-US" altLang="en-US">
                <a:latin typeface="Lucida Sans Typewriter" panose="020B0509030504030204" pitchFamily="49" charset="0"/>
              </a:rPr>
              <a:t> : </a:t>
            </a:r>
            <a:r>
              <a:rPr lang="en-US" altLang="en-US" i="1">
                <a:latin typeface="Lucida Sans Typewriter" panose="020B0509030504030204" pitchFamily="49" charset="0"/>
              </a:rPr>
              <a:t>scheme-depend-part</a:t>
            </a:r>
            <a:endParaRPr lang="en-US" altLang="en-US" i="1"/>
          </a:p>
          <a:p>
            <a:pPr lvl="2" eaLnBrk="1" hangingPunct="1"/>
            <a:r>
              <a:rPr lang="en-US" altLang="en-US"/>
              <a:t>Ex: In </a:t>
            </a:r>
            <a:r>
              <a:rPr lang="en-US" altLang="en-US">
                <a:latin typeface="Lucida Sans Typewriter" panose="020B0509030504030204" pitchFamily="49" charset="0"/>
                <a:hlinkClick r:id="rId3"/>
              </a:rPr>
              <a:t>http://www.example.com/</a:t>
            </a:r>
            <a:br>
              <a:rPr lang="en-US" altLang="en-US">
                <a:latin typeface="Lucida Sans Typewriter" panose="020B0509030504030204" pitchFamily="49" charset="0"/>
              </a:rPr>
            </a:br>
            <a:r>
              <a:rPr lang="en-US" altLang="en-US"/>
              <a:t>the </a:t>
            </a:r>
            <a:r>
              <a:rPr lang="en-US" altLang="en-US">
                <a:solidFill>
                  <a:schemeClr val="hlink"/>
                </a:solidFill>
              </a:rPr>
              <a:t>scheme</a:t>
            </a:r>
            <a:r>
              <a:rPr lang="en-US" altLang="en-US"/>
              <a:t> is </a:t>
            </a:r>
            <a:r>
              <a:rPr lang="en-US" altLang="en-US">
                <a:latin typeface="Lucida Sans Typewriter" panose="020B0509030504030204" pitchFamily="49" charset="0"/>
              </a:rPr>
              <a:t>http</a:t>
            </a:r>
          </a:p>
          <a:p>
            <a:pPr lvl="1" eaLnBrk="1" hangingPunct="1"/>
            <a:r>
              <a:rPr lang="en-US" altLang="en-US">
                <a:solidFill>
                  <a:schemeClr val="hlink"/>
                </a:solidFill>
              </a:rPr>
              <a:t>Request-URI</a:t>
            </a:r>
            <a:r>
              <a:rPr lang="en-US" altLang="en-US"/>
              <a:t> is the portion of the requested URI that follows the host name (which is supplied by the required Host header field)</a:t>
            </a:r>
          </a:p>
          <a:p>
            <a:pPr lvl="2" eaLnBrk="1" hangingPunct="1"/>
            <a:r>
              <a:rPr lang="en-US" altLang="en-US"/>
              <a:t>Ex: </a:t>
            </a:r>
            <a:r>
              <a:rPr lang="en-US" altLang="en-US">
                <a:latin typeface="Lucida Sans Typewriter" panose="020B0509030504030204" pitchFamily="49" charset="0"/>
              </a:rPr>
              <a:t>/</a:t>
            </a:r>
            <a:r>
              <a:rPr lang="en-US" altLang="en-US"/>
              <a:t> is Request-URI portion of </a:t>
            </a:r>
            <a:r>
              <a:rPr lang="en-US" altLang="en-US">
                <a:latin typeface="Lucida Sans Typewriter" panose="020B0509030504030204" pitchFamily="49" charset="0"/>
              </a:rPr>
              <a:t>http://www.example.com/</a:t>
            </a:r>
          </a:p>
          <a:p>
            <a:pPr lvl="1" eaLnBrk="1" hangingPunct="1"/>
            <a:endParaRPr lang="en-US" altLang="en-US">
              <a:latin typeface="Lucida Sans Typewriter" panose="020B0509030504030204" pitchFamily="49" charset="0"/>
            </a:endParaRPr>
          </a:p>
        </p:txBody>
      </p:sp>
    </p:spTree>
    <p:extLst>
      <p:ext uri="{BB962C8B-B14F-4D97-AF65-F5344CB8AC3E}">
        <p14:creationId xmlns:p14="http://schemas.microsoft.com/office/powerpoint/2010/main" val="1986334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a:extLst>
              <a:ext uri="{FF2B5EF4-FFF2-40B4-BE49-F238E27FC236}">
                <a16:creationId xmlns:a16="http://schemas.microsoft.com/office/drawing/2014/main" id="{C401225E-95A1-455C-90B1-C31913BDFB4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20B21B8C-04AE-4FE2-9902-7040FC01B917}" type="slidenum">
              <a:rPr lang="en-CA" altLang="en-US" sz="1400">
                <a:solidFill>
                  <a:schemeClr val="folHlink"/>
                </a:solidFill>
              </a:rPr>
              <a:pPr>
                <a:spcBef>
                  <a:spcPct val="0"/>
                </a:spcBef>
                <a:buClrTx/>
                <a:buFontTx/>
                <a:buNone/>
              </a:pPr>
              <a:t>31</a:t>
            </a:fld>
            <a:endParaRPr lang="en-CA" altLang="en-US" sz="1400">
              <a:solidFill>
                <a:schemeClr val="folHlink"/>
              </a:solidFill>
            </a:endParaRPr>
          </a:p>
        </p:txBody>
      </p:sp>
      <p:sp>
        <p:nvSpPr>
          <p:cNvPr id="38916" name="Rectangle 2">
            <a:extLst>
              <a:ext uri="{FF2B5EF4-FFF2-40B4-BE49-F238E27FC236}">
                <a16:creationId xmlns:a16="http://schemas.microsoft.com/office/drawing/2014/main" id="{088E13C6-04C6-4736-ADB3-5817A7BB8766}"/>
              </a:ext>
            </a:extLst>
          </p:cNvPr>
          <p:cNvSpPr>
            <a:spLocks noGrp="1" noChangeArrowheads="1"/>
          </p:cNvSpPr>
          <p:nvPr>
            <p:ph type="title"/>
          </p:nvPr>
        </p:nvSpPr>
        <p:spPr/>
        <p:txBody>
          <a:bodyPr/>
          <a:lstStyle/>
          <a:p>
            <a:pPr eaLnBrk="1" hangingPunct="1"/>
            <a:r>
              <a:rPr lang="en-US" altLang="en-US"/>
              <a:t>URI</a:t>
            </a:r>
          </a:p>
        </p:txBody>
      </p:sp>
      <p:sp>
        <p:nvSpPr>
          <p:cNvPr id="38917" name="Rectangle 3">
            <a:extLst>
              <a:ext uri="{FF2B5EF4-FFF2-40B4-BE49-F238E27FC236}">
                <a16:creationId xmlns:a16="http://schemas.microsoft.com/office/drawing/2014/main" id="{452149EF-C40B-48F6-B131-DD502581C7BF}"/>
              </a:ext>
            </a:extLst>
          </p:cNvPr>
          <p:cNvSpPr>
            <a:spLocks noGrp="1" noChangeArrowheads="1"/>
          </p:cNvSpPr>
          <p:nvPr>
            <p:ph type="body" idx="1"/>
          </p:nvPr>
        </p:nvSpPr>
        <p:spPr/>
        <p:txBody>
          <a:bodyPr/>
          <a:lstStyle/>
          <a:p>
            <a:pPr eaLnBrk="1" hangingPunct="1"/>
            <a:r>
              <a:rPr lang="en-US" altLang="en-US"/>
              <a:t>URI’s are of two types:</a:t>
            </a:r>
          </a:p>
          <a:p>
            <a:pPr lvl="1" eaLnBrk="1" hangingPunct="1"/>
            <a:r>
              <a:rPr lang="en-US" altLang="en-US">
                <a:solidFill>
                  <a:schemeClr val="hlink"/>
                </a:solidFill>
              </a:rPr>
              <a:t>Uniform Resource Name</a:t>
            </a:r>
            <a:r>
              <a:rPr lang="en-US" altLang="en-US"/>
              <a:t> (</a:t>
            </a:r>
            <a:r>
              <a:rPr lang="en-US" altLang="en-US">
                <a:hlinkClick r:id="rId2"/>
              </a:rPr>
              <a:t>URN</a:t>
            </a:r>
            <a:r>
              <a:rPr lang="en-US" altLang="en-US"/>
              <a:t>)</a:t>
            </a:r>
          </a:p>
          <a:p>
            <a:pPr lvl="2" eaLnBrk="1" hangingPunct="1"/>
            <a:r>
              <a:rPr lang="en-US" altLang="en-US"/>
              <a:t>Can be used to identify resources with unique names, such as books (which have unique ISBN’s)</a:t>
            </a:r>
          </a:p>
          <a:p>
            <a:pPr lvl="2" eaLnBrk="1" hangingPunct="1"/>
            <a:r>
              <a:rPr lang="en-US" altLang="en-US"/>
              <a:t>Scheme is </a:t>
            </a:r>
            <a:r>
              <a:rPr lang="en-US" altLang="en-US">
                <a:latin typeface="Lucida Sans Typewriter" panose="020B0509030504030204" pitchFamily="49" charset="0"/>
              </a:rPr>
              <a:t>urn</a:t>
            </a:r>
          </a:p>
          <a:p>
            <a:pPr lvl="1" eaLnBrk="1" hangingPunct="1"/>
            <a:r>
              <a:rPr lang="en-US" altLang="en-US">
                <a:solidFill>
                  <a:schemeClr val="hlink"/>
                </a:solidFill>
              </a:rPr>
              <a:t>Uniform Resource Locator</a:t>
            </a:r>
            <a:r>
              <a:rPr lang="en-US" altLang="en-US"/>
              <a:t> (</a:t>
            </a:r>
            <a:r>
              <a:rPr lang="en-US" altLang="en-US">
                <a:hlinkClick r:id="rId3"/>
              </a:rPr>
              <a:t>URL</a:t>
            </a:r>
            <a:r>
              <a:rPr lang="en-US" altLang="en-US"/>
              <a:t>)</a:t>
            </a:r>
          </a:p>
          <a:p>
            <a:pPr lvl="2" eaLnBrk="1" hangingPunct="1"/>
            <a:r>
              <a:rPr lang="en-US" altLang="en-US"/>
              <a:t>Specifies location at which a resource can be found</a:t>
            </a:r>
          </a:p>
          <a:p>
            <a:pPr lvl="2" eaLnBrk="1" hangingPunct="1"/>
            <a:r>
              <a:rPr lang="en-US" altLang="en-US"/>
              <a:t>In addition to </a:t>
            </a:r>
            <a:r>
              <a:rPr lang="en-US" altLang="en-US">
                <a:latin typeface="Lucida Sans Typewriter" panose="020B0509030504030204" pitchFamily="49" charset="0"/>
              </a:rPr>
              <a:t>http</a:t>
            </a:r>
            <a:r>
              <a:rPr lang="en-US" altLang="en-US"/>
              <a:t>, some other URL schemes are </a:t>
            </a:r>
            <a:r>
              <a:rPr lang="en-US" altLang="en-US">
                <a:latin typeface="Lucida Sans Typewriter" panose="020B0509030504030204" pitchFamily="49" charset="0"/>
              </a:rPr>
              <a:t>https</a:t>
            </a:r>
            <a:r>
              <a:rPr lang="en-US" altLang="en-US"/>
              <a:t>, </a:t>
            </a:r>
            <a:r>
              <a:rPr lang="en-US" altLang="en-US">
                <a:latin typeface="Lucida Sans Typewriter" panose="020B0509030504030204" pitchFamily="49" charset="0"/>
              </a:rPr>
              <a:t>ftp</a:t>
            </a:r>
            <a:r>
              <a:rPr lang="en-US" altLang="en-US"/>
              <a:t>, </a:t>
            </a:r>
            <a:r>
              <a:rPr lang="en-US" altLang="en-US">
                <a:latin typeface="Lucida Sans Typewriter" panose="020B0509030504030204" pitchFamily="49" charset="0"/>
              </a:rPr>
              <a:t>mailto</a:t>
            </a:r>
            <a:r>
              <a:rPr lang="en-US" altLang="en-US"/>
              <a:t>, and </a:t>
            </a:r>
            <a:r>
              <a:rPr lang="en-US" altLang="en-US">
                <a:latin typeface="Lucida Sans Typewriter" panose="020B0509030504030204" pitchFamily="49" charset="0"/>
              </a:rPr>
              <a:t>file</a:t>
            </a:r>
          </a:p>
        </p:txBody>
      </p:sp>
    </p:spTree>
    <p:extLst>
      <p:ext uri="{BB962C8B-B14F-4D97-AF65-F5344CB8AC3E}">
        <p14:creationId xmlns:p14="http://schemas.microsoft.com/office/powerpoint/2010/main" val="3886406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a:extLst>
              <a:ext uri="{FF2B5EF4-FFF2-40B4-BE49-F238E27FC236}">
                <a16:creationId xmlns:a16="http://schemas.microsoft.com/office/drawing/2014/main" id="{5A64AE24-B842-4A21-BB04-ECC0DF3D03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B3CDAA4C-EB47-4FCF-8600-83707829C06C}" type="slidenum">
              <a:rPr lang="en-CA" altLang="en-US" sz="1400">
                <a:solidFill>
                  <a:schemeClr val="folHlink"/>
                </a:solidFill>
              </a:rPr>
              <a:pPr>
                <a:spcBef>
                  <a:spcPct val="0"/>
                </a:spcBef>
                <a:buClrTx/>
                <a:buFontTx/>
                <a:buNone/>
              </a:pPr>
              <a:t>32</a:t>
            </a:fld>
            <a:endParaRPr lang="en-CA" altLang="en-US" sz="1400">
              <a:solidFill>
                <a:schemeClr val="folHlink"/>
              </a:solidFill>
            </a:endParaRPr>
          </a:p>
        </p:txBody>
      </p:sp>
      <p:sp>
        <p:nvSpPr>
          <p:cNvPr id="39940" name="Rectangle 2">
            <a:extLst>
              <a:ext uri="{FF2B5EF4-FFF2-40B4-BE49-F238E27FC236}">
                <a16:creationId xmlns:a16="http://schemas.microsoft.com/office/drawing/2014/main" id="{13CBB8BA-B811-42CD-8C8E-3DC906EDD84B}"/>
              </a:ext>
            </a:extLst>
          </p:cNvPr>
          <p:cNvSpPr>
            <a:spLocks noGrp="1" noChangeArrowheads="1"/>
          </p:cNvSpPr>
          <p:nvPr>
            <p:ph type="title"/>
          </p:nvPr>
        </p:nvSpPr>
        <p:spPr/>
        <p:txBody>
          <a:bodyPr/>
          <a:lstStyle/>
          <a:p>
            <a:pPr eaLnBrk="1" hangingPunct="1"/>
            <a:r>
              <a:rPr lang="en-US" altLang="en-US"/>
              <a:t>HTTP Request</a:t>
            </a:r>
          </a:p>
        </p:txBody>
      </p:sp>
      <p:sp>
        <p:nvSpPr>
          <p:cNvPr id="39941" name="Rectangle 3">
            <a:extLst>
              <a:ext uri="{FF2B5EF4-FFF2-40B4-BE49-F238E27FC236}">
                <a16:creationId xmlns:a16="http://schemas.microsoft.com/office/drawing/2014/main" id="{91E5A570-B7F2-4FED-BBD8-F97B249F3090}"/>
              </a:ext>
            </a:extLst>
          </p:cNvPr>
          <p:cNvSpPr>
            <a:spLocks noGrp="1" noChangeArrowheads="1"/>
          </p:cNvSpPr>
          <p:nvPr>
            <p:ph type="body" idx="1"/>
          </p:nvPr>
        </p:nvSpPr>
        <p:spPr/>
        <p:txBody>
          <a:bodyPr/>
          <a:lstStyle/>
          <a:p>
            <a:pPr eaLnBrk="1" hangingPunct="1"/>
            <a:r>
              <a:rPr lang="en-US" altLang="en-US"/>
              <a:t>Start line</a:t>
            </a:r>
          </a:p>
          <a:p>
            <a:pPr lvl="1" eaLnBrk="1" hangingPunct="1"/>
            <a:r>
              <a:rPr lang="en-US" altLang="en-US"/>
              <a:t>Example: </a:t>
            </a:r>
            <a:r>
              <a:rPr lang="en-US" altLang="en-US">
                <a:latin typeface="Lucida Sans Typewriter" panose="020B0509030504030204" pitchFamily="49" charset="0"/>
              </a:rPr>
              <a:t>GET / HTTP/1.1</a:t>
            </a:r>
          </a:p>
          <a:p>
            <a:pPr eaLnBrk="1" hangingPunct="1"/>
            <a:r>
              <a:rPr lang="en-US" altLang="en-US"/>
              <a:t>Three space-separated parts:</a:t>
            </a:r>
          </a:p>
          <a:p>
            <a:pPr lvl="1" eaLnBrk="1" hangingPunct="1"/>
            <a:r>
              <a:rPr lang="en-US" altLang="en-US" b="1"/>
              <a:t>HTTP request method</a:t>
            </a:r>
          </a:p>
          <a:p>
            <a:pPr lvl="1" eaLnBrk="1" hangingPunct="1"/>
            <a:r>
              <a:rPr lang="en-US" altLang="en-US"/>
              <a:t>Request-URI</a:t>
            </a:r>
          </a:p>
          <a:p>
            <a:pPr lvl="1" eaLnBrk="1" hangingPunct="1"/>
            <a:r>
              <a:rPr lang="en-US" altLang="en-US"/>
              <a:t>HTTP version</a:t>
            </a:r>
          </a:p>
        </p:txBody>
      </p:sp>
    </p:spTree>
    <p:extLst>
      <p:ext uri="{BB962C8B-B14F-4D97-AF65-F5344CB8AC3E}">
        <p14:creationId xmlns:p14="http://schemas.microsoft.com/office/powerpoint/2010/main" val="3795329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a:extLst>
              <a:ext uri="{FF2B5EF4-FFF2-40B4-BE49-F238E27FC236}">
                <a16:creationId xmlns:a16="http://schemas.microsoft.com/office/drawing/2014/main" id="{A251203F-D6EF-40AF-967C-AC2FA0F1E89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8585DDB0-1E81-4CFC-9DC0-A446F2231B4C}" type="slidenum">
              <a:rPr lang="en-CA" altLang="en-US" sz="1400">
                <a:solidFill>
                  <a:schemeClr val="folHlink"/>
                </a:solidFill>
              </a:rPr>
              <a:pPr>
                <a:spcBef>
                  <a:spcPct val="0"/>
                </a:spcBef>
                <a:buClrTx/>
                <a:buFontTx/>
                <a:buNone/>
              </a:pPr>
              <a:t>33</a:t>
            </a:fld>
            <a:endParaRPr lang="en-CA" altLang="en-US" sz="1400">
              <a:solidFill>
                <a:schemeClr val="folHlink"/>
              </a:solidFill>
            </a:endParaRPr>
          </a:p>
        </p:txBody>
      </p:sp>
      <p:sp>
        <p:nvSpPr>
          <p:cNvPr id="40964" name="Rectangle 2">
            <a:extLst>
              <a:ext uri="{FF2B5EF4-FFF2-40B4-BE49-F238E27FC236}">
                <a16:creationId xmlns:a16="http://schemas.microsoft.com/office/drawing/2014/main" id="{7D1A4D70-9829-4BFB-BA37-30FF2D86DF15}"/>
              </a:ext>
            </a:extLst>
          </p:cNvPr>
          <p:cNvSpPr>
            <a:spLocks noGrp="1" noChangeArrowheads="1"/>
          </p:cNvSpPr>
          <p:nvPr>
            <p:ph type="title"/>
          </p:nvPr>
        </p:nvSpPr>
        <p:spPr/>
        <p:txBody>
          <a:bodyPr/>
          <a:lstStyle/>
          <a:p>
            <a:pPr eaLnBrk="1" hangingPunct="1"/>
            <a:r>
              <a:rPr lang="en-US" altLang="en-US"/>
              <a:t>HTTP Request</a:t>
            </a:r>
          </a:p>
        </p:txBody>
      </p:sp>
      <p:sp>
        <p:nvSpPr>
          <p:cNvPr id="40965" name="Rectangle 3">
            <a:extLst>
              <a:ext uri="{FF2B5EF4-FFF2-40B4-BE49-F238E27FC236}">
                <a16:creationId xmlns:a16="http://schemas.microsoft.com/office/drawing/2014/main" id="{B4F07A16-807E-4420-B36C-BD09E452A3A1}"/>
              </a:ext>
            </a:extLst>
          </p:cNvPr>
          <p:cNvSpPr>
            <a:spLocks noGrp="1" noChangeArrowheads="1"/>
          </p:cNvSpPr>
          <p:nvPr>
            <p:ph type="body" idx="1"/>
          </p:nvPr>
        </p:nvSpPr>
        <p:spPr/>
        <p:txBody>
          <a:bodyPr/>
          <a:lstStyle/>
          <a:p>
            <a:pPr eaLnBrk="1" hangingPunct="1">
              <a:lnSpc>
                <a:spcPct val="90000"/>
              </a:lnSpc>
            </a:pPr>
            <a:r>
              <a:rPr lang="en-US" altLang="en-US"/>
              <a:t>Common request methods:</a:t>
            </a:r>
          </a:p>
          <a:p>
            <a:pPr lvl="1" eaLnBrk="1" hangingPunct="1">
              <a:lnSpc>
                <a:spcPct val="90000"/>
              </a:lnSpc>
            </a:pPr>
            <a:r>
              <a:rPr lang="en-US" altLang="en-US">
                <a:solidFill>
                  <a:schemeClr val="accent2"/>
                </a:solidFill>
              </a:rPr>
              <a:t>GET</a:t>
            </a:r>
          </a:p>
          <a:p>
            <a:pPr lvl="2" eaLnBrk="1" hangingPunct="1">
              <a:lnSpc>
                <a:spcPct val="90000"/>
              </a:lnSpc>
            </a:pPr>
            <a:r>
              <a:rPr lang="en-US" altLang="en-US"/>
              <a:t>Used if link is clicked or address typed in browser</a:t>
            </a:r>
          </a:p>
          <a:p>
            <a:pPr lvl="2" eaLnBrk="1" hangingPunct="1">
              <a:lnSpc>
                <a:spcPct val="90000"/>
              </a:lnSpc>
            </a:pPr>
            <a:r>
              <a:rPr lang="en-US" altLang="en-US"/>
              <a:t>No body in request with GET method</a:t>
            </a:r>
          </a:p>
          <a:p>
            <a:pPr lvl="1" eaLnBrk="1" hangingPunct="1">
              <a:lnSpc>
                <a:spcPct val="90000"/>
              </a:lnSpc>
            </a:pPr>
            <a:r>
              <a:rPr lang="en-US" altLang="en-US">
                <a:solidFill>
                  <a:schemeClr val="accent2"/>
                </a:solidFill>
              </a:rPr>
              <a:t>POST</a:t>
            </a:r>
          </a:p>
          <a:p>
            <a:pPr lvl="2" eaLnBrk="1" hangingPunct="1">
              <a:lnSpc>
                <a:spcPct val="90000"/>
              </a:lnSpc>
            </a:pPr>
            <a:r>
              <a:rPr lang="en-US" altLang="en-US"/>
              <a:t>Used when submit button is clicked on a form</a:t>
            </a:r>
          </a:p>
          <a:p>
            <a:pPr lvl="2" eaLnBrk="1" hangingPunct="1">
              <a:lnSpc>
                <a:spcPct val="90000"/>
              </a:lnSpc>
            </a:pPr>
            <a:r>
              <a:rPr lang="en-US" altLang="en-US"/>
              <a:t>Form information contained in body of request</a:t>
            </a:r>
          </a:p>
          <a:p>
            <a:pPr lvl="1" eaLnBrk="1" hangingPunct="1">
              <a:lnSpc>
                <a:spcPct val="90000"/>
              </a:lnSpc>
            </a:pPr>
            <a:r>
              <a:rPr lang="en-US" altLang="en-US">
                <a:solidFill>
                  <a:schemeClr val="accent2"/>
                </a:solidFill>
              </a:rPr>
              <a:t>HEAD</a:t>
            </a:r>
          </a:p>
          <a:p>
            <a:pPr lvl="2" eaLnBrk="1" hangingPunct="1">
              <a:lnSpc>
                <a:spcPct val="90000"/>
              </a:lnSpc>
            </a:pPr>
            <a:r>
              <a:rPr lang="en-US" altLang="en-US"/>
              <a:t>Requests that only header fields (no body) be returned in the response</a:t>
            </a:r>
          </a:p>
        </p:txBody>
      </p:sp>
    </p:spTree>
    <p:extLst>
      <p:ext uri="{BB962C8B-B14F-4D97-AF65-F5344CB8AC3E}">
        <p14:creationId xmlns:p14="http://schemas.microsoft.com/office/powerpoint/2010/main" val="3469339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a:extLst>
              <a:ext uri="{FF2B5EF4-FFF2-40B4-BE49-F238E27FC236}">
                <a16:creationId xmlns:a16="http://schemas.microsoft.com/office/drawing/2014/main" id="{228DEFBC-6488-4A78-A848-4D0B0E6D771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D71F8870-3784-4180-AAC0-4B51A98286E9}" type="slidenum">
              <a:rPr lang="en-CA" altLang="en-US" sz="1400">
                <a:solidFill>
                  <a:schemeClr val="folHlink"/>
                </a:solidFill>
              </a:rPr>
              <a:pPr>
                <a:spcBef>
                  <a:spcPct val="0"/>
                </a:spcBef>
                <a:buClrTx/>
                <a:buFontTx/>
                <a:buNone/>
              </a:pPr>
              <a:t>34</a:t>
            </a:fld>
            <a:endParaRPr lang="en-CA" altLang="en-US" sz="1400">
              <a:solidFill>
                <a:schemeClr val="folHlink"/>
              </a:solidFill>
            </a:endParaRPr>
          </a:p>
        </p:txBody>
      </p:sp>
      <p:sp>
        <p:nvSpPr>
          <p:cNvPr id="41988" name="Rectangle 2">
            <a:extLst>
              <a:ext uri="{FF2B5EF4-FFF2-40B4-BE49-F238E27FC236}">
                <a16:creationId xmlns:a16="http://schemas.microsoft.com/office/drawing/2014/main" id="{CBA31A4F-8EE1-4E9B-B281-D4E47A8DA019}"/>
              </a:ext>
            </a:extLst>
          </p:cNvPr>
          <p:cNvSpPr>
            <a:spLocks noGrp="1" noChangeArrowheads="1"/>
          </p:cNvSpPr>
          <p:nvPr>
            <p:ph type="title"/>
          </p:nvPr>
        </p:nvSpPr>
        <p:spPr/>
        <p:txBody>
          <a:bodyPr/>
          <a:lstStyle/>
          <a:p>
            <a:pPr eaLnBrk="1" hangingPunct="1"/>
            <a:r>
              <a:rPr lang="en-US" altLang="en-US"/>
              <a:t>HTTP Request</a:t>
            </a:r>
          </a:p>
        </p:txBody>
      </p:sp>
      <p:sp>
        <p:nvSpPr>
          <p:cNvPr id="41989" name="Rectangle 3">
            <a:extLst>
              <a:ext uri="{FF2B5EF4-FFF2-40B4-BE49-F238E27FC236}">
                <a16:creationId xmlns:a16="http://schemas.microsoft.com/office/drawing/2014/main" id="{16B49F82-160B-48A1-AF03-856A271179C7}"/>
              </a:ext>
            </a:extLst>
          </p:cNvPr>
          <p:cNvSpPr>
            <a:spLocks noGrp="1" noChangeArrowheads="1"/>
          </p:cNvSpPr>
          <p:nvPr>
            <p:ph type="body" idx="1"/>
          </p:nvPr>
        </p:nvSpPr>
        <p:spPr/>
        <p:txBody>
          <a:bodyPr/>
          <a:lstStyle/>
          <a:p>
            <a:pPr eaLnBrk="1" hangingPunct="1"/>
            <a:r>
              <a:rPr lang="en-US" altLang="en-US"/>
              <a:t>Structure of the request:</a:t>
            </a:r>
          </a:p>
          <a:p>
            <a:pPr lvl="1" eaLnBrk="1" hangingPunct="1"/>
            <a:r>
              <a:rPr lang="en-US" altLang="en-US"/>
              <a:t>start line</a:t>
            </a:r>
          </a:p>
          <a:p>
            <a:pPr lvl="1" eaLnBrk="1" hangingPunct="1"/>
            <a:r>
              <a:rPr lang="en-US" altLang="en-US" b="1"/>
              <a:t>header field(s)</a:t>
            </a:r>
          </a:p>
          <a:p>
            <a:pPr lvl="1" eaLnBrk="1" hangingPunct="1"/>
            <a:r>
              <a:rPr lang="en-US" altLang="en-US"/>
              <a:t>blank line</a:t>
            </a:r>
          </a:p>
          <a:p>
            <a:pPr lvl="1" eaLnBrk="1" hangingPunct="1"/>
            <a:r>
              <a:rPr lang="en-US" altLang="en-US"/>
              <a:t>optional body</a:t>
            </a:r>
          </a:p>
        </p:txBody>
      </p:sp>
    </p:spTree>
    <p:extLst>
      <p:ext uri="{BB962C8B-B14F-4D97-AF65-F5344CB8AC3E}">
        <p14:creationId xmlns:p14="http://schemas.microsoft.com/office/powerpoint/2010/main" val="2080944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a:extLst>
              <a:ext uri="{FF2B5EF4-FFF2-40B4-BE49-F238E27FC236}">
                <a16:creationId xmlns:a16="http://schemas.microsoft.com/office/drawing/2014/main" id="{FC22772F-2847-41DE-B831-2F41B9AAB74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7C016753-E2E5-4DBE-AB98-4F38A8A4C40B}" type="slidenum">
              <a:rPr lang="en-CA" altLang="en-US" sz="1400">
                <a:solidFill>
                  <a:schemeClr val="folHlink"/>
                </a:solidFill>
              </a:rPr>
              <a:pPr>
                <a:spcBef>
                  <a:spcPct val="0"/>
                </a:spcBef>
                <a:buClrTx/>
                <a:buFontTx/>
                <a:buNone/>
              </a:pPr>
              <a:t>35</a:t>
            </a:fld>
            <a:endParaRPr lang="en-CA" altLang="en-US" sz="1400">
              <a:solidFill>
                <a:schemeClr val="folHlink"/>
              </a:solidFill>
            </a:endParaRPr>
          </a:p>
        </p:txBody>
      </p:sp>
      <p:sp>
        <p:nvSpPr>
          <p:cNvPr id="43012" name="Rectangle 2">
            <a:extLst>
              <a:ext uri="{FF2B5EF4-FFF2-40B4-BE49-F238E27FC236}">
                <a16:creationId xmlns:a16="http://schemas.microsoft.com/office/drawing/2014/main" id="{C1E08F38-287F-43F7-810C-1F93266E75D9}"/>
              </a:ext>
            </a:extLst>
          </p:cNvPr>
          <p:cNvSpPr>
            <a:spLocks noGrp="1" noChangeArrowheads="1"/>
          </p:cNvSpPr>
          <p:nvPr>
            <p:ph type="title"/>
          </p:nvPr>
        </p:nvSpPr>
        <p:spPr/>
        <p:txBody>
          <a:bodyPr/>
          <a:lstStyle/>
          <a:p>
            <a:pPr eaLnBrk="1" hangingPunct="1"/>
            <a:r>
              <a:rPr lang="en-US" altLang="en-US"/>
              <a:t>HTTP Request</a:t>
            </a:r>
          </a:p>
        </p:txBody>
      </p:sp>
      <p:sp>
        <p:nvSpPr>
          <p:cNvPr id="43013" name="Rectangle 3">
            <a:extLst>
              <a:ext uri="{FF2B5EF4-FFF2-40B4-BE49-F238E27FC236}">
                <a16:creationId xmlns:a16="http://schemas.microsoft.com/office/drawing/2014/main" id="{1E001BF5-646C-4589-8F85-38D5E6101DB2}"/>
              </a:ext>
            </a:extLst>
          </p:cNvPr>
          <p:cNvSpPr>
            <a:spLocks noGrp="1" noChangeArrowheads="1"/>
          </p:cNvSpPr>
          <p:nvPr>
            <p:ph type="body" idx="1"/>
          </p:nvPr>
        </p:nvSpPr>
        <p:spPr/>
        <p:txBody>
          <a:bodyPr/>
          <a:lstStyle/>
          <a:p>
            <a:pPr eaLnBrk="1" hangingPunct="1"/>
            <a:r>
              <a:rPr lang="en-US" altLang="en-US"/>
              <a:t>Header field structure:</a:t>
            </a:r>
          </a:p>
          <a:p>
            <a:pPr lvl="1" eaLnBrk="1" hangingPunct="1"/>
            <a:r>
              <a:rPr lang="en-US" altLang="en-US" i="1">
                <a:latin typeface="Lucida Sans Typewriter" panose="020B0509030504030204" pitchFamily="49" charset="0"/>
              </a:rPr>
              <a:t>field name</a:t>
            </a:r>
            <a:r>
              <a:rPr lang="en-US" altLang="en-US">
                <a:latin typeface="Lucida Sans Typewriter" panose="020B0509030504030204" pitchFamily="49" charset="0"/>
              </a:rPr>
              <a:t> : </a:t>
            </a:r>
            <a:r>
              <a:rPr lang="en-US" altLang="en-US" i="1">
                <a:latin typeface="Lucida Sans Typewriter" panose="020B0509030504030204" pitchFamily="49" charset="0"/>
              </a:rPr>
              <a:t>field value</a:t>
            </a:r>
          </a:p>
          <a:p>
            <a:pPr eaLnBrk="1" hangingPunct="1"/>
            <a:r>
              <a:rPr lang="en-US" altLang="en-US"/>
              <a:t>Syntax</a:t>
            </a:r>
          </a:p>
          <a:p>
            <a:pPr lvl="1" eaLnBrk="1" hangingPunct="1"/>
            <a:r>
              <a:rPr lang="en-US" altLang="en-US">
                <a:solidFill>
                  <a:schemeClr val="hlink"/>
                </a:solidFill>
              </a:rPr>
              <a:t>Field name</a:t>
            </a:r>
            <a:r>
              <a:rPr lang="en-US" altLang="en-US"/>
              <a:t> is not case sensitive</a:t>
            </a:r>
          </a:p>
          <a:p>
            <a:pPr lvl="1" eaLnBrk="1" hangingPunct="1"/>
            <a:r>
              <a:rPr lang="en-US" altLang="en-US">
                <a:solidFill>
                  <a:schemeClr val="hlink"/>
                </a:solidFill>
              </a:rPr>
              <a:t>Field value</a:t>
            </a:r>
            <a:r>
              <a:rPr lang="en-US" altLang="en-US"/>
              <a:t> may continue on multiple lines by starting continuation lines with white space</a:t>
            </a:r>
          </a:p>
          <a:p>
            <a:pPr lvl="1" eaLnBrk="1" hangingPunct="1"/>
            <a:r>
              <a:rPr lang="en-US" altLang="en-US"/>
              <a:t>Field values may contain </a:t>
            </a:r>
            <a:r>
              <a:rPr lang="en-US" altLang="en-US">
                <a:solidFill>
                  <a:schemeClr val="accent2"/>
                </a:solidFill>
              </a:rPr>
              <a:t>MIME types</a:t>
            </a:r>
            <a:r>
              <a:rPr lang="en-US" altLang="en-US"/>
              <a:t>, </a:t>
            </a:r>
            <a:r>
              <a:rPr lang="en-US" altLang="en-US">
                <a:solidFill>
                  <a:schemeClr val="accent2"/>
                </a:solidFill>
              </a:rPr>
              <a:t>quality values</a:t>
            </a:r>
            <a:r>
              <a:rPr lang="en-US" altLang="en-US" i="1"/>
              <a:t>, </a:t>
            </a:r>
            <a:r>
              <a:rPr lang="en-US" altLang="en-US"/>
              <a:t>and </a:t>
            </a:r>
            <a:r>
              <a:rPr lang="en-US" altLang="en-US">
                <a:solidFill>
                  <a:schemeClr val="accent2"/>
                </a:solidFill>
              </a:rPr>
              <a:t>wildcard characters</a:t>
            </a:r>
            <a:r>
              <a:rPr lang="en-US" altLang="en-US"/>
              <a:t> (*’s)</a:t>
            </a:r>
          </a:p>
        </p:txBody>
      </p:sp>
    </p:spTree>
    <p:extLst>
      <p:ext uri="{BB962C8B-B14F-4D97-AF65-F5344CB8AC3E}">
        <p14:creationId xmlns:p14="http://schemas.microsoft.com/office/powerpoint/2010/main" val="205852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a:extLst>
              <a:ext uri="{FF2B5EF4-FFF2-40B4-BE49-F238E27FC236}">
                <a16:creationId xmlns:a16="http://schemas.microsoft.com/office/drawing/2014/main" id="{D6593F64-F193-4836-86E2-E0F8C463AE2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DED43FEC-7AFB-4271-9EFC-BB58E8A21B33}" type="slidenum">
              <a:rPr lang="en-CA" altLang="en-US" sz="1400">
                <a:solidFill>
                  <a:schemeClr val="folHlink"/>
                </a:solidFill>
              </a:rPr>
              <a:pPr>
                <a:spcBef>
                  <a:spcPct val="0"/>
                </a:spcBef>
                <a:buClrTx/>
                <a:buFontTx/>
                <a:buNone/>
              </a:pPr>
              <a:t>36</a:t>
            </a:fld>
            <a:endParaRPr lang="en-CA" altLang="en-US" sz="1400">
              <a:solidFill>
                <a:schemeClr val="folHlink"/>
              </a:solidFill>
            </a:endParaRPr>
          </a:p>
        </p:txBody>
      </p:sp>
      <p:sp>
        <p:nvSpPr>
          <p:cNvPr id="44036" name="Rectangle 2">
            <a:extLst>
              <a:ext uri="{FF2B5EF4-FFF2-40B4-BE49-F238E27FC236}">
                <a16:creationId xmlns:a16="http://schemas.microsoft.com/office/drawing/2014/main" id="{DCE28038-C887-4EDB-9B3F-B1AB2583D660}"/>
              </a:ext>
            </a:extLst>
          </p:cNvPr>
          <p:cNvSpPr>
            <a:spLocks noGrp="1" noChangeArrowheads="1"/>
          </p:cNvSpPr>
          <p:nvPr>
            <p:ph type="title"/>
          </p:nvPr>
        </p:nvSpPr>
        <p:spPr/>
        <p:txBody>
          <a:bodyPr/>
          <a:lstStyle/>
          <a:p>
            <a:pPr eaLnBrk="1" hangingPunct="1"/>
            <a:r>
              <a:rPr lang="en-US" altLang="en-US" sz="4000"/>
              <a:t>Multipurpose Internet Mail Extensions (</a:t>
            </a:r>
            <a:r>
              <a:rPr lang="en-US" altLang="en-US" sz="4000">
                <a:hlinkClick r:id="rId2"/>
              </a:rPr>
              <a:t>MIME</a:t>
            </a:r>
            <a:r>
              <a:rPr lang="en-US" altLang="en-US" sz="4000"/>
              <a:t>) </a:t>
            </a:r>
          </a:p>
        </p:txBody>
      </p:sp>
      <p:sp>
        <p:nvSpPr>
          <p:cNvPr id="44037" name="Rectangle 3">
            <a:extLst>
              <a:ext uri="{FF2B5EF4-FFF2-40B4-BE49-F238E27FC236}">
                <a16:creationId xmlns:a16="http://schemas.microsoft.com/office/drawing/2014/main" id="{0BA47854-0421-4E1C-9BD6-DC22110A1755}"/>
              </a:ext>
            </a:extLst>
          </p:cNvPr>
          <p:cNvSpPr>
            <a:spLocks noGrp="1" noChangeArrowheads="1"/>
          </p:cNvSpPr>
          <p:nvPr>
            <p:ph type="body" idx="1"/>
          </p:nvPr>
        </p:nvSpPr>
        <p:spPr/>
        <p:txBody>
          <a:bodyPr/>
          <a:lstStyle/>
          <a:p>
            <a:pPr eaLnBrk="1" hangingPunct="1"/>
            <a:r>
              <a:rPr lang="en-US" altLang="en-US"/>
              <a:t>Convention for specifying </a:t>
            </a:r>
            <a:r>
              <a:rPr lang="en-US" altLang="en-US">
                <a:solidFill>
                  <a:schemeClr val="hlink"/>
                </a:solidFill>
              </a:rPr>
              <a:t>content type</a:t>
            </a:r>
            <a:r>
              <a:rPr lang="en-US" altLang="en-US"/>
              <a:t> of a message</a:t>
            </a:r>
          </a:p>
          <a:p>
            <a:pPr lvl="1" eaLnBrk="1" hangingPunct="1"/>
            <a:r>
              <a:rPr lang="en-US" altLang="en-US"/>
              <a:t>In HTTP, typically used to specify content type of the body of the response</a:t>
            </a:r>
          </a:p>
          <a:p>
            <a:pPr eaLnBrk="1" hangingPunct="1"/>
            <a:r>
              <a:rPr lang="en-US" altLang="en-US"/>
              <a:t>MIME content type syntax:</a:t>
            </a:r>
          </a:p>
          <a:p>
            <a:pPr lvl="1" eaLnBrk="1" hangingPunct="1"/>
            <a:r>
              <a:rPr lang="en-US" altLang="en-US" i="1">
                <a:latin typeface="Lucida Sans Typewriter" panose="020B0509030504030204" pitchFamily="49" charset="0"/>
              </a:rPr>
              <a:t>top-level type</a:t>
            </a:r>
            <a:r>
              <a:rPr lang="en-US" altLang="en-US">
                <a:latin typeface="Lucida Sans Typewriter" panose="020B0509030504030204" pitchFamily="49" charset="0"/>
              </a:rPr>
              <a:t> / </a:t>
            </a:r>
            <a:r>
              <a:rPr lang="en-US" altLang="en-US" i="1">
                <a:latin typeface="Lucida Sans Typewriter" panose="020B0509030504030204" pitchFamily="49" charset="0"/>
              </a:rPr>
              <a:t>subtype</a:t>
            </a:r>
          </a:p>
          <a:p>
            <a:pPr eaLnBrk="1" hangingPunct="1"/>
            <a:r>
              <a:rPr lang="en-US" altLang="en-US"/>
              <a:t>Examples: text/html, image/jpeg</a:t>
            </a:r>
          </a:p>
        </p:txBody>
      </p:sp>
    </p:spTree>
    <p:extLst>
      <p:ext uri="{BB962C8B-B14F-4D97-AF65-F5344CB8AC3E}">
        <p14:creationId xmlns:p14="http://schemas.microsoft.com/office/powerpoint/2010/main" val="3324594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a:extLst>
              <a:ext uri="{FF2B5EF4-FFF2-40B4-BE49-F238E27FC236}">
                <a16:creationId xmlns:a16="http://schemas.microsoft.com/office/drawing/2014/main" id="{7F74EC73-FF83-48F6-AE32-37A32837D4A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E304D4B1-AD2F-473C-85FB-A98EF28E01B7}" type="slidenum">
              <a:rPr lang="en-CA" altLang="en-US" sz="1400">
                <a:solidFill>
                  <a:schemeClr val="folHlink"/>
                </a:solidFill>
              </a:rPr>
              <a:pPr>
                <a:spcBef>
                  <a:spcPct val="0"/>
                </a:spcBef>
                <a:buClrTx/>
                <a:buFontTx/>
                <a:buNone/>
              </a:pPr>
              <a:t>37</a:t>
            </a:fld>
            <a:endParaRPr lang="en-CA" altLang="en-US" sz="1400">
              <a:solidFill>
                <a:schemeClr val="folHlink"/>
              </a:solidFill>
            </a:endParaRPr>
          </a:p>
        </p:txBody>
      </p:sp>
      <p:sp>
        <p:nvSpPr>
          <p:cNvPr id="45060" name="Rectangle 2">
            <a:extLst>
              <a:ext uri="{FF2B5EF4-FFF2-40B4-BE49-F238E27FC236}">
                <a16:creationId xmlns:a16="http://schemas.microsoft.com/office/drawing/2014/main" id="{1F3B5ACF-795C-4268-936E-A8D95952E0CC}"/>
              </a:ext>
            </a:extLst>
          </p:cNvPr>
          <p:cNvSpPr>
            <a:spLocks noGrp="1" noChangeArrowheads="1"/>
          </p:cNvSpPr>
          <p:nvPr>
            <p:ph type="title"/>
          </p:nvPr>
        </p:nvSpPr>
        <p:spPr/>
        <p:txBody>
          <a:bodyPr/>
          <a:lstStyle/>
          <a:p>
            <a:pPr eaLnBrk="1" hangingPunct="1"/>
            <a:r>
              <a:rPr lang="en-US" altLang="en-US" sz="4000"/>
              <a:t>HTTP Quality Values and Wildcards</a:t>
            </a:r>
          </a:p>
        </p:txBody>
      </p:sp>
      <p:sp>
        <p:nvSpPr>
          <p:cNvPr id="45061" name="Rectangle 3">
            <a:extLst>
              <a:ext uri="{FF2B5EF4-FFF2-40B4-BE49-F238E27FC236}">
                <a16:creationId xmlns:a16="http://schemas.microsoft.com/office/drawing/2014/main" id="{47A0C045-CEF1-4CD1-9F2D-932D711707BD}"/>
              </a:ext>
            </a:extLst>
          </p:cNvPr>
          <p:cNvSpPr>
            <a:spLocks noGrp="1" noChangeArrowheads="1"/>
          </p:cNvSpPr>
          <p:nvPr>
            <p:ph type="body" idx="1"/>
          </p:nvPr>
        </p:nvSpPr>
        <p:spPr/>
        <p:txBody>
          <a:bodyPr/>
          <a:lstStyle/>
          <a:p>
            <a:pPr eaLnBrk="1" hangingPunct="1">
              <a:lnSpc>
                <a:spcPct val="90000"/>
              </a:lnSpc>
            </a:pPr>
            <a:r>
              <a:rPr lang="en-US" altLang="en-US" dirty="0"/>
              <a:t>Example header field with </a:t>
            </a:r>
            <a:r>
              <a:rPr lang="en-US" altLang="en-US" dirty="0">
                <a:solidFill>
                  <a:schemeClr val="hlink"/>
                </a:solidFill>
              </a:rPr>
              <a:t>quality values</a:t>
            </a:r>
            <a:r>
              <a:rPr lang="en-US" altLang="en-US" dirty="0"/>
              <a:t>:</a:t>
            </a:r>
            <a:br>
              <a:rPr lang="en-US" altLang="en-US" dirty="0"/>
            </a:br>
            <a:r>
              <a:rPr lang="en-US" altLang="en-US" dirty="0">
                <a:latin typeface="Lucida Sans Typewriter" panose="020B0509030504030204" pitchFamily="49" charset="0"/>
              </a:rPr>
              <a:t>accept:</a:t>
            </a:r>
            <a:br>
              <a:rPr lang="en-US" altLang="en-US" dirty="0">
                <a:latin typeface="Lucida Sans Typewriter" panose="020B0509030504030204" pitchFamily="49" charset="0"/>
              </a:rPr>
            </a:br>
            <a:r>
              <a:rPr lang="en-US" altLang="en-US" dirty="0">
                <a:latin typeface="Lucida Sans Typewriter" panose="020B0509030504030204" pitchFamily="49" charset="0"/>
              </a:rPr>
              <a:t>  text/</a:t>
            </a:r>
            <a:r>
              <a:rPr lang="en-US" altLang="en-US" dirty="0" err="1">
                <a:latin typeface="Lucida Sans Typewriter" panose="020B0509030504030204" pitchFamily="49" charset="0"/>
              </a:rPr>
              <a:t>xml,text</a:t>
            </a:r>
            <a:r>
              <a:rPr lang="en-US" altLang="en-US" dirty="0">
                <a:latin typeface="Lucida Sans Typewriter" panose="020B0509030504030204" pitchFamily="49" charset="0"/>
              </a:rPr>
              <a:t>/</a:t>
            </a:r>
            <a:r>
              <a:rPr lang="en-US" altLang="en-US" dirty="0" err="1">
                <a:latin typeface="Lucida Sans Typewriter" panose="020B0509030504030204" pitchFamily="49" charset="0"/>
              </a:rPr>
              <a:t>html;q</a:t>
            </a:r>
            <a:r>
              <a:rPr lang="en-US" altLang="en-US" dirty="0">
                <a:latin typeface="Lucida Sans Typewriter" panose="020B0509030504030204" pitchFamily="49" charset="0"/>
              </a:rPr>
              <a:t>=0.9,</a:t>
            </a:r>
            <a:br>
              <a:rPr lang="en-US" altLang="en-US" dirty="0">
                <a:latin typeface="Lucida Sans Typewriter" panose="020B0509030504030204" pitchFamily="49" charset="0"/>
              </a:rPr>
            </a:br>
            <a:r>
              <a:rPr lang="en-US" altLang="en-US" dirty="0">
                <a:latin typeface="Lucida Sans Typewriter" panose="020B0509030504030204" pitchFamily="49" charset="0"/>
              </a:rPr>
              <a:t>  text/</a:t>
            </a:r>
            <a:r>
              <a:rPr lang="en-US" altLang="en-US" dirty="0" err="1">
                <a:latin typeface="Lucida Sans Typewriter" panose="020B0509030504030204" pitchFamily="49" charset="0"/>
              </a:rPr>
              <a:t>plain;q</a:t>
            </a:r>
            <a:r>
              <a:rPr lang="en-US" altLang="en-US" dirty="0">
                <a:latin typeface="Lucida Sans Typewriter" panose="020B0509030504030204" pitchFamily="49" charset="0"/>
              </a:rPr>
              <a:t>=0.8, image/jpeg,   </a:t>
            </a:r>
            <a:br>
              <a:rPr lang="en-US" altLang="en-US" dirty="0">
                <a:latin typeface="Lucida Sans Typewriter" panose="020B0509030504030204" pitchFamily="49" charset="0"/>
              </a:rPr>
            </a:br>
            <a:r>
              <a:rPr lang="en-US" altLang="en-US" dirty="0">
                <a:latin typeface="Lucida Sans Typewriter" panose="020B0509030504030204" pitchFamily="49" charset="0"/>
              </a:rPr>
              <a:t>  image/</a:t>
            </a:r>
            <a:r>
              <a:rPr lang="en-US" altLang="en-US" dirty="0" err="1">
                <a:latin typeface="Lucida Sans Typewriter" panose="020B0509030504030204" pitchFamily="49" charset="0"/>
              </a:rPr>
              <a:t>gif;q</a:t>
            </a:r>
            <a:r>
              <a:rPr lang="en-US" altLang="en-US" dirty="0">
                <a:latin typeface="Lucida Sans Typewriter" panose="020B0509030504030204" pitchFamily="49" charset="0"/>
              </a:rPr>
              <a:t>=0.2,*/*;q=0.1</a:t>
            </a:r>
          </a:p>
          <a:p>
            <a:pPr eaLnBrk="1" hangingPunct="1">
              <a:lnSpc>
                <a:spcPct val="90000"/>
              </a:lnSpc>
            </a:pPr>
            <a:r>
              <a:rPr lang="en-US" altLang="en-US" dirty="0"/>
              <a:t>Quality value applies to all preceding items</a:t>
            </a:r>
          </a:p>
          <a:p>
            <a:pPr eaLnBrk="1" hangingPunct="1">
              <a:lnSpc>
                <a:spcPct val="90000"/>
              </a:lnSpc>
            </a:pPr>
            <a:r>
              <a:rPr lang="en-US" altLang="en-US" dirty="0"/>
              <a:t>Higher the value, higher the preference</a:t>
            </a:r>
          </a:p>
          <a:p>
            <a:pPr eaLnBrk="1" hangingPunct="1">
              <a:lnSpc>
                <a:spcPct val="90000"/>
              </a:lnSpc>
            </a:pPr>
            <a:r>
              <a:rPr lang="en-US" altLang="en-US" dirty="0"/>
              <a:t>Note use of wildcards to specify quality 0.1 for any MIME type not specified earlier</a:t>
            </a:r>
          </a:p>
          <a:p>
            <a:pPr eaLnBrk="1" hangingPunct="1">
              <a:lnSpc>
                <a:spcPct val="90000"/>
              </a:lnSpc>
            </a:pPr>
            <a:endParaRPr lang="en-US" altLang="en-US" dirty="0"/>
          </a:p>
        </p:txBody>
      </p:sp>
    </p:spTree>
    <p:extLst>
      <p:ext uri="{BB962C8B-B14F-4D97-AF65-F5344CB8AC3E}">
        <p14:creationId xmlns:p14="http://schemas.microsoft.com/office/powerpoint/2010/main" val="1481959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5">
            <a:extLst>
              <a:ext uri="{FF2B5EF4-FFF2-40B4-BE49-F238E27FC236}">
                <a16:creationId xmlns:a16="http://schemas.microsoft.com/office/drawing/2014/main" id="{0CBB3543-5A4D-4301-AB91-C815CE0008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9168E049-0EAA-4434-B247-05BA94B630EF}" type="slidenum">
              <a:rPr lang="en-CA" altLang="en-US" sz="1400">
                <a:solidFill>
                  <a:schemeClr val="folHlink"/>
                </a:solidFill>
              </a:rPr>
              <a:pPr>
                <a:spcBef>
                  <a:spcPct val="0"/>
                </a:spcBef>
                <a:buClrTx/>
                <a:buFontTx/>
                <a:buNone/>
              </a:pPr>
              <a:t>38</a:t>
            </a:fld>
            <a:endParaRPr lang="en-CA" altLang="en-US" sz="1400">
              <a:solidFill>
                <a:schemeClr val="folHlink"/>
              </a:solidFill>
            </a:endParaRPr>
          </a:p>
        </p:txBody>
      </p:sp>
      <p:sp>
        <p:nvSpPr>
          <p:cNvPr id="46084" name="Rectangle 2">
            <a:extLst>
              <a:ext uri="{FF2B5EF4-FFF2-40B4-BE49-F238E27FC236}">
                <a16:creationId xmlns:a16="http://schemas.microsoft.com/office/drawing/2014/main" id="{4CB89BCE-A4F5-44CD-9747-6257E509AD21}"/>
              </a:ext>
            </a:extLst>
          </p:cNvPr>
          <p:cNvSpPr>
            <a:spLocks noGrp="1" noChangeArrowheads="1"/>
          </p:cNvSpPr>
          <p:nvPr>
            <p:ph type="title"/>
          </p:nvPr>
        </p:nvSpPr>
        <p:spPr/>
        <p:txBody>
          <a:bodyPr/>
          <a:lstStyle/>
          <a:p>
            <a:pPr eaLnBrk="1" hangingPunct="1"/>
            <a:r>
              <a:rPr lang="en-US" altLang="en-US"/>
              <a:t>HTTP Request</a:t>
            </a:r>
          </a:p>
        </p:txBody>
      </p:sp>
      <p:sp>
        <p:nvSpPr>
          <p:cNvPr id="46085" name="Rectangle 3">
            <a:extLst>
              <a:ext uri="{FF2B5EF4-FFF2-40B4-BE49-F238E27FC236}">
                <a16:creationId xmlns:a16="http://schemas.microsoft.com/office/drawing/2014/main" id="{078156CB-0582-4D70-831E-3DCFCCF0010C}"/>
              </a:ext>
            </a:extLst>
          </p:cNvPr>
          <p:cNvSpPr>
            <a:spLocks noGrp="1" noChangeArrowheads="1"/>
          </p:cNvSpPr>
          <p:nvPr>
            <p:ph type="body" idx="1"/>
          </p:nvPr>
        </p:nvSpPr>
        <p:spPr/>
        <p:txBody>
          <a:bodyPr/>
          <a:lstStyle/>
          <a:p>
            <a:pPr eaLnBrk="1" hangingPunct="1">
              <a:lnSpc>
                <a:spcPct val="90000"/>
              </a:lnSpc>
            </a:pPr>
            <a:r>
              <a:rPr lang="en-US" altLang="en-US"/>
              <a:t>Common header fields:</a:t>
            </a:r>
          </a:p>
          <a:p>
            <a:pPr lvl="1" eaLnBrk="1" hangingPunct="1">
              <a:lnSpc>
                <a:spcPct val="90000"/>
              </a:lnSpc>
            </a:pPr>
            <a:r>
              <a:rPr lang="en-US" altLang="en-US">
                <a:solidFill>
                  <a:schemeClr val="accent2"/>
                </a:solidFill>
              </a:rPr>
              <a:t>Host</a:t>
            </a:r>
            <a:r>
              <a:rPr lang="en-US" altLang="en-US"/>
              <a:t>: host name from URL (required)</a:t>
            </a:r>
          </a:p>
          <a:p>
            <a:pPr lvl="1" eaLnBrk="1" hangingPunct="1">
              <a:lnSpc>
                <a:spcPct val="90000"/>
              </a:lnSpc>
            </a:pPr>
            <a:r>
              <a:rPr lang="en-US" altLang="en-US">
                <a:solidFill>
                  <a:schemeClr val="accent2"/>
                </a:solidFill>
              </a:rPr>
              <a:t>User-Agent</a:t>
            </a:r>
            <a:r>
              <a:rPr lang="en-US" altLang="en-US"/>
              <a:t>: type of browser sending request</a:t>
            </a:r>
          </a:p>
          <a:p>
            <a:pPr lvl="1" eaLnBrk="1" hangingPunct="1">
              <a:lnSpc>
                <a:spcPct val="90000"/>
              </a:lnSpc>
            </a:pPr>
            <a:r>
              <a:rPr lang="en-US" altLang="en-US">
                <a:solidFill>
                  <a:schemeClr val="accent2"/>
                </a:solidFill>
              </a:rPr>
              <a:t>Accept</a:t>
            </a:r>
            <a:r>
              <a:rPr lang="en-US" altLang="en-US"/>
              <a:t>: MIME types of acceptable documents</a:t>
            </a:r>
          </a:p>
          <a:p>
            <a:pPr lvl="1" eaLnBrk="1" hangingPunct="1">
              <a:lnSpc>
                <a:spcPct val="90000"/>
              </a:lnSpc>
            </a:pPr>
            <a:r>
              <a:rPr lang="en-US" altLang="en-US">
                <a:solidFill>
                  <a:schemeClr val="accent2"/>
                </a:solidFill>
              </a:rPr>
              <a:t>Connection</a:t>
            </a:r>
            <a:r>
              <a:rPr lang="en-US" altLang="en-US"/>
              <a:t>: value </a:t>
            </a:r>
            <a:r>
              <a:rPr lang="en-US" altLang="en-US">
                <a:latin typeface="Lucida Sans Typewriter" panose="020B0509030504030204" pitchFamily="49" charset="0"/>
              </a:rPr>
              <a:t>close</a:t>
            </a:r>
            <a:r>
              <a:rPr lang="en-US" altLang="en-US"/>
              <a:t> tells server to close connection after single request/response</a:t>
            </a:r>
          </a:p>
          <a:p>
            <a:pPr lvl="1" eaLnBrk="1" hangingPunct="1">
              <a:lnSpc>
                <a:spcPct val="90000"/>
              </a:lnSpc>
            </a:pPr>
            <a:r>
              <a:rPr lang="en-US" altLang="en-US">
                <a:solidFill>
                  <a:schemeClr val="accent2"/>
                </a:solidFill>
              </a:rPr>
              <a:t>Content-Type</a:t>
            </a:r>
            <a:r>
              <a:rPr lang="en-US" altLang="en-US"/>
              <a:t>: MIME type of (POST) body, normally application/x-www-form-urlencoded</a:t>
            </a:r>
          </a:p>
          <a:p>
            <a:pPr lvl="1" eaLnBrk="1" hangingPunct="1">
              <a:lnSpc>
                <a:spcPct val="90000"/>
              </a:lnSpc>
            </a:pPr>
            <a:r>
              <a:rPr lang="en-US" altLang="en-US">
                <a:solidFill>
                  <a:schemeClr val="accent2"/>
                </a:solidFill>
              </a:rPr>
              <a:t>Content-Length</a:t>
            </a:r>
            <a:r>
              <a:rPr lang="en-US" altLang="en-US"/>
              <a:t>: bytes in body</a:t>
            </a:r>
          </a:p>
          <a:p>
            <a:pPr lvl="1" eaLnBrk="1" hangingPunct="1">
              <a:lnSpc>
                <a:spcPct val="90000"/>
              </a:lnSpc>
            </a:pPr>
            <a:r>
              <a:rPr lang="en-US" altLang="en-US">
                <a:solidFill>
                  <a:schemeClr val="accent2"/>
                </a:solidFill>
              </a:rPr>
              <a:t>Referer</a:t>
            </a:r>
            <a:r>
              <a:rPr lang="en-US" altLang="en-US"/>
              <a:t>: URL of document containing link that supplied URI for this HTTP request</a:t>
            </a:r>
          </a:p>
          <a:p>
            <a:pPr lvl="1" eaLnBrk="1" hangingPunct="1">
              <a:lnSpc>
                <a:spcPct val="90000"/>
              </a:lnSpc>
            </a:pPr>
            <a:endParaRPr lang="en-US" altLang="en-US"/>
          </a:p>
        </p:txBody>
      </p:sp>
    </p:spTree>
    <p:extLst>
      <p:ext uri="{BB962C8B-B14F-4D97-AF65-F5344CB8AC3E}">
        <p14:creationId xmlns:p14="http://schemas.microsoft.com/office/powerpoint/2010/main" val="662541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a:extLst>
              <a:ext uri="{FF2B5EF4-FFF2-40B4-BE49-F238E27FC236}">
                <a16:creationId xmlns:a16="http://schemas.microsoft.com/office/drawing/2014/main" id="{D22911D2-BE65-47D1-8756-A1D07A4B6BB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E830C2D6-BB83-4D5F-87C3-3E31A6A068FB}" type="slidenum">
              <a:rPr lang="en-CA" altLang="en-US" sz="1400">
                <a:solidFill>
                  <a:schemeClr val="folHlink"/>
                </a:solidFill>
              </a:rPr>
              <a:pPr>
                <a:spcBef>
                  <a:spcPct val="0"/>
                </a:spcBef>
                <a:buClrTx/>
                <a:buFontTx/>
                <a:buNone/>
              </a:pPr>
              <a:t>39</a:t>
            </a:fld>
            <a:endParaRPr lang="en-CA" altLang="en-US" sz="1400">
              <a:solidFill>
                <a:schemeClr val="folHlink"/>
              </a:solidFill>
            </a:endParaRPr>
          </a:p>
        </p:txBody>
      </p:sp>
      <p:sp>
        <p:nvSpPr>
          <p:cNvPr id="47108" name="Rectangle 2">
            <a:extLst>
              <a:ext uri="{FF2B5EF4-FFF2-40B4-BE49-F238E27FC236}">
                <a16:creationId xmlns:a16="http://schemas.microsoft.com/office/drawing/2014/main" id="{B1B47CE1-AD35-4202-ABF7-9940AFFA49DB}"/>
              </a:ext>
            </a:extLst>
          </p:cNvPr>
          <p:cNvSpPr>
            <a:spLocks noGrp="1" noChangeArrowheads="1"/>
          </p:cNvSpPr>
          <p:nvPr>
            <p:ph type="title"/>
          </p:nvPr>
        </p:nvSpPr>
        <p:spPr/>
        <p:txBody>
          <a:bodyPr/>
          <a:lstStyle/>
          <a:p>
            <a:pPr eaLnBrk="1" hangingPunct="1"/>
            <a:r>
              <a:rPr lang="en-US" altLang="en-US"/>
              <a:t>HTTP Response</a:t>
            </a:r>
          </a:p>
        </p:txBody>
      </p:sp>
      <p:sp>
        <p:nvSpPr>
          <p:cNvPr id="47109" name="Rectangle 3">
            <a:extLst>
              <a:ext uri="{FF2B5EF4-FFF2-40B4-BE49-F238E27FC236}">
                <a16:creationId xmlns:a16="http://schemas.microsoft.com/office/drawing/2014/main" id="{335584C5-BF19-468F-A728-9527327BC846}"/>
              </a:ext>
            </a:extLst>
          </p:cNvPr>
          <p:cNvSpPr>
            <a:spLocks noGrp="1" noChangeArrowheads="1"/>
          </p:cNvSpPr>
          <p:nvPr>
            <p:ph type="body" idx="1"/>
          </p:nvPr>
        </p:nvSpPr>
        <p:spPr/>
        <p:txBody>
          <a:bodyPr/>
          <a:lstStyle/>
          <a:p>
            <a:pPr eaLnBrk="1" hangingPunct="1"/>
            <a:r>
              <a:rPr lang="en-US" altLang="en-US"/>
              <a:t>Structure of the response:</a:t>
            </a:r>
          </a:p>
          <a:p>
            <a:pPr lvl="1" eaLnBrk="1" hangingPunct="1"/>
            <a:r>
              <a:rPr lang="en-US" altLang="en-US"/>
              <a:t>status line</a:t>
            </a:r>
          </a:p>
          <a:p>
            <a:pPr lvl="1" eaLnBrk="1" hangingPunct="1"/>
            <a:r>
              <a:rPr lang="en-US" altLang="en-US"/>
              <a:t>header field(s)</a:t>
            </a:r>
          </a:p>
          <a:p>
            <a:pPr lvl="1" eaLnBrk="1" hangingPunct="1"/>
            <a:r>
              <a:rPr lang="en-US" altLang="en-US"/>
              <a:t>blank line</a:t>
            </a:r>
          </a:p>
          <a:p>
            <a:pPr lvl="1" eaLnBrk="1" hangingPunct="1"/>
            <a:r>
              <a:rPr lang="en-US" altLang="en-US"/>
              <a:t>optional body</a:t>
            </a:r>
          </a:p>
        </p:txBody>
      </p:sp>
    </p:spTree>
    <p:extLst>
      <p:ext uri="{BB962C8B-B14F-4D97-AF65-F5344CB8AC3E}">
        <p14:creationId xmlns:p14="http://schemas.microsoft.com/office/powerpoint/2010/main" val="125043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1AF9542-2BF4-442D-96D8-CA89040F6493}"/>
              </a:ext>
            </a:extLst>
          </p:cNvPr>
          <p:cNvGraphicFramePr>
            <a:graphicFrameLocks noGrp="1"/>
          </p:cNvGraphicFramePr>
          <p:nvPr>
            <p:extLst>
              <p:ext uri="{D42A27DB-BD31-4B8C-83A1-F6EECF244321}">
                <p14:modId xmlns:p14="http://schemas.microsoft.com/office/powerpoint/2010/main" val="2803121048"/>
              </p:ext>
            </p:extLst>
          </p:nvPr>
        </p:nvGraphicFramePr>
        <p:xfrm>
          <a:off x="312420" y="400110"/>
          <a:ext cx="11405968" cy="6368482"/>
        </p:xfrm>
        <a:graphic>
          <a:graphicData uri="http://schemas.openxmlformats.org/drawingml/2006/table">
            <a:tbl>
              <a:tblPr firstRow="1" firstCol="1" bandRow="1">
                <a:tableStyleId>{5C22544A-7EE6-4342-B048-85BDC9FD1C3A}</a:tableStyleId>
              </a:tblPr>
              <a:tblGrid>
                <a:gridCol w="1495359">
                  <a:extLst>
                    <a:ext uri="{9D8B030D-6E8A-4147-A177-3AD203B41FA5}">
                      <a16:colId xmlns:a16="http://schemas.microsoft.com/office/drawing/2014/main" val="2554048770"/>
                    </a:ext>
                  </a:extLst>
                </a:gridCol>
                <a:gridCol w="6500840">
                  <a:extLst>
                    <a:ext uri="{9D8B030D-6E8A-4147-A177-3AD203B41FA5}">
                      <a16:colId xmlns:a16="http://schemas.microsoft.com/office/drawing/2014/main" val="3085625083"/>
                    </a:ext>
                  </a:extLst>
                </a:gridCol>
                <a:gridCol w="1053146">
                  <a:extLst>
                    <a:ext uri="{9D8B030D-6E8A-4147-A177-3AD203B41FA5}">
                      <a16:colId xmlns:a16="http://schemas.microsoft.com/office/drawing/2014/main" val="2156963008"/>
                    </a:ext>
                  </a:extLst>
                </a:gridCol>
                <a:gridCol w="2356623">
                  <a:extLst>
                    <a:ext uri="{9D8B030D-6E8A-4147-A177-3AD203B41FA5}">
                      <a16:colId xmlns:a16="http://schemas.microsoft.com/office/drawing/2014/main" val="839327631"/>
                    </a:ext>
                  </a:extLst>
                </a:gridCol>
              </a:tblGrid>
              <a:tr h="556565">
                <a:tc gridSpan="2">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At the end of the course student will be able to: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 PSO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Bloom Level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8874591"/>
                  </a:ext>
                </a:extLst>
              </a:tr>
              <a:tr h="556565">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ETCS308.1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Explain the concept of different internet protocols used in W3C,HTML,CSS.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PO1,</a:t>
                      </a:r>
                    </a:p>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PSO1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L1-Remembering, L2-Understanding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4457389"/>
                  </a:ext>
                </a:extLst>
              </a:tr>
              <a:tr h="844577">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ETCS308.2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Apply concepts of  Java Scripts for client side programming.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PO3, PO1, PSO1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L1-Remembering, L2-Understanding, L3-Apply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6686208"/>
                  </a:ext>
                </a:extLst>
              </a:tr>
              <a:tr h="844577">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ETCS308.3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Apply concepts of  server side programming using Java Servlets and JSP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PO1, PO3, PSO1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L1-Remembering, L2-Understanding, L3-Apply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710118"/>
                  </a:ext>
                </a:extLst>
              </a:tr>
              <a:tr h="844577">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ETCS308.4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Analyze and Compare various security Threats, vulnerabilities of a site.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PO7, PO8, PSO1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L1-Remembering, L2-Understanding, L4-Analyzing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1281378"/>
                  </a:ext>
                </a:extLst>
              </a:tr>
              <a:tr h="844577">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ETCS308.5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Compare Client-side and Server-side Security tools, Web 2.0 and Web 3.0.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PO6, PO7, PSO1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L2-Understanding</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L3-Applying,</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L5-Evaluating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1552825"/>
                  </a:ext>
                </a:extLst>
              </a:tr>
              <a:tr h="1132589">
                <a:tc>
                  <a:txBody>
                    <a:bodyPr/>
                    <a:lstStyle/>
                    <a:p>
                      <a:pPr marL="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ETCS308.6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Discuss different web security tools used in applications of Web Engineering Technologies in distributed systems.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PO5, PO12,</a:t>
                      </a:r>
                    </a:p>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PSO1,</a:t>
                      </a:r>
                    </a:p>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PSO2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L3-Apply</a:t>
                      </a:r>
                    </a:p>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L4-Analyzing</a:t>
                      </a:r>
                    </a:p>
                    <a:p>
                      <a:pPr marL="0" marR="0"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L6-Creating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3170288"/>
                  </a:ext>
                </a:extLst>
              </a:tr>
            </a:tbl>
          </a:graphicData>
        </a:graphic>
      </p:graphicFrame>
      <p:sp>
        <p:nvSpPr>
          <p:cNvPr id="3" name="Rectangle 1">
            <a:extLst>
              <a:ext uri="{FF2B5EF4-FFF2-40B4-BE49-F238E27FC236}">
                <a16:creationId xmlns:a16="http://schemas.microsoft.com/office/drawing/2014/main" id="{AE6F3AA4-24AF-49F1-BD5F-CF1A1DF96C51}"/>
              </a:ext>
            </a:extLst>
          </p:cNvPr>
          <p:cNvSpPr>
            <a:spLocks noChangeArrowheads="1"/>
          </p:cNvSpPr>
          <p:nvPr/>
        </p:nvSpPr>
        <p:spPr bwMode="auto">
          <a:xfrm>
            <a:off x="312420" y="0"/>
            <a:ext cx="109980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Course Outcomes: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621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a:extLst>
              <a:ext uri="{FF2B5EF4-FFF2-40B4-BE49-F238E27FC236}">
                <a16:creationId xmlns:a16="http://schemas.microsoft.com/office/drawing/2014/main" id="{C0651901-1248-4598-9159-6797C43D8C8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D8F0BF12-5A81-4026-805F-7EF5732FE06E}" type="slidenum">
              <a:rPr lang="en-CA" altLang="en-US" sz="1400">
                <a:solidFill>
                  <a:schemeClr val="folHlink"/>
                </a:solidFill>
              </a:rPr>
              <a:pPr>
                <a:spcBef>
                  <a:spcPct val="0"/>
                </a:spcBef>
                <a:buClrTx/>
                <a:buFontTx/>
                <a:buNone/>
              </a:pPr>
              <a:t>40</a:t>
            </a:fld>
            <a:endParaRPr lang="en-CA" altLang="en-US" sz="1400">
              <a:solidFill>
                <a:schemeClr val="folHlink"/>
              </a:solidFill>
            </a:endParaRPr>
          </a:p>
        </p:txBody>
      </p:sp>
      <p:sp>
        <p:nvSpPr>
          <p:cNvPr id="48132" name="Rectangle 2">
            <a:extLst>
              <a:ext uri="{FF2B5EF4-FFF2-40B4-BE49-F238E27FC236}">
                <a16:creationId xmlns:a16="http://schemas.microsoft.com/office/drawing/2014/main" id="{B52BD3DF-7EE6-401E-A4FD-F949593FAC91}"/>
              </a:ext>
            </a:extLst>
          </p:cNvPr>
          <p:cNvSpPr>
            <a:spLocks noGrp="1" noChangeArrowheads="1"/>
          </p:cNvSpPr>
          <p:nvPr>
            <p:ph type="title"/>
          </p:nvPr>
        </p:nvSpPr>
        <p:spPr/>
        <p:txBody>
          <a:bodyPr/>
          <a:lstStyle/>
          <a:p>
            <a:pPr eaLnBrk="1" hangingPunct="1"/>
            <a:r>
              <a:rPr lang="en-US" altLang="en-US"/>
              <a:t>HTTP Response</a:t>
            </a:r>
          </a:p>
        </p:txBody>
      </p:sp>
      <p:sp>
        <p:nvSpPr>
          <p:cNvPr id="48133" name="Rectangle 3">
            <a:extLst>
              <a:ext uri="{FF2B5EF4-FFF2-40B4-BE49-F238E27FC236}">
                <a16:creationId xmlns:a16="http://schemas.microsoft.com/office/drawing/2014/main" id="{2E6E1006-A0A7-4845-8524-6A5FE0CD6760}"/>
              </a:ext>
            </a:extLst>
          </p:cNvPr>
          <p:cNvSpPr>
            <a:spLocks noGrp="1" noChangeArrowheads="1"/>
          </p:cNvSpPr>
          <p:nvPr>
            <p:ph type="body" idx="1"/>
          </p:nvPr>
        </p:nvSpPr>
        <p:spPr/>
        <p:txBody>
          <a:bodyPr/>
          <a:lstStyle/>
          <a:p>
            <a:pPr eaLnBrk="1" hangingPunct="1"/>
            <a:r>
              <a:rPr lang="en-US" altLang="en-US"/>
              <a:t>Structure of the response:</a:t>
            </a:r>
          </a:p>
          <a:p>
            <a:pPr lvl="1" eaLnBrk="1" hangingPunct="1"/>
            <a:r>
              <a:rPr lang="en-US" altLang="en-US" b="1"/>
              <a:t>status line</a:t>
            </a:r>
          </a:p>
          <a:p>
            <a:pPr lvl="1" eaLnBrk="1" hangingPunct="1"/>
            <a:r>
              <a:rPr lang="en-US" altLang="en-US"/>
              <a:t>header field(s)</a:t>
            </a:r>
          </a:p>
          <a:p>
            <a:pPr lvl="1" eaLnBrk="1" hangingPunct="1"/>
            <a:r>
              <a:rPr lang="en-US" altLang="en-US"/>
              <a:t>blank line</a:t>
            </a:r>
          </a:p>
          <a:p>
            <a:pPr lvl="1" eaLnBrk="1" hangingPunct="1"/>
            <a:r>
              <a:rPr lang="en-US" altLang="en-US"/>
              <a:t>optional body</a:t>
            </a:r>
          </a:p>
        </p:txBody>
      </p:sp>
    </p:spTree>
    <p:extLst>
      <p:ext uri="{BB962C8B-B14F-4D97-AF65-F5344CB8AC3E}">
        <p14:creationId xmlns:p14="http://schemas.microsoft.com/office/powerpoint/2010/main" val="2454849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a:extLst>
              <a:ext uri="{FF2B5EF4-FFF2-40B4-BE49-F238E27FC236}">
                <a16:creationId xmlns:a16="http://schemas.microsoft.com/office/drawing/2014/main" id="{35C7FC6C-6A19-40C4-BFC6-C879E9639B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B9F27DE6-053D-4C7D-A261-22A976192F16}" type="slidenum">
              <a:rPr lang="en-CA" altLang="en-US" sz="1400">
                <a:solidFill>
                  <a:schemeClr val="folHlink"/>
                </a:solidFill>
              </a:rPr>
              <a:pPr>
                <a:spcBef>
                  <a:spcPct val="0"/>
                </a:spcBef>
                <a:buClrTx/>
                <a:buFontTx/>
                <a:buNone/>
              </a:pPr>
              <a:t>41</a:t>
            </a:fld>
            <a:endParaRPr lang="en-CA" altLang="en-US" sz="1400">
              <a:solidFill>
                <a:schemeClr val="folHlink"/>
              </a:solidFill>
            </a:endParaRPr>
          </a:p>
        </p:txBody>
      </p:sp>
      <p:sp>
        <p:nvSpPr>
          <p:cNvPr id="49156" name="Rectangle 2">
            <a:extLst>
              <a:ext uri="{FF2B5EF4-FFF2-40B4-BE49-F238E27FC236}">
                <a16:creationId xmlns:a16="http://schemas.microsoft.com/office/drawing/2014/main" id="{B839D148-55BC-4A6D-9BFA-5F453D893B52}"/>
              </a:ext>
            </a:extLst>
          </p:cNvPr>
          <p:cNvSpPr>
            <a:spLocks noGrp="1" noChangeArrowheads="1"/>
          </p:cNvSpPr>
          <p:nvPr>
            <p:ph type="title"/>
          </p:nvPr>
        </p:nvSpPr>
        <p:spPr/>
        <p:txBody>
          <a:bodyPr/>
          <a:lstStyle/>
          <a:p>
            <a:pPr eaLnBrk="1" hangingPunct="1"/>
            <a:r>
              <a:rPr lang="en-US" altLang="en-US"/>
              <a:t>HTTP Response</a:t>
            </a:r>
          </a:p>
        </p:txBody>
      </p:sp>
      <p:sp>
        <p:nvSpPr>
          <p:cNvPr id="49157" name="Rectangle 3">
            <a:extLst>
              <a:ext uri="{FF2B5EF4-FFF2-40B4-BE49-F238E27FC236}">
                <a16:creationId xmlns:a16="http://schemas.microsoft.com/office/drawing/2014/main" id="{F4969822-0903-4525-9893-9502A0D5434C}"/>
              </a:ext>
            </a:extLst>
          </p:cNvPr>
          <p:cNvSpPr>
            <a:spLocks noGrp="1" noChangeArrowheads="1"/>
          </p:cNvSpPr>
          <p:nvPr>
            <p:ph type="body" idx="1"/>
          </p:nvPr>
        </p:nvSpPr>
        <p:spPr/>
        <p:txBody>
          <a:bodyPr/>
          <a:lstStyle/>
          <a:p>
            <a:pPr eaLnBrk="1" hangingPunct="1"/>
            <a:r>
              <a:rPr lang="en-US" altLang="en-US"/>
              <a:t>Status line</a:t>
            </a:r>
          </a:p>
          <a:p>
            <a:pPr lvl="1" eaLnBrk="1" hangingPunct="1"/>
            <a:r>
              <a:rPr lang="en-US" altLang="en-US"/>
              <a:t>Example: HTTP/1.1 200 OK</a:t>
            </a:r>
            <a:endParaRPr lang="en-US" altLang="en-US">
              <a:latin typeface="Lucida Sans Typewriter" panose="020B0509030504030204" pitchFamily="49" charset="0"/>
            </a:endParaRPr>
          </a:p>
          <a:p>
            <a:pPr eaLnBrk="1" hangingPunct="1"/>
            <a:r>
              <a:rPr lang="en-US" altLang="en-US"/>
              <a:t>Three space-separated parts:</a:t>
            </a:r>
          </a:p>
          <a:p>
            <a:pPr lvl="1" eaLnBrk="1" hangingPunct="1"/>
            <a:r>
              <a:rPr lang="en-US" altLang="en-US"/>
              <a:t>HTTP version </a:t>
            </a:r>
          </a:p>
          <a:p>
            <a:pPr lvl="1" eaLnBrk="1" hangingPunct="1"/>
            <a:r>
              <a:rPr lang="en-US" altLang="en-US"/>
              <a:t>status code</a:t>
            </a:r>
          </a:p>
          <a:p>
            <a:pPr lvl="1" eaLnBrk="1" hangingPunct="1"/>
            <a:r>
              <a:rPr lang="en-US" altLang="en-US"/>
              <a:t>reason phrase (intended for human use)</a:t>
            </a:r>
          </a:p>
          <a:p>
            <a:pPr lvl="1" eaLnBrk="1" hangingPunct="1"/>
            <a:endParaRPr lang="en-US" altLang="en-US"/>
          </a:p>
          <a:p>
            <a:pPr eaLnBrk="1" hangingPunct="1"/>
            <a:endParaRPr lang="en-US" altLang="en-US"/>
          </a:p>
        </p:txBody>
      </p:sp>
    </p:spTree>
    <p:extLst>
      <p:ext uri="{BB962C8B-B14F-4D97-AF65-F5344CB8AC3E}">
        <p14:creationId xmlns:p14="http://schemas.microsoft.com/office/powerpoint/2010/main" val="2293993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a:extLst>
              <a:ext uri="{FF2B5EF4-FFF2-40B4-BE49-F238E27FC236}">
                <a16:creationId xmlns:a16="http://schemas.microsoft.com/office/drawing/2014/main" id="{99A55674-1D35-451F-9287-261BAEC05B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5CB55557-989E-45B5-B7BB-3A4D9E6F1CEB}" type="slidenum">
              <a:rPr lang="en-CA" altLang="en-US" sz="1400">
                <a:solidFill>
                  <a:schemeClr val="folHlink"/>
                </a:solidFill>
              </a:rPr>
              <a:pPr>
                <a:spcBef>
                  <a:spcPct val="0"/>
                </a:spcBef>
                <a:buClrTx/>
                <a:buFontTx/>
                <a:buNone/>
              </a:pPr>
              <a:t>42</a:t>
            </a:fld>
            <a:endParaRPr lang="en-CA" altLang="en-US" sz="1400">
              <a:solidFill>
                <a:schemeClr val="folHlink"/>
              </a:solidFill>
            </a:endParaRPr>
          </a:p>
        </p:txBody>
      </p:sp>
      <p:sp>
        <p:nvSpPr>
          <p:cNvPr id="50180" name="Rectangle 2">
            <a:extLst>
              <a:ext uri="{FF2B5EF4-FFF2-40B4-BE49-F238E27FC236}">
                <a16:creationId xmlns:a16="http://schemas.microsoft.com/office/drawing/2014/main" id="{EAF35A9B-FBFA-4949-BF0B-1DBBEEB30513}"/>
              </a:ext>
            </a:extLst>
          </p:cNvPr>
          <p:cNvSpPr>
            <a:spLocks noGrp="1" noChangeArrowheads="1"/>
          </p:cNvSpPr>
          <p:nvPr>
            <p:ph type="title"/>
          </p:nvPr>
        </p:nvSpPr>
        <p:spPr/>
        <p:txBody>
          <a:bodyPr/>
          <a:lstStyle/>
          <a:p>
            <a:pPr eaLnBrk="1" hangingPunct="1"/>
            <a:r>
              <a:rPr lang="en-US" altLang="en-US"/>
              <a:t>HTTP Response</a:t>
            </a:r>
          </a:p>
        </p:txBody>
      </p:sp>
      <p:sp>
        <p:nvSpPr>
          <p:cNvPr id="50181" name="Rectangle 3">
            <a:extLst>
              <a:ext uri="{FF2B5EF4-FFF2-40B4-BE49-F238E27FC236}">
                <a16:creationId xmlns:a16="http://schemas.microsoft.com/office/drawing/2014/main" id="{9C94C087-AE47-4357-B7A3-5D0A85CDF920}"/>
              </a:ext>
            </a:extLst>
          </p:cNvPr>
          <p:cNvSpPr>
            <a:spLocks noGrp="1" noChangeArrowheads="1"/>
          </p:cNvSpPr>
          <p:nvPr>
            <p:ph type="body" idx="1"/>
          </p:nvPr>
        </p:nvSpPr>
        <p:spPr/>
        <p:txBody>
          <a:bodyPr/>
          <a:lstStyle/>
          <a:p>
            <a:pPr eaLnBrk="1" hangingPunct="1"/>
            <a:r>
              <a:rPr lang="en-US" altLang="en-US" dirty="0"/>
              <a:t>Status code</a:t>
            </a:r>
          </a:p>
          <a:p>
            <a:pPr lvl="1" eaLnBrk="1" hangingPunct="1"/>
            <a:r>
              <a:rPr lang="en-US" altLang="en-US" dirty="0"/>
              <a:t>Three-digit number</a:t>
            </a:r>
          </a:p>
          <a:p>
            <a:pPr lvl="1" eaLnBrk="1" hangingPunct="1"/>
            <a:r>
              <a:rPr lang="en-US" altLang="en-US" dirty="0"/>
              <a:t>First digit is class of the status code:</a:t>
            </a:r>
          </a:p>
          <a:p>
            <a:pPr lvl="2" eaLnBrk="1" hangingPunct="1"/>
            <a:r>
              <a:rPr lang="en-US" altLang="en-US" dirty="0"/>
              <a:t>1=Informational</a:t>
            </a:r>
          </a:p>
          <a:p>
            <a:pPr lvl="2" eaLnBrk="1" hangingPunct="1"/>
            <a:r>
              <a:rPr lang="en-US" altLang="en-US" dirty="0"/>
              <a:t>2=Success</a:t>
            </a:r>
          </a:p>
          <a:p>
            <a:pPr lvl="2" eaLnBrk="1" hangingPunct="1"/>
            <a:r>
              <a:rPr lang="en-US" altLang="en-US" dirty="0"/>
              <a:t>3=Redirection (alternate URL is supplied)</a:t>
            </a:r>
          </a:p>
          <a:p>
            <a:pPr lvl="2" eaLnBrk="1" hangingPunct="1"/>
            <a:r>
              <a:rPr lang="en-US" altLang="en-US" dirty="0"/>
              <a:t>4=Client Error</a:t>
            </a:r>
          </a:p>
          <a:p>
            <a:pPr lvl="2" eaLnBrk="1" hangingPunct="1"/>
            <a:r>
              <a:rPr lang="en-US" altLang="en-US" dirty="0"/>
              <a:t>5=Server Error</a:t>
            </a:r>
          </a:p>
          <a:p>
            <a:pPr lvl="1" eaLnBrk="1" hangingPunct="1"/>
            <a:r>
              <a:rPr lang="en-US" altLang="en-US" dirty="0"/>
              <a:t>Other two digits provide additional information</a:t>
            </a:r>
          </a:p>
          <a:p>
            <a:pPr marL="457200" lvl="1" indent="0" eaLnBrk="1" hangingPunct="1">
              <a:buNone/>
            </a:pPr>
            <a:endParaRPr lang="en-US" altLang="en-US" sz="2000" dirty="0"/>
          </a:p>
        </p:txBody>
      </p:sp>
    </p:spTree>
    <p:extLst>
      <p:ext uri="{BB962C8B-B14F-4D97-AF65-F5344CB8AC3E}">
        <p14:creationId xmlns:p14="http://schemas.microsoft.com/office/powerpoint/2010/main" val="2821207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a:extLst>
              <a:ext uri="{FF2B5EF4-FFF2-40B4-BE49-F238E27FC236}">
                <a16:creationId xmlns:a16="http://schemas.microsoft.com/office/drawing/2014/main" id="{3E95F863-D69A-4F3C-BA3E-31E23E13EF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30CFBDF7-025A-4528-8EE8-5A05A2D79C05}" type="slidenum">
              <a:rPr lang="en-CA" altLang="en-US" sz="1400">
                <a:solidFill>
                  <a:schemeClr val="folHlink"/>
                </a:solidFill>
              </a:rPr>
              <a:pPr>
                <a:spcBef>
                  <a:spcPct val="0"/>
                </a:spcBef>
                <a:buClrTx/>
                <a:buFontTx/>
                <a:buNone/>
              </a:pPr>
              <a:t>43</a:t>
            </a:fld>
            <a:endParaRPr lang="en-CA" altLang="en-US" sz="1400">
              <a:solidFill>
                <a:schemeClr val="folHlink"/>
              </a:solidFill>
            </a:endParaRPr>
          </a:p>
        </p:txBody>
      </p:sp>
      <p:sp>
        <p:nvSpPr>
          <p:cNvPr id="51204" name="Rectangle 2">
            <a:extLst>
              <a:ext uri="{FF2B5EF4-FFF2-40B4-BE49-F238E27FC236}">
                <a16:creationId xmlns:a16="http://schemas.microsoft.com/office/drawing/2014/main" id="{D50CC81A-B8CB-41BA-A6CF-13387C78FA17}"/>
              </a:ext>
            </a:extLst>
          </p:cNvPr>
          <p:cNvSpPr>
            <a:spLocks noGrp="1" noChangeArrowheads="1"/>
          </p:cNvSpPr>
          <p:nvPr>
            <p:ph type="title"/>
          </p:nvPr>
        </p:nvSpPr>
        <p:spPr/>
        <p:txBody>
          <a:bodyPr/>
          <a:lstStyle/>
          <a:p>
            <a:pPr eaLnBrk="1" hangingPunct="1"/>
            <a:r>
              <a:rPr lang="en-US" altLang="en-US"/>
              <a:t>HTTP Response</a:t>
            </a:r>
          </a:p>
        </p:txBody>
      </p:sp>
      <p:sp>
        <p:nvSpPr>
          <p:cNvPr id="51205" name="Rectangle 3">
            <a:extLst>
              <a:ext uri="{FF2B5EF4-FFF2-40B4-BE49-F238E27FC236}">
                <a16:creationId xmlns:a16="http://schemas.microsoft.com/office/drawing/2014/main" id="{D5905B73-62A5-4D71-8AAD-F80629245549}"/>
              </a:ext>
            </a:extLst>
          </p:cNvPr>
          <p:cNvSpPr>
            <a:spLocks noGrp="1" noChangeArrowheads="1"/>
          </p:cNvSpPr>
          <p:nvPr>
            <p:ph type="body" idx="1"/>
          </p:nvPr>
        </p:nvSpPr>
        <p:spPr/>
        <p:txBody>
          <a:bodyPr/>
          <a:lstStyle/>
          <a:p>
            <a:pPr eaLnBrk="1" hangingPunct="1"/>
            <a:r>
              <a:rPr lang="en-US" altLang="en-US"/>
              <a:t>Structure of the response:</a:t>
            </a:r>
          </a:p>
          <a:p>
            <a:pPr lvl="1" eaLnBrk="1" hangingPunct="1"/>
            <a:r>
              <a:rPr lang="en-US" altLang="en-US"/>
              <a:t>status line</a:t>
            </a:r>
          </a:p>
          <a:p>
            <a:pPr lvl="1" eaLnBrk="1" hangingPunct="1"/>
            <a:r>
              <a:rPr lang="en-US" altLang="en-US" b="1"/>
              <a:t>header field(s)</a:t>
            </a:r>
          </a:p>
          <a:p>
            <a:pPr lvl="1" eaLnBrk="1" hangingPunct="1"/>
            <a:r>
              <a:rPr lang="en-US" altLang="en-US"/>
              <a:t>blank line</a:t>
            </a:r>
          </a:p>
          <a:p>
            <a:pPr lvl="1" eaLnBrk="1" hangingPunct="1"/>
            <a:r>
              <a:rPr lang="en-US" altLang="en-US"/>
              <a:t>optional body</a:t>
            </a:r>
          </a:p>
        </p:txBody>
      </p:sp>
    </p:spTree>
    <p:extLst>
      <p:ext uri="{BB962C8B-B14F-4D97-AF65-F5344CB8AC3E}">
        <p14:creationId xmlns:p14="http://schemas.microsoft.com/office/powerpoint/2010/main" val="2838012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5">
            <a:extLst>
              <a:ext uri="{FF2B5EF4-FFF2-40B4-BE49-F238E27FC236}">
                <a16:creationId xmlns:a16="http://schemas.microsoft.com/office/drawing/2014/main" id="{D08F0C18-F922-4EC1-BB94-C68600D4172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BD69EDB5-5CC6-4BEE-A3F6-E38551500DD0}" type="slidenum">
              <a:rPr lang="en-CA" altLang="en-US" sz="1400">
                <a:solidFill>
                  <a:schemeClr val="folHlink"/>
                </a:solidFill>
              </a:rPr>
              <a:pPr>
                <a:spcBef>
                  <a:spcPct val="0"/>
                </a:spcBef>
                <a:buClrTx/>
                <a:buFontTx/>
                <a:buNone/>
              </a:pPr>
              <a:t>44</a:t>
            </a:fld>
            <a:endParaRPr lang="en-CA" altLang="en-US" sz="1400">
              <a:solidFill>
                <a:schemeClr val="folHlink"/>
              </a:solidFill>
            </a:endParaRPr>
          </a:p>
        </p:txBody>
      </p:sp>
      <p:sp>
        <p:nvSpPr>
          <p:cNvPr id="52228" name="Rectangle 2">
            <a:extLst>
              <a:ext uri="{FF2B5EF4-FFF2-40B4-BE49-F238E27FC236}">
                <a16:creationId xmlns:a16="http://schemas.microsoft.com/office/drawing/2014/main" id="{EBFCC017-1A7E-454B-BFA5-45878D6A8FE0}"/>
              </a:ext>
            </a:extLst>
          </p:cNvPr>
          <p:cNvSpPr>
            <a:spLocks noGrp="1" noChangeArrowheads="1"/>
          </p:cNvSpPr>
          <p:nvPr>
            <p:ph type="title"/>
          </p:nvPr>
        </p:nvSpPr>
        <p:spPr/>
        <p:txBody>
          <a:bodyPr/>
          <a:lstStyle/>
          <a:p>
            <a:pPr eaLnBrk="1" hangingPunct="1"/>
            <a:r>
              <a:rPr lang="en-US" altLang="en-US"/>
              <a:t>HTTP Response</a:t>
            </a:r>
          </a:p>
        </p:txBody>
      </p:sp>
      <p:sp>
        <p:nvSpPr>
          <p:cNvPr id="52229" name="Rectangle 3">
            <a:extLst>
              <a:ext uri="{FF2B5EF4-FFF2-40B4-BE49-F238E27FC236}">
                <a16:creationId xmlns:a16="http://schemas.microsoft.com/office/drawing/2014/main" id="{2694E7A8-235D-449C-9BB8-B2AF5016F765}"/>
              </a:ext>
            </a:extLst>
          </p:cNvPr>
          <p:cNvSpPr>
            <a:spLocks noGrp="1" noChangeArrowheads="1"/>
          </p:cNvSpPr>
          <p:nvPr>
            <p:ph type="body" idx="1"/>
          </p:nvPr>
        </p:nvSpPr>
        <p:spPr/>
        <p:txBody>
          <a:bodyPr/>
          <a:lstStyle/>
          <a:p>
            <a:pPr eaLnBrk="1" hangingPunct="1">
              <a:lnSpc>
                <a:spcPct val="90000"/>
              </a:lnSpc>
            </a:pPr>
            <a:r>
              <a:rPr lang="en-US" altLang="en-US"/>
              <a:t>Common header fields:</a:t>
            </a:r>
          </a:p>
          <a:p>
            <a:pPr lvl="1" eaLnBrk="1" hangingPunct="1">
              <a:lnSpc>
                <a:spcPct val="90000"/>
              </a:lnSpc>
            </a:pPr>
            <a:r>
              <a:rPr lang="en-US" altLang="en-US">
                <a:solidFill>
                  <a:schemeClr val="accent2"/>
                </a:solidFill>
              </a:rPr>
              <a:t>Connection</a:t>
            </a:r>
            <a:r>
              <a:rPr lang="en-US" altLang="en-US"/>
              <a:t>, </a:t>
            </a:r>
            <a:r>
              <a:rPr lang="en-US" altLang="en-US">
                <a:solidFill>
                  <a:schemeClr val="accent2"/>
                </a:solidFill>
              </a:rPr>
              <a:t>Content-Type</a:t>
            </a:r>
            <a:r>
              <a:rPr lang="en-US" altLang="en-US"/>
              <a:t>, </a:t>
            </a:r>
            <a:r>
              <a:rPr lang="en-US" altLang="en-US">
                <a:solidFill>
                  <a:schemeClr val="accent2"/>
                </a:solidFill>
              </a:rPr>
              <a:t>Content-Length</a:t>
            </a:r>
          </a:p>
          <a:p>
            <a:pPr lvl="1" eaLnBrk="1" hangingPunct="1">
              <a:lnSpc>
                <a:spcPct val="90000"/>
              </a:lnSpc>
            </a:pPr>
            <a:r>
              <a:rPr lang="en-US" altLang="en-US">
                <a:solidFill>
                  <a:schemeClr val="accent2"/>
                </a:solidFill>
              </a:rPr>
              <a:t>Date</a:t>
            </a:r>
            <a:r>
              <a:rPr lang="en-US" altLang="en-US"/>
              <a:t>: date and time at which response was generated (required)</a:t>
            </a:r>
          </a:p>
          <a:p>
            <a:pPr lvl="1" eaLnBrk="1" hangingPunct="1">
              <a:lnSpc>
                <a:spcPct val="90000"/>
              </a:lnSpc>
            </a:pPr>
            <a:r>
              <a:rPr lang="en-US" altLang="en-US">
                <a:solidFill>
                  <a:schemeClr val="accent2"/>
                </a:solidFill>
              </a:rPr>
              <a:t>Location</a:t>
            </a:r>
            <a:r>
              <a:rPr lang="en-US" altLang="en-US"/>
              <a:t>: alternate URI if status is redirection</a:t>
            </a:r>
          </a:p>
          <a:p>
            <a:pPr lvl="1" eaLnBrk="1" hangingPunct="1">
              <a:lnSpc>
                <a:spcPct val="90000"/>
              </a:lnSpc>
            </a:pPr>
            <a:r>
              <a:rPr lang="en-US" altLang="en-US">
                <a:solidFill>
                  <a:schemeClr val="accent2"/>
                </a:solidFill>
              </a:rPr>
              <a:t>Last-Modified</a:t>
            </a:r>
            <a:r>
              <a:rPr lang="en-US" altLang="en-US"/>
              <a:t>: date and time the requested resource was last modified on the server</a:t>
            </a:r>
          </a:p>
          <a:p>
            <a:pPr lvl="1" eaLnBrk="1" hangingPunct="1">
              <a:lnSpc>
                <a:spcPct val="90000"/>
              </a:lnSpc>
            </a:pPr>
            <a:r>
              <a:rPr lang="en-US" altLang="en-US">
                <a:solidFill>
                  <a:schemeClr val="accent2"/>
                </a:solidFill>
              </a:rPr>
              <a:t>Expires</a:t>
            </a:r>
            <a:r>
              <a:rPr lang="en-US" altLang="en-US"/>
              <a:t>: date and time after which the client’s copy of the resource will be out-of-date</a:t>
            </a:r>
          </a:p>
          <a:p>
            <a:pPr lvl="1" eaLnBrk="1" hangingPunct="1">
              <a:lnSpc>
                <a:spcPct val="90000"/>
              </a:lnSpc>
            </a:pPr>
            <a:r>
              <a:rPr lang="en-US" altLang="en-US">
                <a:solidFill>
                  <a:schemeClr val="accent2"/>
                </a:solidFill>
              </a:rPr>
              <a:t>ETag</a:t>
            </a:r>
            <a:r>
              <a:rPr lang="en-US" altLang="en-US"/>
              <a:t>: a unique identifier for this version of the requested resource (changes if resource changes)</a:t>
            </a:r>
          </a:p>
        </p:txBody>
      </p:sp>
    </p:spTree>
    <p:extLst>
      <p:ext uri="{BB962C8B-B14F-4D97-AF65-F5344CB8AC3E}">
        <p14:creationId xmlns:p14="http://schemas.microsoft.com/office/powerpoint/2010/main" val="2671544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5">
            <a:extLst>
              <a:ext uri="{FF2B5EF4-FFF2-40B4-BE49-F238E27FC236}">
                <a16:creationId xmlns:a16="http://schemas.microsoft.com/office/drawing/2014/main" id="{71D1D7C5-F6B8-4012-BF90-B92EA53224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22BC6F26-3E53-4BE0-92E7-F13BBB2CF6E6}" type="slidenum">
              <a:rPr lang="en-CA" altLang="en-US" sz="1400">
                <a:solidFill>
                  <a:schemeClr val="folHlink"/>
                </a:solidFill>
              </a:rPr>
              <a:pPr>
                <a:spcBef>
                  <a:spcPct val="0"/>
                </a:spcBef>
                <a:buClrTx/>
                <a:buFontTx/>
                <a:buNone/>
              </a:pPr>
              <a:t>45</a:t>
            </a:fld>
            <a:endParaRPr lang="en-CA" altLang="en-US" sz="1400">
              <a:solidFill>
                <a:schemeClr val="folHlink"/>
              </a:solidFill>
            </a:endParaRPr>
          </a:p>
        </p:txBody>
      </p:sp>
      <p:sp>
        <p:nvSpPr>
          <p:cNvPr id="53252" name="Rectangle 2">
            <a:extLst>
              <a:ext uri="{FF2B5EF4-FFF2-40B4-BE49-F238E27FC236}">
                <a16:creationId xmlns:a16="http://schemas.microsoft.com/office/drawing/2014/main" id="{8288F05F-5743-437E-A888-668D0B130393}"/>
              </a:ext>
            </a:extLst>
          </p:cNvPr>
          <p:cNvSpPr>
            <a:spLocks noGrp="1" noChangeArrowheads="1"/>
          </p:cNvSpPr>
          <p:nvPr>
            <p:ph type="title"/>
          </p:nvPr>
        </p:nvSpPr>
        <p:spPr/>
        <p:txBody>
          <a:bodyPr/>
          <a:lstStyle/>
          <a:p>
            <a:pPr eaLnBrk="1" hangingPunct="1"/>
            <a:r>
              <a:rPr lang="en-US" altLang="en-US"/>
              <a:t>Client Caching</a:t>
            </a:r>
          </a:p>
        </p:txBody>
      </p:sp>
      <p:sp>
        <p:nvSpPr>
          <p:cNvPr id="53253" name="Rectangle 3">
            <a:extLst>
              <a:ext uri="{FF2B5EF4-FFF2-40B4-BE49-F238E27FC236}">
                <a16:creationId xmlns:a16="http://schemas.microsoft.com/office/drawing/2014/main" id="{A45C80A7-FD66-4190-987A-E459F8FD7435}"/>
              </a:ext>
            </a:extLst>
          </p:cNvPr>
          <p:cNvSpPr>
            <a:spLocks noGrp="1" noChangeArrowheads="1"/>
          </p:cNvSpPr>
          <p:nvPr>
            <p:ph type="body" idx="1"/>
          </p:nvPr>
        </p:nvSpPr>
        <p:spPr/>
        <p:txBody>
          <a:bodyPr/>
          <a:lstStyle/>
          <a:p>
            <a:pPr eaLnBrk="1" hangingPunct="1"/>
            <a:r>
              <a:rPr lang="en-US" altLang="en-US"/>
              <a:t>A </a:t>
            </a:r>
            <a:r>
              <a:rPr lang="en-US" altLang="en-US">
                <a:solidFill>
                  <a:schemeClr val="hlink"/>
                </a:solidFill>
              </a:rPr>
              <a:t>cache</a:t>
            </a:r>
            <a:r>
              <a:rPr lang="en-US" altLang="en-US"/>
              <a:t> is a local copy of information obtained from some other source</a:t>
            </a:r>
          </a:p>
          <a:p>
            <a:pPr eaLnBrk="1" hangingPunct="1"/>
            <a:r>
              <a:rPr lang="en-US" altLang="en-US"/>
              <a:t>Most web browsers use cache to store requested resources so that subsequent requests to the same resource will not necessarily require an HTTP request/response</a:t>
            </a:r>
          </a:p>
          <a:p>
            <a:pPr lvl="1" eaLnBrk="1" hangingPunct="1"/>
            <a:r>
              <a:rPr lang="en-US" altLang="en-US"/>
              <a:t>Ex: icon appearing multiple times in a Web page </a:t>
            </a:r>
          </a:p>
        </p:txBody>
      </p:sp>
    </p:spTree>
    <p:extLst>
      <p:ext uri="{BB962C8B-B14F-4D97-AF65-F5344CB8AC3E}">
        <p14:creationId xmlns:p14="http://schemas.microsoft.com/office/powerpoint/2010/main" val="868107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4">
            <a:extLst>
              <a:ext uri="{FF2B5EF4-FFF2-40B4-BE49-F238E27FC236}">
                <a16:creationId xmlns:a16="http://schemas.microsoft.com/office/drawing/2014/main" id="{0D88BEA0-1143-4919-ADD6-D362AD2EA10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16320B63-8F56-48EB-B839-22EAFB9AAD34}" type="slidenum">
              <a:rPr lang="en-CA" altLang="en-US" sz="1400">
                <a:solidFill>
                  <a:schemeClr val="folHlink"/>
                </a:solidFill>
              </a:rPr>
              <a:pPr>
                <a:spcBef>
                  <a:spcPct val="0"/>
                </a:spcBef>
                <a:buClrTx/>
                <a:buFontTx/>
                <a:buNone/>
              </a:pPr>
              <a:t>46</a:t>
            </a:fld>
            <a:endParaRPr lang="en-CA" altLang="en-US" sz="1400">
              <a:solidFill>
                <a:schemeClr val="folHlink"/>
              </a:solidFill>
            </a:endParaRPr>
          </a:p>
        </p:txBody>
      </p:sp>
      <p:sp>
        <p:nvSpPr>
          <p:cNvPr id="54276" name="Rectangle 2">
            <a:extLst>
              <a:ext uri="{FF2B5EF4-FFF2-40B4-BE49-F238E27FC236}">
                <a16:creationId xmlns:a16="http://schemas.microsoft.com/office/drawing/2014/main" id="{E014700A-FC5B-480B-8BA4-82BE0E3FE2FB}"/>
              </a:ext>
            </a:extLst>
          </p:cNvPr>
          <p:cNvSpPr>
            <a:spLocks noGrp="1" noChangeArrowheads="1"/>
          </p:cNvSpPr>
          <p:nvPr>
            <p:ph type="title"/>
          </p:nvPr>
        </p:nvSpPr>
        <p:spPr/>
        <p:txBody>
          <a:bodyPr/>
          <a:lstStyle/>
          <a:p>
            <a:pPr eaLnBrk="1" hangingPunct="1"/>
            <a:r>
              <a:rPr lang="en-US" altLang="en-US"/>
              <a:t>Client Caching</a:t>
            </a:r>
          </a:p>
        </p:txBody>
      </p:sp>
      <p:sp>
        <p:nvSpPr>
          <p:cNvPr id="54277" name="Rectangle 4">
            <a:extLst>
              <a:ext uri="{FF2B5EF4-FFF2-40B4-BE49-F238E27FC236}">
                <a16:creationId xmlns:a16="http://schemas.microsoft.com/office/drawing/2014/main" id="{A98DDE1F-10A1-49B2-A1F4-0EDAE127A521}"/>
              </a:ext>
            </a:extLst>
          </p:cNvPr>
          <p:cNvSpPr>
            <a:spLocks noChangeArrowheads="1"/>
          </p:cNvSpPr>
          <p:nvPr/>
        </p:nvSpPr>
        <p:spPr bwMode="auto">
          <a:xfrm>
            <a:off x="2057400" y="2057400"/>
            <a:ext cx="1447800" cy="2667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Browser</a:t>
            </a:r>
          </a:p>
        </p:txBody>
      </p:sp>
      <p:sp>
        <p:nvSpPr>
          <p:cNvPr id="54278" name="Rectangle 5">
            <a:extLst>
              <a:ext uri="{FF2B5EF4-FFF2-40B4-BE49-F238E27FC236}">
                <a16:creationId xmlns:a16="http://schemas.microsoft.com/office/drawing/2014/main" id="{2E4CF228-59AF-4778-A2BC-2B1C311D7BDE}"/>
              </a:ext>
            </a:extLst>
          </p:cNvPr>
          <p:cNvSpPr>
            <a:spLocks noChangeArrowheads="1"/>
          </p:cNvSpPr>
          <p:nvPr/>
        </p:nvSpPr>
        <p:spPr bwMode="auto">
          <a:xfrm>
            <a:off x="8305800" y="2057400"/>
            <a:ext cx="1447800" cy="2819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Web</a:t>
            </a:r>
          </a:p>
          <a:p>
            <a:pPr algn="ctr" eaLnBrk="1" hangingPunct="1">
              <a:spcBef>
                <a:spcPct val="0"/>
              </a:spcBef>
              <a:buClrTx/>
              <a:buFontTx/>
              <a:buNone/>
            </a:pPr>
            <a:r>
              <a:rPr lang="en-US" altLang="en-US" sz="1800">
                <a:latin typeface="Arial" panose="020B0604020202020204" pitchFamily="34" charset="0"/>
              </a:rPr>
              <a:t>Server</a:t>
            </a:r>
          </a:p>
        </p:txBody>
      </p:sp>
      <p:sp>
        <p:nvSpPr>
          <p:cNvPr id="54279" name="Line 6">
            <a:extLst>
              <a:ext uri="{FF2B5EF4-FFF2-40B4-BE49-F238E27FC236}">
                <a16:creationId xmlns:a16="http://schemas.microsoft.com/office/drawing/2014/main" id="{03ABF175-A1E9-40E2-9BE6-FC724D88A83A}"/>
              </a:ext>
            </a:extLst>
          </p:cNvPr>
          <p:cNvSpPr>
            <a:spLocks noChangeShapeType="1"/>
          </p:cNvSpPr>
          <p:nvPr/>
        </p:nvSpPr>
        <p:spPr bwMode="auto">
          <a:xfrm>
            <a:off x="3581400" y="2286000"/>
            <a:ext cx="472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4280" name="Text Box 7">
            <a:extLst>
              <a:ext uri="{FF2B5EF4-FFF2-40B4-BE49-F238E27FC236}">
                <a16:creationId xmlns:a16="http://schemas.microsoft.com/office/drawing/2014/main" id="{1F04FC81-169A-4A20-A496-7E47AD9D1F41}"/>
              </a:ext>
            </a:extLst>
          </p:cNvPr>
          <p:cNvSpPr txBox="1">
            <a:spLocks noChangeArrowheads="1"/>
          </p:cNvSpPr>
          <p:nvPr/>
        </p:nvSpPr>
        <p:spPr bwMode="auto">
          <a:xfrm>
            <a:off x="4114800" y="1981201"/>
            <a:ext cx="287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1. HTTP request for image</a:t>
            </a:r>
          </a:p>
        </p:txBody>
      </p:sp>
      <p:sp>
        <p:nvSpPr>
          <p:cNvPr id="54281" name="Line 8">
            <a:extLst>
              <a:ext uri="{FF2B5EF4-FFF2-40B4-BE49-F238E27FC236}">
                <a16:creationId xmlns:a16="http://schemas.microsoft.com/office/drawing/2014/main" id="{2D7830E0-A51F-45F0-B89C-1F40BDD84881}"/>
              </a:ext>
            </a:extLst>
          </p:cNvPr>
          <p:cNvSpPr>
            <a:spLocks noChangeShapeType="1"/>
          </p:cNvSpPr>
          <p:nvPr/>
        </p:nvSpPr>
        <p:spPr bwMode="auto">
          <a:xfrm flipH="1">
            <a:off x="3581400" y="2819400"/>
            <a:ext cx="472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4282" name="Text Box 9">
            <a:extLst>
              <a:ext uri="{FF2B5EF4-FFF2-40B4-BE49-F238E27FC236}">
                <a16:creationId xmlns:a16="http://schemas.microsoft.com/office/drawing/2014/main" id="{4F0DA737-F70F-4D5A-BAF8-F826238DF375}"/>
              </a:ext>
            </a:extLst>
          </p:cNvPr>
          <p:cNvSpPr txBox="1">
            <a:spLocks noChangeArrowheads="1"/>
          </p:cNvSpPr>
          <p:nvPr/>
        </p:nvSpPr>
        <p:spPr bwMode="auto">
          <a:xfrm>
            <a:off x="4114800" y="2514601"/>
            <a:ext cx="3829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2. HTTP response containing image</a:t>
            </a:r>
          </a:p>
        </p:txBody>
      </p:sp>
      <p:sp>
        <p:nvSpPr>
          <p:cNvPr id="54283" name="Rectangle 11">
            <a:extLst>
              <a:ext uri="{FF2B5EF4-FFF2-40B4-BE49-F238E27FC236}">
                <a16:creationId xmlns:a16="http://schemas.microsoft.com/office/drawing/2014/main" id="{4CFDB87E-74F2-4370-88CF-BAC9A0C29517}"/>
              </a:ext>
            </a:extLst>
          </p:cNvPr>
          <p:cNvSpPr>
            <a:spLocks noChangeArrowheads="1"/>
          </p:cNvSpPr>
          <p:nvPr/>
        </p:nvSpPr>
        <p:spPr bwMode="auto">
          <a:xfrm>
            <a:off x="1676400" y="1524000"/>
            <a:ext cx="22098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endParaRPr lang="en-US" altLang="en-US" sz="1800">
              <a:latin typeface="Arial" panose="020B0604020202020204" pitchFamily="34" charset="0"/>
            </a:endParaRPr>
          </a:p>
        </p:txBody>
      </p:sp>
      <p:sp>
        <p:nvSpPr>
          <p:cNvPr id="54284" name="Text Box 13">
            <a:extLst>
              <a:ext uri="{FF2B5EF4-FFF2-40B4-BE49-F238E27FC236}">
                <a16:creationId xmlns:a16="http://schemas.microsoft.com/office/drawing/2014/main" id="{9E941B55-D9DD-444F-8CFE-47E46D1D56AE}"/>
              </a:ext>
            </a:extLst>
          </p:cNvPr>
          <p:cNvSpPr txBox="1">
            <a:spLocks noChangeArrowheads="1"/>
          </p:cNvSpPr>
          <p:nvPr/>
        </p:nvSpPr>
        <p:spPr bwMode="auto">
          <a:xfrm>
            <a:off x="2286000" y="1143001"/>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Client</a:t>
            </a:r>
          </a:p>
        </p:txBody>
      </p:sp>
      <p:sp>
        <p:nvSpPr>
          <p:cNvPr id="54285" name="Rectangle 15">
            <a:extLst>
              <a:ext uri="{FF2B5EF4-FFF2-40B4-BE49-F238E27FC236}">
                <a16:creationId xmlns:a16="http://schemas.microsoft.com/office/drawing/2014/main" id="{9306BEAE-6DA1-4AFE-8D2D-9641FE553F8E}"/>
              </a:ext>
            </a:extLst>
          </p:cNvPr>
          <p:cNvSpPr>
            <a:spLocks noChangeArrowheads="1"/>
          </p:cNvSpPr>
          <p:nvPr/>
        </p:nvSpPr>
        <p:spPr bwMode="auto">
          <a:xfrm>
            <a:off x="7924800" y="1447800"/>
            <a:ext cx="22098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endParaRPr lang="en-US" altLang="en-US" sz="1800">
              <a:latin typeface="Arial" panose="020B0604020202020204" pitchFamily="34" charset="0"/>
            </a:endParaRPr>
          </a:p>
        </p:txBody>
      </p:sp>
      <p:sp>
        <p:nvSpPr>
          <p:cNvPr id="54286" name="Text Box 16">
            <a:extLst>
              <a:ext uri="{FF2B5EF4-FFF2-40B4-BE49-F238E27FC236}">
                <a16:creationId xmlns:a16="http://schemas.microsoft.com/office/drawing/2014/main" id="{C1D5FB09-A871-44AD-90C1-6796E79290A5}"/>
              </a:ext>
            </a:extLst>
          </p:cNvPr>
          <p:cNvSpPr txBox="1">
            <a:spLocks noChangeArrowheads="1"/>
          </p:cNvSpPr>
          <p:nvPr/>
        </p:nvSpPr>
        <p:spPr bwMode="auto">
          <a:xfrm>
            <a:off x="8518525" y="110331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Server</a:t>
            </a:r>
          </a:p>
        </p:txBody>
      </p:sp>
      <p:sp>
        <p:nvSpPr>
          <p:cNvPr id="54287" name="AutoShape 17">
            <a:extLst>
              <a:ext uri="{FF2B5EF4-FFF2-40B4-BE49-F238E27FC236}">
                <a16:creationId xmlns:a16="http://schemas.microsoft.com/office/drawing/2014/main" id="{CD37C485-C88D-4C04-8D59-A5538D01D18C}"/>
              </a:ext>
            </a:extLst>
          </p:cNvPr>
          <p:cNvSpPr>
            <a:spLocks noChangeArrowheads="1"/>
          </p:cNvSpPr>
          <p:nvPr/>
        </p:nvSpPr>
        <p:spPr bwMode="auto">
          <a:xfrm>
            <a:off x="2209800" y="5257800"/>
            <a:ext cx="1143000" cy="990600"/>
          </a:xfrm>
          <a:prstGeom prst="can">
            <a:avLst>
              <a:gd name="adj" fmla="val 25000"/>
            </a:avLst>
          </a:prstGeom>
          <a:solidFill>
            <a:schemeClr val="hlink"/>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Cache</a:t>
            </a:r>
          </a:p>
        </p:txBody>
      </p:sp>
      <p:sp>
        <p:nvSpPr>
          <p:cNvPr id="54288" name="Line 18">
            <a:extLst>
              <a:ext uri="{FF2B5EF4-FFF2-40B4-BE49-F238E27FC236}">
                <a16:creationId xmlns:a16="http://schemas.microsoft.com/office/drawing/2014/main" id="{EE7F9FF7-9BEE-4E9B-86F3-06020D28D617}"/>
              </a:ext>
            </a:extLst>
          </p:cNvPr>
          <p:cNvSpPr>
            <a:spLocks noChangeShapeType="1"/>
          </p:cNvSpPr>
          <p:nvPr/>
        </p:nvSpPr>
        <p:spPr bwMode="auto">
          <a:xfrm>
            <a:off x="2286000" y="4724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4289" name="Text Box 19">
            <a:extLst>
              <a:ext uri="{FF2B5EF4-FFF2-40B4-BE49-F238E27FC236}">
                <a16:creationId xmlns:a16="http://schemas.microsoft.com/office/drawing/2014/main" id="{F358148F-FB1F-4DC2-8C72-7EE4B9969A1C}"/>
              </a:ext>
            </a:extLst>
          </p:cNvPr>
          <p:cNvSpPr txBox="1">
            <a:spLocks noChangeArrowheads="1"/>
          </p:cNvSpPr>
          <p:nvPr/>
        </p:nvSpPr>
        <p:spPr bwMode="auto">
          <a:xfrm>
            <a:off x="2270125" y="4760913"/>
            <a:ext cx="167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3. Store image</a:t>
            </a:r>
          </a:p>
        </p:txBody>
      </p:sp>
    </p:spTree>
    <p:extLst>
      <p:ext uri="{BB962C8B-B14F-4D97-AF65-F5344CB8AC3E}">
        <p14:creationId xmlns:p14="http://schemas.microsoft.com/office/powerpoint/2010/main" val="3403934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4">
            <a:extLst>
              <a:ext uri="{FF2B5EF4-FFF2-40B4-BE49-F238E27FC236}">
                <a16:creationId xmlns:a16="http://schemas.microsoft.com/office/drawing/2014/main" id="{280A4BAD-36D9-46B4-8BA0-7EBB069F01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AA0CED27-3E4D-4A7C-A3F0-55368BA8F3B1}" type="slidenum">
              <a:rPr lang="en-CA" altLang="en-US" sz="1400">
                <a:solidFill>
                  <a:schemeClr val="folHlink"/>
                </a:solidFill>
              </a:rPr>
              <a:pPr>
                <a:spcBef>
                  <a:spcPct val="0"/>
                </a:spcBef>
                <a:buClrTx/>
                <a:buFontTx/>
                <a:buNone/>
              </a:pPr>
              <a:t>47</a:t>
            </a:fld>
            <a:endParaRPr lang="en-CA" altLang="en-US" sz="1400">
              <a:solidFill>
                <a:schemeClr val="folHlink"/>
              </a:solidFill>
            </a:endParaRPr>
          </a:p>
        </p:txBody>
      </p:sp>
      <p:sp>
        <p:nvSpPr>
          <p:cNvPr id="55300" name="Rectangle 2">
            <a:extLst>
              <a:ext uri="{FF2B5EF4-FFF2-40B4-BE49-F238E27FC236}">
                <a16:creationId xmlns:a16="http://schemas.microsoft.com/office/drawing/2014/main" id="{EA7A3B10-D856-4311-ADD3-7522E9F8B430}"/>
              </a:ext>
            </a:extLst>
          </p:cNvPr>
          <p:cNvSpPr>
            <a:spLocks noGrp="1" noChangeArrowheads="1"/>
          </p:cNvSpPr>
          <p:nvPr>
            <p:ph type="title"/>
          </p:nvPr>
        </p:nvSpPr>
        <p:spPr/>
        <p:txBody>
          <a:bodyPr/>
          <a:lstStyle/>
          <a:p>
            <a:pPr eaLnBrk="1" hangingPunct="1"/>
            <a:r>
              <a:rPr lang="en-US" altLang="en-US"/>
              <a:t>Client Caching</a:t>
            </a:r>
          </a:p>
        </p:txBody>
      </p:sp>
      <p:sp>
        <p:nvSpPr>
          <p:cNvPr id="55301" name="Rectangle 3">
            <a:extLst>
              <a:ext uri="{FF2B5EF4-FFF2-40B4-BE49-F238E27FC236}">
                <a16:creationId xmlns:a16="http://schemas.microsoft.com/office/drawing/2014/main" id="{4627D68E-1F55-4294-BD6C-14074A335DB8}"/>
              </a:ext>
            </a:extLst>
          </p:cNvPr>
          <p:cNvSpPr>
            <a:spLocks noChangeArrowheads="1"/>
          </p:cNvSpPr>
          <p:nvPr/>
        </p:nvSpPr>
        <p:spPr bwMode="auto">
          <a:xfrm>
            <a:off x="2057400" y="2057400"/>
            <a:ext cx="1447800" cy="2667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Browser</a:t>
            </a:r>
          </a:p>
        </p:txBody>
      </p:sp>
      <p:sp>
        <p:nvSpPr>
          <p:cNvPr id="55302" name="Rectangle 4">
            <a:extLst>
              <a:ext uri="{FF2B5EF4-FFF2-40B4-BE49-F238E27FC236}">
                <a16:creationId xmlns:a16="http://schemas.microsoft.com/office/drawing/2014/main" id="{A5553361-4142-4B6D-82C9-86528C577214}"/>
              </a:ext>
            </a:extLst>
          </p:cNvPr>
          <p:cNvSpPr>
            <a:spLocks noChangeArrowheads="1"/>
          </p:cNvSpPr>
          <p:nvPr/>
        </p:nvSpPr>
        <p:spPr bwMode="auto">
          <a:xfrm>
            <a:off x="8305800" y="2057400"/>
            <a:ext cx="1447800" cy="2819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Web</a:t>
            </a:r>
          </a:p>
          <a:p>
            <a:pPr algn="ctr" eaLnBrk="1" hangingPunct="1">
              <a:spcBef>
                <a:spcPct val="0"/>
              </a:spcBef>
              <a:buClrTx/>
              <a:buFontTx/>
              <a:buNone/>
            </a:pPr>
            <a:r>
              <a:rPr lang="en-US" altLang="en-US" sz="1800">
                <a:latin typeface="Arial" panose="020B0604020202020204" pitchFamily="34" charset="0"/>
              </a:rPr>
              <a:t>Server</a:t>
            </a:r>
          </a:p>
        </p:txBody>
      </p:sp>
      <p:sp>
        <p:nvSpPr>
          <p:cNvPr id="55303" name="Rectangle 9">
            <a:extLst>
              <a:ext uri="{FF2B5EF4-FFF2-40B4-BE49-F238E27FC236}">
                <a16:creationId xmlns:a16="http://schemas.microsoft.com/office/drawing/2014/main" id="{0BEC020C-260A-4587-AA3B-1311BC39F499}"/>
              </a:ext>
            </a:extLst>
          </p:cNvPr>
          <p:cNvSpPr>
            <a:spLocks noChangeArrowheads="1"/>
          </p:cNvSpPr>
          <p:nvPr/>
        </p:nvSpPr>
        <p:spPr bwMode="auto">
          <a:xfrm>
            <a:off x="1676400" y="1524000"/>
            <a:ext cx="22098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endParaRPr lang="en-US" altLang="en-US" sz="1800">
              <a:latin typeface="Arial" panose="020B0604020202020204" pitchFamily="34" charset="0"/>
            </a:endParaRPr>
          </a:p>
        </p:txBody>
      </p:sp>
      <p:sp>
        <p:nvSpPr>
          <p:cNvPr id="55304" name="Text Box 10">
            <a:extLst>
              <a:ext uri="{FF2B5EF4-FFF2-40B4-BE49-F238E27FC236}">
                <a16:creationId xmlns:a16="http://schemas.microsoft.com/office/drawing/2014/main" id="{EE8DD379-0434-4EE6-9F88-07F50DA55924}"/>
              </a:ext>
            </a:extLst>
          </p:cNvPr>
          <p:cNvSpPr txBox="1">
            <a:spLocks noChangeArrowheads="1"/>
          </p:cNvSpPr>
          <p:nvPr/>
        </p:nvSpPr>
        <p:spPr bwMode="auto">
          <a:xfrm>
            <a:off x="2286000" y="1143001"/>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Client</a:t>
            </a:r>
          </a:p>
        </p:txBody>
      </p:sp>
      <p:sp>
        <p:nvSpPr>
          <p:cNvPr id="55305" name="Rectangle 11">
            <a:extLst>
              <a:ext uri="{FF2B5EF4-FFF2-40B4-BE49-F238E27FC236}">
                <a16:creationId xmlns:a16="http://schemas.microsoft.com/office/drawing/2014/main" id="{3761E62F-727F-4957-8E18-69B2316B4789}"/>
              </a:ext>
            </a:extLst>
          </p:cNvPr>
          <p:cNvSpPr>
            <a:spLocks noChangeArrowheads="1"/>
          </p:cNvSpPr>
          <p:nvPr/>
        </p:nvSpPr>
        <p:spPr bwMode="auto">
          <a:xfrm>
            <a:off x="7924800" y="1447800"/>
            <a:ext cx="22098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endParaRPr lang="en-US" altLang="en-US" sz="1800">
              <a:latin typeface="Arial" panose="020B0604020202020204" pitchFamily="34" charset="0"/>
            </a:endParaRPr>
          </a:p>
        </p:txBody>
      </p:sp>
      <p:sp>
        <p:nvSpPr>
          <p:cNvPr id="55306" name="Text Box 12">
            <a:extLst>
              <a:ext uri="{FF2B5EF4-FFF2-40B4-BE49-F238E27FC236}">
                <a16:creationId xmlns:a16="http://schemas.microsoft.com/office/drawing/2014/main" id="{A00D2D91-D047-4997-9087-1DE3E70DB739}"/>
              </a:ext>
            </a:extLst>
          </p:cNvPr>
          <p:cNvSpPr txBox="1">
            <a:spLocks noChangeArrowheads="1"/>
          </p:cNvSpPr>
          <p:nvPr/>
        </p:nvSpPr>
        <p:spPr bwMode="auto">
          <a:xfrm>
            <a:off x="8518525" y="110331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Server</a:t>
            </a:r>
          </a:p>
        </p:txBody>
      </p:sp>
      <p:sp>
        <p:nvSpPr>
          <p:cNvPr id="55307" name="AutoShape 13">
            <a:extLst>
              <a:ext uri="{FF2B5EF4-FFF2-40B4-BE49-F238E27FC236}">
                <a16:creationId xmlns:a16="http://schemas.microsoft.com/office/drawing/2014/main" id="{A244B61D-A6AE-40BA-92CE-314F7A0569EE}"/>
              </a:ext>
            </a:extLst>
          </p:cNvPr>
          <p:cNvSpPr>
            <a:spLocks noChangeArrowheads="1"/>
          </p:cNvSpPr>
          <p:nvPr/>
        </p:nvSpPr>
        <p:spPr bwMode="auto">
          <a:xfrm>
            <a:off x="2209800" y="5257800"/>
            <a:ext cx="1143000" cy="990600"/>
          </a:xfrm>
          <a:prstGeom prst="can">
            <a:avLst>
              <a:gd name="adj" fmla="val 25000"/>
            </a:avLst>
          </a:prstGeom>
          <a:solidFill>
            <a:schemeClr val="hlink"/>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Cache</a:t>
            </a:r>
          </a:p>
        </p:txBody>
      </p:sp>
      <p:sp>
        <p:nvSpPr>
          <p:cNvPr id="55308" name="Text Box 16">
            <a:extLst>
              <a:ext uri="{FF2B5EF4-FFF2-40B4-BE49-F238E27FC236}">
                <a16:creationId xmlns:a16="http://schemas.microsoft.com/office/drawing/2014/main" id="{6D949D10-93D1-4BBA-B216-91EB0F5EAFED}"/>
              </a:ext>
            </a:extLst>
          </p:cNvPr>
          <p:cNvSpPr txBox="1">
            <a:spLocks noChangeArrowheads="1"/>
          </p:cNvSpPr>
          <p:nvPr/>
        </p:nvSpPr>
        <p:spPr bwMode="auto">
          <a:xfrm>
            <a:off x="2193925" y="3617914"/>
            <a:ext cx="13271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b="1">
                <a:latin typeface="Arial" panose="020B0604020202020204" pitchFamily="34" charset="0"/>
              </a:rPr>
              <a:t>I need that</a:t>
            </a:r>
          </a:p>
          <a:p>
            <a:pPr eaLnBrk="1" hangingPunct="1">
              <a:spcBef>
                <a:spcPct val="0"/>
              </a:spcBef>
              <a:buClrTx/>
              <a:buFontTx/>
              <a:buNone/>
            </a:pPr>
            <a:r>
              <a:rPr lang="en-US" altLang="en-US" sz="1800" b="1">
                <a:latin typeface="Arial" panose="020B0604020202020204" pitchFamily="34" charset="0"/>
              </a:rPr>
              <a:t>image</a:t>
            </a:r>
          </a:p>
          <a:p>
            <a:pPr eaLnBrk="1" hangingPunct="1">
              <a:spcBef>
                <a:spcPct val="0"/>
              </a:spcBef>
              <a:buClrTx/>
              <a:buFontTx/>
              <a:buNone/>
            </a:pPr>
            <a:r>
              <a:rPr lang="en-US" altLang="en-US" sz="1800" b="1">
                <a:latin typeface="Arial" panose="020B0604020202020204" pitchFamily="34" charset="0"/>
              </a:rPr>
              <a:t>again…</a:t>
            </a:r>
          </a:p>
        </p:txBody>
      </p:sp>
    </p:spTree>
    <p:extLst>
      <p:ext uri="{BB962C8B-B14F-4D97-AF65-F5344CB8AC3E}">
        <p14:creationId xmlns:p14="http://schemas.microsoft.com/office/powerpoint/2010/main" val="2462666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4">
            <a:extLst>
              <a:ext uri="{FF2B5EF4-FFF2-40B4-BE49-F238E27FC236}">
                <a16:creationId xmlns:a16="http://schemas.microsoft.com/office/drawing/2014/main" id="{7AF49712-51BA-44DE-BDEC-A6048A8C29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33AEA4C6-4087-4280-9916-D678327DE353}" type="slidenum">
              <a:rPr lang="en-CA" altLang="en-US" sz="1400">
                <a:solidFill>
                  <a:schemeClr val="folHlink"/>
                </a:solidFill>
              </a:rPr>
              <a:pPr>
                <a:spcBef>
                  <a:spcPct val="0"/>
                </a:spcBef>
                <a:buClrTx/>
                <a:buFontTx/>
                <a:buNone/>
              </a:pPr>
              <a:t>48</a:t>
            </a:fld>
            <a:endParaRPr lang="en-CA" altLang="en-US" sz="1400">
              <a:solidFill>
                <a:schemeClr val="folHlink"/>
              </a:solidFill>
            </a:endParaRPr>
          </a:p>
        </p:txBody>
      </p:sp>
      <p:sp>
        <p:nvSpPr>
          <p:cNvPr id="56324" name="Rectangle 2">
            <a:extLst>
              <a:ext uri="{FF2B5EF4-FFF2-40B4-BE49-F238E27FC236}">
                <a16:creationId xmlns:a16="http://schemas.microsoft.com/office/drawing/2014/main" id="{A69A71C2-3C50-435C-BC26-DDE001B93D9B}"/>
              </a:ext>
            </a:extLst>
          </p:cNvPr>
          <p:cNvSpPr>
            <a:spLocks noGrp="1" noChangeArrowheads="1"/>
          </p:cNvSpPr>
          <p:nvPr>
            <p:ph type="title"/>
          </p:nvPr>
        </p:nvSpPr>
        <p:spPr/>
        <p:txBody>
          <a:bodyPr/>
          <a:lstStyle/>
          <a:p>
            <a:pPr eaLnBrk="1" hangingPunct="1"/>
            <a:r>
              <a:rPr lang="en-US" altLang="en-US"/>
              <a:t>Client Caching</a:t>
            </a:r>
          </a:p>
        </p:txBody>
      </p:sp>
      <p:sp>
        <p:nvSpPr>
          <p:cNvPr id="56325" name="Rectangle 3">
            <a:extLst>
              <a:ext uri="{FF2B5EF4-FFF2-40B4-BE49-F238E27FC236}">
                <a16:creationId xmlns:a16="http://schemas.microsoft.com/office/drawing/2014/main" id="{492E52E3-F925-40B9-B1A1-5187777DA6BF}"/>
              </a:ext>
            </a:extLst>
          </p:cNvPr>
          <p:cNvSpPr>
            <a:spLocks noChangeArrowheads="1"/>
          </p:cNvSpPr>
          <p:nvPr/>
        </p:nvSpPr>
        <p:spPr bwMode="auto">
          <a:xfrm>
            <a:off x="2057400" y="2057400"/>
            <a:ext cx="1447800" cy="2667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Browser</a:t>
            </a:r>
          </a:p>
        </p:txBody>
      </p:sp>
      <p:sp>
        <p:nvSpPr>
          <p:cNvPr id="56326" name="Rectangle 4">
            <a:extLst>
              <a:ext uri="{FF2B5EF4-FFF2-40B4-BE49-F238E27FC236}">
                <a16:creationId xmlns:a16="http://schemas.microsoft.com/office/drawing/2014/main" id="{0EC8709D-2A47-4308-8841-00D0B764BF2C}"/>
              </a:ext>
            </a:extLst>
          </p:cNvPr>
          <p:cNvSpPr>
            <a:spLocks noChangeArrowheads="1"/>
          </p:cNvSpPr>
          <p:nvPr/>
        </p:nvSpPr>
        <p:spPr bwMode="auto">
          <a:xfrm>
            <a:off x="8305800" y="2057400"/>
            <a:ext cx="1447800" cy="2819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Web</a:t>
            </a:r>
          </a:p>
          <a:p>
            <a:pPr algn="ctr" eaLnBrk="1" hangingPunct="1">
              <a:spcBef>
                <a:spcPct val="0"/>
              </a:spcBef>
              <a:buClrTx/>
              <a:buFontTx/>
              <a:buNone/>
            </a:pPr>
            <a:r>
              <a:rPr lang="en-US" altLang="en-US" sz="1800">
                <a:latin typeface="Arial" panose="020B0604020202020204" pitchFamily="34" charset="0"/>
              </a:rPr>
              <a:t>Server</a:t>
            </a:r>
          </a:p>
        </p:txBody>
      </p:sp>
      <p:sp>
        <p:nvSpPr>
          <p:cNvPr id="56327" name="Rectangle 5">
            <a:extLst>
              <a:ext uri="{FF2B5EF4-FFF2-40B4-BE49-F238E27FC236}">
                <a16:creationId xmlns:a16="http://schemas.microsoft.com/office/drawing/2014/main" id="{23D4593B-6071-435A-9711-74AC0A637AF8}"/>
              </a:ext>
            </a:extLst>
          </p:cNvPr>
          <p:cNvSpPr>
            <a:spLocks noChangeArrowheads="1"/>
          </p:cNvSpPr>
          <p:nvPr/>
        </p:nvSpPr>
        <p:spPr bwMode="auto">
          <a:xfrm>
            <a:off x="1676400" y="1524000"/>
            <a:ext cx="22098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endParaRPr lang="en-US" altLang="en-US" sz="1800">
              <a:latin typeface="Arial" panose="020B0604020202020204" pitchFamily="34" charset="0"/>
            </a:endParaRPr>
          </a:p>
        </p:txBody>
      </p:sp>
      <p:sp>
        <p:nvSpPr>
          <p:cNvPr id="56328" name="Text Box 6">
            <a:extLst>
              <a:ext uri="{FF2B5EF4-FFF2-40B4-BE49-F238E27FC236}">
                <a16:creationId xmlns:a16="http://schemas.microsoft.com/office/drawing/2014/main" id="{3F910E11-B77E-4BDD-BF68-C21DFF26DA25}"/>
              </a:ext>
            </a:extLst>
          </p:cNvPr>
          <p:cNvSpPr txBox="1">
            <a:spLocks noChangeArrowheads="1"/>
          </p:cNvSpPr>
          <p:nvPr/>
        </p:nvSpPr>
        <p:spPr bwMode="auto">
          <a:xfrm>
            <a:off x="2286000" y="1143001"/>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Client</a:t>
            </a:r>
          </a:p>
        </p:txBody>
      </p:sp>
      <p:sp>
        <p:nvSpPr>
          <p:cNvPr id="56329" name="Rectangle 7">
            <a:extLst>
              <a:ext uri="{FF2B5EF4-FFF2-40B4-BE49-F238E27FC236}">
                <a16:creationId xmlns:a16="http://schemas.microsoft.com/office/drawing/2014/main" id="{B51D2790-A643-40C5-893E-4DD762474A7E}"/>
              </a:ext>
            </a:extLst>
          </p:cNvPr>
          <p:cNvSpPr>
            <a:spLocks noChangeArrowheads="1"/>
          </p:cNvSpPr>
          <p:nvPr/>
        </p:nvSpPr>
        <p:spPr bwMode="auto">
          <a:xfrm>
            <a:off x="7924800" y="1447800"/>
            <a:ext cx="22098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endParaRPr lang="en-US" altLang="en-US" sz="1800">
              <a:latin typeface="Arial" panose="020B0604020202020204" pitchFamily="34" charset="0"/>
            </a:endParaRPr>
          </a:p>
        </p:txBody>
      </p:sp>
      <p:sp>
        <p:nvSpPr>
          <p:cNvPr id="56330" name="Text Box 8">
            <a:extLst>
              <a:ext uri="{FF2B5EF4-FFF2-40B4-BE49-F238E27FC236}">
                <a16:creationId xmlns:a16="http://schemas.microsoft.com/office/drawing/2014/main" id="{759C5FC4-DC52-4A5A-85E4-581316AAB9D4}"/>
              </a:ext>
            </a:extLst>
          </p:cNvPr>
          <p:cNvSpPr txBox="1">
            <a:spLocks noChangeArrowheads="1"/>
          </p:cNvSpPr>
          <p:nvPr/>
        </p:nvSpPr>
        <p:spPr bwMode="auto">
          <a:xfrm>
            <a:off x="8518525" y="110331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Server</a:t>
            </a:r>
          </a:p>
        </p:txBody>
      </p:sp>
      <p:sp>
        <p:nvSpPr>
          <p:cNvPr id="56331" name="AutoShape 9">
            <a:extLst>
              <a:ext uri="{FF2B5EF4-FFF2-40B4-BE49-F238E27FC236}">
                <a16:creationId xmlns:a16="http://schemas.microsoft.com/office/drawing/2014/main" id="{EDFE915B-BB38-49C0-A770-CE5F36239A6B}"/>
              </a:ext>
            </a:extLst>
          </p:cNvPr>
          <p:cNvSpPr>
            <a:spLocks noChangeArrowheads="1"/>
          </p:cNvSpPr>
          <p:nvPr/>
        </p:nvSpPr>
        <p:spPr bwMode="auto">
          <a:xfrm>
            <a:off x="2209800" y="5257800"/>
            <a:ext cx="1143000" cy="990600"/>
          </a:xfrm>
          <a:prstGeom prst="can">
            <a:avLst>
              <a:gd name="adj" fmla="val 25000"/>
            </a:avLst>
          </a:prstGeom>
          <a:solidFill>
            <a:schemeClr val="hlink"/>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Cache</a:t>
            </a:r>
          </a:p>
        </p:txBody>
      </p:sp>
      <p:sp>
        <p:nvSpPr>
          <p:cNvPr id="56332" name="Text Box 10">
            <a:extLst>
              <a:ext uri="{FF2B5EF4-FFF2-40B4-BE49-F238E27FC236}">
                <a16:creationId xmlns:a16="http://schemas.microsoft.com/office/drawing/2014/main" id="{5D0208F9-3099-43F9-B682-778A97C49DAC}"/>
              </a:ext>
            </a:extLst>
          </p:cNvPr>
          <p:cNvSpPr txBox="1">
            <a:spLocks noChangeArrowheads="1"/>
          </p:cNvSpPr>
          <p:nvPr/>
        </p:nvSpPr>
        <p:spPr bwMode="auto">
          <a:xfrm>
            <a:off x="2193925" y="3617914"/>
            <a:ext cx="1263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I need that</a:t>
            </a:r>
          </a:p>
          <a:p>
            <a:pPr eaLnBrk="1" hangingPunct="1">
              <a:spcBef>
                <a:spcPct val="0"/>
              </a:spcBef>
              <a:buClrTx/>
              <a:buFontTx/>
              <a:buNone/>
            </a:pPr>
            <a:r>
              <a:rPr lang="en-US" altLang="en-US" sz="1800">
                <a:latin typeface="Arial" panose="020B0604020202020204" pitchFamily="34" charset="0"/>
              </a:rPr>
              <a:t>image</a:t>
            </a:r>
          </a:p>
          <a:p>
            <a:pPr eaLnBrk="1" hangingPunct="1">
              <a:spcBef>
                <a:spcPct val="0"/>
              </a:spcBef>
              <a:buClrTx/>
              <a:buFontTx/>
              <a:buNone/>
            </a:pPr>
            <a:r>
              <a:rPr lang="en-US" altLang="en-US" sz="1800">
                <a:latin typeface="Arial" panose="020B0604020202020204" pitchFamily="34" charset="0"/>
              </a:rPr>
              <a:t>again…</a:t>
            </a:r>
          </a:p>
        </p:txBody>
      </p:sp>
      <p:sp>
        <p:nvSpPr>
          <p:cNvPr id="56333" name="Line 11">
            <a:extLst>
              <a:ext uri="{FF2B5EF4-FFF2-40B4-BE49-F238E27FC236}">
                <a16:creationId xmlns:a16="http://schemas.microsoft.com/office/drawing/2014/main" id="{D8CC5F35-D4F3-4EDA-B863-9387107D0F95}"/>
              </a:ext>
            </a:extLst>
          </p:cNvPr>
          <p:cNvSpPr>
            <a:spLocks noChangeShapeType="1"/>
          </p:cNvSpPr>
          <p:nvPr/>
        </p:nvSpPr>
        <p:spPr bwMode="auto">
          <a:xfrm>
            <a:off x="3581400" y="3276600"/>
            <a:ext cx="472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34" name="Text Box 12">
            <a:extLst>
              <a:ext uri="{FF2B5EF4-FFF2-40B4-BE49-F238E27FC236}">
                <a16:creationId xmlns:a16="http://schemas.microsoft.com/office/drawing/2014/main" id="{5E5116B8-6DA2-4E9A-900E-4A92469C96DE}"/>
              </a:ext>
            </a:extLst>
          </p:cNvPr>
          <p:cNvSpPr txBox="1">
            <a:spLocks noChangeArrowheads="1"/>
          </p:cNvSpPr>
          <p:nvPr/>
        </p:nvSpPr>
        <p:spPr bwMode="auto">
          <a:xfrm>
            <a:off x="4114800" y="2971801"/>
            <a:ext cx="268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 HTTP request for image</a:t>
            </a:r>
          </a:p>
        </p:txBody>
      </p:sp>
      <p:sp>
        <p:nvSpPr>
          <p:cNvPr id="56335" name="Line 13">
            <a:extLst>
              <a:ext uri="{FF2B5EF4-FFF2-40B4-BE49-F238E27FC236}">
                <a16:creationId xmlns:a16="http://schemas.microsoft.com/office/drawing/2014/main" id="{BBB7CAF9-737E-480F-B336-8BDC8204682A}"/>
              </a:ext>
            </a:extLst>
          </p:cNvPr>
          <p:cNvSpPr>
            <a:spLocks noChangeShapeType="1"/>
          </p:cNvSpPr>
          <p:nvPr/>
        </p:nvSpPr>
        <p:spPr bwMode="auto">
          <a:xfrm flipH="1">
            <a:off x="3581400" y="3810000"/>
            <a:ext cx="472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36" name="Text Box 14">
            <a:extLst>
              <a:ext uri="{FF2B5EF4-FFF2-40B4-BE49-F238E27FC236}">
                <a16:creationId xmlns:a16="http://schemas.microsoft.com/office/drawing/2014/main" id="{107D2DE7-F5A8-4053-8DD9-5129E4349546}"/>
              </a:ext>
            </a:extLst>
          </p:cNvPr>
          <p:cNvSpPr txBox="1">
            <a:spLocks noChangeArrowheads="1"/>
          </p:cNvSpPr>
          <p:nvPr/>
        </p:nvSpPr>
        <p:spPr bwMode="auto">
          <a:xfrm>
            <a:off x="4114800" y="3505201"/>
            <a:ext cx="357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HTTP response containing image</a:t>
            </a:r>
          </a:p>
        </p:txBody>
      </p:sp>
      <p:sp>
        <p:nvSpPr>
          <p:cNvPr id="56337" name="Text Box 15">
            <a:extLst>
              <a:ext uri="{FF2B5EF4-FFF2-40B4-BE49-F238E27FC236}">
                <a16:creationId xmlns:a16="http://schemas.microsoft.com/office/drawing/2014/main" id="{BC1C491C-0BD7-45B2-8E1B-8DE0E7E2F637}"/>
              </a:ext>
            </a:extLst>
          </p:cNvPr>
          <p:cNvSpPr txBox="1">
            <a:spLocks noChangeArrowheads="1"/>
          </p:cNvSpPr>
          <p:nvPr/>
        </p:nvSpPr>
        <p:spPr bwMode="auto">
          <a:xfrm>
            <a:off x="4860925" y="2246313"/>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b="1">
                <a:latin typeface="Arial" panose="020B0604020202020204" pitchFamily="34" charset="0"/>
              </a:rPr>
              <a:t>This…</a:t>
            </a:r>
          </a:p>
        </p:txBody>
      </p:sp>
    </p:spTree>
    <p:extLst>
      <p:ext uri="{BB962C8B-B14F-4D97-AF65-F5344CB8AC3E}">
        <p14:creationId xmlns:p14="http://schemas.microsoft.com/office/powerpoint/2010/main" val="1276644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a:extLst>
              <a:ext uri="{FF2B5EF4-FFF2-40B4-BE49-F238E27FC236}">
                <a16:creationId xmlns:a16="http://schemas.microsoft.com/office/drawing/2014/main" id="{A84DF1B4-285E-4D33-B018-4BED90056B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D35791F2-ABD2-49A5-8DA7-4DFA06B7E265}" type="slidenum">
              <a:rPr lang="en-CA" altLang="en-US" sz="1400">
                <a:solidFill>
                  <a:schemeClr val="folHlink"/>
                </a:solidFill>
              </a:rPr>
              <a:pPr>
                <a:spcBef>
                  <a:spcPct val="0"/>
                </a:spcBef>
                <a:buClrTx/>
                <a:buFontTx/>
                <a:buNone/>
              </a:pPr>
              <a:t>49</a:t>
            </a:fld>
            <a:endParaRPr lang="en-CA" altLang="en-US" sz="1400">
              <a:solidFill>
                <a:schemeClr val="folHlink"/>
              </a:solidFill>
            </a:endParaRPr>
          </a:p>
        </p:txBody>
      </p:sp>
      <p:sp>
        <p:nvSpPr>
          <p:cNvPr id="57348" name="Rectangle 2">
            <a:extLst>
              <a:ext uri="{FF2B5EF4-FFF2-40B4-BE49-F238E27FC236}">
                <a16:creationId xmlns:a16="http://schemas.microsoft.com/office/drawing/2014/main" id="{53567BA3-9414-4E37-AAF1-EF78ED00A20E}"/>
              </a:ext>
            </a:extLst>
          </p:cNvPr>
          <p:cNvSpPr>
            <a:spLocks noGrp="1" noChangeArrowheads="1"/>
          </p:cNvSpPr>
          <p:nvPr>
            <p:ph type="title"/>
          </p:nvPr>
        </p:nvSpPr>
        <p:spPr/>
        <p:txBody>
          <a:bodyPr/>
          <a:lstStyle/>
          <a:p>
            <a:pPr eaLnBrk="1" hangingPunct="1"/>
            <a:r>
              <a:rPr lang="en-US" altLang="en-US"/>
              <a:t>Client Caching</a:t>
            </a:r>
          </a:p>
        </p:txBody>
      </p:sp>
      <p:sp>
        <p:nvSpPr>
          <p:cNvPr id="57349" name="Rectangle 3">
            <a:extLst>
              <a:ext uri="{FF2B5EF4-FFF2-40B4-BE49-F238E27FC236}">
                <a16:creationId xmlns:a16="http://schemas.microsoft.com/office/drawing/2014/main" id="{44DB491C-ADCB-446E-9CA9-F62B235BFEB3}"/>
              </a:ext>
            </a:extLst>
          </p:cNvPr>
          <p:cNvSpPr>
            <a:spLocks noChangeArrowheads="1"/>
          </p:cNvSpPr>
          <p:nvPr/>
        </p:nvSpPr>
        <p:spPr bwMode="auto">
          <a:xfrm>
            <a:off x="2057400" y="2057400"/>
            <a:ext cx="1447800" cy="2667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Browser</a:t>
            </a:r>
          </a:p>
        </p:txBody>
      </p:sp>
      <p:sp>
        <p:nvSpPr>
          <p:cNvPr id="57350" name="Rectangle 4">
            <a:extLst>
              <a:ext uri="{FF2B5EF4-FFF2-40B4-BE49-F238E27FC236}">
                <a16:creationId xmlns:a16="http://schemas.microsoft.com/office/drawing/2014/main" id="{11BA6D83-F5F0-458F-9FFA-A7B24EAF3CB6}"/>
              </a:ext>
            </a:extLst>
          </p:cNvPr>
          <p:cNvSpPr>
            <a:spLocks noChangeArrowheads="1"/>
          </p:cNvSpPr>
          <p:nvPr/>
        </p:nvSpPr>
        <p:spPr bwMode="auto">
          <a:xfrm>
            <a:off x="8305800" y="2057400"/>
            <a:ext cx="1447800" cy="2819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Web</a:t>
            </a:r>
          </a:p>
          <a:p>
            <a:pPr algn="ctr" eaLnBrk="1" hangingPunct="1">
              <a:spcBef>
                <a:spcPct val="0"/>
              </a:spcBef>
              <a:buClrTx/>
              <a:buFontTx/>
              <a:buNone/>
            </a:pPr>
            <a:r>
              <a:rPr lang="en-US" altLang="en-US" sz="1800">
                <a:latin typeface="Arial" panose="020B0604020202020204" pitchFamily="34" charset="0"/>
              </a:rPr>
              <a:t>Server</a:t>
            </a:r>
          </a:p>
        </p:txBody>
      </p:sp>
      <p:sp>
        <p:nvSpPr>
          <p:cNvPr id="57351" name="Rectangle 5">
            <a:extLst>
              <a:ext uri="{FF2B5EF4-FFF2-40B4-BE49-F238E27FC236}">
                <a16:creationId xmlns:a16="http://schemas.microsoft.com/office/drawing/2014/main" id="{B21D931C-4880-4DDE-AB92-3C629BBA36B0}"/>
              </a:ext>
            </a:extLst>
          </p:cNvPr>
          <p:cNvSpPr>
            <a:spLocks noChangeArrowheads="1"/>
          </p:cNvSpPr>
          <p:nvPr/>
        </p:nvSpPr>
        <p:spPr bwMode="auto">
          <a:xfrm>
            <a:off x="1676400" y="1524000"/>
            <a:ext cx="22098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endParaRPr lang="en-US" altLang="en-US" sz="1800">
              <a:latin typeface="Arial" panose="020B0604020202020204" pitchFamily="34" charset="0"/>
            </a:endParaRPr>
          </a:p>
        </p:txBody>
      </p:sp>
      <p:sp>
        <p:nvSpPr>
          <p:cNvPr id="57352" name="Text Box 6">
            <a:extLst>
              <a:ext uri="{FF2B5EF4-FFF2-40B4-BE49-F238E27FC236}">
                <a16:creationId xmlns:a16="http://schemas.microsoft.com/office/drawing/2014/main" id="{17B08371-6A35-47B9-9A44-839820D358F9}"/>
              </a:ext>
            </a:extLst>
          </p:cNvPr>
          <p:cNvSpPr txBox="1">
            <a:spLocks noChangeArrowheads="1"/>
          </p:cNvSpPr>
          <p:nvPr/>
        </p:nvSpPr>
        <p:spPr bwMode="auto">
          <a:xfrm>
            <a:off x="2286000" y="1143001"/>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Client</a:t>
            </a:r>
          </a:p>
        </p:txBody>
      </p:sp>
      <p:sp>
        <p:nvSpPr>
          <p:cNvPr id="57353" name="Rectangle 7">
            <a:extLst>
              <a:ext uri="{FF2B5EF4-FFF2-40B4-BE49-F238E27FC236}">
                <a16:creationId xmlns:a16="http://schemas.microsoft.com/office/drawing/2014/main" id="{AA5BB6A1-4924-4C8B-B094-BB55A5C25077}"/>
              </a:ext>
            </a:extLst>
          </p:cNvPr>
          <p:cNvSpPr>
            <a:spLocks noChangeArrowheads="1"/>
          </p:cNvSpPr>
          <p:nvPr/>
        </p:nvSpPr>
        <p:spPr bwMode="auto">
          <a:xfrm>
            <a:off x="7924800" y="1447800"/>
            <a:ext cx="22098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endParaRPr lang="en-US" altLang="en-US" sz="1800">
              <a:latin typeface="Arial" panose="020B0604020202020204" pitchFamily="34" charset="0"/>
            </a:endParaRPr>
          </a:p>
        </p:txBody>
      </p:sp>
      <p:sp>
        <p:nvSpPr>
          <p:cNvPr id="57354" name="Text Box 8">
            <a:extLst>
              <a:ext uri="{FF2B5EF4-FFF2-40B4-BE49-F238E27FC236}">
                <a16:creationId xmlns:a16="http://schemas.microsoft.com/office/drawing/2014/main" id="{673BED58-0D14-4CA2-8ED3-D57F24E5E880}"/>
              </a:ext>
            </a:extLst>
          </p:cNvPr>
          <p:cNvSpPr txBox="1">
            <a:spLocks noChangeArrowheads="1"/>
          </p:cNvSpPr>
          <p:nvPr/>
        </p:nvSpPr>
        <p:spPr bwMode="auto">
          <a:xfrm>
            <a:off x="8518525" y="110331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Server</a:t>
            </a:r>
          </a:p>
        </p:txBody>
      </p:sp>
      <p:sp>
        <p:nvSpPr>
          <p:cNvPr id="57355" name="AutoShape 9">
            <a:extLst>
              <a:ext uri="{FF2B5EF4-FFF2-40B4-BE49-F238E27FC236}">
                <a16:creationId xmlns:a16="http://schemas.microsoft.com/office/drawing/2014/main" id="{796D6931-58FF-4B95-B3F9-709993A27EA3}"/>
              </a:ext>
            </a:extLst>
          </p:cNvPr>
          <p:cNvSpPr>
            <a:spLocks noChangeArrowheads="1"/>
          </p:cNvSpPr>
          <p:nvPr/>
        </p:nvSpPr>
        <p:spPr bwMode="auto">
          <a:xfrm>
            <a:off x="2209800" y="5257800"/>
            <a:ext cx="1143000" cy="990600"/>
          </a:xfrm>
          <a:prstGeom prst="can">
            <a:avLst>
              <a:gd name="adj" fmla="val 25000"/>
            </a:avLst>
          </a:prstGeom>
          <a:solidFill>
            <a:schemeClr val="hlink"/>
          </a:solidFill>
          <a:ln w="9525">
            <a:solidFill>
              <a:schemeClr val="tx1"/>
            </a:solidFill>
            <a:round/>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Cache</a:t>
            </a:r>
          </a:p>
        </p:txBody>
      </p:sp>
      <p:sp>
        <p:nvSpPr>
          <p:cNvPr id="57356" name="Text Box 10">
            <a:extLst>
              <a:ext uri="{FF2B5EF4-FFF2-40B4-BE49-F238E27FC236}">
                <a16:creationId xmlns:a16="http://schemas.microsoft.com/office/drawing/2014/main" id="{F59C3E55-A0A7-4D02-840C-EE0AE4E7FD5F}"/>
              </a:ext>
            </a:extLst>
          </p:cNvPr>
          <p:cNvSpPr txBox="1">
            <a:spLocks noChangeArrowheads="1"/>
          </p:cNvSpPr>
          <p:nvPr/>
        </p:nvSpPr>
        <p:spPr bwMode="auto">
          <a:xfrm>
            <a:off x="2193925" y="3617914"/>
            <a:ext cx="1263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I need that</a:t>
            </a:r>
          </a:p>
          <a:p>
            <a:pPr eaLnBrk="1" hangingPunct="1">
              <a:spcBef>
                <a:spcPct val="0"/>
              </a:spcBef>
              <a:buClrTx/>
              <a:buFontTx/>
              <a:buNone/>
            </a:pPr>
            <a:r>
              <a:rPr lang="en-US" altLang="en-US" sz="1800">
                <a:latin typeface="Arial" panose="020B0604020202020204" pitchFamily="34" charset="0"/>
              </a:rPr>
              <a:t>image</a:t>
            </a:r>
          </a:p>
          <a:p>
            <a:pPr eaLnBrk="1" hangingPunct="1">
              <a:spcBef>
                <a:spcPct val="0"/>
              </a:spcBef>
              <a:buClrTx/>
              <a:buFontTx/>
              <a:buNone/>
            </a:pPr>
            <a:r>
              <a:rPr lang="en-US" altLang="en-US" sz="1800">
                <a:latin typeface="Arial" panose="020B0604020202020204" pitchFamily="34" charset="0"/>
              </a:rPr>
              <a:t>again…</a:t>
            </a:r>
          </a:p>
        </p:txBody>
      </p:sp>
      <p:sp>
        <p:nvSpPr>
          <p:cNvPr id="57357" name="Line 11">
            <a:extLst>
              <a:ext uri="{FF2B5EF4-FFF2-40B4-BE49-F238E27FC236}">
                <a16:creationId xmlns:a16="http://schemas.microsoft.com/office/drawing/2014/main" id="{4757C726-DC68-4E37-8A0E-EDB288867E5F}"/>
              </a:ext>
            </a:extLst>
          </p:cNvPr>
          <p:cNvSpPr>
            <a:spLocks noChangeShapeType="1"/>
          </p:cNvSpPr>
          <p:nvPr/>
        </p:nvSpPr>
        <p:spPr bwMode="auto">
          <a:xfrm flipV="1">
            <a:off x="2743200" y="4724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58" name="Text Box 12">
            <a:extLst>
              <a:ext uri="{FF2B5EF4-FFF2-40B4-BE49-F238E27FC236}">
                <a16:creationId xmlns:a16="http://schemas.microsoft.com/office/drawing/2014/main" id="{8478FF52-84D4-4ECD-9C80-7944CB89A042}"/>
              </a:ext>
            </a:extLst>
          </p:cNvPr>
          <p:cNvSpPr txBox="1">
            <a:spLocks noChangeArrowheads="1"/>
          </p:cNvSpPr>
          <p:nvPr/>
        </p:nvSpPr>
        <p:spPr bwMode="auto">
          <a:xfrm>
            <a:off x="1889125" y="4760913"/>
            <a:ext cx="806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Get</a:t>
            </a:r>
            <a:br>
              <a:rPr lang="en-US" altLang="en-US" sz="1800">
                <a:latin typeface="Arial" panose="020B0604020202020204" pitchFamily="34" charset="0"/>
              </a:rPr>
            </a:br>
            <a:r>
              <a:rPr lang="en-US" altLang="en-US" sz="1800">
                <a:latin typeface="Arial" panose="020B0604020202020204" pitchFamily="34" charset="0"/>
              </a:rPr>
              <a:t>image</a:t>
            </a:r>
          </a:p>
        </p:txBody>
      </p:sp>
      <p:sp>
        <p:nvSpPr>
          <p:cNvPr id="57359" name="Text Box 13">
            <a:extLst>
              <a:ext uri="{FF2B5EF4-FFF2-40B4-BE49-F238E27FC236}">
                <a16:creationId xmlns:a16="http://schemas.microsoft.com/office/drawing/2014/main" id="{B097E93B-D029-4B6A-A869-B2FC13CE08BD}"/>
              </a:ext>
            </a:extLst>
          </p:cNvPr>
          <p:cNvSpPr txBox="1">
            <a:spLocks noChangeArrowheads="1"/>
          </p:cNvSpPr>
          <p:nvPr/>
        </p:nvSpPr>
        <p:spPr bwMode="auto">
          <a:xfrm>
            <a:off x="3870325" y="47609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b="1">
                <a:latin typeface="Arial" panose="020B0604020202020204" pitchFamily="34" charset="0"/>
              </a:rPr>
              <a:t>… or this</a:t>
            </a:r>
          </a:p>
        </p:txBody>
      </p:sp>
    </p:spTree>
    <p:extLst>
      <p:ext uri="{BB962C8B-B14F-4D97-AF65-F5344CB8AC3E}">
        <p14:creationId xmlns:p14="http://schemas.microsoft.com/office/powerpoint/2010/main" val="300479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5EF3F-65C8-4F39-81F8-F9AEBAE71187}"/>
              </a:ext>
            </a:extLst>
          </p:cNvPr>
          <p:cNvSpPr txBox="1"/>
          <p:nvPr/>
        </p:nvSpPr>
        <p:spPr>
          <a:xfrm>
            <a:off x="1308295" y="1097280"/>
            <a:ext cx="8792308" cy="2862322"/>
          </a:xfrm>
          <a:prstGeom prst="rect">
            <a:avLst/>
          </a:prstGeom>
          <a:noFill/>
        </p:spPr>
        <p:txBody>
          <a:bodyPr wrap="square" rtlCol="0">
            <a:spAutoFit/>
          </a:bodyPr>
          <a:lstStyle/>
          <a:p>
            <a:r>
              <a:rPr lang="en-US" dirty="0"/>
              <a:t>Mid Term						15 Marks</a:t>
            </a:r>
          </a:p>
          <a:p>
            <a:r>
              <a:rPr lang="en-US" dirty="0"/>
              <a:t>Internal Assessment Evaluation			10 Marks</a:t>
            </a:r>
          </a:p>
          <a:p>
            <a:endParaRPr lang="en-US" dirty="0"/>
          </a:p>
          <a:p>
            <a:r>
              <a:rPr lang="en-US" dirty="0"/>
              <a:t>4 Quizzes 					1 Mark Each</a:t>
            </a:r>
          </a:p>
          <a:p>
            <a:r>
              <a:rPr lang="en-US" dirty="0"/>
              <a:t>3 Quizzes before Mid Term</a:t>
            </a:r>
          </a:p>
          <a:p>
            <a:r>
              <a:rPr lang="en-US" dirty="0"/>
              <a:t>1 Quiz After Mid Term</a:t>
            </a:r>
          </a:p>
          <a:p>
            <a:endParaRPr lang="en-US" dirty="0"/>
          </a:p>
          <a:p>
            <a:r>
              <a:rPr lang="en-US" dirty="0"/>
              <a:t>One Case Study					2 Marks</a:t>
            </a:r>
          </a:p>
          <a:p>
            <a:r>
              <a:rPr lang="en-US" dirty="0"/>
              <a:t>One Class Test					4 Marks</a:t>
            </a:r>
          </a:p>
          <a:p>
            <a:endParaRPr lang="en-US" dirty="0"/>
          </a:p>
        </p:txBody>
      </p:sp>
    </p:spTree>
    <p:extLst>
      <p:ext uri="{BB962C8B-B14F-4D97-AF65-F5344CB8AC3E}">
        <p14:creationId xmlns:p14="http://schemas.microsoft.com/office/powerpoint/2010/main" val="3854265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5">
            <a:extLst>
              <a:ext uri="{FF2B5EF4-FFF2-40B4-BE49-F238E27FC236}">
                <a16:creationId xmlns:a16="http://schemas.microsoft.com/office/drawing/2014/main" id="{C6E3E658-B218-4AFE-9C05-41EBF05690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376BAF43-B8B4-46B9-AA64-F93915499182}" type="slidenum">
              <a:rPr lang="en-CA" altLang="en-US" sz="1400">
                <a:solidFill>
                  <a:schemeClr val="folHlink"/>
                </a:solidFill>
              </a:rPr>
              <a:pPr>
                <a:spcBef>
                  <a:spcPct val="0"/>
                </a:spcBef>
                <a:buClrTx/>
                <a:buFontTx/>
                <a:buNone/>
              </a:pPr>
              <a:t>50</a:t>
            </a:fld>
            <a:endParaRPr lang="en-CA" altLang="en-US" sz="1400">
              <a:solidFill>
                <a:schemeClr val="folHlink"/>
              </a:solidFill>
            </a:endParaRPr>
          </a:p>
        </p:txBody>
      </p:sp>
      <p:sp>
        <p:nvSpPr>
          <p:cNvPr id="58372" name="Rectangle 2">
            <a:extLst>
              <a:ext uri="{FF2B5EF4-FFF2-40B4-BE49-F238E27FC236}">
                <a16:creationId xmlns:a16="http://schemas.microsoft.com/office/drawing/2014/main" id="{D12A9CB9-3B25-47FC-AD88-C44CF6E8B88F}"/>
              </a:ext>
            </a:extLst>
          </p:cNvPr>
          <p:cNvSpPr>
            <a:spLocks noGrp="1" noChangeArrowheads="1"/>
          </p:cNvSpPr>
          <p:nvPr>
            <p:ph type="title"/>
          </p:nvPr>
        </p:nvSpPr>
        <p:spPr/>
        <p:txBody>
          <a:bodyPr/>
          <a:lstStyle/>
          <a:p>
            <a:pPr eaLnBrk="1" hangingPunct="1"/>
            <a:r>
              <a:rPr lang="en-US" altLang="en-US"/>
              <a:t>Client Caching</a:t>
            </a:r>
          </a:p>
        </p:txBody>
      </p:sp>
      <p:sp>
        <p:nvSpPr>
          <p:cNvPr id="58373" name="Rectangle 3">
            <a:extLst>
              <a:ext uri="{FF2B5EF4-FFF2-40B4-BE49-F238E27FC236}">
                <a16:creationId xmlns:a16="http://schemas.microsoft.com/office/drawing/2014/main" id="{0B5E3B9B-5D68-49EA-A70D-33AEADC5D469}"/>
              </a:ext>
            </a:extLst>
          </p:cNvPr>
          <p:cNvSpPr>
            <a:spLocks noGrp="1" noChangeArrowheads="1"/>
          </p:cNvSpPr>
          <p:nvPr>
            <p:ph type="body" idx="1"/>
          </p:nvPr>
        </p:nvSpPr>
        <p:spPr/>
        <p:txBody>
          <a:bodyPr/>
          <a:lstStyle/>
          <a:p>
            <a:pPr eaLnBrk="1" hangingPunct="1"/>
            <a:r>
              <a:rPr lang="en-US" altLang="en-US"/>
              <a:t>Cache advantages</a:t>
            </a:r>
          </a:p>
          <a:p>
            <a:pPr lvl="1" eaLnBrk="1" hangingPunct="1"/>
            <a:r>
              <a:rPr lang="en-US" altLang="en-US"/>
              <a:t>(Much) faster than HTTP request/response</a:t>
            </a:r>
          </a:p>
          <a:p>
            <a:pPr lvl="1" eaLnBrk="1" hangingPunct="1"/>
            <a:r>
              <a:rPr lang="en-US" altLang="en-US"/>
              <a:t>Less network traffic</a:t>
            </a:r>
          </a:p>
          <a:p>
            <a:pPr lvl="1" eaLnBrk="1" hangingPunct="1"/>
            <a:r>
              <a:rPr lang="en-US" altLang="en-US"/>
              <a:t>Less load on server</a:t>
            </a:r>
          </a:p>
          <a:p>
            <a:pPr eaLnBrk="1" hangingPunct="1"/>
            <a:r>
              <a:rPr lang="en-US" altLang="en-US"/>
              <a:t>Cache disadvantage</a:t>
            </a:r>
          </a:p>
          <a:p>
            <a:pPr lvl="1" eaLnBrk="1" hangingPunct="1"/>
            <a:r>
              <a:rPr lang="en-US" altLang="en-US"/>
              <a:t>Cached copy of resource may be </a:t>
            </a:r>
            <a:r>
              <a:rPr lang="en-US" altLang="en-US">
                <a:solidFill>
                  <a:schemeClr val="hlink"/>
                </a:solidFill>
              </a:rPr>
              <a:t>invalid</a:t>
            </a:r>
            <a:r>
              <a:rPr lang="en-US" altLang="en-US"/>
              <a:t> (inconsistent with remote version)</a:t>
            </a:r>
          </a:p>
        </p:txBody>
      </p:sp>
    </p:spTree>
    <p:extLst>
      <p:ext uri="{BB962C8B-B14F-4D97-AF65-F5344CB8AC3E}">
        <p14:creationId xmlns:p14="http://schemas.microsoft.com/office/powerpoint/2010/main" val="2502187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5">
            <a:extLst>
              <a:ext uri="{FF2B5EF4-FFF2-40B4-BE49-F238E27FC236}">
                <a16:creationId xmlns:a16="http://schemas.microsoft.com/office/drawing/2014/main" id="{CC171A9C-1CDF-4FCC-BC71-8866B0C8D98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709E87F9-50A8-41B2-AF39-829D2C69C11E}" type="slidenum">
              <a:rPr lang="en-CA" altLang="en-US" sz="1400">
                <a:solidFill>
                  <a:schemeClr val="folHlink"/>
                </a:solidFill>
              </a:rPr>
              <a:pPr>
                <a:spcBef>
                  <a:spcPct val="0"/>
                </a:spcBef>
                <a:buClrTx/>
                <a:buFontTx/>
                <a:buNone/>
              </a:pPr>
              <a:t>51</a:t>
            </a:fld>
            <a:endParaRPr lang="en-CA" altLang="en-US" sz="1400">
              <a:solidFill>
                <a:schemeClr val="folHlink"/>
              </a:solidFill>
            </a:endParaRPr>
          </a:p>
        </p:txBody>
      </p:sp>
      <p:sp>
        <p:nvSpPr>
          <p:cNvPr id="59396" name="Rectangle 2">
            <a:extLst>
              <a:ext uri="{FF2B5EF4-FFF2-40B4-BE49-F238E27FC236}">
                <a16:creationId xmlns:a16="http://schemas.microsoft.com/office/drawing/2014/main" id="{4BE2B0D7-D763-4646-874B-FE38EFB27207}"/>
              </a:ext>
            </a:extLst>
          </p:cNvPr>
          <p:cNvSpPr>
            <a:spLocks noGrp="1" noChangeArrowheads="1"/>
          </p:cNvSpPr>
          <p:nvPr>
            <p:ph type="title"/>
          </p:nvPr>
        </p:nvSpPr>
        <p:spPr/>
        <p:txBody>
          <a:bodyPr/>
          <a:lstStyle/>
          <a:p>
            <a:pPr eaLnBrk="1" hangingPunct="1"/>
            <a:r>
              <a:rPr lang="en-US" altLang="en-US"/>
              <a:t>Client Caching</a:t>
            </a:r>
          </a:p>
        </p:txBody>
      </p:sp>
      <p:sp>
        <p:nvSpPr>
          <p:cNvPr id="59397" name="Rectangle 3">
            <a:extLst>
              <a:ext uri="{FF2B5EF4-FFF2-40B4-BE49-F238E27FC236}">
                <a16:creationId xmlns:a16="http://schemas.microsoft.com/office/drawing/2014/main" id="{B634988F-AF4A-4CED-B734-80001B0CC144}"/>
              </a:ext>
            </a:extLst>
          </p:cNvPr>
          <p:cNvSpPr>
            <a:spLocks noGrp="1" noChangeArrowheads="1"/>
          </p:cNvSpPr>
          <p:nvPr>
            <p:ph type="body" idx="1"/>
          </p:nvPr>
        </p:nvSpPr>
        <p:spPr/>
        <p:txBody>
          <a:bodyPr/>
          <a:lstStyle/>
          <a:p>
            <a:pPr eaLnBrk="1" hangingPunct="1"/>
            <a:r>
              <a:rPr lang="en-US" altLang="en-US"/>
              <a:t>Validating cached resource:</a:t>
            </a:r>
          </a:p>
          <a:p>
            <a:pPr lvl="1" eaLnBrk="1" hangingPunct="1"/>
            <a:r>
              <a:rPr lang="en-US" altLang="en-US"/>
              <a:t>Send HTTP HEAD request and check Last-Modified or ETag header in response</a:t>
            </a:r>
          </a:p>
          <a:p>
            <a:pPr lvl="1" eaLnBrk="1" hangingPunct="1"/>
            <a:r>
              <a:rPr lang="en-US" altLang="en-US"/>
              <a:t>Compare current date/time with Expires header sent in response containing resource</a:t>
            </a:r>
          </a:p>
          <a:p>
            <a:pPr lvl="1" eaLnBrk="1" hangingPunct="1"/>
            <a:r>
              <a:rPr lang="en-US" altLang="en-US"/>
              <a:t>If no Expires header was sent, use heuristic algorithm to estimate value for Expires</a:t>
            </a:r>
          </a:p>
          <a:p>
            <a:pPr lvl="2" eaLnBrk="1" hangingPunct="1"/>
            <a:r>
              <a:rPr lang="en-US" altLang="en-US"/>
              <a:t>Ex: Expires = 0.01 * (Date – Last-Modified) + Date</a:t>
            </a:r>
          </a:p>
          <a:p>
            <a:pPr lvl="1" eaLnBrk="1" hangingPunct="1"/>
            <a:endParaRPr lang="en-US" altLang="en-US"/>
          </a:p>
          <a:p>
            <a:pPr lvl="1" eaLnBrk="1" hangingPunct="1"/>
            <a:endParaRPr lang="en-US" altLang="en-US"/>
          </a:p>
        </p:txBody>
      </p:sp>
    </p:spTree>
    <p:extLst>
      <p:ext uri="{BB962C8B-B14F-4D97-AF65-F5344CB8AC3E}">
        <p14:creationId xmlns:p14="http://schemas.microsoft.com/office/powerpoint/2010/main" val="4209316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5">
            <a:extLst>
              <a:ext uri="{FF2B5EF4-FFF2-40B4-BE49-F238E27FC236}">
                <a16:creationId xmlns:a16="http://schemas.microsoft.com/office/drawing/2014/main" id="{9DC11B67-18C2-4A90-88AB-823B473856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F6ACB692-D86C-4C3D-8133-BCE2DE2C5AA7}" type="slidenum">
              <a:rPr lang="en-CA" altLang="en-US" sz="1400">
                <a:solidFill>
                  <a:schemeClr val="folHlink"/>
                </a:solidFill>
              </a:rPr>
              <a:pPr>
                <a:spcBef>
                  <a:spcPct val="0"/>
                </a:spcBef>
                <a:buClrTx/>
                <a:buFontTx/>
                <a:buNone/>
              </a:pPr>
              <a:t>52</a:t>
            </a:fld>
            <a:endParaRPr lang="en-CA" altLang="en-US" sz="1400">
              <a:solidFill>
                <a:schemeClr val="folHlink"/>
              </a:solidFill>
            </a:endParaRPr>
          </a:p>
        </p:txBody>
      </p:sp>
      <p:sp>
        <p:nvSpPr>
          <p:cNvPr id="60420" name="Rectangle 2">
            <a:extLst>
              <a:ext uri="{FF2B5EF4-FFF2-40B4-BE49-F238E27FC236}">
                <a16:creationId xmlns:a16="http://schemas.microsoft.com/office/drawing/2014/main" id="{99BC4CC8-05D8-4085-A430-26EE435D9465}"/>
              </a:ext>
            </a:extLst>
          </p:cNvPr>
          <p:cNvSpPr>
            <a:spLocks noGrp="1" noChangeArrowheads="1"/>
          </p:cNvSpPr>
          <p:nvPr>
            <p:ph type="title"/>
          </p:nvPr>
        </p:nvSpPr>
        <p:spPr/>
        <p:txBody>
          <a:bodyPr/>
          <a:lstStyle/>
          <a:p>
            <a:pPr eaLnBrk="1" hangingPunct="1"/>
            <a:r>
              <a:rPr lang="en-US" altLang="en-US"/>
              <a:t>Character Sets</a:t>
            </a:r>
          </a:p>
        </p:txBody>
      </p:sp>
      <p:sp>
        <p:nvSpPr>
          <p:cNvPr id="60421" name="Rectangle 3">
            <a:extLst>
              <a:ext uri="{FF2B5EF4-FFF2-40B4-BE49-F238E27FC236}">
                <a16:creationId xmlns:a16="http://schemas.microsoft.com/office/drawing/2014/main" id="{3FC63AF7-1F42-4BA6-9067-D0C99E304DFB}"/>
              </a:ext>
            </a:extLst>
          </p:cNvPr>
          <p:cNvSpPr>
            <a:spLocks noGrp="1" noChangeArrowheads="1"/>
          </p:cNvSpPr>
          <p:nvPr>
            <p:ph type="body" idx="1"/>
          </p:nvPr>
        </p:nvSpPr>
        <p:spPr/>
        <p:txBody>
          <a:bodyPr>
            <a:normAutofit lnSpcReduction="10000"/>
          </a:bodyPr>
          <a:lstStyle/>
          <a:p>
            <a:pPr eaLnBrk="1" hangingPunct="1">
              <a:lnSpc>
                <a:spcPct val="90000"/>
              </a:lnSpc>
            </a:pPr>
            <a:r>
              <a:rPr lang="en-US" altLang="en-US"/>
              <a:t>Every document is represented by a string of integer values (</a:t>
            </a:r>
            <a:r>
              <a:rPr lang="en-US" altLang="en-US">
                <a:solidFill>
                  <a:schemeClr val="hlink"/>
                </a:solidFill>
              </a:rPr>
              <a:t>code points</a:t>
            </a:r>
            <a:r>
              <a:rPr lang="en-US" altLang="en-US"/>
              <a:t>)</a:t>
            </a:r>
          </a:p>
          <a:p>
            <a:pPr eaLnBrk="1" hangingPunct="1">
              <a:lnSpc>
                <a:spcPct val="90000"/>
              </a:lnSpc>
            </a:pPr>
            <a:r>
              <a:rPr lang="en-US" altLang="en-US"/>
              <a:t>The mapping from code points to characters is defined by a </a:t>
            </a:r>
            <a:r>
              <a:rPr lang="en-US" altLang="en-US">
                <a:solidFill>
                  <a:schemeClr val="hlink"/>
                </a:solidFill>
              </a:rPr>
              <a:t>character set</a:t>
            </a:r>
          </a:p>
          <a:p>
            <a:pPr eaLnBrk="1" hangingPunct="1">
              <a:lnSpc>
                <a:spcPct val="90000"/>
              </a:lnSpc>
            </a:pPr>
            <a:r>
              <a:rPr lang="en-US" altLang="en-US"/>
              <a:t>Some header fields have character set values:</a:t>
            </a:r>
          </a:p>
          <a:p>
            <a:pPr lvl="1" eaLnBrk="1" hangingPunct="1">
              <a:lnSpc>
                <a:spcPct val="90000"/>
              </a:lnSpc>
            </a:pPr>
            <a:r>
              <a:rPr lang="en-US" altLang="en-US">
                <a:solidFill>
                  <a:schemeClr val="accent2"/>
                </a:solidFill>
              </a:rPr>
              <a:t>Accept-Charset</a:t>
            </a:r>
            <a:r>
              <a:rPr lang="en-US" altLang="en-US"/>
              <a:t>: request header listing character sets that the client can recognize</a:t>
            </a:r>
          </a:p>
          <a:p>
            <a:pPr lvl="2" eaLnBrk="1" hangingPunct="1">
              <a:lnSpc>
                <a:spcPct val="90000"/>
              </a:lnSpc>
            </a:pPr>
            <a:r>
              <a:rPr lang="en-US" altLang="en-US"/>
              <a:t>Ex: accept-charset: ISO-8859-1,utf-8;q=0.7,*;q=0.5</a:t>
            </a:r>
          </a:p>
          <a:p>
            <a:pPr lvl="1" eaLnBrk="1" hangingPunct="1">
              <a:lnSpc>
                <a:spcPct val="90000"/>
              </a:lnSpc>
            </a:pPr>
            <a:r>
              <a:rPr lang="en-US" altLang="en-US">
                <a:solidFill>
                  <a:schemeClr val="accent2"/>
                </a:solidFill>
              </a:rPr>
              <a:t>Content-Type</a:t>
            </a:r>
            <a:r>
              <a:rPr lang="en-US" altLang="en-US"/>
              <a:t>: can include character set used to represent the body of the HTTP message</a:t>
            </a:r>
          </a:p>
          <a:p>
            <a:pPr lvl="2" eaLnBrk="1" hangingPunct="1">
              <a:lnSpc>
                <a:spcPct val="90000"/>
              </a:lnSpc>
            </a:pPr>
            <a:r>
              <a:rPr lang="en-US" altLang="en-US"/>
              <a:t>Ex: Content-Type: text/html; charset=UTF-8</a:t>
            </a:r>
          </a:p>
        </p:txBody>
      </p:sp>
    </p:spTree>
    <p:extLst>
      <p:ext uri="{BB962C8B-B14F-4D97-AF65-F5344CB8AC3E}">
        <p14:creationId xmlns:p14="http://schemas.microsoft.com/office/powerpoint/2010/main" val="1653865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5">
            <a:extLst>
              <a:ext uri="{FF2B5EF4-FFF2-40B4-BE49-F238E27FC236}">
                <a16:creationId xmlns:a16="http://schemas.microsoft.com/office/drawing/2014/main" id="{108A56CF-0E07-446A-83FA-71B54ACA6C4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3DE2034F-FC30-4BC1-ABAC-BBC7E01C970C}" type="slidenum">
              <a:rPr lang="en-CA" altLang="en-US" sz="1400">
                <a:solidFill>
                  <a:schemeClr val="folHlink"/>
                </a:solidFill>
              </a:rPr>
              <a:pPr>
                <a:spcBef>
                  <a:spcPct val="0"/>
                </a:spcBef>
                <a:buClrTx/>
                <a:buFontTx/>
                <a:buNone/>
              </a:pPr>
              <a:t>53</a:t>
            </a:fld>
            <a:endParaRPr lang="en-CA" altLang="en-US" sz="1400">
              <a:solidFill>
                <a:schemeClr val="folHlink"/>
              </a:solidFill>
            </a:endParaRPr>
          </a:p>
        </p:txBody>
      </p:sp>
      <p:sp>
        <p:nvSpPr>
          <p:cNvPr id="61444" name="Rectangle 2">
            <a:extLst>
              <a:ext uri="{FF2B5EF4-FFF2-40B4-BE49-F238E27FC236}">
                <a16:creationId xmlns:a16="http://schemas.microsoft.com/office/drawing/2014/main" id="{68CEAECB-D429-4FA1-BAE2-5A863EAC0AE0}"/>
              </a:ext>
            </a:extLst>
          </p:cNvPr>
          <p:cNvSpPr>
            <a:spLocks noGrp="1" noChangeArrowheads="1"/>
          </p:cNvSpPr>
          <p:nvPr>
            <p:ph type="title"/>
          </p:nvPr>
        </p:nvSpPr>
        <p:spPr/>
        <p:txBody>
          <a:bodyPr/>
          <a:lstStyle/>
          <a:p>
            <a:pPr eaLnBrk="1" hangingPunct="1"/>
            <a:r>
              <a:rPr lang="en-US" altLang="en-US"/>
              <a:t>Character Sets</a:t>
            </a:r>
          </a:p>
        </p:txBody>
      </p:sp>
      <p:sp>
        <p:nvSpPr>
          <p:cNvPr id="61445" name="Rectangle 3">
            <a:extLst>
              <a:ext uri="{FF2B5EF4-FFF2-40B4-BE49-F238E27FC236}">
                <a16:creationId xmlns:a16="http://schemas.microsoft.com/office/drawing/2014/main" id="{D2892BAC-46CA-4CCC-BE3B-74D5F4370F1E}"/>
              </a:ext>
            </a:extLst>
          </p:cNvPr>
          <p:cNvSpPr>
            <a:spLocks noGrp="1" noChangeArrowheads="1"/>
          </p:cNvSpPr>
          <p:nvPr>
            <p:ph type="body" idx="1"/>
          </p:nvPr>
        </p:nvSpPr>
        <p:spPr/>
        <p:txBody>
          <a:bodyPr/>
          <a:lstStyle/>
          <a:p>
            <a:pPr eaLnBrk="1" hangingPunct="1"/>
            <a:r>
              <a:rPr lang="en-US" altLang="en-US"/>
              <a:t>Technically, many “character sets” are actually </a:t>
            </a:r>
            <a:r>
              <a:rPr lang="en-US" altLang="en-US">
                <a:solidFill>
                  <a:schemeClr val="hlink"/>
                </a:solidFill>
              </a:rPr>
              <a:t>character encodings</a:t>
            </a:r>
          </a:p>
          <a:p>
            <a:pPr lvl="1" eaLnBrk="1" hangingPunct="1"/>
            <a:r>
              <a:rPr lang="en-US" altLang="en-US"/>
              <a:t>An encoding represents code points using </a:t>
            </a:r>
            <a:r>
              <a:rPr lang="en-US" altLang="en-US">
                <a:solidFill>
                  <a:schemeClr val="hlink"/>
                </a:solidFill>
              </a:rPr>
              <a:t>variable-length</a:t>
            </a:r>
            <a:r>
              <a:rPr lang="en-US" altLang="en-US"/>
              <a:t> byte strings</a:t>
            </a:r>
          </a:p>
          <a:p>
            <a:pPr lvl="1" eaLnBrk="1" hangingPunct="1"/>
            <a:r>
              <a:rPr lang="en-US" altLang="en-US"/>
              <a:t>Most common examples are Unicode-based encodings UTF-8 and UTF-16</a:t>
            </a:r>
          </a:p>
          <a:p>
            <a:pPr eaLnBrk="1" hangingPunct="1"/>
            <a:r>
              <a:rPr lang="en-US" altLang="en-US"/>
              <a:t>IANA maintains </a:t>
            </a:r>
            <a:r>
              <a:rPr lang="en-US" altLang="en-US">
                <a:hlinkClick r:id="rId2"/>
              </a:rPr>
              <a:t>complete list </a:t>
            </a:r>
            <a:r>
              <a:rPr lang="en-US" altLang="en-US"/>
              <a:t>of Internet-recognized character sets/encodings</a:t>
            </a:r>
          </a:p>
        </p:txBody>
      </p:sp>
    </p:spTree>
    <p:extLst>
      <p:ext uri="{BB962C8B-B14F-4D97-AF65-F5344CB8AC3E}">
        <p14:creationId xmlns:p14="http://schemas.microsoft.com/office/powerpoint/2010/main" val="2494714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5">
            <a:extLst>
              <a:ext uri="{FF2B5EF4-FFF2-40B4-BE49-F238E27FC236}">
                <a16:creationId xmlns:a16="http://schemas.microsoft.com/office/drawing/2014/main" id="{8C386F48-025D-4AA2-AC10-5890CCCC156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08B8D547-388D-489F-9A72-5C6786C074EC}" type="slidenum">
              <a:rPr lang="en-CA" altLang="en-US" sz="1400">
                <a:solidFill>
                  <a:schemeClr val="folHlink"/>
                </a:solidFill>
              </a:rPr>
              <a:pPr>
                <a:spcBef>
                  <a:spcPct val="0"/>
                </a:spcBef>
                <a:buClrTx/>
                <a:buFontTx/>
                <a:buNone/>
              </a:pPr>
              <a:t>54</a:t>
            </a:fld>
            <a:endParaRPr lang="en-CA" altLang="en-US" sz="1400">
              <a:solidFill>
                <a:schemeClr val="folHlink"/>
              </a:solidFill>
            </a:endParaRPr>
          </a:p>
        </p:txBody>
      </p:sp>
      <p:sp>
        <p:nvSpPr>
          <p:cNvPr id="62468" name="Rectangle 2">
            <a:extLst>
              <a:ext uri="{FF2B5EF4-FFF2-40B4-BE49-F238E27FC236}">
                <a16:creationId xmlns:a16="http://schemas.microsoft.com/office/drawing/2014/main" id="{82D01D82-5D20-45DD-BDDA-FDF7ADF50524}"/>
              </a:ext>
            </a:extLst>
          </p:cNvPr>
          <p:cNvSpPr>
            <a:spLocks noGrp="1" noChangeArrowheads="1"/>
          </p:cNvSpPr>
          <p:nvPr>
            <p:ph type="title"/>
          </p:nvPr>
        </p:nvSpPr>
        <p:spPr/>
        <p:txBody>
          <a:bodyPr/>
          <a:lstStyle/>
          <a:p>
            <a:pPr eaLnBrk="1" hangingPunct="1"/>
            <a:r>
              <a:rPr lang="en-US" altLang="en-US"/>
              <a:t>Character Sets</a:t>
            </a:r>
          </a:p>
        </p:txBody>
      </p:sp>
      <p:sp>
        <p:nvSpPr>
          <p:cNvPr id="62469" name="Rectangle 3">
            <a:extLst>
              <a:ext uri="{FF2B5EF4-FFF2-40B4-BE49-F238E27FC236}">
                <a16:creationId xmlns:a16="http://schemas.microsoft.com/office/drawing/2014/main" id="{F1136BC1-5F2D-42D6-8E12-E6D71C3E8037}"/>
              </a:ext>
            </a:extLst>
          </p:cNvPr>
          <p:cNvSpPr>
            <a:spLocks noGrp="1" noChangeArrowheads="1"/>
          </p:cNvSpPr>
          <p:nvPr>
            <p:ph type="body" idx="1"/>
          </p:nvPr>
        </p:nvSpPr>
        <p:spPr>
          <a:xfrm>
            <a:off x="2333625" y="2057400"/>
            <a:ext cx="7958138" cy="3881438"/>
          </a:xfrm>
        </p:spPr>
        <p:txBody>
          <a:bodyPr>
            <a:normAutofit lnSpcReduction="10000"/>
          </a:bodyPr>
          <a:lstStyle/>
          <a:p>
            <a:pPr eaLnBrk="1" hangingPunct="1"/>
            <a:r>
              <a:rPr lang="en-US" altLang="en-US"/>
              <a:t>Typical US PC produces ASCII documents</a:t>
            </a:r>
          </a:p>
          <a:p>
            <a:pPr eaLnBrk="1" hangingPunct="1"/>
            <a:r>
              <a:rPr lang="en-US" altLang="en-US">
                <a:solidFill>
                  <a:schemeClr val="accent2"/>
                </a:solidFill>
              </a:rPr>
              <a:t>US-ASCII</a:t>
            </a:r>
            <a:r>
              <a:rPr lang="en-US" altLang="en-US"/>
              <a:t> character set can be used for such documents, but is not recommended</a:t>
            </a:r>
          </a:p>
          <a:p>
            <a:pPr eaLnBrk="1" hangingPunct="1"/>
            <a:r>
              <a:rPr lang="en-US" altLang="en-US"/>
              <a:t>UTF-8 and ISO-8859-1 are supersets of US-ASCII and provide international compatibility</a:t>
            </a:r>
          </a:p>
          <a:p>
            <a:pPr lvl="1" eaLnBrk="1" hangingPunct="1"/>
            <a:r>
              <a:rPr lang="en-US" altLang="en-US">
                <a:solidFill>
                  <a:schemeClr val="accent2"/>
                </a:solidFill>
              </a:rPr>
              <a:t>UTF-8</a:t>
            </a:r>
            <a:r>
              <a:rPr lang="en-US" altLang="en-US"/>
              <a:t> can represent all ASCII characters using a single byte each and arbitrary Unicode characters using up to 4 bytes each</a:t>
            </a:r>
          </a:p>
          <a:p>
            <a:pPr lvl="1" eaLnBrk="1" hangingPunct="1"/>
            <a:r>
              <a:rPr lang="en-US" altLang="en-US">
                <a:solidFill>
                  <a:schemeClr val="accent2"/>
                </a:solidFill>
              </a:rPr>
              <a:t>ISO-8859-1</a:t>
            </a:r>
            <a:r>
              <a:rPr lang="en-US" altLang="en-US"/>
              <a:t> is 1-byte code that has many characters common in Western European languages, such as é</a:t>
            </a:r>
          </a:p>
        </p:txBody>
      </p:sp>
    </p:spTree>
    <p:extLst>
      <p:ext uri="{BB962C8B-B14F-4D97-AF65-F5344CB8AC3E}">
        <p14:creationId xmlns:p14="http://schemas.microsoft.com/office/powerpoint/2010/main" val="3518834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5">
            <a:extLst>
              <a:ext uri="{FF2B5EF4-FFF2-40B4-BE49-F238E27FC236}">
                <a16:creationId xmlns:a16="http://schemas.microsoft.com/office/drawing/2014/main" id="{3C8AD05C-E8D1-421C-9952-AF0A5573A10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A75934BB-6116-46DA-91C5-EEDA08B76052}" type="slidenum">
              <a:rPr lang="en-CA" altLang="en-US" sz="1400">
                <a:solidFill>
                  <a:schemeClr val="folHlink"/>
                </a:solidFill>
              </a:rPr>
              <a:pPr>
                <a:spcBef>
                  <a:spcPct val="0"/>
                </a:spcBef>
                <a:buClrTx/>
                <a:buFontTx/>
                <a:buNone/>
              </a:pPr>
              <a:t>55</a:t>
            </a:fld>
            <a:endParaRPr lang="en-CA" altLang="en-US" sz="1400">
              <a:solidFill>
                <a:schemeClr val="folHlink"/>
              </a:solidFill>
            </a:endParaRPr>
          </a:p>
        </p:txBody>
      </p:sp>
      <p:sp>
        <p:nvSpPr>
          <p:cNvPr id="63492" name="Rectangle 2">
            <a:extLst>
              <a:ext uri="{FF2B5EF4-FFF2-40B4-BE49-F238E27FC236}">
                <a16:creationId xmlns:a16="http://schemas.microsoft.com/office/drawing/2014/main" id="{D2FC9879-6299-479E-84DB-4112F9022FED}"/>
              </a:ext>
            </a:extLst>
          </p:cNvPr>
          <p:cNvSpPr>
            <a:spLocks noGrp="1" noChangeArrowheads="1"/>
          </p:cNvSpPr>
          <p:nvPr>
            <p:ph type="title"/>
          </p:nvPr>
        </p:nvSpPr>
        <p:spPr/>
        <p:txBody>
          <a:bodyPr/>
          <a:lstStyle/>
          <a:p>
            <a:pPr eaLnBrk="1" hangingPunct="1"/>
            <a:r>
              <a:rPr lang="en-US" altLang="en-US"/>
              <a:t>Web Clients</a:t>
            </a:r>
          </a:p>
        </p:txBody>
      </p:sp>
      <p:sp>
        <p:nvSpPr>
          <p:cNvPr id="63493" name="Rectangle 3">
            <a:extLst>
              <a:ext uri="{FF2B5EF4-FFF2-40B4-BE49-F238E27FC236}">
                <a16:creationId xmlns:a16="http://schemas.microsoft.com/office/drawing/2014/main" id="{FC4612EC-192F-4EE4-8773-B5763FB5C881}"/>
              </a:ext>
            </a:extLst>
          </p:cNvPr>
          <p:cNvSpPr>
            <a:spLocks noGrp="1" noChangeArrowheads="1"/>
          </p:cNvSpPr>
          <p:nvPr>
            <p:ph type="body" idx="1"/>
          </p:nvPr>
        </p:nvSpPr>
        <p:spPr/>
        <p:txBody>
          <a:bodyPr/>
          <a:lstStyle/>
          <a:p>
            <a:pPr eaLnBrk="1" hangingPunct="1"/>
            <a:r>
              <a:rPr lang="en-US" altLang="en-US"/>
              <a:t>Many possible web clients:</a:t>
            </a:r>
          </a:p>
          <a:p>
            <a:pPr lvl="1" eaLnBrk="1" hangingPunct="1"/>
            <a:r>
              <a:rPr lang="en-US" altLang="en-US"/>
              <a:t>Text-only “browser” (lynx)</a:t>
            </a:r>
          </a:p>
          <a:p>
            <a:pPr lvl="1" eaLnBrk="1" hangingPunct="1"/>
            <a:r>
              <a:rPr lang="en-US" altLang="en-US"/>
              <a:t>Mobile phones</a:t>
            </a:r>
          </a:p>
          <a:p>
            <a:pPr lvl="1" eaLnBrk="1" hangingPunct="1"/>
            <a:r>
              <a:rPr lang="en-US" altLang="en-US">
                <a:solidFill>
                  <a:schemeClr val="hlink"/>
                </a:solidFill>
              </a:rPr>
              <a:t>Robots</a:t>
            </a:r>
            <a:r>
              <a:rPr lang="en-US" altLang="en-US"/>
              <a:t> (software-only clients, e.g., search engine “crawlers”)</a:t>
            </a:r>
          </a:p>
          <a:p>
            <a:pPr lvl="1" eaLnBrk="1" hangingPunct="1"/>
            <a:r>
              <a:rPr lang="en-US" altLang="en-US"/>
              <a:t>etc.</a:t>
            </a:r>
          </a:p>
          <a:p>
            <a:pPr eaLnBrk="1" hangingPunct="1"/>
            <a:r>
              <a:rPr lang="en-US" altLang="en-US"/>
              <a:t>We will focus on traditional web browsers</a:t>
            </a:r>
          </a:p>
        </p:txBody>
      </p:sp>
    </p:spTree>
    <p:extLst>
      <p:ext uri="{BB962C8B-B14F-4D97-AF65-F5344CB8AC3E}">
        <p14:creationId xmlns:p14="http://schemas.microsoft.com/office/powerpoint/2010/main" val="5880603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5">
            <a:extLst>
              <a:ext uri="{FF2B5EF4-FFF2-40B4-BE49-F238E27FC236}">
                <a16:creationId xmlns:a16="http://schemas.microsoft.com/office/drawing/2014/main" id="{D7680E84-51D3-4E09-8225-B19F93276DB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116410D6-59DD-4C7F-9066-C5A5D5C6D9B7}" type="slidenum">
              <a:rPr lang="en-CA" altLang="en-US" sz="1400">
                <a:solidFill>
                  <a:schemeClr val="folHlink"/>
                </a:solidFill>
              </a:rPr>
              <a:pPr>
                <a:spcBef>
                  <a:spcPct val="0"/>
                </a:spcBef>
                <a:buClrTx/>
                <a:buFontTx/>
                <a:buNone/>
              </a:pPr>
              <a:t>56</a:t>
            </a:fld>
            <a:endParaRPr lang="en-CA" altLang="en-US" sz="1400">
              <a:solidFill>
                <a:schemeClr val="folHlink"/>
              </a:solidFill>
            </a:endParaRPr>
          </a:p>
        </p:txBody>
      </p:sp>
      <p:sp>
        <p:nvSpPr>
          <p:cNvPr id="64516" name="Rectangle 2">
            <a:extLst>
              <a:ext uri="{FF2B5EF4-FFF2-40B4-BE49-F238E27FC236}">
                <a16:creationId xmlns:a16="http://schemas.microsoft.com/office/drawing/2014/main" id="{FE680B12-5900-49CB-8F52-1FC1889E4151}"/>
              </a:ext>
            </a:extLst>
          </p:cNvPr>
          <p:cNvSpPr>
            <a:spLocks noGrp="1" noChangeArrowheads="1"/>
          </p:cNvSpPr>
          <p:nvPr>
            <p:ph type="title"/>
          </p:nvPr>
        </p:nvSpPr>
        <p:spPr/>
        <p:txBody>
          <a:bodyPr/>
          <a:lstStyle/>
          <a:p>
            <a:pPr eaLnBrk="1" hangingPunct="1"/>
            <a:r>
              <a:rPr lang="en-US" altLang="en-US"/>
              <a:t>Web Browsers	</a:t>
            </a:r>
          </a:p>
        </p:txBody>
      </p:sp>
      <p:sp>
        <p:nvSpPr>
          <p:cNvPr id="64517" name="Rectangle 3">
            <a:extLst>
              <a:ext uri="{FF2B5EF4-FFF2-40B4-BE49-F238E27FC236}">
                <a16:creationId xmlns:a16="http://schemas.microsoft.com/office/drawing/2014/main" id="{DBF97049-0001-47D9-84C2-5DCBAA108B24}"/>
              </a:ext>
            </a:extLst>
          </p:cNvPr>
          <p:cNvSpPr>
            <a:spLocks noGrp="1" noChangeArrowheads="1"/>
          </p:cNvSpPr>
          <p:nvPr>
            <p:ph type="body" idx="1"/>
          </p:nvPr>
        </p:nvSpPr>
        <p:spPr>
          <a:xfrm>
            <a:off x="2333625" y="1909764"/>
            <a:ext cx="7958138" cy="3881437"/>
          </a:xfrm>
        </p:spPr>
        <p:txBody>
          <a:bodyPr/>
          <a:lstStyle/>
          <a:p>
            <a:pPr eaLnBrk="1" hangingPunct="1"/>
            <a:r>
              <a:rPr lang="en-US" altLang="en-US"/>
              <a:t>First graphical browser running on general-purpose platforms: Mosaic (1993)</a:t>
            </a:r>
          </a:p>
          <a:p>
            <a:pPr eaLnBrk="1" hangingPunct="1"/>
            <a:endParaRPr lang="en-US" altLang="en-US"/>
          </a:p>
        </p:txBody>
      </p:sp>
      <p:pic>
        <p:nvPicPr>
          <p:cNvPr id="64518" name="Picture 4">
            <a:extLst>
              <a:ext uri="{FF2B5EF4-FFF2-40B4-BE49-F238E27FC236}">
                <a16:creationId xmlns:a16="http://schemas.microsoft.com/office/drawing/2014/main" id="{00E0A7F4-DC9C-442E-A4A0-267FE0D67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3028950"/>
            <a:ext cx="393382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368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4">
            <a:extLst>
              <a:ext uri="{FF2B5EF4-FFF2-40B4-BE49-F238E27FC236}">
                <a16:creationId xmlns:a16="http://schemas.microsoft.com/office/drawing/2014/main" id="{665B43FB-D9B5-4BD4-8400-44E1B98FFB8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67336141-0997-4EB0-98F4-67CE863AD7EC}" type="slidenum">
              <a:rPr lang="en-CA" altLang="en-US" sz="1400">
                <a:solidFill>
                  <a:schemeClr val="folHlink"/>
                </a:solidFill>
              </a:rPr>
              <a:pPr>
                <a:spcBef>
                  <a:spcPct val="0"/>
                </a:spcBef>
                <a:buClrTx/>
                <a:buFontTx/>
                <a:buNone/>
              </a:pPr>
              <a:t>57</a:t>
            </a:fld>
            <a:endParaRPr lang="en-CA" altLang="en-US" sz="1400">
              <a:solidFill>
                <a:schemeClr val="folHlink"/>
              </a:solidFill>
            </a:endParaRPr>
          </a:p>
        </p:txBody>
      </p:sp>
      <p:sp>
        <p:nvSpPr>
          <p:cNvPr id="65540" name="Rectangle 2">
            <a:extLst>
              <a:ext uri="{FF2B5EF4-FFF2-40B4-BE49-F238E27FC236}">
                <a16:creationId xmlns:a16="http://schemas.microsoft.com/office/drawing/2014/main" id="{37DEB347-8569-4F79-8601-E71F60218207}"/>
              </a:ext>
            </a:extLst>
          </p:cNvPr>
          <p:cNvSpPr>
            <a:spLocks noGrp="1" noChangeArrowheads="1"/>
          </p:cNvSpPr>
          <p:nvPr>
            <p:ph type="title"/>
          </p:nvPr>
        </p:nvSpPr>
        <p:spPr/>
        <p:txBody>
          <a:bodyPr/>
          <a:lstStyle/>
          <a:p>
            <a:pPr eaLnBrk="1" hangingPunct="1"/>
            <a:r>
              <a:rPr lang="en-US" altLang="en-US"/>
              <a:t>Web Browsers</a:t>
            </a:r>
          </a:p>
        </p:txBody>
      </p:sp>
      <p:pic>
        <p:nvPicPr>
          <p:cNvPr id="65541" name="Picture 4" descr="LabeledBrowser">
            <a:extLst>
              <a:ext uri="{FF2B5EF4-FFF2-40B4-BE49-F238E27FC236}">
                <a16:creationId xmlns:a16="http://schemas.microsoft.com/office/drawing/2014/main" id="{896F7653-05C3-439D-87B4-E351C3DC1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2057401"/>
            <a:ext cx="78136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7563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Slide Number Placeholder 5">
            <a:extLst>
              <a:ext uri="{FF2B5EF4-FFF2-40B4-BE49-F238E27FC236}">
                <a16:creationId xmlns:a16="http://schemas.microsoft.com/office/drawing/2014/main" id="{21E95227-CAE1-4EEB-8294-7E00C0673E9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6F662701-73E6-4EED-A221-F1F9DE0A2082}" type="slidenum">
              <a:rPr lang="en-CA" altLang="en-US" sz="1400">
                <a:solidFill>
                  <a:schemeClr val="folHlink"/>
                </a:solidFill>
              </a:rPr>
              <a:pPr>
                <a:spcBef>
                  <a:spcPct val="0"/>
                </a:spcBef>
                <a:buClrTx/>
                <a:buFontTx/>
                <a:buNone/>
              </a:pPr>
              <a:t>58</a:t>
            </a:fld>
            <a:endParaRPr lang="en-CA" altLang="en-US" sz="1400">
              <a:solidFill>
                <a:schemeClr val="folHlink"/>
              </a:solidFill>
            </a:endParaRPr>
          </a:p>
        </p:txBody>
      </p:sp>
      <p:sp>
        <p:nvSpPr>
          <p:cNvPr id="66564" name="Rectangle 2">
            <a:extLst>
              <a:ext uri="{FF2B5EF4-FFF2-40B4-BE49-F238E27FC236}">
                <a16:creationId xmlns:a16="http://schemas.microsoft.com/office/drawing/2014/main" id="{093C3FE1-C874-4FED-9AE8-38CC61285031}"/>
              </a:ext>
            </a:extLst>
          </p:cNvPr>
          <p:cNvSpPr>
            <a:spLocks noGrp="1" noChangeArrowheads="1"/>
          </p:cNvSpPr>
          <p:nvPr>
            <p:ph type="title"/>
          </p:nvPr>
        </p:nvSpPr>
        <p:spPr/>
        <p:txBody>
          <a:bodyPr/>
          <a:lstStyle/>
          <a:p>
            <a:pPr eaLnBrk="1" hangingPunct="1"/>
            <a:r>
              <a:rPr lang="en-US" altLang="en-US"/>
              <a:t>Web Browsers</a:t>
            </a:r>
          </a:p>
        </p:txBody>
      </p:sp>
      <p:sp>
        <p:nvSpPr>
          <p:cNvPr id="66565" name="Rectangle 3">
            <a:extLst>
              <a:ext uri="{FF2B5EF4-FFF2-40B4-BE49-F238E27FC236}">
                <a16:creationId xmlns:a16="http://schemas.microsoft.com/office/drawing/2014/main" id="{CD09E2D3-C563-476D-B5CD-1CA8C5726935}"/>
              </a:ext>
            </a:extLst>
          </p:cNvPr>
          <p:cNvSpPr>
            <a:spLocks noGrp="1" noChangeArrowheads="1"/>
          </p:cNvSpPr>
          <p:nvPr>
            <p:ph type="body" idx="1"/>
          </p:nvPr>
        </p:nvSpPr>
        <p:spPr/>
        <p:txBody>
          <a:bodyPr/>
          <a:lstStyle/>
          <a:p>
            <a:pPr eaLnBrk="1" hangingPunct="1"/>
            <a:r>
              <a:rPr lang="en-US" altLang="en-US"/>
              <a:t>Primary tasks:</a:t>
            </a:r>
          </a:p>
          <a:p>
            <a:pPr lvl="1" eaLnBrk="1" hangingPunct="1"/>
            <a:r>
              <a:rPr lang="en-US" altLang="en-US"/>
              <a:t>Convert web addresses (URL’s) to HTTP requests</a:t>
            </a:r>
          </a:p>
          <a:p>
            <a:pPr lvl="1" eaLnBrk="1" hangingPunct="1"/>
            <a:r>
              <a:rPr lang="en-US" altLang="en-US"/>
              <a:t>Communicate with web servers via HTTP</a:t>
            </a:r>
          </a:p>
          <a:p>
            <a:pPr lvl="1" eaLnBrk="1" hangingPunct="1"/>
            <a:r>
              <a:rPr lang="en-US" altLang="en-US">
                <a:solidFill>
                  <a:schemeClr val="hlink"/>
                </a:solidFill>
              </a:rPr>
              <a:t>Render</a:t>
            </a:r>
            <a:r>
              <a:rPr lang="en-US" altLang="en-US"/>
              <a:t> (appropriately display) documents returned by a server</a:t>
            </a:r>
          </a:p>
          <a:p>
            <a:pPr lvl="1" eaLnBrk="1" hangingPunct="1"/>
            <a:endParaRPr lang="en-US" altLang="en-US"/>
          </a:p>
        </p:txBody>
      </p:sp>
    </p:spTree>
    <p:extLst>
      <p:ext uri="{BB962C8B-B14F-4D97-AF65-F5344CB8AC3E}">
        <p14:creationId xmlns:p14="http://schemas.microsoft.com/office/powerpoint/2010/main" val="1361306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lide Number Placeholder 5">
            <a:extLst>
              <a:ext uri="{FF2B5EF4-FFF2-40B4-BE49-F238E27FC236}">
                <a16:creationId xmlns:a16="http://schemas.microsoft.com/office/drawing/2014/main" id="{6B617188-13BD-4803-950B-8803075BE3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705536D0-D01A-4960-89EA-7E56083A688C}" type="slidenum">
              <a:rPr lang="en-CA" altLang="en-US" sz="1400">
                <a:solidFill>
                  <a:schemeClr val="folHlink"/>
                </a:solidFill>
              </a:rPr>
              <a:pPr>
                <a:spcBef>
                  <a:spcPct val="0"/>
                </a:spcBef>
                <a:buClrTx/>
                <a:buFontTx/>
                <a:buNone/>
              </a:pPr>
              <a:t>59</a:t>
            </a:fld>
            <a:endParaRPr lang="en-CA" altLang="en-US" sz="1400">
              <a:solidFill>
                <a:schemeClr val="folHlink"/>
              </a:solidFill>
            </a:endParaRPr>
          </a:p>
        </p:txBody>
      </p:sp>
      <p:sp>
        <p:nvSpPr>
          <p:cNvPr id="67588" name="Rectangle 2">
            <a:extLst>
              <a:ext uri="{FF2B5EF4-FFF2-40B4-BE49-F238E27FC236}">
                <a16:creationId xmlns:a16="http://schemas.microsoft.com/office/drawing/2014/main" id="{63EA297C-4A34-4F53-85F2-1084D34DB8A6}"/>
              </a:ext>
            </a:extLst>
          </p:cNvPr>
          <p:cNvSpPr>
            <a:spLocks noGrp="1" noChangeArrowheads="1"/>
          </p:cNvSpPr>
          <p:nvPr>
            <p:ph type="title"/>
          </p:nvPr>
        </p:nvSpPr>
        <p:spPr/>
        <p:txBody>
          <a:bodyPr/>
          <a:lstStyle/>
          <a:p>
            <a:pPr eaLnBrk="1" hangingPunct="1"/>
            <a:r>
              <a:rPr lang="en-US" altLang="en-US"/>
              <a:t>HTTP URL’s</a:t>
            </a:r>
          </a:p>
        </p:txBody>
      </p:sp>
      <p:sp>
        <p:nvSpPr>
          <p:cNvPr id="67589" name="Rectangle 24">
            <a:extLst>
              <a:ext uri="{FF2B5EF4-FFF2-40B4-BE49-F238E27FC236}">
                <a16:creationId xmlns:a16="http://schemas.microsoft.com/office/drawing/2014/main" id="{23CF44E9-4D60-4347-8B3A-EA8FBB1D6B9E}"/>
              </a:ext>
            </a:extLst>
          </p:cNvPr>
          <p:cNvSpPr>
            <a:spLocks noGrp="1" noChangeArrowheads="1"/>
          </p:cNvSpPr>
          <p:nvPr>
            <p:ph type="body" idx="1"/>
          </p:nvPr>
        </p:nvSpPr>
        <p:spPr>
          <a:xfrm>
            <a:off x="2333625" y="3652838"/>
            <a:ext cx="7958138" cy="2443162"/>
          </a:xfrm>
        </p:spPr>
        <p:txBody>
          <a:bodyPr/>
          <a:lstStyle/>
          <a:p>
            <a:pPr eaLnBrk="1" hangingPunct="1"/>
            <a:r>
              <a:rPr lang="en-US" altLang="en-US"/>
              <a:t>Browser uses authority to connect via TCP</a:t>
            </a:r>
          </a:p>
          <a:p>
            <a:pPr eaLnBrk="1" hangingPunct="1"/>
            <a:r>
              <a:rPr lang="en-US" altLang="en-US"/>
              <a:t>Request-URI included in start line (/ used for path if none supplied)</a:t>
            </a:r>
          </a:p>
          <a:p>
            <a:pPr eaLnBrk="1" hangingPunct="1"/>
            <a:r>
              <a:rPr lang="en-US" altLang="en-US"/>
              <a:t>Fragment identifier not sent to server (used to scroll browser client area)</a:t>
            </a:r>
          </a:p>
        </p:txBody>
      </p:sp>
      <p:sp>
        <p:nvSpPr>
          <p:cNvPr id="67590" name="Rectangle 4">
            <a:extLst>
              <a:ext uri="{FF2B5EF4-FFF2-40B4-BE49-F238E27FC236}">
                <a16:creationId xmlns:a16="http://schemas.microsoft.com/office/drawing/2014/main" id="{80DAFA5A-E261-454C-A521-E3944B72555F}"/>
              </a:ext>
            </a:extLst>
          </p:cNvPr>
          <p:cNvSpPr>
            <a:spLocks noChangeArrowheads="1"/>
          </p:cNvSpPr>
          <p:nvPr/>
        </p:nvSpPr>
        <p:spPr bwMode="auto">
          <a:xfrm>
            <a:off x="2895600" y="2133601"/>
            <a:ext cx="650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http://www.example.org:</a:t>
            </a:r>
            <a:r>
              <a:rPr lang="en-US" altLang="en-US" sz="1800">
                <a:solidFill>
                  <a:srgbClr val="66CCFF"/>
                </a:solidFill>
                <a:latin typeface="Arial" panose="020B0604020202020204" pitchFamily="34" charset="0"/>
              </a:rPr>
              <a:t>56789</a:t>
            </a:r>
            <a:r>
              <a:rPr lang="en-US" altLang="en-US" sz="1800">
                <a:solidFill>
                  <a:srgbClr val="FF0000"/>
                </a:solidFill>
                <a:latin typeface="Arial" panose="020B0604020202020204" pitchFamily="34" charset="0"/>
              </a:rPr>
              <a:t>/a/b/c.txt</a:t>
            </a:r>
            <a:r>
              <a:rPr lang="en-US" altLang="en-US" sz="1800">
                <a:latin typeface="Arial" panose="020B0604020202020204" pitchFamily="34" charset="0"/>
              </a:rPr>
              <a:t>?</a:t>
            </a:r>
            <a:r>
              <a:rPr lang="en-US" altLang="en-US" sz="1800">
                <a:solidFill>
                  <a:srgbClr val="CC3300"/>
                </a:solidFill>
                <a:latin typeface="Arial" panose="020B0604020202020204" pitchFamily="34" charset="0"/>
              </a:rPr>
              <a:t>t=win&amp;s=chess</a:t>
            </a:r>
            <a:r>
              <a:rPr lang="en-US" altLang="en-US" sz="1800">
                <a:latin typeface="Arial" panose="020B0604020202020204" pitchFamily="34" charset="0"/>
              </a:rPr>
              <a:t>#</a:t>
            </a:r>
            <a:r>
              <a:rPr lang="en-US" altLang="en-US" sz="1800">
                <a:solidFill>
                  <a:srgbClr val="FF00FF"/>
                </a:solidFill>
                <a:latin typeface="Arial" panose="020B0604020202020204" pitchFamily="34" charset="0"/>
              </a:rPr>
              <a:t>para5</a:t>
            </a:r>
          </a:p>
        </p:txBody>
      </p:sp>
      <p:sp>
        <p:nvSpPr>
          <p:cNvPr id="67591" name="Line 5">
            <a:extLst>
              <a:ext uri="{FF2B5EF4-FFF2-40B4-BE49-F238E27FC236}">
                <a16:creationId xmlns:a16="http://schemas.microsoft.com/office/drawing/2014/main" id="{CE4521EF-E148-435A-86FC-AFC91F771027}"/>
              </a:ext>
            </a:extLst>
          </p:cNvPr>
          <p:cNvSpPr>
            <a:spLocks noChangeShapeType="1"/>
          </p:cNvSpPr>
          <p:nvPr/>
        </p:nvSpPr>
        <p:spPr bwMode="auto">
          <a:xfrm>
            <a:off x="3505200" y="24384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592" name="Line 6">
            <a:extLst>
              <a:ext uri="{FF2B5EF4-FFF2-40B4-BE49-F238E27FC236}">
                <a16:creationId xmlns:a16="http://schemas.microsoft.com/office/drawing/2014/main" id="{F95685EE-0F78-4745-80A1-F1173613690E}"/>
              </a:ext>
            </a:extLst>
          </p:cNvPr>
          <p:cNvSpPr>
            <a:spLocks noChangeShapeType="1"/>
          </p:cNvSpPr>
          <p:nvPr/>
        </p:nvSpPr>
        <p:spPr bwMode="auto">
          <a:xfrm>
            <a:off x="4343400" y="2438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7593" name="Text Box 7">
            <a:extLst>
              <a:ext uri="{FF2B5EF4-FFF2-40B4-BE49-F238E27FC236}">
                <a16:creationId xmlns:a16="http://schemas.microsoft.com/office/drawing/2014/main" id="{93997C01-A8FF-4B35-8170-6FF8716A7059}"/>
              </a:ext>
            </a:extLst>
          </p:cNvPr>
          <p:cNvSpPr txBox="1">
            <a:spLocks noChangeArrowheads="1"/>
          </p:cNvSpPr>
          <p:nvPr/>
        </p:nvSpPr>
        <p:spPr bwMode="auto">
          <a:xfrm>
            <a:off x="3657600" y="2667001"/>
            <a:ext cx="147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host (FQDN)</a:t>
            </a:r>
          </a:p>
        </p:txBody>
      </p:sp>
      <p:sp>
        <p:nvSpPr>
          <p:cNvPr id="67594" name="Line 8">
            <a:extLst>
              <a:ext uri="{FF2B5EF4-FFF2-40B4-BE49-F238E27FC236}">
                <a16:creationId xmlns:a16="http://schemas.microsoft.com/office/drawing/2014/main" id="{25F3D3F9-E20F-4749-BA99-CBA66AB1694C}"/>
              </a:ext>
            </a:extLst>
          </p:cNvPr>
          <p:cNvSpPr>
            <a:spLocks noChangeShapeType="1"/>
          </p:cNvSpPr>
          <p:nvPr/>
        </p:nvSpPr>
        <p:spPr bwMode="auto">
          <a:xfrm>
            <a:off x="5410200" y="2438400"/>
            <a:ext cx="609600" cy="0"/>
          </a:xfrm>
          <a:prstGeom prst="line">
            <a:avLst/>
          </a:prstGeom>
          <a:noFill/>
          <a:ln w="9525">
            <a:solidFill>
              <a:srgbClr val="00CC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595" name="Line 9">
            <a:extLst>
              <a:ext uri="{FF2B5EF4-FFF2-40B4-BE49-F238E27FC236}">
                <a16:creationId xmlns:a16="http://schemas.microsoft.com/office/drawing/2014/main" id="{8CBE0C72-1A1D-4384-B608-8D07F68B36C7}"/>
              </a:ext>
            </a:extLst>
          </p:cNvPr>
          <p:cNvSpPr>
            <a:spLocks noChangeShapeType="1"/>
          </p:cNvSpPr>
          <p:nvPr/>
        </p:nvSpPr>
        <p:spPr bwMode="auto">
          <a:xfrm>
            <a:off x="5715000" y="2438400"/>
            <a:ext cx="0" cy="304800"/>
          </a:xfrm>
          <a:prstGeom prst="line">
            <a:avLst/>
          </a:prstGeom>
          <a:noFill/>
          <a:ln w="95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7596" name="Text Box 10">
            <a:extLst>
              <a:ext uri="{FF2B5EF4-FFF2-40B4-BE49-F238E27FC236}">
                <a16:creationId xmlns:a16="http://schemas.microsoft.com/office/drawing/2014/main" id="{A13808E9-D75B-4764-9591-0D9923F6E13D}"/>
              </a:ext>
            </a:extLst>
          </p:cNvPr>
          <p:cNvSpPr txBox="1">
            <a:spLocks noChangeArrowheads="1"/>
          </p:cNvSpPr>
          <p:nvPr/>
        </p:nvSpPr>
        <p:spPr bwMode="auto">
          <a:xfrm>
            <a:off x="5394325" y="2627313"/>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solidFill>
                  <a:srgbClr val="66CCFF"/>
                </a:solidFill>
                <a:latin typeface="Arial" panose="020B0604020202020204" pitchFamily="34" charset="0"/>
              </a:rPr>
              <a:t>port</a:t>
            </a:r>
          </a:p>
        </p:txBody>
      </p:sp>
      <p:sp>
        <p:nvSpPr>
          <p:cNvPr id="67597" name="Line 11">
            <a:extLst>
              <a:ext uri="{FF2B5EF4-FFF2-40B4-BE49-F238E27FC236}">
                <a16:creationId xmlns:a16="http://schemas.microsoft.com/office/drawing/2014/main" id="{CDE37B68-B2BD-41C3-B95A-5F854B924857}"/>
              </a:ext>
            </a:extLst>
          </p:cNvPr>
          <p:cNvSpPr>
            <a:spLocks noChangeShapeType="1"/>
          </p:cNvSpPr>
          <p:nvPr/>
        </p:nvSpPr>
        <p:spPr bwMode="auto">
          <a:xfrm>
            <a:off x="3581400" y="3124200"/>
            <a:ext cx="24384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598" name="Text Box 12">
            <a:extLst>
              <a:ext uri="{FF2B5EF4-FFF2-40B4-BE49-F238E27FC236}">
                <a16:creationId xmlns:a16="http://schemas.microsoft.com/office/drawing/2014/main" id="{950D7C62-8300-4E3A-A52E-836D8FB3F751}"/>
              </a:ext>
            </a:extLst>
          </p:cNvPr>
          <p:cNvSpPr txBox="1">
            <a:spLocks noChangeArrowheads="1"/>
          </p:cNvSpPr>
          <p:nvPr/>
        </p:nvSpPr>
        <p:spPr bwMode="auto">
          <a:xfrm>
            <a:off x="4267200" y="3124201"/>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solidFill>
                  <a:srgbClr val="00FF00"/>
                </a:solidFill>
                <a:latin typeface="Arial" panose="020B0604020202020204" pitchFamily="34" charset="0"/>
              </a:rPr>
              <a:t>authority</a:t>
            </a:r>
          </a:p>
        </p:txBody>
      </p:sp>
      <p:sp>
        <p:nvSpPr>
          <p:cNvPr id="67599" name="Line 13">
            <a:extLst>
              <a:ext uri="{FF2B5EF4-FFF2-40B4-BE49-F238E27FC236}">
                <a16:creationId xmlns:a16="http://schemas.microsoft.com/office/drawing/2014/main" id="{A8CE9B45-D35F-4967-A4B8-12243FF03748}"/>
              </a:ext>
            </a:extLst>
          </p:cNvPr>
          <p:cNvSpPr>
            <a:spLocks noChangeShapeType="1"/>
          </p:cNvSpPr>
          <p:nvPr/>
        </p:nvSpPr>
        <p:spPr bwMode="auto">
          <a:xfrm>
            <a:off x="6096000" y="2438400"/>
            <a:ext cx="8382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00" name="Line 14">
            <a:extLst>
              <a:ext uri="{FF2B5EF4-FFF2-40B4-BE49-F238E27FC236}">
                <a16:creationId xmlns:a16="http://schemas.microsoft.com/office/drawing/2014/main" id="{6E36D476-3ABB-4EF6-BB5B-A593DAAF7354}"/>
              </a:ext>
            </a:extLst>
          </p:cNvPr>
          <p:cNvSpPr>
            <a:spLocks noChangeShapeType="1"/>
          </p:cNvSpPr>
          <p:nvPr/>
        </p:nvSpPr>
        <p:spPr bwMode="auto">
          <a:xfrm>
            <a:off x="6477000" y="2438400"/>
            <a:ext cx="0"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7601" name="Text Box 15">
            <a:extLst>
              <a:ext uri="{FF2B5EF4-FFF2-40B4-BE49-F238E27FC236}">
                <a16:creationId xmlns:a16="http://schemas.microsoft.com/office/drawing/2014/main" id="{632E199F-076B-404E-B25F-C468E4830C6B}"/>
              </a:ext>
            </a:extLst>
          </p:cNvPr>
          <p:cNvSpPr txBox="1">
            <a:spLocks noChangeArrowheads="1"/>
          </p:cNvSpPr>
          <p:nvPr/>
        </p:nvSpPr>
        <p:spPr bwMode="auto">
          <a:xfrm>
            <a:off x="6232525" y="262731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solidFill>
                  <a:srgbClr val="FF0000"/>
                </a:solidFill>
                <a:latin typeface="Arial" panose="020B0604020202020204" pitchFamily="34" charset="0"/>
              </a:rPr>
              <a:t>path</a:t>
            </a:r>
          </a:p>
        </p:txBody>
      </p:sp>
      <p:sp>
        <p:nvSpPr>
          <p:cNvPr id="67602" name="Line 16">
            <a:extLst>
              <a:ext uri="{FF2B5EF4-FFF2-40B4-BE49-F238E27FC236}">
                <a16:creationId xmlns:a16="http://schemas.microsoft.com/office/drawing/2014/main" id="{2D5101BC-FAC1-45B2-AE81-3F8275B3604C}"/>
              </a:ext>
            </a:extLst>
          </p:cNvPr>
          <p:cNvSpPr>
            <a:spLocks noChangeShapeType="1"/>
          </p:cNvSpPr>
          <p:nvPr/>
        </p:nvSpPr>
        <p:spPr bwMode="auto">
          <a:xfrm>
            <a:off x="7086600" y="2438400"/>
            <a:ext cx="1447800"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03" name="Line 17">
            <a:extLst>
              <a:ext uri="{FF2B5EF4-FFF2-40B4-BE49-F238E27FC236}">
                <a16:creationId xmlns:a16="http://schemas.microsoft.com/office/drawing/2014/main" id="{FEFF03A0-654A-477A-9924-897EFBCFB2F7}"/>
              </a:ext>
            </a:extLst>
          </p:cNvPr>
          <p:cNvSpPr>
            <a:spLocks noChangeShapeType="1"/>
          </p:cNvSpPr>
          <p:nvPr/>
        </p:nvSpPr>
        <p:spPr bwMode="auto">
          <a:xfrm>
            <a:off x="7772400" y="2438400"/>
            <a:ext cx="0" cy="3048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7604" name="Text Box 18">
            <a:extLst>
              <a:ext uri="{FF2B5EF4-FFF2-40B4-BE49-F238E27FC236}">
                <a16:creationId xmlns:a16="http://schemas.microsoft.com/office/drawing/2014/main" id="{41E2CF86-49AA-4429-B169-919067334AFD}"/>
              </a:ext>
            </a:extLst>
          </p:cNvPr>
          <p:cNvSpPr txBox="1">
            <a:spLocks noChangeArrowheads="1"/>
          </p:cNvSpPr>
          <p:nvPr/>
        </p:nvSpPr>
        <p:spPr bwMode="auto">
          <a:xfrm>
            <a:off x="7391400" y="2667001"/>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solidFill>
                  <a:srgbClr val="CC3300"/>
                </a:solidFill>
                <a:latin typeface="Arial" panose="020B0604020202020204" pitchFamily="34" charset="0"/>
              </a:rPr>
              <a:t>query</a:t>
            </a:r>
          </a:p>
        </p:txBody>
      </p:sp>
      <p:sp>
        <p:nvSpPr>
          <p:cNvPr id="67605" name="Line 19">
            <a:extLst>
              <a:ext uri="{FF2B5EF4-FFF2-40B4-BE49-F238E27FC236}">
                <a16:creationId xmlns:a16="http://schemas.microsoft.com/office/drawing/2014/main" id="{E6FA9A60-9446-41FE-A834-34F94BAC4B5B}"/>
              </a:ext>
            </a:extLst>
          </p:cNvPr>
          <p:cNvSpPr>
            <a:spLocks noChangeShapeType="1"/>
          </p:cNvSpPr>
          <p:nvPr/>
        </p:nvSpPr>
        <p:spPr bwMode="auto">
          <a:xfrm>
            <a:off x="8763000" y="2438400"/>
            <a:ext cx="533400" cy="0"/>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06" name="Line 20">
            <a:extLst>
              <a:ext uri="{FF2B5EF4-FFF2-40B4-BE49-F238E27FC236}">
                <a16:creationId xmlns:a16="http://schemas.microsoft.com/office/drawing/2014/main" id="{E4C9FE86-064F-492B-8647-CB4FAD22C045}"/>
              </a:ext>
            </a:extLst>
          </p:cNvPr>
          <p:cNvSpPr>
            <a:spLocks noChangeShapeType="1"/>
          </p:cNvSpPr>
          <p:nvPr/>
        </p:nvSpPr>
        <p:spPr bwMode="auto">
          <a:xfrm>
            <a:off x="8991600" y="2438400"/>
            <a:ext cx="0" cy="304800"/>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7607" name="Text Box 21">
            <a:extLst>
              <a:ext uri="{FF2B5EF4-FFF2-40B4-BE49-F238E27FC236}">
                <a16:creationId xmlns:a16="http://schemas.microsoft.com/office/drawing/2014/main" id="{DCA11CCE-0108-49D0-B0AD-A20F721BED10}"/>
              </a:ext>
            </a:extLst>
          </p:cNvPr>
          <p:cNvSpPr txBox="1">
            <a:spLocks noChangeArrowheads="1"/>
          </p:cNvSpPr>
          <p:nvPr/>
        </p:nvSpPr>
        <p:spPr bwMode="auto">
          <a:xfrm>
            <a:off x="8534400" y="2667001"/>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solidFill>
                  <a:srgbClr val="FF00FF"/>
                </a:solidFill>
                <a:latin typeface="Arial" panose="020B0604020202020204" pitchFamily="34" charset="0"/>
              </a:rPr>
              <a:t>fragment</a:t>
            </a:r>
          </a:p>
        </p:txBody>
      </p:sp>
      <p:sp>
        <p:nvSpPr>
          <p:cNvPr id="67608" name="Line 22">
            <a:extLst>
              <a:ext uri="{FF2B5EF4-FFF2-40B4-BE49-F238E27FC236}">
                <a16:creationId xmlns:a16="http://schemas.microsoft.com/office/drawing/2014/main" id="{92628FD3-731E-4F94-B403-909FE4AF4585}"/>
              </a:ext>
            </a:extLst>
          </p:cNvPr>
          <p:cNvSpPr>
            <a:spLocks noChangeShapeType="1"/>
          </p:cNvSpPr>
          <p:nvPr/>
        </p:nvSpPr>
        <p:spPr bwMode="auto">
          <a:xfrm>
            <a:off x="6096000" y="3124200"/>
            <a:ext cx="25146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7609" name="Text Box 23">
            <a:extLst>
              <a:ext uri="{FF2B5EF4-FFF2-40B4-BE49-F238E27FC236}">
                <a16:creationId xmlns:a16="http://schemas.microsoft.com/office/drawing/2014/main" id="{001EE3C8-C494-4862-8EC1-4B0C7B1F2176}"/>
              </a:ext>
            </a:extLst>
          </p:cNvPr>
          <p:cNvSpPr txBox="1">
            <a:spLocks noChangeArrowheads="1"/>
          </p:cNvSpPr>
          <p:nvPr/>
        </p:nvSpPr>
        <p:spPr bwMode="auto">
          <a:xfrm>
            <a:off x="6689725" y="3084513"/>
            <a:ext cx="150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solidFill>
                  <a:srgbClr val="0000FF"/>
                </a:solidFill>
                <a:latin typeface="Arial" panose="020B0604020202020204" pitchFamily="34" charset="0"/>
              </a:rPr>
              <a:t>Request-URI</a:t>
            </a:r>
          </a:p>
        </p:txBody>
      </p:sp>
    </p:spTree>
    <p:extLst>
      <p:ext uri="{BB962C8B-B14F-4D97-AF65-F5344CB8AC3E}">
        <p14:creationId xmlns:p14="http://schemas.microsoft.com/office/powerpoint/2010/main" val="141867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F00432-D448-4C06-A181-965C69595509}"/>
              </a:ext>
            </a:extLst>
          </p:cNvPr>
          <p:cNvSpPr>
            <a:spLocks noGrp="1"/>
          </p:cNvSpPr>
          <p:nvPr>
            <p:ph type="subTitle" idx="1"/>
          </p:nvPr>
        </p:nvSpPr>
        <p:spPr>
          <a:xfrm>
            <a:off x="1327053" y="2402414"/>
            <a:ext cx="9144000" cy="3255962"/>
          </a:xfrm>
        </p:spPr>
        <p:txBody>
          <a:bodyPr>
            <a:normAutofit/>
          </a:bodyPr>
          <a:lstStyle/>
          <a:p>
            <a:r>
              <a:rPr lang="en-IN" dirty="0"/>
              <a:t> </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History of the Internet, </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Basic Internet Protocols, </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World Wide Web (W3C), </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HTTP: Hypertext Transfer Protocol.</a:t>
            </a:r>
          </a:p>
        </p:txBody>
      </p:sp>
      <p:sp>
        <p:nvSpPr>
          <p:cNvPr id="4" name="Rectangle 2">
            <a:extLst>
              <a:ext uri="{FF2B5EF4-FFF2-40B4-BE49-F238E27FC236}">
                <a16:creationId xmlns:a16="http://schemas.microsoft.com/office/drawing/2014/main" id="{AF4729D6-B91C-494C-ADB6-C0FDCDE25E72}"/>
              </a:ext>
            </a:extLst>
          </p:cNvPr>
          <p:cNvSpPr>
            <a:spLocks noGrp="1" noChangeArrowheads="1"/>
          </p:cNvSpPr>
          <p:nvPr>
            <p:ph type="ctrTitle"/>
          </p:nvPr>
        </p:nvSpPr>
        <p:spPr>
          <a:xfrm>
            <a:off x="984738" y="1122363"/>
            <a:ext cx="10733650" cy="1705243"/>
          </a:xfrm>
        </p:spPr>
        <p:txBody>
          <a:bodyPr>
            <a:normAutofit fontScale="90000"/>
          </a:bodyPr>
          <a:lstStyle/>
          <a:p>
            <a:pPr algn="l" eaLnBrk="1" hangingPunct="1"/>
            <a:br>
              <a:rPr lang="en-US" altLang="en-US" sz="4000" dirty="0">
                <a:solidFill>
                  <a:srgbClr val="FF0000"/>
                </a:solidFill>
              </a:rPr>
            </a:br>
            <a:r>
              <a:rPr lang="en-US" altLang="en-US" sz="4000" dirty="0">
                <a:solidFill>
                  <a:srgbClr val="FF0000"/>
                </a:solidFill>
              </a:rPr>
              <a:t> </a:t>
            </a:r>
            <a:r>
              <a:rPr lang="en-US" altLang="en-US" sz="4000" dirty="0">
                <a:latin typeface="Times New Roman" panose="02020603050405020304" pitchFamily="18" charset="0"/>
                <a:ea typeface="+mn-ea"/>
                <a:cs typeface="Times New Roman" panose="02020603050405020304" pitchFamily="18" charset="0"/>
              </a:rPr>
              <a:t>Web Essentials: Clients, Servers, and Communication</a:t>
            </a:r>
            <a:br>
              <a:rPr lang="en-US" altLang="en-US" sz="4000" dirty="0">
                <a:solidFill>
                  <a:srgbClr val="FF0000"/>
                </a:solidFill>
              </a:rPr>
            </a:br>
            <a:br>
              <a:rPr lang="en-US" altLang="en-US" sz="4000" dirty="0">
                <a:solidFill>
                  <a:srgbClr val="FF0000"/>
                </a:solidFill>
              </a:rPr>
            </a:br>
            <a:endParaRPr lang="en-US" altLang="en-US" sz="2000" dirty="0">
              <a:solidFill>
                <a:srgbClr val="FF0000"/>
              </a:solidFill>
            </a:endParaRPr>
          </a:p>
        </p:txBody>
      </p:sp>
    </p:spTree>
    <p:extLst>
      <p:ext uri="{BB962C8B-B14F-4D97-AF65-F5344CB8AC3E}">
        <p14:creationId xmlns:p14="http://schemas.microsoft.com/office/powerpoint/2010/main" val="12558572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5">
            <a:extLst>
              <a:ext uri="{FF2B5EF4-FFF2-40B4-BE49-F238E27FC236}">
                <a16:creationId xmlns:a16="http://schemas.microsoft.com/office/drawing/2014/main" id="{4B82004D-1B02-47E0-89F2-930407C046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25255E26-D2B1-4D35-AA6F-A3F55923891D}" type="slidenum">
              <a:rPr lang="en-CA" altLang="en-US" sz="1400">
                <a:solidFill>
                  <a:schemeClr val="folHlink"/>
                </a:solidFill>
              </a:rPr>
              <a:pPr>
                <a:spcBef>
                  <a:spcPct val="0"/>
                </a:spcBef>
                <a:buClrTx/>
                <a:buFontTx/>
                <a:buNone/>
              </a:pPr>
              <a:t>60</a:t>
            </a:fld>
            <a:endParaRPr lang="en-CA" altLang="en-US" sz="1400">
              <a:solidFill>
                <a:schemeClr val="folHlink"/>
              </a:solidFill>
            </a:endParaRPr>
          </a:p>
        </p:txBody>
      </p:sp>
      <p:sp>
        <p:nvSpPr>
          <p:cNvPr id="68612" name="Rectangle 2">
            <a:extLst>
              <a:ext uri="{FF2B5EF4-FFF2-40B4-BE49-F238E27FC236}">
                <a16:creationId xmlns:a16="http://schemas.microsoft.com/office/drawing/2014/main" id="{DD6DD6D4-27FC-46D4-9DE3-74B355EC2123}"/>
              </a:ext>
            </a:extLst>
          </p:cNvPr>
          <p:cNvSpPr>
            <a:spLocks noGrp="1" noChangeArrowheads="1"/>
          </p:cNvSpPr>
          <p:nvPr>
            <p:ph type="title"/>
          </p:nvPr>
        </p:nvSpPr>
        <p:spPr/>
        <p:txBody>
          <a:bodyPr/>
          <a:lstStyle/>
          <a:p>
            <a:pPr eaLnBrk="1" hangingPunct="1"/>
            <a:r>
              <a:rPr lang="en-US" altLang="en-US"/>
              <a:t>Web Browsers</a:t>
            </a:r>
          </a:p>
        </p:txBody>
      </p:sp>
      <p:sp>
        <p:nvSpPr>
          <p:cNvPr id="68613" name="Rectangle 3">
            <a:extLst>
              <a:ext uri="{FF2B5EF4-FFF2-40B4-BE49-F238E27FC236}">
                <a16:creationId xmlns:a16="http://schemas.microsoft.com/office/drawing/2014/main" id="{21BCA8F1-8301-4573-B8E0-1471AD7420D8}"/>
              </a:ext>
            </a:extLst>
          </p:cNvPr>
          <p:cNvSpPr>
            <a:spLocks noGrp="1" noChangeArrowheads="1"/>
          </p:cNvSpPr>
          <p:nvPr>
            <p:ph type="body" idx="1"/>
          </p:nvPr>
        </p:nvSpPr>
        <p:spPr/>
        <p:txBody>
          <a:bodyPr/>
          <a:lstStyle/>
          <a:p>
            <a:pPr eaLnBrk="1" hangingPunct="1">
              <a:lnSpc>
                <a:spcPct val="80000"/>
              </a:lnSpc>
            </a:pPr>
            <a:r>
              <a:rPr lang="en-US" altLang="en-US"/>
              <a:t>Standard features</a:t>
            </a:r>
          </a:p>
          <a:p>
            <a:pPr lvl="1" eaLnBrk="1" hangingPunct="1">
              <a:lnSpc>
                <a:spcPct val="80000"/>
              </a:lnSpc>
            </a:pPr>
            <a:r>
              <a:rPr lang="en-US" altLang="en-US">
                <a:solidFill>
                  <a:schemeClr val="accent2"/>
                </a:solidFill>
              </a:rPr>
              <a:t>Save</a:t>
            </a:r>
            <a:r>
              <a:rPr lang="en-US" altLang="en-US"/>
              <a:t> web page to disk</a:t>
            </a:r>
          </a:p>
          <a:p>
            <a:pPr lvl="1" eaLnBrk="1" hangingPunct="1">
              <a:lnSpc>
                <a:spcPct val="80000"/>
              </a:lnSpc>
            </a:pPr>
            <a:r>
              <a:rPr lang="en-US" altLang="en-US">
                <a:solidFill>
                  <a:schemeClr val="accent2"/>
                </a:solidFill>
              </a:rPr>
              <a:t>Find</a:t>
            </a:r>
            <a:r>
              <a:rPr lang="en-US" altLang="en-US"/>
              <a:t> string in page</a:t>
            </a:r>
          </a:p>
          <a:p>
            <a:pPr lvl="1" eaLnBrk="1" hangingPunct="1">
              <a:lnSpc>
                <a:spcPct val="80000"/>
              </a:lnSpc>
            </a:pPr>
            <a:r>
              <a:rPr lang="en-US" altLang="en-US">
                <a:solidFill>
                  <a:schemeClr val="accent2"/>
                </a:solidFill>
              </a:rPr>
              <a:t>Fill</a:t>
            </a:r>
            <a:r>
              <a:rPr lang="en-US" altLang="en-US"/>
              <a:t> forms automatically (passwords, CC numbers, …)</a:t>
            </a:r>
          </a:p>
          <a:p>
            <a:pPr lvl="1" eaLnBrk="1" hangingPunct="1">
              <a:lnSpc>
                <a:spcPct val="80000"/>
              </a:lnSpc>
            </a:pPr>
            <a:r>
              <a:rPr lang="en-US" altLang="en-US"/>
              <a:t>Set </a:t>
            </a:r>
            <a:r>
              <a:rPr lang="en-US" altLang="en-US">
                <a:solidFill>
                  <a:schemeClr val="accent2"/>
                </a:solidFill>
              </a:rPr>
              <a:t>preferences</a:t>
            </a:r>
            <a:r>
              <a:rPr lang="en-US" altLang="en-US"/>
              <a:t> (language, character set, cache and HTTP parameters)</a:t>
            </a:r>
          </a:p>
          <a:p>
            <a:pPr lvl="1" eaLnBrk="1" hangingPunct="1">
              <a:lnSpc>
                <a:spcPct val="80000"/>
              </a:lnSpc>
            </a:pPr>
            <a:r>
              <a:rPr lang="en-US" altLang="en-US"/>
              <a:t>Modify display </a:t>
            </a:r>
            <a:r>
              <a:rPr lang="en-US" altLang="en-US">
                <a:solidFill>
                  <a:schemeClr val="accent2"/>
                </a:solidFill>
              </a:rPr>
              <a:t>style</a:t>
            </a:r>
            <a:r>
              <a:rPr lang="en-US" altLang="en-US"/>
              <a:t> (e.g., increase font sizes)</a:t>
            </a:r>
          </a:p>
          <a:p>
            <a:pPr lvl="1" eaLnBrk="1" hangingPunct="1">
              <a:lnSpc>
                <a:spcPct val="80000"/>
              </a:lnSpc>
            </a:pPr>
            <a:r>
              <a:rPr lang="en-US" altLang="en-US"/>
              <a:t>Display raw HTML and HTTP header </a:t>
            </a:r>
            <a:r>
              <a:rPr lang="en-US" altLang="en-US">
                <a:solidFill>
                  <a:schemeClr val="accent2"/>
                </a:solidFill>
              </a:rPr>
              <a:t>info</a:t>
            </a:r>
            <a:r>
              <a:rPr lang="en-US" altLang="en-US"/>
              <a:t> (e.g., Last-Modified)</a:t>
            </a:r>
          </a:p>
          <a:p>
            <a:pPr lvl="1" eaLnBrk="1" hangingPunct="1">
              <a:lnSpc>
                <a:spcPct val="80000"/>
              </a:lnSpc>
            </a:pPr>
            <a:r>
              <a:rPr lang="en-US" altLang="en-US"/>
              <a:t>Choose browser </a:t>
            </a:r>
            <a:r>
              <a:rPr lang="en-US" altLang="en-US">
                <a:solidFill>
                  <a:schemeClr val="accent2"/>
                </a:solidFill>
              </a:rPr>
              <a:t>themes</a:t>
            </a:r>
            <a:r>
              <a:rPr lang="en-US" altLang="en-US"/>
              <a:t> (skins)</a:t>
            </a:r>
          </a:p>
          <a:p>
            <a:pPr lvl="1" eaLnBrk="1" hangingPunct="1">
              <a:lnSpc>
                <a:spcPct val="80000"/>
              </a:lnSpc>
            </a:pPr>
            <a:r>
              <a:rPr lang="en-US" altLang="en-US"/>
              <a:t>View </a:t>
            </a:r>
            <a:r>
              <a:rPr lang="en-US" altLang="en-US">
                <a:solidFill>
                  <a:schemeClr val="accent2"/>
                </a:solidFill>
              </a:rPr>
              <a:t>history</a:t>
            </a:r>
            <a:r>
              <a:rPr lang="en-US" altLang="en-US"/>
              <a:t> of web addresses visited</a:t>
            </a:r>
          </a:p>
          <a:p>
            <a:pPr lvl="1" eaLnBrk="1" hangingPunct="1">
              <a:lnSpc>
                <a:spcPct val="80000"/>
              </a:lnSpc>
            </a:pPr>
            <a:r>
              <a:rPr lang="en-US" altLang="en-US">
                <a:solidFill>
                  <a:schemeClr val="accent2"/>
                </a:solidFill>
              </a:rPr>
              <a:t>Bookmark</a:t>
            </a:r>
            <a:r>
              <a:rPr lang="en-US" altLang="en-US"/>
              <a:t> </a:t>
            </a:r>
            <a:r>
              <a:rPr lang="en-US" altLang="en-US">
                <a:solidFill>
                  <a:schemeClr val="accent2"/>
                </a:solidFill>
              </a:rPr>
              <a:t>favorite</a:t>
            </a:r>
            <a:r>
              <a:rPr lang="en-US" altLang="en-US"/>
              <a:t> pages for easy return</a:t>
            </a:r>
          </a:p>
        </p:txBody>
      </p:sp>
    </p:spTree>
    <p:extLst>
      <p:ext uri="{BB962C8B-B14F-4D97-AF65-F5344CB8AC3E}">
        <p14:creationId xmlns:p14="http://schemas.microsoft.com/office/powerpoint/2010/main" val="184903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lide Number Placeholder 5">
            <a:extLst>
              <a:ext uri="{FF2B5EF4-FFF2-40B4-BE49-F238E27FC236}">
                <a16:creationId xmlns:a16="http://schemas.microsoft.com/office/drawing/2014/main" id="{E13FE969-F197-4FDB-A888-801D2D86F62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EC9062FE-2B04-4CC3-95AF-7D6000BEA60D}" type="slidenum">
              <a:rPr lang="en-CA" altLang="en-US" sz="1400">
                <a:solidFill>
                  <a:schemeClr val="folHlink"/>
                </a:solidFill>
              </a:rPr>
              <a:pPr>
                <a:spcBef>
                  <a:spcPct val="0"/>
                </a:spcBef>
                <a:buClrTx/>
                <a:buFontTx/>
                <a:buNone/>
              </a:pPr>
              <a:t>61</a:t>
            </a:fld>
            <a:endParaRPr lang="en-CA" altLang="en-US" sz="1400">
              <a:solidFill>
                <a:schemeClr val="folHlink"/>
              </a:solidFill>
            </a:endParaRPr>
          </a:p>
        </p:txBody>
      </p:sp>
      <p:sp>
        <p:nvSpPr>
          <p:cNvPr id="69636" name="Rectangle 2">
            <a:extLst>
              <a:ext uri="{FF2B5EF4-FFF2-40B4-BE49-F238E27FC236}">
                <a16:creationId xmlns:a16="http://schemas.microsoft.com/office/drawing/2014/main" id="{9E374EF3-DBA3-498A-A1E8-F006178BEE70}"/>
              </a:ext>
            </a:extLst>
          </p:cNvPr>
          <p:cNvSpPr>
            <a:spLocks noGrp="1" noChangeArrowheads="1"/>
          </p:cNvSpPr>
          <p:nvPr>
            <p:ph type="title"/>
          </p:nvPr>
        </p:nvSpPr>
        <p:spPr/>
        <p:txBody>
          <a:bodyPr/>
          <a:lstStyle/>
          <a:p>
            <a:pPr eaLnBrk="1" hangingPunct="1"/>
            <a:r>
              <a:rPr lang="en-US" altLang="en-US"/>
              <a:t>Web Browsers</a:t>
            </a:r>
          </a:p>
        </p:txBody>
      </p:sp>
      <p:sp>
        <p:nvSpPr>
          <p:cNvPr id="69637" name="Rectangle 3">
            <a:extLst>
              <a:ext uri="{FF2B5EF4-FFF2-40B4-BE49-F238E27FC236}">
                <a16:creationId xmlns:a16="http://schemas.microsoft.com/office/drawing/2014/main" id="{5B25AF99-959A-4631-A508-FCC1175B7E2B}"/>
              </a:ext>
            </a:extLst>
          </p:cNvPr>
          <p:cNvSpPr>
            <a:spLocks noGrp="1" noChangeArrowheads="1"/>
          </p:cNvSpPr>
          <p:nvPr>
            <p:ph type="body" idx="1"/>
          </p:nvPr>
        </p:nvSpPr>
        <p:spPr/>
        <p:txBody>
          <a:bodyPr/>
          <a:lstStyle/>
          <a:p>
            <a:pPr eaLnBrk="1" hangingPunct="1"/>
            <a:r>
              <a:rPr lang="en-US" altLang="en-US"/>
              <a:t>Additional functionality:</a:t>
            </a:r>
          </a:p>
          <a:p>
            <a:pPr lvl="1" eaLnBrk="1" hangingPunct="1"/>
            <a:r>
              <a:rPr lang="en-US" altLang="en-US"/>
              <a:t>Execution of </a:t>
            </a:r>
            <a:r>
              <a:rPr lang="en-US" altLang="en-US">
                <a:solidFill>
                  <a:schemeClr val="hlink"/>
                </a:solidFill>
              </a:rPr>
              <a:t>scripts</a:t>
            </a:r>
            <a:r>
              <a:rPr lang="en-US" altLang="en-US"/>
              <a:t> (e.g., drop-down menus)</a:t>
            </a:r>
          </a:p>
          <a:p>
            <a:pPr lvl="1" eaLnBrk="1" hangingPunct="1"/>
            <a:r>
              <a:rPr lang="en-US" altLang="en-US">
                <a:solidFill>
                  <a:schemeClr val="hlink"/>
                </a:solidFill>
              </a:rPr>
              <a:t>Event</a:t>
            </a:r>
            <a:r>
              <a:rPr lang="en-US" altLang="en-US"/>
              <a:t> handling (e.g., mouse clicks)</a:t>
            </a:r>
          </a:p>
          <a:p>
            <a:pPr lvl="1" eaLnBrk="1" hangingPunct="1"/>
            <a:r>
              <a:rPr lang="en-US" altLang="en-US"/>
              <a:t>GUI for </a:t>
            </a:r>
            <a:r>
              <a:rPr lang="en-US" altLang="en-US">
                <a:solidFill>
                  <a:schemeClr val="hlink"/>
                </a:solidFill>
              </a:rPr>
              <a:t>controls</a:t>
            </a:r>
            <a:r>
              <a:rPr lang="en-US" altLang="en-US"/>
              <a:t> (e.g., buttons)</a:t>
            </a:r>
          </a:p>
          <a:p>
            <a:pPr lvl="1" eaLnBrk="1" hangingPunct="1"/>
            <a:r>
              <a:rPr lang="en-US" altLang="en-US">
                <a:solidFill>
                  <a:schemeClr val="hlink"/>
                </a:solidFill>
              </a:rPr>
              <a:t>Secure communication</a:t>
            </a:r>
            <a:r>
              <a:rPr lang="en-US" altLang="en-US"/>
              <a:t> with servers</a:t>
            </a:r>
          </a:p>
          <a:p>
            <a:pPr lvl="1" eaLnBrk="1" hangingPunct="1"/>
            <a:r>
              <a:rPr lang="en-US" altLang="en-US"/>
              <a:t>Display of non-HTML documents (e.g., PDF) via </a:t>
            </a:r>
            <a:r>
              <a:rPr lang="en-US" altLang="en-US">
                <a:solidFill>
                  <a:schemeClr val="hlink"/>
                </a:solidFill>
              </a:rPr>
              <a:t>plug-ins</a:t>
            </a:r>
          </a:p>
        </p:txBody>
      </p:sp>
    </p:spTree>
    <p:extLst>
      <p:ext uri="{BB962C8B-B14F-4D97-AF65-F5344CB8AC3E}">
        <p14:creationId xmlns:p14="http://schemas.microsoft.com/office/powerpoint/2010/main" val="7805717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5">
            <a:extLst>
              <a:ext uri="{FF2B5EF4-FFF2-40B4-BE49-F238E27FC236}">
                <a16:creationId xmlns:a16="http://schemas.microsoft.com/office/drawing/2014/main" id="{636275E2-5E33-4EA5-990A-EA5C89CAD2D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29DF8D1C-6281-4EE7-9B0B-AB00CC020B50}" type="slidenum">
              <a:rPr lang="en-CA" altLang="en-US" sz="1400">
                <a:solidFill>
                  <a:schemeClr val="folHlink"/>
                </a:solidFill>
              </a:rPr>
              <a:pPr>
                <a:spcBef>
                  <a:spcPct val="0"/>
                </a:spcBef>
                <a:buClrTx/>
                <a:buFontTx/>
                <a:buNone/>
              </a:pPr>
              <a:t>62</a:t>
            </a:fld>
            <a:endParaRPr lang="en-CA" altLang="en-US" sz="1400">
              <a:solidFill>
                <a:schemeClr val="folHlink"/>
              </a:solidFill>
            </a:endParaRPr>
          </a:p>
        </p:txBody>
      </p:sp>
      <p:sp>
        <p:nvSpPr>
          <p:cNvPr id="70660" name="Rectangle 2">
            <a:extLst>
              <a:ext uri="{FF2B5EF4-FFF2-40B4-BE49-F238E27FC236}">
                <a16:creationId xmlns:a16="http://schemas.microsoft.com/office/drawing/2014/main" id="{65C58E06-D41B-4506-B73F-7138D86FC211}"/>
              </a:ext>
            </a:extLst>
          </p:cNvPr>
          <p:cNvSpPr>
            <a:spLocks noGrp="1" noChangeArrowheads="1"/>
          </p:cNvSpPr>
          <p:nvPr>
            <p:ph type="title"/>
          </p:nvPr>
        </p:nvSpPr>
        <p:spPr/>
        <p:txBody>
          <a:bodyPr/>
          <a:lstStyle/>
          <a:p>
            <a:pPr eaLnBrk="1" hangingPunct="1"/>
            <a:r>
              <a:rPr lang="en-US" altLang="en-US"/>
              <a:t>Web Servers</a:t>
            </a:r>
          </a:p>
        </p:txBody>
      </p:sp>
      <p:sp>
        <p:nvSpPr>
          <p:cNvPr id="70661" name="Rectangle 3">
            <a:extLst>
              <a:ext uri="{FF2B5EF4-FFF2-40B4-BE49-F238E27FC236}">
                <a16:creationId xmlns:a16="http://schemas.microsoft.com/office/drawing/2014/main" id="{9BC45759-3123-416A-9DC4-1176F709B001}"/>
              </a:ext>
            </a:extLst>
          </p:cNvPr>
          <p:cNvSpPr>
            <a:spLocks noGrp="1" noChangeArrowheads="1"/>
          </p:cNvSpPr>
          <p:nvPr>
            <p:ph type="body" idx="1"/>
          </p:nvPr>
        </p:nvSpPr>
        <p:spPr/>
        <p:txBody>
          <a:bodyPr/>
          <a:lstStyle/>
          <a:p>
            <a:pPr eaLnBrk="1" hangingPunct="1">
              <a:lnSpc>
                <a:spcPct val="90000"/>
              </a:lnSpc>
            </a:pPr>
            <a:r>
              <a:rPr lang="en-US" altLang="en-US"/>
              <a:t>Basic functionality:</a:t>
            </a:r>
          </a:p>
          <a:p>
            <a:pPr lvl="1" eaLnBrk="1" hangingPunct="1">
              <a:lnSpc>
                <a:spcPct val="90000"/>
              </a:lnSpc>
            </a:pPr>
            <a:r>
              <a:rPr lang="en-US" altLang="en-US"/>
              <a:t>Receive HTTP request via TCP</a:t>
            </a:r>
          </a:p>
          <a:p>
            <a:pPr lvl="1" eaLnBrk="1" hangingPunct="1">
              <a:lnSpc>
                <a:spcPct val="90000"/>
              </a:lnSpc>
            </a:pPr>
            <a:r>
              <a:rPr lang="en-US" altLang="en-US"/>
              <a:t>Map Host header to specific </a:t>
            </a:r>
            <a:r>
              <a:rPr lang="en-US" altLang="en-US">
                <a:solidFill>
                  <a:schemeClr val="hlink"/>
                </a:solidFill>
              </a:rPr>
              <a:t>virtual host</a:t>
            </a:r>
            <a:r>
              <a:rPr lang="en-US" altLang="en-US" i="1"/>
              <a:t> </a:t>
            </a:r>
            <a:r>
              <a:rPr lang="en-US" altLang="en-US"/>
              <a:t>(one of many host names sharing an IP address)</a:t>
            </a:r>
          </a:p>
          <a:p>
            <a:pPr lvl="1" eaLnBrk="1" hangingPunct="1">
              <a:lnSpc>
                <a:spcPct val="90000"/>
              </a:lnSpc>
            </a:pPr>
            <a:r>
              <a:rPr lang="en-US" altLang="en-US"/>
              <a:t>Map Request-URI to specific resource associated with the virtual host</a:t>
            </a:r>
          </a:p>
          <a:p>
            <a:pPr lvl="2" eaLnBrk="1" hangingPunct="1">
              <a:lnSpc>
                <a:spcPct val="90000"/>
              </a:lnSpc>
            </a:pPr>
            <a:r>
              <a:rPr lang="en-US" altLang="en-US"/>
              <a:t>File: Return file in HTTP response</a:t>
            </a:r>
          </a:p>
          <a:p>
            <a:pPr lvl="2" eaLnBrk="1" hangingPunct="1">
              <a:lnSpc>
                <a:spcPct val="90000"/>
              </a:lnSpc>
            </a:pPr>
            <a:r>
              <a:rPr lang="en-US" altLang="en-US"/>
              <a:t>Program: Run program and return output in HTTP response</a:t>
            </a:r>
          </a:p>
          <a:p>
            <a:pPr lvl="1" eaLnBrk="1" hangingPunct="1">
              <a:lnSpc>
                <a:spcPct val="90000"/>
              </a:lnSpc>
            </a:pPr>
            <a:r>
              <a:rPr lang="en-US" altLang="en-US"/>
              <a:t>Map type of resource to appropriate MIME type and use to set Content-Type header in HTTP response</a:t>
            </a:r>
          </a:p>
          <a:p>
            <a:pPr lvl="1" eaLnBrk="1" hangingPunct="1">
              <a:lnSpc>
                <a:spcPct val="90000"/>
              </a:lnSpc>
            </a:pPr>
            <a:r>
              <a:rPr lang="en-US" altLang="en-US"/>
              <a:t>Log information about the request and response</a:t>
            </a:r>
          </a:p>
        </p:txBody>
      </p:sp>
    </p:spTree>
    <p:extLst>
      <p:ext uri="{BB962C8B-B14F-4D97-AF65-F5344CB8AC3E}">
        <p14:creationId xmlns:p14="http://schemas.microsoft.com/office/powerpoint/2010/main" val="21078454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5">
            <a:extLst>
              <a:ext uri="{FF2B5EF4-FFF2-40B4-BE49-F238E27FC236}">
                <a16:creationId xmlns:a16="http://schemas.microsoft.com/office/drawing/2014/main" id="{58F60EA8-582A-47C8-9349-F339032DE9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442CDE2A-8CB9-465C-A0B4-241E1C4AEE2D}" type="slidenum">
              <a:rPr lang="en-CA" altLang="en-US" sz="1400">
                <a:solidFill>
                  <a:schemeClr val="folHlink"/>
                </a:solidFill>
              </a:rPr>
              <a:pPr>
                <a:spcBef>
                  <a:spcPct val="0"/>
                </a:spcBef>
                <a:buClrTx/>
                <a:buFontTx/>
                <a:buNone/>
              </a:pPr>
              <a:t>63</a:t>
            </a:fld>
            <a:endParaRPr lang="en-CA" altLang="en-US" sz="1400">
              <a:solidFill>
                <a:schemeClr val="folHlink"/>
              </a:solidFill>
            </a:endParaRPr>
          </a:p>
        </p:txBody>
      </p:sp>
      <p:sp>
        <p:nvSpPr>
          <p:cNvPr id="71684" name="Rectangle 2">
            <a:extLst>
              <a:ext uri="{FF2B5EF4-FFF2-40B4-BE49-F238E27FC236}">
                <a16:creationId xmlns:a16="http://schemas.microsoft.com/office/drawing/2014/main" id="{AD77949C-82E5-4998-9019-5BAB6D2DB22C}"/>
              </a:ext>
            </a:extLst>
          </p:cNvPr>
          <p:cNvSpPr>
            <a:spLocks noGrp="1" noChangeArrowheads="1"/>
          </p:cNvSpPr>
          <p:nvPr>
            <p:ph type="title"/>
          </p:nvPr>
        </p:nvSpPr>
        <p:spPr/>
        <p:txBody>
          <a:bodyPr/>
          <a:lstStyle/>
          <a:p>
            <a:pPr eaLnBrk="1" hangingPunct="1"/>
            <a:r>
              <a:rPr lang="en-US" altLang="en-US"/>
              <a:t>Web Servers</a:t>
            </a:r>
          </a:p>
        </p:txBody>
      </p:sp>
      <p:sp>
        <p:nvSpPr>
          <p:cNvPr id="71685" name="Rectangle 3">
            <a:extLst>
              <a:ext uri="{FF2B5EF4-FFF2-40B4-BE49-F238E27FC236}">
                <a16:creationId xmlns:a16="http://schemas.microsoft.com/office/drawing/2014/main" id="{EE0B7C6F-A1E8-457C-BF46-62ECB2CE8952}"/>
              </a:ext>
            </a:extLst>
          </p:cNvPr>
          <p:cNvSpPr>
            <a:spLocks noGrp="1" noChangeArrowheads="1"/>
          </p:cNvSpPr>
          <p:nvPr>
            <p:ph type="body" idx="1"/>
          </p:nvPr>
        </p:nvSpPr>
        <p:spPr/>
        <p:txBody>
          <a:bodyPr/>
          <a:lstStyle/>
          <a:p>
            <a:pPr eaLnBrk="1" hangingPunct="1">
              <a:lnSpc>
                <a:spcPct val="90000"/>
              </a:lnSpc>
            </a:pPr>
            <a:r>
              <a:rPr lang="en-US" altLang="en-US"/>
              <a:t>httpd: UIUC, primary Web server c. 1995</a:t>
            </a:r>
          </a:p>
          <a:p>
            <a:pPr eaLnBrk="1" hangingPunct="1">
              <a:lnSpc>
                <a:spcPct val="90000"/>
              </a:lnSpc>
            </a:pPr>
            <a:r>
              <a:rPr lang="en-US" altLang="en-US"/>
              <a:t>Apache: “A patchy” version of httpd, now the most popular server (esp. on Linux platforms)</a:t>
            </a:r>
          </a:p>
          <a:p>
            <a:pPr eaLnBrk="1" hangingPunct="1">
              <a:lnSpc>
                <a:spcPct val="90000"/>
              </a:lnSpc>
            </a:pPr>
            <a:r>
              <a:rPr lang="en-US" altLang="en-US"/>
              <a:t>IIS: Microsoft Internet Information Server</a:t>
            </a:r>
          </a:p>
          <a:p>
            <a:pPr eaLnBrk="1" hangingPunct="1">
              <a:lnSpc>
                <a:spcPct val="90000"/>
              </a:lnSpc>
            </a:pPr>
            <a:r>
              <a:rPr lang="en-US" altLang="en-US">
                <a:hlinkClick r:id="rId2"/>
              </a:rPr>
              <a:t>Tomcat</a:t>
            </a:r>
            <a:r>
              <a:rPr lang="en-US" altLang="en-US"/>
              <a:t>: </a:t>
            </a:r>
          </a:p>
          <a:p>
            <a:pPr lvl="1" eaLnBrk="1" hangingPunct="1">
              <a:lnSpc>
                <a:spcPct val="90000"/>
              </a:lnSpc>
            </a:pPr>
            <a:r>
              <a:rPr lang="en-US" altLang="en-US"/>
              <a:t>Java-based</a:t>
            </a:r>
          </a:p>
          <a:p>
            <a:pPr lvl="1" eaLnBrk="1" hangingPunct="1">
              <a:lnSpc>
                <a:spcPct val="90000"/>
              </a:lnSpc>
            </a:pPr>
            <a:r>
              <a:rPr lang="en-US" altLang="en-US"/>
              <a:t>Provides </a:t>
            </a:r>
            <a:r>
              <a:rPr lang="en-US" altLang="en-US">
                <a:solidFill>
                  <a:schemeClr val="hlink"/>
                </a:solidFill>
              </a:rPr>
              <a:t>container</a:t>
            </a:r>
            <a:r>
              <a:rPr lang="en-US" altLang="en-US"/>
              <a:t> (Catalina) for running Java </a:t>
            </a:r>
            <a:r>
              <a:rPr lang="en-US" altLang="en-US">
                <a:solidFill>
                  <a:schemeClr val="hlink"/>
                </a:solidFill>
              </a:rPr>
              <a:t>servlets</a:t>
            </a:r>
            <a:r>
              <a:rPr lang="en-US" altLang="en-US"/>
              <a:t> (HTML-generating programs) as back-end to Apache or IIS</a:t>
            </a:r>
          </a:p>
          <a:p>
            <a:pPr lvl="1" eaLnBrk="1" hangingPunct="1">
              <a:lnSpc>
                <a:spcPct val="90000"/>
              </a:lnSpc>
            </a:pPr>
            <a:r>
              <a:rPr lang="en-US" altLang="en-US"/>
              <a:t>Can run stand-alone using Coyote HTTP front-end</a:t>
            </a:r>
          </a:p>
        </p:txBody>
      </p:sp>
    </p:spTree>
    <p:extLst>
      <p:ext uri="{BB962C8B-B14F-4D97-AF65-F5344CB8AC3E}">
        <p14:creationId xmlns:p14="http://schemas.microsoft.com/office/powerpoint/2010/main" val="3465967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5">
            <a:extLst>
              <a:ext uri="{FF2B5EF4-FFF2-40B4-BE49-F238E27FC236}">
                <a16:creationId xmlns:a16="http://schemas.microsoft.com/office/drawing/2014/main" id="{1DC2E719-2782-4D22-B297-756399F9F51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F222F8D8-BCE9-41EA-AE17-B7A2EEB6185B}" type="slidenum">
              <a:rPr lang="en-CA" altLang="en-US" sz="1400">
                <a:solidFill>
                  <a:schemeClr val="folHlink"/>
                </a:solidFill>
              </a:rPr>
              <a:pPr>
                <a:spcBef>
                  <a:spcPct val="0"/>
                </a:spcBef>
                <a:buClrTx/>
                <a:buFontTx/>
                <a:buNone/>
              </a:pPr>
              <a:t>64</a:t>
            </a:fld>
            <a:endParaRPr lang="en-CA" altLang="en-US" sz="1400">
              <a:solidFill>
                <a:schemeClr val="folHlink"/>
              </a:solidFill>
            </a:endParaRPr>
          </a:p>
        </p:txBody>
      </p:sp>
      <p:sp>
        <p:nvSpPr>
          <p:cNvPr id="72708" name="Rectangle 2">
            <a:extLst>
              <a:ext uri="{FF2B5EF4-FFF2-40B4-BE49-F238E27FC236}">
                <a16:creationId xmlns:a16="http://schemas.microsoft.com/office/drawing/2014/main" id="{48F4D2BE-874C-4416-8FE9-6A96B9C3E334}"/>
              </a:ext>
            </a:extLst>
          </p:cNvPr>
          <p:cNvSpPr>
            <a:spLocks noGrp="1" noChangeArrowheads="1"/>
          </p:cNvSpPr>
          <p:nvPr>
            <p:ph type="title"/>
          </p:nvPr>
        </p:nvSpPr>
        <p:spPr/>
        <p:txBody>
          <a:bodyPr/>
          <a:lstStyle/>
          <a:p>
            <a:pPr eaLnBrk="1" hangingPunct="1"/>
            <a:r>
              <a:rPr lang="en-US" altLang="en-US"/>
              <a:t>Web Servers</a:t>
            </a:r>
          </a:p>
        </p:txBody>
      </p:sp>
      <p:sp>
        <p:nvSpPr>
          <p:cNvPr id="72709" name="Rectangle 3">
            <a:extLst>
              <a:ext uri="{FF2B5EF4-FFF2-40B4-BE49-F238E27FC236}">
                <a16:creationId xmlns:a16="http://schemas.microsoft.com/office/drawing/2014/main" id="{0970C11C-7542-40DF-B8BF-6B5B2DC2B147}"/>
              </a:ext>
            </a:extLst>
          </p:cNvPr>
          <p:cNvSpPr>
            <a:spLocks noGrp="1" noChangeArrowheads="1"/>
          </p:cNvSpPr>
          <p:nvPr>
            <p:ph type="body" idx="1"/>
          </p:nvPr>
        </p:nvSpPr>
        <p:spPr/>
        <p:txBody>
          <a:bodyPr/>
          <a:lstStyle/>
          <a:p>
            <a:pPr eaLnBrk="1" hangingPunct="1"/>
            <a:r>
              <a:rPr lang="en-US" altLang="en-US"/>
              <a:t>Some Coyote communication parameters:</a:t>
            </a:r>
          </a:p>
          <a:p>
            <a:pPr lvl="1" eaLnBrk="1" hangingPunct="1"/>
            <a:r>
              <a:rPr lang="en-US" altLang="en-US"/>
              <a:t>Allowed/blocked IP addresses</a:t>
            </a:r>
          </a:p>
          <a:p>
            <a:pPr lvl="1" eaLnBrk="1" hangingPunct="1"/>
            <a:r>
              <a:rPr lang="en-US" altLang="en-US"/>
              <a:t>Max. simultaneous active TCP connections</a:t>
            </a:r>
          </a:p>
          <a:p>
            <a:pPr lvl="1" eaLnBrk="1" hangingPunct="1"/>
            <a:r>
              <a:rPr lang="en-US" altLang="en-US"/>
              <a:t>Max. queued TCP connection requests</a:t>
            </a:r>
          </a:p>
          <a:p>
            <a:pPr lvl="1" eaLnBrk="1" hangingPunct="1"/>
            <a:r>
              <a:rPr lang="en-US" altLang="en-US"/>
              <a:t>“Keep-alive” time for inactive TCP connections</a:t>
            </a:r>
          </a:p>
          <a:p>
            <a:pPr eaLnBrk="1" hangingPunct="1"/>
            <a:r>
              <a:rPr lang="en-US" altLang="en-US"/>
              <a:t>Modify parameters to </a:t>
            </a:r>
            <a:r>
              <a:rPr lang="en-US" altLang="en-US">
                <a:solidFill>
                  <a:schemeClr val="hlink"/>
                </a:solidFill>
              </a:rPr>
              <a:t>tune</a:t>
            </a:r>
            <a:r>
              <a:rPr lang="en-US" altLang="en-US"/>
              <a:t> server performance</a:t>
            </a:r>
          </a:p>
          <a:p>
            <a:pPr lvl="1" eaLnBrk="1" hangingPunct="1"/>
            <a:endParaRPr lang="en-US" altLang="en-US"/>
          </a:p>
        </p:txBody>
      </p:sp>
    </p:spTree>
    <p:extLst>
      <p:ext uri="{BB962C8B-B14F-4D97-AF65-F5344CB8AC3E}">
        <p14:creationId xmlns:p14="http://schemas.microsoft.com/office/powerpoint/2010/main" val="40108872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5">
            <a:extLst>
              <a:ext uri="{FF2B5EF4-FFF2-40B4-BE49-F238E27FC236}">
                <a16:creationId xmlns:a16="http://schemas.microsoft.com/office/drawing/2014/main" id="{1A138C8F-EDBC-4106-BA7F-345BF062E54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5D0C1004-B87F-4AAF-99F1-400876A8B9FC}" type="slidenum">
              <a:rPr lang="en-CA" altLang="en-US" sz="1400">
                <a:solidFill>
                  <a:schemeClr val="folHlink"/>
                </a:solidFill>
              </a:rPr>
              <a:pPr>
                <a:spcBef>
                  <a:spcPct val="0"/>
                </a:spcBef>
                <a:buClrTx/>
                <a:buFontTx/>
                <a:buNone/>
              </a:pPr>
              <a:t>65</a:t>
            </a:fld>
            <a:endParaRPr lang="en-CA" altLang="en-US" sz="1400">
              <a:solidFill>
                <a:schemeClr val="folHlink"/>
              </a:solidFill>
            </a:endParaRPr>
          </a:p>
        </p:txBody>
      </p:sp>
      <p:sp>
        <p:nvSpPr>
          <p:cNvPr id="73732" name="Rectangle 2">
            <a:extLst>
              <a:ext uri="{FF2B5EF4-FFF2-40B4-BE49-F238E27FC236}">
                <a16:creationId xmlns:a16="http://schemas.microsoft.com/office/drawing/2014/main" id="{3F65B333-B1C2-493F-8176-3FDCC8C02607}"/>
              </a:ext>
            </a:extLst>
          </p:cNvPr>
          <p:cNvSpPr>
            <a:spLocks noGrp="1" noChangeArrowheads="1"/>
          </p:cNvSpPr>
          <p:nvPr>
            <p:ph type="title"/>
          </p:nvPr>
        </p:nvSpPr>
        <p:spPr/>
        <p:txBody>
          <a:bodyPr/>
          <a:lstStyle/>
          <a:p>
            <a:pPr eaLnBrk="1" hangingPunct="1"/>
            <a:r>
              <a:rPr lang="en-US" altLang="en-US"/>
              <a:t>Web Servers</a:t>
            </a:r>
          </a:p>
        </p:txBody>
      </p:sp>
      <p:sp>
        <p:nvSpPr>
          <p:cNvPr id="73733" name="Rectangle 3">
            <a:extLst>
              <a:ext uri="{FF2B5EF4-FFF2-40B4-BE49-F238E27FC236}">
                <a16:creationId xmlns:a16="http://schemas.microsoft.com/office/drawing/2014/main" id="{87530893-9E29-4550-90CC-A871332FA920}"/>
              </a:ext>
            </a:extLst>
          </p:cNvPr>
          <p:cNvSpPr>
            <a:spLocks noGrp="1" noChangeArrowheads="1"/>
          </p:cNvSpPr>
          <p:nvPr>
            <p:ph type="body" idx="1"/>
          </p:nvPr>
        </p:nvSpPr>
        <p:spPr/>
        <p:txBody>
          <a:bodyPr/>
          <a:lstStyle/>
          <a:p>
            <a:pPr eaLnBrk="1" hangingPunct="1"/>
            <a:r>
              <a:rPr lang="en-US" altLang="en-US"/>
              <a:t>Some Catalina container parameters:</a:t>
            </a:r>
          </a:p>
          <a:p>
            <a:pPr lvl="1" eaLnBrk="1" hangingPunct="1"/>
            <a:r>
              <a:rPr lang="en-US" altLang="en-US"/>
              <a:t>Virtual host names and associated ports</a:t>
            </a:r>
          </a:p>
          <a:p>
            <a:pPr lvl="1" eaLnBrk="1" hangingPunct="1"/>
            <a:r>
              <a:rPr lang="en-US" altLang="en-US"/>
              <a:t>Logging preferences</a:t>
            </a:r>
          </a:p>
          <a:p>
            <a:pPr lvl="1" eaLnBrk="1" hangingPunct="1"/>
            <a:r>
              <a:rPr lang="en-US" altLang="en-US"/>
              <a:t>Mapping from Request-URI’s to server resources</a:t>
            </a:r>
          </a:p>
          <a:p>
            <a:pPr lvl="1" eaLnBrk="1" hangingPunct="1"/>
            <a:r>
              <a:rPr lang="en-US" altLang="en-US"/>
              <a:t>Password protection of resources</a:t>
            </a:r>
          </a:p>
          <a:p>
            <a:pPr lvl="1" eaLnBrk="1" hangingPunct="1"/>
            <a:r>
              <a:rPr lang="en-US" altLang="en-US"/>
              <a:t>Use of server-side caching</a:t>
            </a:r>
          </a:p>
        </p:txBody>
      </p:sp>
    </p:spTree>
    <p:extLst>
      <p:ext uri="{BB962C8B-B14F-4D97-AF65-F5344CB8AC3E}">
        <p14:creationId xmlns:p14="http://schemas.microsoft.com/office/powerpoint/2010/main" val="26842877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lide Number Placeholder 5">
            <a:extLst>
              <a:ext uri="{FF2B5EF4-FFF2-40B4-BE49-F238E27FC236}">
                <a16:creationId xmlns:a16="http://schemas.microsoft.com/office/drawing/2014/main" id="{522794E7-D36D-4C49-8CDF-7FC908C0C59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CE064A37-1513-40DF-AEE3-128CAD95C88D}" type="slidenum">
              <a:rPr lang="en-CA" altLang="en-US" sz="1400">
                <a:solidFill>
                  <a:schemeClr val="folHlink"/>
                </a:solidFill>
              </a:rPr>
              <a:pPr>
                <a:spcBef>
                  <a:spcPct val="0"/>
                </a:spcBef>
                <a:buClrTx/>
                <a:buFontTx/>
                <a:buNone/>
              </a:pPr>
              <a:t>66</a:t>
            </a:fld>
            <a:endParaRPr lang="en-CA" altLang="en-US" sz="1400">
              <a:solidFill>
                <a:schemeClr val="folHlink"/>
              </a:solidFill>
            </a:endParaRPr>
          </a:p>
        </p:txBody>
      </p:sp>
      <p:sp>
        <p:nvSpPr>
          <p:cNvPr id="74756" name="Rectangle 2">
            <a:extLst>
              <a:ext uri="{FF2B5EF4-FFF2-40B4-BE49-F238E27FC236}">
                <a16:creationId xmlns:a16="http://schemas.microsoft.com/office/drawing/2014/main" id="{65341E0D-AB15-4153-8686-A7B4F10BCB3A}"/>
              </a:ext>
            </a:extLst>
          </p:cNvPr>
          <p:cNvSpPr>
            <a:spLocks noGrp="1" noChangeArrowheads="1"/>
          </p:cNvSpPr>
          <p:nvPr>
            <p:ph type="title"/>
          </p:nvPr>
        </p:nvSpPr>
        <p:spPr/>
        <p:txBody>
          <a:bodyPr/>
          <a:lstStyle/>
          <a:p>
            <a:pPr eaLnBrk="1" hangingPunct="1"/>
            <a:r>
              <a:rPr lang="en-US" altLang="en-US"/>
              <a:t>Tomcat Web Server</a:t>
            </a:r>
          </a:p>
        </p:txBody>
      </p:sp>
      <p:sp>
        <p:nvSpPr>
          <p:cNvPr id="74757" name="Rectangle 3">
            <a:extLst>
              <a:ext uri="{FF2B5EF4-FFF2-40B4-BE49-F238E27FC236}">
                <a16:creationId xmlns:a16="http://schemas.microsoft.com/office/drawing/2014/main" id="{6FE87DAC-63CD-45EA-9040-F3785B152954}"/>
              </a:ext>
            </a:extLst>
          </p:cNvPr>
          <p:cNvSpPr>
            <a:spLocks noGrp="1" noChangeArrowheads="1"/>
          </p:cNvSpPr>
          <p:nvPr>
            <p:ph type="body" idx="1"/>
          </p:nvPr>
        </p:nvSpPr>
        <p:spPr/>
        <p:txBody>
          <a:bodyPr/>
          <a:lstStyle/>
          <a:p>
            <a:pPr eaLnBrk="1" hangingPunct="1"/>
            <a:r>
              <a:rPr lang="en-US" altLang="en-US"/>
              <a:t>HTML-based server administration</a:t>
            </a:r>
          </a:p>
          <a:p>
            <a:pPr eaLnBrk="1" hangingPunct="1"/>
            <a:r>
              <a:rPr lang="en-US" altLang="en-US"/>
              <a:t>Browse to</a:t>
            </a:r>
            <a:br>
              <a:rPr lang="en-US" altLang="en-US"/>
            </a:br>
            <a:r>
              <a:rPr lang="en-US" altLang="en-US">
                <a:latin typeface="Lucida Sans Typewriter" panose="020B0509030504030204" pitchFamily="49" charset="0"/>
                <a:hlinkClick r:id="rId2"/>
              </a:rPr>
              <a:t>http://localhost:8080</a:t>
            </a:r>
            <a:br>
              <a:rPr lang="en-US" altLang="en-US"/>
            </a:br>
            <a:r>
              <a:rPr lang="en-US" altLang="en-US"/>
              <a:t>and click on Server Administration link</a:t>
            </a:r>
          </a:p>
          <a:p>
            <a:pPr lvl="1" eaLnBrk="1" hangingPunct="1"/>
            <a:r>
              <a:rPr lang="en-US" altLang="en-US">
                <a:latin typeface="Lucida Sans Typewriter" panose="020B0509030504030204" pitchFamily="49" charset="0"/>
              </a:rPr>
              <a:t>localhost</a:t>
            </a:r>
            <a:r>
              <a:rPr lang="en-US" altLang="en-US"/>
              <a:t> is a special host name that means “this machine”</a:t>
            </a:r>
          </a:p>
        </p:txBody>
      </p:sp>
    </p:spTree>
    <p:extLst>
      <p:ext uri="{BB962C8B-B14F-4D97-AF65-F5344CB8AC3E}">
        <p14:creationId xmlns:p14="http://schemas.microsoft.com/office/powerpoint/2010/main" val="14192041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Slide Number Placeholder 4">
            <a:extLst>
              <a:ext uri="{FF2B5EF4-FFF2-40B4-BE49-F238E27FC236}">
                <a16:creationId xmlns:a16="http://schemas.microsoft.com/office/drawing/2014/main" id="{8C245DE4-A24E-4E5B-A1BF-1D9E89E12F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E771A7D2-ACA1-44E1-A7E2-3CED34569E71}" type="slidenum">
              <a:rPr lang="en-CA" altLang="en-US" sz="1400">
                <a:solidFill>
                  <a:schemeClr val="folHlink"/>
                </a:solidFill>
              </a:rPr>
              <a:pPr>
                <a:spcBef>
                  <a:spcPct val="0"/>
                </a:spcBef>
                <a:buClrTx/>
                <a:buFontTx/>
                <a:buNone/>
              </a:pPr>
              <a:t>67</a:t>
            </a:fld>
            <a:endParaRPr lang="en-CA" altLang="en-US" sz="1400">
              <a:solidFill>
                <a:schemeClr val="folHlink"/>
              </a:solidFill>
            </a:endParaRPr>
          </a:p>
        </p:txBody>
      </p:sp>
      <p:sp>
        <p:nvSpPr>
          <p:cNvPr id="75780" name="Rectangle 2">
            <a:extLst>
              <a:ext uri="{FF2B5EF4-FFF2-40B4-BE49-F238E27FC236}">
                <a16:creationId xmlns:a16="http://schemas.microsoft.com/office/drawing/2014/main" id="{13D06505-6AD8-4799-ABB4-4BFA84748C0A}"/>
              </a:ext>
            </a:extLst>
          </p:cNvPr>
          <p:cNvSpPr>
            <a:spLocks noGrp="1" noChangeArrowheads="1"/>
          </p:cNvSpPr>
          <p:nvPr>
            <p:ph type="title"/>
          </p:nvPr>
        </p:nvSpPr>
        <p:spPr/>
        <p:txBody>
          <a:bodyPr/>
          <a:lstStyle/>
          <a:p>
            <a:pPr eaLnBrk="1" hangingPunct="1"/>
            <a:r>
              <a:rPr lang="en-US" altLang="en-US"/>
              <a:t>Tomcat Web Server</a:t>
            </a:r>
          </a:p>
        </p:txBody>
      </p:sp>
      <p:pic>
        <p:nvPicPr>
          <p:cNvPr id="75781" name="Picture 4" descr="TomcatAdmin">
            <a:extLst>
              <a:ext uri="{FF2B5EF4-FFF2-40B4-BE49-F238E27FC236}">
                <a16:creationId xmlns:a16="http://schemas.microsoft.com/office/drawing/2014/main" id="{03AB2730-5958-491E-9A68-7CB7FFBC3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1371600"/>
            <a:ext cx="67437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243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Slide Number Placeholder 4">
            <a:extLst>
              <a:ext uri="{FF2B5EF4-FFF2-40B4-BE49-F238E27FC236}">
                <a16:creationId xmlns:a16="http://schemas.microsoft.com/office/drawing/2014/main" id="{CCFF5768-0E0F-4F6E-B883-60ADEB9AF43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AED7ACA7-DDCB-4541-9F20-461A6056DA20}" type="slidenum">
              <a:rPr lang="en-CA" altLang="en-US" sz="1400">
                <a:solidFill>
                  <a:schemeClr val="folHlink"/>
                </a:solidFill>
              </a:rPr>
              <a:pPr>
                <a:spcBef>
                  <a:spcPct val="0"/>
                </a:spcBef>
                <a:buClrTx/>
                <a:buFontTx/>
                <a:buNone/>
              </a:pPr>
              <a:t>68</a:t>
            </a:fld>
            <a:endParaRPr lang="en-CA" altLang="en-US" sz="1400">
              <a:solidFill>
                <a:schemeClr val="folHlink"/>
              </a:solidFill>
            </a:endParaRPr>
          </a:p>
        </p:txBody>
      </p:sp>
      <p:sp>
        <p:nvSpPr>
          <p:cNvPr id="76804" name="Rectangle 2">
            <a:extLst>
              <a:ext uri="{FF2B5EF4-FFF2-40B4-BE49-F238E27FC236}">
                <a16:creationId xmlns:a16="http://schemas.microsoft.com/office/drawing/2014/main" id="{33414A1A-2965-4AB6-8DCE-0394999936A7}"/>
              </a:ext>
            </a:extLst>
          </p:cNvPr>
          <p:cNvSpPr>
            <a:spLocks noGrp="1" noChangeArrowheads="1"/>
          </p:cNvSpPr>
          <p:nvPr>
            <p:ph type="title"/>
          </p:nvPr>
        </p:nvSpPr>
        <p:spPr/>
        <p:txBody>
          <a:bodyPr/>
          <a:lstStyle/>
          <a:p>
            <a:pPr eaLnBrk="1" hangingPunct="1"/>
            <a:r>
              <a:rPr lang="en-US" altLang="en-US"/>
              <a:t>Tomcat Web Server</a:t>
            </a:r>
          </a:p>
        </p:txBody>
      </p:sp>
      <p:pic>
        <p:nvPicPr>
          <p:cNvPr id="76805" name="Picture 4" descr="ServiceComponents">
            <a:extLst>
              <a:ext uri="{FF2B5EF4-FFF2-40B4-BE49-F238E27FC236}">
                <a16:creationId xmlns:a16="http://schemas.microsoft.com/office/drawing/2014/main" id="{B40D73D5-E551-45CE-BE56-F769C07B1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1343025"/>
            <a:ext cx="67437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6085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Slide Number Placeholder 4">
            <a:extLst>
              <a:ext uri="{FF2B5EF4-FFF2-40B4-BE49-F238E27FC236}">
                <a16:creationId xmlns:a16="http://schemas.microsoft.com/office/drawing/2014/main" id="{A83A2356-D660-4E5B-A24F-0C98146D47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3C1220E9-DD65-4FEF-89D4-DE4A3C36E729}" type="slidenum">
              <a:rPr lang="en-CA" altLang="en-US" sz="1400">
                <a:solidFill>
                  <a:schemeClr val="folHlink"/>
                </a:solidFill>
              </a:rPr>
              <a:pPr>
                <a:spcBef>
                  <a:spcPct val="0"/>
                </a:spcBef>
                <a:buClrTx/>
                <a:buFontTx/>
                <a:buNone/>
              </a:pPr>
              <a:t>69</a:t>
            </a:fld>
            <a:endParaRPr lang="en-CA" altLang="en-US" sz="1400">
              <a:solidFill>
                <a:schemeClr val="folHlink"/>
              </a:solidFill>
            </a:endParaRPr>
          </a:p>
        </p:txBody>
      </p:sp>
      <p:sp>
        <p:nvSpPr>
          <p:cNvPr id="77828" name="Rectangle 2">
            <a:extLst>
              <a:ext uri="{FF2B5EF4-FFF2-40B4-BE49-F238E27FC236}">
                <a16:creationId xmlns:a16="http://schemas.microsoft.com/office/drawing/2014/main" id="{3F3E087F-2CF7-4587-ABF4-8FA56CAC51A9}"/>
              </a:ext>
            </a:extLst>
          </p:cNvPr>
          <p:cNvSpPr>
            <a:spLocks noGrp="1" noChangeArrowheads="1"/>
          </p:cNvSpPr>
          <p:nvPr>
            <p:ph type="title"/>
          </p:nvPr>
        </p:nvSpPr>
        <p:spPr/>
        <p:txBody>
          <a:bodyPr/>
          <a:lstStyle/>
          <a:p>
            <a:pPr eaLnBrk="1" hangingPunct="1"/>
            <a:r>
              <a:rPr lang="en-US" altLang="en-US"/>
              <a:t>Tomcat Web Server</a:t>
            </a:r>
          </a:p>
        </p:txBody>
      </p:sp>
      <p:pic>
        <p:nvPicPr>
          <p:cNvPr id="77829" name="Picture 4" descr="EditConnector">
            <a:extLst>
              <a:ext uri="{FF2B5EF4-FFF2-40B4-BE49-F238E27FC236}">
                <a16:creationId xmlns:a16="http://schemas.microsoft.com/office/drawing/2014/main" id="{1CF16F2A-0E17-4F5B-B32E-1168C969B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9" y="1338264"/>
            <a:ext cx="675322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498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a:extLst>
              <a:ext uri="{FF2B5EF4-FFF2-40B4-BE49-F238E27FC236}">
                <a16:creationId xmlns:a16="http://schemas.microsoft.com/office/drawing/2014/main" id="{AC8AE222-8333-46F7-8B46-458EC02308B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A6B84D11-878A-4780-97C8-944DF17F8F6D}" type="slidenum">
              <a:rPr lang="en-CA" altLang="en-US" sz="1400">
                <a:solidFill>
                  <a:schemeClr val="folHlink"/>
                </a:solidFill>
              </a:rPr>
              <a:pPr>
                <a:spcBef>
                  <a:spcPct val="0"/>
                </a:spcBef>
                <a:buClrTx/>
                <a:buFontTx/>
                <a:buNone/>
              </a:pPr>
              <a:t>7</a:t>
            </a:fld>
            <a:endParaRPr lang="en-CA" altLang="en-US" sz="1400" dirty="0">
              <a:solidFill>
                <a:schemeClr val="folHlink"/>
              </a:solidFill>
            </a:endParaRPr>
          </a:p>
        </p:txBody>
      </p:sp>
      <p:sp>
        <p:nvSpPr>
          <p:cNvPr id="5124" name="Rectangle 2">
            <a:extLst>
              <a:ext uri="{FF2B5EF4-FFF2-40B4-BE49-F238E27FC236}">
                <a16:creationId xmlns:a16="http://schemas.microsoft.com/office/drawing/2014/main" id="{EDBEF409-8AC7-46B8-AE2C-4468C0D76FE3}"/>
              </a:ext>
            </a:extLst>
          </p:cNvPr>
          <p:cNvSpPr>
            <a:spLocks noGrp="1" noChangeArrowheads="1"/>
          </p:cNvSpPr>
          <p:nvPr>
            <p:ph type="title"/>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The Internet</a:t>
            </a:r>
          </a:p>
        </p:txBody>
      </p:sp>
      <p:sp>
        <p:nvSpPr>
          <p:cNvPr id="5125" name="Rectangle 3">
            <a:extLst>
              <a:ext uri="{FF2B5EF4-FFF2-40B4-BE49-F238E27FC236}">
                <a16:creationId xmlns:a16="http://schemas.microsoft.com/office/drawing/2014/main" id="{51A0BB61-0104-4304-9C25-6622F1D779C1}"/>
              </a:ext>
            </a:extLst>
          </p:cNvPr>
          <p:cNvSpPr>
            <a:spLocks noGrp="1" noChangeArrowheads="1"/>
          </p:cNvSpPr>
          <p:nvPr>
            <p:ph type="body" idx="1"/>
          </p:nvPr>
        </p:nvSpPr>
        <p:spPr>
          <a:xfrm>
            <a:off x="838200" y="1825625"/>
            <a:ext cx="10515600" cy="4667250"/>
          </a:xfrm>
        </p:spPr>
        <p:txBody>
          <a:bodyPr>
            <a:normAutofit lnSpcReduction="10000"/>
          </a:bodyPr>
          <a:lstStyle/>
          <a:p>
            <a:pPr eaLnBrk="1" hangingPunct="1"/>
            <a:r>
              <a:rPr lang="en-US" altLang="en-US" dirty="0">
                <a:latin typeface="Times New Roman" panose="02020603050405020304" pitchFamily="18" charset="0"/>
                <a:cs typeface="Times New Roman" panose="02020603050405020304" pitchFamily="18" charset="0"/>
              </a:rPr>
              <a:t>Technical origin: </a:t>
            </a:r>
            <a:r>
              <a:rPr lang="en-US" altLang="en-US" sz="2400" dirty="0">
                <a:latin typeface="Times New Roman" panose="02020603050405020304" pitchFamily="18" charset="0"/>
                <a:cs typeface="Times New Roman" panose="02020603050405020304" pitchFamily="18" charset="0"/>
              </a:rPr>
              <a:t>ARPANET</a:t>
            </a:r>
            <a:r>
              <a:rPr lang="en-US" altLang="en-US" dirty="0">
                <a:latin typeface="Times New Roman" panose="02020603050405020304" pitchFamily="18" charset="0"/>
                <a:cs typeface="Times New Roman" panose="02020603050405020304" pitchFamily="18" charset="0"/>
              </a:rPr>
              <a:t> (late 1960’s)</a:t>
            </a:r>
          </a:p>
          <a:p>
            <a:pPr lvl="1" algn="just" eaLnBrk="1" hangingPunct="1"/>
            <a:r>
              <a:rPr lang="en-US" altLang="en-US" dirty="0">
                <a:latin typeface="Times New Roman" panose="02020603050405020304" pitchFamily="18" charset="0"/>
                <a:cs typeface="Times New Roman" panose="02020603050405020304" pitchFamily="18" charset="0"/>
              </a:rPr>
              <a:t>One of earliest attempts to network heterogeneous, geographically dispersed computers</a:t>
            </a:r>
          </a:p>
          <a:p>
            <a:pPr lvl="1" algn="just" eaLnBrk="1" hangingPunct="1"/>
            <a:r>
              <a:rPr lang="en-US" altLang="en-US" dirty="0">
                <a:latin typeface="Times New Roman" panose="02020603050405020304" pitchFamily="18" charset="0"/>
                <a:cs typeface="Times New Roman" panose="02020603050405020304" pitchFamily="18" charset="0"/>
              </a:rPr>
              <a:t>Email first available on ARPANET in 1972 (and quickly very popular!)</a:t>
            </a:r>
          </a:p>
          <a:p>
            <a:pPr algn="just" eaLnBrk="1" hangingPunct="1"/>
            <a:r>
              <a:rPr lang="en-US" altLang="en-US" dirty="0">
                <a:latin typeface="Times New Roman" panose="02020603050405020304" pitchFamily="18" charset="0"/>
                <a:cs typeface="Times New Roman" panose="02020603050405020304" pitchFamily="18" charset="0"/>
              </a:rPr>
              <a:t>ARPANET </a:t>
            </a:r>
            <a:r>
              <a:rPr lang="en-US" altLang="en-US" sz="2400" dirty="0">
                <a:latin typeface="Times New Roman" panose="02020603050405020304" pitchFamily="18" charset="0"/>
                <a:cs typeface="Times New Roman" panose="02020603050405020304" pitchFamily="18" charset="0"/>
              </a:rPr>
              <a:t>access was limited </a:t>
            </a:r>
            <a:r>
              <a:rPr lang="en-US" altLang="en-US" dirty="0">
                <a:latin typeface="Times New Roman" panose="02020603050405020304" pitchFamily="18" charset="0"/>
                <a:cs typeface="Times New Roman" panose="02020603050405020304" pitchFamily="18" charset="0"/>
              </a:rPr>
              <a:t>to selected DOD(Department of Defense)-funded organizations</a:t>
            </a:r>
          </a:p>
          <a:p>
            <a:r>
              <a:rPr lang="en-US" altLang="en-US" dirty="0">
                <a:latin typeface="Times New Roman" panose="02020603050405020304" pitchFamily="18" charset="0"/>
                <a:cs typeface="Times New Roman" panose="02020603050405020304" pitchFamily="18" charset="0"/>
              </a:rPr>
              <a:t>Open-access networks</a:t>
            </a:r>
          </a:p>
          <a:p>
            <a:pPr lvl="1" algn="just"/>
            <a:r>
              <a:rPr lang="en-US" altLang="en-US" dirty="0">
                <a:latin typeface="Times New Roman" panose="02020603050405020304" pitchFamily="18" charset="0"/>
                <a:cs typeface="Times New Roman" panose="02020603050405020304" pitchFamily="18" charset="0"/>
              </a:rPr>
              <a:t>Regional university networks (e.g., </a:t>
            </a:r>
            <a:r>
              <a:rPr lang="en-US" altLang="en-US" dirty="0" err="1">
                <a:latin typeface="Times New Roman" panose="02020603050405020304" pitchFamily="18" charset="0"/>
                <a:cs typeface="Times New Roman" panose="02020603050405020304" pitchFamily="18" charset="0"/>
              </a:rPr>
              <a:t>SURAnet</a:t>
            </a:r>
            <a:r>
              <a:rPr lang="en-US" altLang="en-US" dirty="0">
                <a:latin typeface="Times New Roman" panose="02020603050405020304" pitchFamily="18" charset="0"/>
                <a:cs typeface="Times New Roman" panose="02020603050405020304" pitchFamily="18" charset="0"/>
              </a:rPr>
              <a:t>)</a:t>
            </a:r>
          </a:p>
          <a:p>
            <a:pPr lvl="1" algn="just"/>
            <a:r>
              <a:rPr lang="en-US" altLang="en-US" dirty="0">
                <a:latin typeface="Times New Roman" panose="02020603050405020304" pitchFamily="18" charset="0"/>
                <a:cs typeface="Times New Roman" panose="02020603050405020304" pitchFamily="18" charset="0"/>
              </a:rPr>
              <a:t>CSNET for CS departments not on ARPANET</a:t>
            </a:r>
          </a:p>
          <a:p>
            <a:r>
              <a:rPr lang="en-US" altLang="en-US" dirty="0">
                <a:latin typeface="Times New Roman" panose="02020603050405020304" pitchFamily="18" charset="0"/>
                <a:cs typeface="Times New Roman" panose="02020603050405020304" pitchFamily="18" charset="0"/>
              </a:rPr>
              <a:t>NSFNET (1985-1995)</a:t>
            </a:r>
          </a:p>
          <a:p>
            <a:pPr lvl="1" algn="just"/>
            <a:r>
              <a:rPr lang="en-US" altLang="en-US" dirty="0">
                <a:latin typeface="Times New Roman" panose="02020603050405020304" pitchFamily="18" charset="0"/>
                <a:cs typeface="Times New Roman" panose="02020603050405020304" pitchFamily="18" charset="0"/>
              </a:rPr>
              <a:t>Primary purpose: connect supercomputer centers</a:t>
            </a:r>
          </a:p>
          <a:p>
            <a:pPr lvl="1" algn="just"/>
            <a:r>
              <a:rPr lang="en-US" altLang="en-US" dirty="0">
                <a:latin typeface="Times New Roman" panose="02020603050405020304" pitchFamily="18" charset="0"/>
                <a:cs typeface="Times New Roman" panose="02020603050405020304" pitchFamily="18" charset="0"/>
              </a:rPr>
              <a:t>Secondary purpose: provide backbone to connect regional networks</a:t>
            </a:r>
          </a:p>
          <a:p>
            <a:pPr eaLnBrk="1" hangingPunct="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0874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5">
            <a:extLst>
              <a:ext uri="{FF2B5EF4-FFF2-40B4-BE49-F238E27FC236}">
                <a16:creationId xmlns:a16="http://schemas.microsoft.com/office/drawing/2014/main" id="{3D3346CA-8684-4359-80EF-D1856393E05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8B918AA9-3BD8-4F8C-B802-A7B12F3BCAF6}" type="slidenum">
              <a:rPr lang="en-CA" altLang="en-US" sz="1400">
                <a:solidFill>
                  <a:schemeClr val="folHlink"/>
                </a:solidFill>
              </a:rPr>
              <a:pPr>
                <a:spcBef>
                  <a:spcPct val="0"/>
                </a:spcBef>
                <a:buClrTx/>
                <a:buFontTx/>
                <a:buNone/>
              </a:pPr>
              <a:t>70</a:t>
            </a:fld>
            <a:endParaRPr lang="en-CA" altLang="en-US" sz="1400">
              <a:solidFill>
                <a:schemeClr val="folHlink"/>
              </a:solidFill>
            </a:endParaRPr>
          </a:p>
        </p:txBody>
      </p:sp>
      <p:sp>
        <p:nvSpPr>
          <p:cNvPr id="78852" name="Rectangle 2">
            <a:extLst>
              <a:ext uri="{FF2B5EF4-FFF2-40B4-BE49-F238E27FC236}">
                <a16:creationId xmlns:a16="http://schemas.microsoft.com/office/drawing/2014/main" id="{53621848-E764-460D-8FFC-663A71FE22A7}"/>
              </a:ext>
            </a:extLst>
          </p:cNvPr>
          <p:cNvSpPr>
            <a:spLocks noGrp="1" noChangeArrowheads="1"/>
          </p:cNvSpPr>
          <p:nvPr>
            <p:ph type="title"/>
          </p:nvPr>
        </p:nvSpPr>
        <p:spPr/>
        <p:txBody>
          <a:bodyPr/>
          <a:lstStyle/>
          <a:p>
            <a:pPr eaLnBrk="1" hangingPunct="1"/>
            <a:r>
              <a:rPr lang="en-US" altLang="en-US"/>
              <a:t>Tomcat Web Server</a:t>
            </a:r>
          </a:p>
        </p:txBody>
      </p:sp>
      <p:sp>
        <p:nvSpPr>
          <p:cNvPr id="78853" name="Rectangle 3">
            <a:extLst>
              <a:ext uri="{FF2B5EF4-FFF2-40B4-BE49-F238E27FC236}">
                <a16:creationId xmlns:a16="http://schemas.microsoft.com/office/drawing/2014/main" id="{B5E7BF70-FD78-4416-858A-11F3259520BC}"/>
              </a:ext>
            </a:extLst>
          </p:cNvPr>
          <p:cNvSpPr>
            <a:spLocks noGrp="1" noChangeArrowheads="1"/>
          </p:cNvSpPr>
          <p:nvPr>
            <p:ph type="body" idx="1"/>
          </p:nvPr>
        </p:nvSpPr>
        <p:spPr/>
        <p:txBody>
          <a:bodyPr/>
          <a:lstStyle/>
          <a:p>
            <a:pPr eaLnBrk="1" hangingPunct="1"/>
            <a:r>
              <a:rPr lang="en-US" altLang="en-US"/>
              <a:t>Some Connector fields:</a:t>
            </a:r>
          </a:p>
          <a:p>
            <a:pPr lvl="1" eaLnBrk="1" hangingPunct="1"/>
            <a:r>
              <a:rPr lang="en-US" altLang="en-US"/>
              <a:t>Port Number: port “owned” by this connector</a:t>
            </a:r>
          </a:p>
          <a:p>
            <a:pPr lvl="1" eaLnBrk="1" hangingPunct="1"/>
            <a:r>
              <a:rPr lang="en-US" altLang="en-US"/>
              <a:t>Max Threads: max connections processed simultaneously</a:t>
            </a:r>
          </a:p>
          <a:p>
            <a:pPr lvl="1" eaLnBrk="1" hangingPunct="1"/>
            <a:r>
              <a:rPr lang="en-US" altLang="en-US"/>
              <a:t>Connection Timeout: keep-alive time</a:t>
            </a:r>
          </a:p>
          <a:p>
            <a:pPr lvl="1" eaLnBrk="1" hangingPunct="1"/>
            <a:endParaRPr lang="en-US" altLang="en-US"/>
          </a:p>
        </p:txBody>
      </p:sp>
    </p:spTree>
    <p:extLst>
      <p:ext uri="{BB962C8B-B14F-4D97-AF65-F5344CB8AC3E}">
        <p14:creationId xmlns:p14="http://schemas.microsoft.com/office/powerpoint/2010/main" val="32234146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Slide Number Placeholder 4">
            <a:extLst>
              <a:ext uri="{FF2B5EF4-FFF2-40B4-BE49-F238E27FC236}">
                <a16:creationId xmlns:a16="http://schemas.microsoft.com/office/drawing/2014/main" id="{ACB8C06B-F02F-4CC8-9C68-B0E91E573D3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13B3C88F-EA5B-4181-A2CA-3342EE8E6AF2}" type="slidenum">
              <a:rPr lang="en-CA" altLang="en-US" sz="1400">
                <a:solidFill>
                  <a:schemeClr val="folHlink"/>
                </a:solidFill>
              </a:rPr>
              <a:pPr>
                <a:spcBef>
                  <a:spcPct val="0"/>
                </a:spcBef>
                <a:buClrTx/>
                <a:buFontTx/>
                <a:buNone/>
              </a:pPr>
              <a:t>71</a:t>
            </a:fld>
            <a:endParaRPr lang="en-CA" altLang="en-US" sz="1400">
              <a:solidFill>
                <a:schemeClr val="folHlink"/>
              </a:solidFill>
            </a:endParaRPr>
          </a:p>
        </p:txBody>
      </p:sp>
      <p:sp>
        <p:nvSpPr>
          <p:cNvPr id="79876" name="Rectangle 2">
            <a:extLst>
              <a:ext uri="{FF2B5EF4-FFF2-40B4-BE49-F238E27FC236}">
                <a16:creationId xmlns:a16="http://schemas.microsoft.com/office/drawing/2014/main" id="{CF0474AE-D658-4CC7-AC70-F30B075B1488}"/>
              </a:ext>
            </a:extLst>
          </p:cNvPr>
          <p:cNvSpPr>
            <a:spLocks noGrp="1" noChangeArrowheads="1"/>
          </p:cNvSpPr>
          <p:nvPr>
            <p:ph type="title"/>
          </p:nvPr>
        </p:nvSpPr>
        <p:spPr/>
        <p:txBody>
          <a:bodyPr/>
          <a:lstStyle/>
          <a:p>
            <a:pPr eaLnBrk="1" hangingPunct="1"/>
            <a:r>
              <a:rPr lang="en-US" altLang="en-US"/>
              <a:t>Tomcat Web Server</a:t>
            </a:r>
          </a:p>
        </p:txBody>
      </p:sp>
      <p:pic>
        <p:nvPicPr>
          <p:cNvPr id="79877" name="Picture 4" descr="HostComponent">
            <a:extLst>
              <a:ext uri="{FF2B5EF4-FFF2-40B4-BE49-F238E27FC236}">
                <a16:creationId xmlns:a16="http://schemas.microsoft.com/office/drawing/2014/main" id="{B753B546-B84E-45F0-9F58-6D7284ACE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9" y="1362075"/>
            <a:ext cx="675322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65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5">
            <a:extLst>
              <a:ext uri="{FF2B5EF4-FFF2-40B4-BE49-F238E27FC236}">
                <a16:creationId xmlns:a16="http://schemas.microsoft.com/office/drawing/2014/main" id="{B1431E71-08AF-4B3C-93F9-11653B74372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7E14A195-E778-4876-B048-717D5F1B3AF3}" type="slidenum">
              <a:rPr lang="en-CA" altLang="en-US" sz="1400">
                <a:solidFill>
                  <a:schemeClr val="folHlink"/>
                </a:solidFill>
              </a:rPr>
              <a:pPr>
                <a:spcBef>
                  <a:spcPct val="0"/>
                </a:spcBef>
                <a:buClrTx/>
                <a:buFontTx/>
                <a:buNone/>
              </a:pPr>
              <a:t>72</a:t>
            </a:fld>
            <a:endParaRPr lang="en-CA" altLang="en-US" sz="1400">
              <a:solidFill>
                <a:schemeClr val="folHlink"/>
              </a:solidFill>
            </a:endParaRPr>
          </a:p>
        </p:txBody>
      </p:sp>
      <p:sp>
        <p:nvSpPr>
          <p:cNvPr id="80900" name="Rectangle 2">
            <a:extLst>
              <a:ext uri="{FF2B5EF4-FFF2-40B4-BE49-F238E27FC236}">
                <a16:creationId xmlns:a16="http://schemas.microsoft.com/office/drawing/2014/main" id="{A7928AD5-3043-42FC-A925-8086B5B4A20E}"/>
              </a:ext>
            </a:extLst>
          </p:cNvPr>
          <p:cNvSpPr>
            <a:spLocks noGrp="1" noChangeArrowheads="1"/>
          </p:cNvSpPr>
          <p:nvPr>
            <p:ph type="title"/>
          </p:nvPr>
        </p:nvSpPr>
        <p:spPr/>
        <p:txBody>
          <a:bodyPr/>
          <a:lstStyle/>
          <a:p>
            <a:pPr eaLnBrk="1" hangingPunct="1"/>
            <a:r>
              <a:rPr lang="en-US" altLang="en-US"/>
              <a:t>Tomcat Web Server</a:t>
            </a:r>
          </a:p>
        </p:txBody>
      </p:sp>
      <p:sp>
        <p:nvSpPr>
          <p:cNvPr id="80901" name="Rectangle 3">
            <a:extLst>
              <a:ext uri="{FF2B5EF4-FFF2-40B4-BE49-F238E27FC236}">
                <a16:creationId xmlns:a16="http://schemas.microsoft.com/office/drawing/2014/main" id="{FD03419D-2413-4CD8-B0F9-EEC1AFA00C53}"/>
              </a:ext>
            </a:extLst>
          </p:cNvPr>
          <p:cNvSpPr>
            <a:spLocks noGrp="1" noChangeArrowheads="1"/>
          </p:cNvSpPr>
          <p:nvPr>
            <p:ph type="body" idx="1"/>
          </p:nvPr>
        </p:nvSpPr>
        <p:spPr/>
        <p:txBody>
          <a:bodyPr/>
          <a:lstStyle/>
          <a:p>
            <a:pPr eaLnBrk="1" hangingPunct="1"/>
            <a:r>
              <a:rPr lang="en-US" altLang="en-US"/>
              <a:t>Each Host is a virtual host (can have multiple per Connector)</a:t>
            </a:r>
          </a:p>
          <a:p>
            <a:pPr eaLnBrk="1" hangingPunct="1"/>
            <a:r>
              <a:rPr lang="en-US" altLang="en-US"/>
              <a:t>Some fields:</a:t>
            </a:r>
          </a:p>
          <a:p>
            <a:pPr lvl="1" eaLnBrk="1" hangingPunct="1"/>
            <a:r>
              <a:rPr lang="en-US" altLang="en-US"/>
              <a:t>Host: localhost or a fully qualified domain name</a:t>
            </a:r>
          </a:p>
          <a:p>
            <a:pPr lvl="1" eaLnBrk="1" hangingPunct="1"/>
            <a:r>
              <a:rPr lang="en-US" altLang="en-US">
                <a:solidFill>
                  <a:schemeClr val="accent2"/>
                </a:solidFill>
              </a:rPr>
              <a:t>Application Base</a:t>
            </a:r>
            <a:r>
              <a:rPr lang="en-US" altLang="en-US"/>
              <a:t>: directory (may be path relative to JWSDP installation directory) containing resources associated with this Host</a:t>
            </a:r>
          </a:p>
        </p:txBody>
      </p:sp>
    </p:spTree>
    <p:extLst>
      <p:ext uri="{BB962C8B-B14F-4D97-AF65-F5344CB8AC3E}">
        <p14:creationId xmlns:p14="http://schemas.microsoft.com/office/powerpoint/2010/main" val="1817290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Slide Number Placeholder 4">
            <a:extLst>
              <a:ext uri="{FF2B5EF4-FFF2-40B4-BE49-F238E27FC236}">
                <a16:creationId xmlns:a16="http://schemas.microsoft.com/office/drawing/2014/main" id="{53E0B2B7-92C8-494C-8B3A-68DF92B4FB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EB41DB64-439A-4EF9-BE5B-0D2FEE0EC94D}" type="slidenum">
              <a:rPr lang="en-CA" altLang="en-US" sz="1400">
                <a:solidFill>
                  <a:schemeClr val="folHlink"/>
                </a:solidFill>
              </a:rPr>
              <a:pPr>
                <a:spcBef>
                  <a:spcPct val="0"/>
                </a:spcBef>
                <a:buClrTx/>
                <a:buFontTx/>
                <a:buNone/>
              </a:pPr>
              <a:t>73</a:t>
            </a:fld>
            <a:endParaRPr lang="en-CA" altLang="en-US" sz="1400">
              <a:solidFill>
                <a:schemeClr val="folHlink"/>
              </a:solidFill>
            </a:endParaRPr>
          </a:p>
        </p:txBody>
      </p:sp>
      <p:sp>
        <p:nvSpPr>
          <p:cNvPr id="81924" name="Rectangle 2">
            <a:extLst>
              <a:ext uri="{FF2B5EF4-FFF2-40B4-BE49-F238E27FC236}">
                <a16:creationId xmlns:a16="http://schemas.microsoft.com/office/drawing/2014/main" id="{0311E729-E1C8-4619-8E7C-4A35FC3F2BE2}"/>
              </a:ext>
            </a:extLst>
          </p:cNvPr>
          <p:cNvSpPr>
            <a:spLocks noGrp="1" noChangeArrowheads="1"/>
          </p:cNvSpPr>
          <p:nvPr>
            <p:ph type="title"/>
          </p:nvPr>
        </p:nvSpPr>
        <p:spPr/>
        <p:txBody>
          <a:bodyPr/>
          <a:lstStyle/>
          <a:p>
            <a:pPr eaLnBrk="1" hangingPunct="1"/>
            <a:r>
              <a:rPr lang="en-US" altLang="en-US"/>
              <a:t>Tomcat Web Server</a:t>
            </a:r>
          </a:p>
        </p:txBody>
      </p:sp>
      <p:pic>
        <p:nvPicPr>
          <p:cNvPr id="81925" name="Picture 4" descr="EditContext">
            <a:extLst>
              <a:ext uri="{FF2B5EF4-FFF2-40B4-BE49-F238E27FC236}">
                <a16:creationId xmlns:a16="http://schemas.microsoft.com/office/drawing/2014/main" id="{A0927F3C-4495-4CA9-9417-464559F3B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371601"/>
            <a:ext cx="65151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2532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a:extLst>
              <a:ext uri="{FF2B5EF4-FFF2-40B4-BE49-F238E27FC236}">
                <a16:creationId xmlns:a16="http://schemas.microsoft.com/office/drawing/2014/main" id="{CB93124B-4A29-4EED-88D8-CD2BFF6C269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761D693D-CB42-4C1B-BE22-799094EEF6EF}" type="slidenum">
              <a:rPr lang="en-CA" altLang="en-US" sz="1400">
                <a:solidFill>
                  <a:schemeClr val="folHlink"/>
                </a:solidFill>
              </a:rPr>
              <a:pPr>
                <a:spcBef>
                  <a:spcPct val="0"/>
                </a:spcBef>
                <a:buClrTx/>
                <a:buFontTx/>
                <a:buNone/>
              </a:pPr>
              <a:t>74</a:t>
            </a:fld>
            <a:endParaRPr lang="en-CA" altLang="en-US" sz="1400">
              <a:solidFill>
                <a:schemeClr val="folHlink"/>
              </a:solidFill>
            </a:endParaRPr>
          </a:p>
        </p:txBody>
      </p:sp>
      <p:sp>
        <p:nvSpPr>
          <p:cNvPr id="82948" name="Rectangle 2">
            <a:extLst>
              <a:ext uri="{FF2B5EF4-FFF2-40B4-BE49-F238E27FC236}">
                <a16:creationId xmlns:a16="http://schemas.microsoft.com/office/drawing/2014/main" id="{D20E9920-81BF-4E78-B277-19B19D05FE58}"/>
              </a:ext>
            </a:extLst>
          </p:cNvPr>
          <p:cNvSpPr>
            <a:spLocks noGrp="1" noChangeArrowheads="1"/>
          </p:cNvSpPr>
          <p:nvPr>
            <p:ph type="title"/>
          </p:nvPr>
        </p:nvSpPr>
        <p:spPr/>
        <p:txBody>
          <a:bodyPr/>
          <a:lstStyle/>
          <a:p>
            <a:pPr eaLnBrk="1" hangingPunct="1"/>
            <a:r>
              <a:rPr lang="en-US" altLang="en-US"/>
              <a:t>Tomcat Web Server</a:t>
            </a:r>
          </a:p>
        </p:txBody>
      </p:sp>
      <p:sp>
        <p:nvSpPr>
          <p:cNvPr id="82949" name="Rectangle 3">
            <a:extLst>
              <a:ext uri="{FF2B5EF4-FFF2-40B4-BE49-F238E27FC236}">
                <a16:creationId xmlns:a16="http://schemas.microsoft.com/office/drawing/2014/main" id="{819C980F-C9A5-48D4-BBB9-A7E3EB749B21}"/>
              </a:ext>
            </a:extLst>
          </p:cNvPr>
          <p:cNvSpPr>
            <a:spLocks noGrp="1" noChangeArrowheads="1"/>
          </p:cNvSpPr>
          <p:nvPr>
            <p:ph type="body" idx="1"/>
          </p:nvPr>
        </p:nvSpPr>
        <p:spPr/>
        <p:txBody>
          <a:bodyPr/>
          <a:lstStyle/>
          <a:p>
            <a:pPr eaLnBrk="1" hangingPunct="1">
              <a:lnSpc>
                <a:spcPct val="90000"/>
              </a:lnSpc>
            </a:pPr>
            <a:r>
              <a:rPr lang="en-US" altLang="en-US">
                <a:solidFill>
                  <a:schemeClr val="hlink"/>
                </a:solidFill>
              </a:rPr>
              <a:t>Context</a:t>
            </a:r>
            <a:r>
              <a:rPr lang="en-US" altLang="en-US"/>
              <a:t> provides mapping from Request-URI path to a </a:t>
            </a:r>
            <a:r>
              <a:rPr lang="en-US" altLang="en-US">
                <a:solidFill>
                  <a:schemeClr val="hlink"/>
                </a:solidFill>
              </a:rPr>
              <a:t>web application</a:t>
            </a:r>
          </a:p>
          <a:p>
            <a:pPr eaLnBrk="1" hangingPunct="1">
              <a:lnSpc>
                <a:spcPct val="90000"/>
              </a:lnSpc>
            </a:pPr>
            <a:r>
              <a:rPr lang="en-US" altLang="en-US">
                <a:solidFill>
                  <a:schemeClr val="accent2"/>
                </a:solidFill>
              </a:rPr>
              <a:t>Document Base</a:t>
            </a:r>
            <a:r>
              <a:rPr lang="en-US" altLang="en-US"/>
              <a:t> field is directory (possibly relative to Application Base) that contains resources for this web application</a:t>
            </a:r>
          </a:p>
          <a:p>
            <a:pPr eaLnBrk="1" hangingPunct="1">
              <a:lnSpc>
                <a:spcPct val="90000"/>
              </a:lnSpc>
            </a:pPr>
            <a:r>
              <a:rPr lang="en-US" altLang="en-US"/>
              <a:t>For this example, browsing to</a:t>
            </a:r>
            <a:br>
              <a:rPr lang="en-US" altLang="en-US"/>
            </a:br>
            <a:r>
              <a:rPr lang="en-US" altLang="en-US">
                <a:latin typeface="Lucida Sans Typewriter" panose="020B0509030504030204" pitchFamily="49" charset="0"/>
              </a:rPr>
              <a:t>http://localhost:8080/</a:t>
            </a:r>
            <a:br>
              <a:rPr lang="en-US" altLang="en-US"/>
            </a:br>
            <a:r>
              <a:rPr lang="en-US" altLang="en-US"/>
              <a:t>returns resource from</a:t>
            </a:r>
            <a:br>
              <a:rPr lang="en-US" altLang="en-US"/>
            </a:br>
            <a:r>
              <a:rPr lang="en-US" altLang="en-US">
                <a:latin typeface="Lucida Sans Typewriter" panose="020B0509030504030204" pitchFamily="49" charset="0"/>
              </a:rPr>
              <a:t>c:\jwsdp-1.3\webapps\ROOT</a:t>
            </a:r>
          </a:p>
          <a:p>
            <a:pPr lvl="1" eaLnBrk="1" hangingPunct="1">
              <a:lnSpc>
                <a:spcPct val="90000"/>
              </a:lnSpc>
            </a:pPr>
            <a:r>
              <a:rPr lang="en-US" altLang="en-US"/>
              <a:t>Returns index.html (standard </a:t>
            </a:r>
            <a:r>
              <a:rPr lang="en-US" altLang="en-US">
                <a:solidFill>
                  <a:schemeClr val="hlink"/>
                </a:solidFill>
              </a:rPr>
              <a:t>welcome file</a:t>
            </a:r>
            <a:r>
              <a:rPr lang="en-US" altLang="en-US"/>
              <a:t>)</a:t>
            </a:r>
          </a:p>
        </p:txBody>
      </p:sp>
    </p:spTree>
    <p:extLst>
      <p:ext uri="{BB962C8B-B14F-4D97-AF65-F5344CB8AC3E}">
        <p14:creationId xmlns:p14="http://schemas.microsoft.com/office/powerpoint/2010/main" val="24795216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a:extLst>
              <a:ext uri="{FF2B5EF4-FFF2-40B4-BE49-F238E27FC236}">
                <a16:creationId xmlns:a16="http://schemas.microsoft.com/office/drawing/2014/main" id="{FA3BD4FA-5DE0-4F5E-91B5-054739089C0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928417CD-990F-427D-A6BF-EBD149B12576}" type="slidenum">
              <a:rPr lang="en-CA" altLang="en-US" sz="1400">
                <a:solidFill>
                  <a:schemeClr val="folHlink"/>
                </a:solidFill>
              </a:rPr>
              <a:pPr>
                <a:spcBef>
                  <a:spcPct val="0"/>
                </a:spcBef>
                <a:buClrTx/>
                <a:buFontTx/>
                <a:buNone/>
              </a:pPr>
              <a:t>75</a:t>
            </a:fld>
            <a:endParaRPr lang="en-CA" altLang="en-US" sz="1400">
              <a:solidFill>
                <a:schemeClr val="folHlink"/>
              </a:solidFill>
            </a:endParaRPr>
          </a:p>
        </p:txBody>
      </p:sp>
      <p:sp>
        <p:nvSpPr>
          <p:cNvPr id="83972" name="Rectangle 2">
            <a:extLst>
              <a:ext uri="{FF2B5EF4-FFF2-40B4-BE49-F238E27FC236}">
                <a16:creationId xmlns:a16="http://schemas.microsoft.com/office/drawing/2014/main" id="{69F8E1D3-9AAC-461D-B5FD-A9FCA3975488}"/>
              </a:ext>
            </a:extLst>
          </p:cNvPr>
          <p:cNvSpPr>
            <a:spLocks noGrp="1" noChangeArrowheads="1"/>
          </p:cNvSpPr>
          <p:nvPr>
            <p:ph type="title"/>
          </p:nvPr>
        </p:nvSpPr>
        <p:spPr/>
        <p:txBody>
          <a:bodyPr/>
          <a:lstStyle/>
          <a:p>
            <a:pPr eaLnBrk="1" hangingPunct="1"/>
            <a:r>
              <a:rPr lang="en-US" altLang="en-US"/>
              <a:t>Tomcat Web Server</a:t>
            </a:r>
          </a:p>
        </p:txBody>
      </p:sp>
      <p:sp>
        <p:nvSpPr>
          <p:cNvPr id="83973" name="Rectangle 3">
            <a:extLst>
              <a:ext uri="{FF2B5EF4-FFF2-40B4-BE49-F238E27FC236}">
                <a16:creationId xmlns:a16="http://schemas.microsoft.com/office/drawing/2014/main" id="{D57F8178-49E1-45FE-9085-0832A3AB575D}"/>
              </a:ext>
            </a:extLst>
          </p:cNvPr>
          <p:cNvSpPr>
            <a:spLocks noGrp="1" noChangeArrowheads="1"/>
          </p:cNvSpPr>
          <p:nvPr>
            <p:ph type="body" idx="1"/>
          </p:nvPr>
        </p:nvSpPr>
        <p:spPr/>
        <p:txBody>
          <a:bodyPr/>
          <a:lstStyle/>
          <a:p>
            <a:pPr eaLnBrk="1" hangingPunct="1"/>
            <a:r>
              <a:rPr lang="en-US" altLang="en-US" dirty="0">
                <a:solidFill>
                  <a:schemeClr val="hlink"/>
                </a:solidFill>
              </a:rPr>
              <a:t>Access log</a:t>
            </a:r>
            <a:r>
              <a:rPr lang="en-US" altLang="en-US" dirty="0"/>
              <a:t> records HTTP requests</a:t>
            </a:r>
          </a:p>
          <a:p>
            <a:pPr eaLnBrk="1" hangingPunct="1"/>
            <a:r>
              <a:rPr lang="en-US" altLang="en-US" dirty="0"/>
              <a:t>Parameters set using </a:t>
            </a:r>
            <a:r>
              <a:rPr lang="en-US" altLang="en-US" dirty="0" err="1"/>
              <a:t>AccessLogValve</a:t>
            </a:r>
            <a:endParaRPr lang="en-US" altLang="en-US" dirty="0"/>
          </a:p>
          <a:p>
            <a:pPr eaLnBrk="1" hangingPunct="1"/>
            <a:r>
              <a:rPr lang="en-US" altLang="en-US" dirty="0"/>
              <a:t>Default location: </a:t>
            </a:r>
            <a:r>
              <a:rPr lang="en-US" altLang="en-US" dirty="0">
                <a:latin typeface="Lucida Sans Typewriter" panose="020B0509030504030204" pitchFamily="49" charset="0"/>
              </a:rPr>
              <a:t>logs/access_log.*</a:t>
            </a:r>
            <a:r>
              <a:rPr lang="en-US" altLang="en-US" dirty="0"/>
              <a:t> under JWSDP installation directory</a:t>
            </a:r>
          </a:p>
          <a:p>
            <a:pPr eaLnBrk="1" hangingPunct="1"/>
            <a:r>
              <a:rPr lang="en-US" altLang="en-US" dirty="0"/>
              <a:t>Example “common” log format entry (one line):</a:t>
            </a:r>
            <a:br>
              <a:rPr lang="en-US" altLang="en-US" dirty="0"/>
            </a:br>
            <a:r>
              <a:rPr lang="en-US" altLang="en-US" dirty="0"/>
              <a:t>  </a:t>
            </a:r>
            <a:r>
              <a:rPr lang="en-US" altLang="en-US" dirty="0">
                <a:latin typeface="Lucida Sans Typewriter" panose="020B0509030504030204" pitchFamily="49" charset="0"/>
              </a:rPr>
              <a:t>www.example.org - admin   </a:t>
            </a:r>
            <a:br>
              <a:rPr lang="en-US" altLang="en-US" dirty="0">
                <a:latin typeface="Lucida Sans Typewriter" panose="020B0509030504030204" pitchFamily="49" charset="0"/>
              </a:rPr>
            </a:br>
            <a:r>
              <a:rPr lang="en-US" altLang="en-US" dirty="0">
                <a:latin typeface="Lucida Sans Typewriter" panose="020B0509030504030204" pitchFamily="49" charset="0"/>
              </a:rPr>
              <a:t> [20/Jul/2005:08:03:22 -0500] </a:t>
            </a:r>
            <a:br>
              <a:rPr lang="en-US" altLang="en-US" dirty="0">
                <a:latin typeface="Lucida Sans Typewriter" panose="020B0509030504030204" pitchFamily="49" charset="0"/>
              </a:rPr>
            </a:br>
            <a:r>
              <a:rPr lang="en-US" altLang="en-US" dirty="0">
                <a:latin typeface="Lucida Sans Typewriter" panose="020B0509030504030204" pitchFamily="49" charset="0"/>
              </a:rPr>
              <a:t> "GET /admin/</a:t>
            </a:r>
            <a:r>
              <a:rPr lang="en-US" altLang="en-US" dirty="0" err="1">
                <a:latin typeface="Lucida Sans Typewriter" panose="020B0509030504030204" pitchFamily="49" charset="0"/>
              </a:rPr>
              <a:t>frameset.jsp</a:t>
            </a:r>
            <a:r>
              <a:rPr lang="en-US" altLang="en-US" dirty="0">
                <a:latin typeface="Lucida Sans Typewriter" panose="020B0509030504030204" pitchFamily="49" charset="0"/>
              </a:rPr>
              <a:t> HTTP/1.1"  </a:t>
            </a:r>
            <a:br>
              <a:rPr lang="en-US" altLang="en-US" dirty="0">
                <a:latin typeface="Lucida Sans Typewriter" panose="020B0509030504030204" pitchFamily="49" charset="0"/>
              </a:rPr>
            </a:br>
            <a:r>
              <a:rPr lang="en-US" altLang="en-US" dirty="0">
                <a:latin typeface="Lucida Sans Typewriter" panose="020B0509030504030204" pitchFamily="49" charset="0"/>
              </a:rPr>
              <a:t> 200 920</a:t>
            </a:r>
          </a:p>
          <a:p>
            <a:pPr eaLnBrk="1" hangingPunct="1"/>
            <a:endParaRPr lang="en-US" altLang="en-US" dirty="0"/>
          </a:p>
        </p:txBody>
      </p:sp>
    </p:spTree>
    <p:extLst>
      <p:ext uri="{BB962C8B-B14F-4D97-AF65-F5344CB8AC3E}">
        <p14:creationId xmlns:p14="http://schemas.microsoft.com/office/powerpoint/2010/main" val="33780260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a:extLst>
              <a:ext uri="{FF2B5EF4-FFF2-40B4-BE49-F238E27FC236}">
                <a16:creationId xmlns:a16="http://schemas.microsoft.com/office/drawing/2014/main" id="{782DF102-38C6-4E29-8504-7E8C96751D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78A7D189-8E68-41AA-8ED0-D1284F652241}" type="slidenum">
              <a:rPr lang="en-CA" altLang="en-US" sz="1400">
                <a:solidFill>
                  <a:schemeClr val="folHlink"/>
                </a:solidFill>
              </a:rPr>
              <a:pPr>
                <a:spcBef>
                  <a:spcPct val="0"/>
                </a:spcBef>
                <a:buClrTx/>
                <a:buFontTx/>
                <a:buNone/>
              </a:pPr>
              <a:t>76</a:t>
            </a:fld>
            <a:endParaRPr lang="en-CA" altLang="en-US" sz="1400">
              <a:solidFill>
                <a:schemeClr val="folHlink"/>
              </a:solidFill>
            </a:endParaRPr>
          </a:p>
        </p:txBody>
      </p:sp>
      <p:sp>
        <p:nvSpPr>
          <p:cNvPr id="84996" name="Rectangle 2">
            <a:extLst>
              <a:ext uri="{FF2B5EF4-FFF2-40B4-BE49-F238E27FC236}">
                <a16:creationId xmlns:a16="http://schemas.microsoft.com/office/drawing/2014/main" id="{4AC0202E-8556-43F7-B412-D9F6DFF8E7D1}"/>
              </a:ext>
            </a:extLst>
          </p:cNvPr>
          <p:cNvSpPr>
            <a:spLocks noGrp="1" noChangeArrowheads="1"/>
          </p:cNvSpPr>
          <p:nvPr>
            <p:ph type="title"/>
          </p:nvPr>
        </p:nvSpPr>
        <p:spPr/>
        <p:txBody>
          <a:bodyPr/>
          <a:lstStyle/>
          <a:p>
            <a:pPr eaLnBrk="1" hangingPunct="1"/>
            <a:r>
              <a:rPr lang="en-US" altLang="en-US"/>
              <a:t>Tomcat Web Server</a:t>
            </a:r>
          </a:p>
        </p:txBody>
      </p:sp>
      <p:sp>
        <p:nvSpPr>
          <p:cNvPr id="84997" name="Rectangle 3">
            <a:extLst>
              <a:ext uri="{FF2B5EF4-FFF2-40B4-BE49-F238E27FC236}">
                <a16:creationId xmlns:a16="http://schemas.microsoft.com/office/drawing/2014/main" id="{39A07670-78FA-444B-B32A-9FDA17E3D26C}"/>
              </a:ext>
            </a:extLst>
          </p:cNvPr>
          <p:cNvSpPr>
            <a:spLocks noGrp="1" noChangeArrowheads="1"/>
          </p:cNvSpPr>
          <p:nvPr>
            <p:ph type="body" idx="1"/>
          </p:nvPr>
        </p:nvSpPr>
        <p:spPr/>
        <p:txBody>
          <a:bodyPr/>
          <a:lstStyle/>
          <a:p>
            <a:pPr eaLnBrk="1" hangingPunct="1"/>
            <a:r>
              <a:rPr lang="en-US" altLang="en-US"/>
              <a:t>Other logs provided by default in JWSDP:</a:t>
            </a:r>
          </a:p>
          <a:p>
            <a:pPr lvl="1" eaLnBrk="1" hangingPunct="1"/>
            <a:r>
              <a:rPr lang="en-US" altLang="en-US">
                <a:solidFill>
                  <a:schemeClr val="hlink"/>
                </a:solidFill>
              </a:rPr>
              <a:t>Message log</a:t>
            </a:r>
            <a:r>
              <a:rPr lang="en-US" altLang="en-US"/>
              <a:t> messages sent to log service by web applications or Tomcat itself</a:t>
            </a:r>
          </a:p>
          <a:p>
            <a:pPr lvl="2" eaLnBrk="1" hangingPunct="1"/>
            <a:r>
              <a:rPr lang="en-US" altLang="en-US">
                <a:latin typeface="Lucida Sans Typewriter" panose="020B0509030504030204" pitchFamily="49" charset="0"/>
              </a:rPr>
              <a:t>logs/jwsdp_log.*</a:t>
            </a:r>
            <a:r>
              <a:rPr lang="en-US" altLang="en-US"/>
              <a:t>: default message log</a:t>
            </a:r>
          </a:p>
          <a:p>
            <a:pPr lvl="2" eaLnBrk="1" hangingPunct="1"/>
            <a:r>
              <a:rPr lang="en-US" altLang="en-US">
                <a:latin typeface="Lucida Sans Typewriter" panose="020B0509030504030204" pitchFamily="49" charset="0"/>
              </a:rPr>
              <a:t>logs/localhost_admin_log.*</a:t>
            </a:r>
            <a:r>
              <a:rPr lang="en-US" altLang="en-US"/>
              <a:t>: message log for web apps within /admin context</a:t>
            </a:r>
          </a:p>
          <a:p>
            <a:pPr lvl="1" eaLnBrk="1" hangingPunct="1"/>
            <a:r>
              <a:rPr lang="en-US" altLang="en-US"/>
              <a:t>System.out and System.err output (exception traces often found here):</a:t>
            </a:r>
          </a:p>
          <a:p>
            <a:pPr lvl="2" eaLnBrk="1" hangingPunct="1"/>
            <a:r>
              <a:rPr lang="en-US" altLang="en-US">
                <a:latin typeface="Lucida Sans Typewriter" panose="020B0509030504030204" pitchFamily="49" charset="0"/>
              </a:rPr>
              <a:t>logs/launcher.server.log</a:t>
            </a:r>
          </a:p>
          <a:p>
            <a:pPr lvl="1" eaLnBrk="1" hangingPunct="1"/>
            <a:endParaRPr lang="en-US" altLang="en-US"/>
          </a:p>
        </p:txBody>
      </p:sp>
    </p:spTree>
    <p:extLst>
      <p:ext uri="{BB962C8B-B14F-4D97-AF65-F5344CB8AC3E}">
        <p14:creationId xmlns:p14="http://schemas.microsoft.com/office/powerpoint/2010/main" val="14220135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Slide Number Placeholder 5">
            <a:extLst>
              <a:ext uri="{FF2B5EF4-FFF2-40B4-BE49-F238E27FC236}">
                <a16:creationId xmlns:a16="http://schemas.microsoft.com/office/drawing/2014/main" id="{0AA567EE-F1FE-41AD-ADFA-6ACDE2FEDC9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5E128048-699C-4F4B-BE8B-F76D88A8CE6F}" type="slidenum">
              <a:rPr lang="en-CA" altLang="en-US" sz="1400">
                <a:solidFill>
                  <a:schemeClr val="folHlink"/>
                </a:solidFill>
              </a:rPr>
              <a:pPr>
                <a:spcBef>
                  <a:spcPct val="0"/>
                </a:spcBef>
                <a:buClrTx/>
                <a:buFontTx/>
                <a:buNone/>
              </a:pPr>
              <a:t>77</a:t>
            </a:fld>
            <a:endParaRPr lang="en-CA" altLang="en-US" sz="1400">
              <a:solidFill>
                <a:schemeClr val="folHlink"/>
              </a:solidFill>
            </a:endParaRPr>
          </a:p>
        </p:txBody>
      </p:sp>
      <p:sp>
        <p:nvSpPr>
          <p:cNvPr id="86020" name="Rectangle 2">
            <a:extLst>
              <a:ext uri="{FF2B5EF4-FFF2-40B4-BE49-F238E27FC236}">
                <a16:creationId xmlns:a16="http://schemas.microsoft.com/office/drawing/2014/main" id="{26718BE8-8464-4833-8C8C-5481B7000B8F}"/>
              </a:ext>
            </a:extLst>
          </p:cNvPr>
          <p:cNvSpPr>
            <a:spLocks noGrp="1" noChangeArrowheads="1"/>
          </p:cNvSpPr>
          <p:nvPr>
            <p:ph type="title"/>
          </p:nvPr>
        </p:nvSpPr>
        <p:spPr/>
        <p:txBody>
          <a:bodyPr/>
          <a:lstStyle/>
          <a:p>
            <a:pPr eaLnBrk="1" hangingPunct="1"/>
            <a:r>
              <a:rPr lang="en-US" altLang="en-US"/>
              <a:t>Tomcat Web Server</a:t>
            </a:r>
          </a:p>
        </p:txBody>
      </p:sp>
      <p:sp>
        <p:nvSpPr>
          <p:cNvPr id="86021" name="Rectangle 3">
            <a:extLst>
              <a:ext uri="{FF2B5EF4-FFF2-40B4-BE49-F238E27FC236}">
                <a16:creationId xmlns:a16="http://schemas.microsoft.com/office/drawing/2014/main" id="{479EED67-FE66-4AA9-8A98-6C72828971F1}"/>
              </a:ext>
            </a:extLst>
          </p:cNvPr>
          <p:cNvSpPr>
            <a:spLocks noGrp="1" noChangeArrowheads="1"/>
          </p:cNvSpPr>
          <p:nvPr>
            <p:ph type="body" idx="1"/>
          </p:nvPr>
        </p:nvSpPr>
        <p:spPr/>
        <p:txBody>
          <a:bodyPr/>
          <a:lstStyle/>
          <a:p>
            <a:pPr eaLnBrk="1" hangingPunct="1"/>
            <a:r>
              <a:rPr lang="en-US" altLang="en-US"/>
              <a:t>Access control:</a:t>
            </a:r>
          </a:p>
          <a:p>
            <a:pPr lvl="1" eaLnBrk="1" hangingPunct="1"/>
            <a:r>
              <a:rPr lang="en-US" altLang="en-US"/>
              <a:t>Password protection (e.g., admin pages)</a:t>
            </a:r>
          </a:p>
          <a:p>
            <a:pPr lvl="2" eaLnBrk="1" hangingPunct="1"/>
            <a:r>
              <a:rPr lang="en-US" altLang="en-US"/>
              <a:t>Users and </a:t>
            </a:r>
            <a:r>
              <a:rPr lang="en-US" altLang="en-US">
                <a:solidFill>
                  <a:schemeClr val="hlink"/>
                </a:solidFill>
              </a:rPr>
              <a:t>roles</a:t>
            </a:r>
            <a:r>
              <a:rPr lang="en-US" altLang="en-US"/>
              <a:t> defined in</a:t>
            </a:r>
            <a:br>
              <a:rPr lang="en-US" altLang="en-US"/>
            </a:br>
            <a:r>
              <a:rPr lang="en-US" altLang="en-US"/>
              <a:t> </a:t>
            </a:r>
            <a:r>
              <a:rPr lang="en-US" altLang="en-US">
                <a:latin typeface="Lucida Sans Typewriter" panose="020B0509030504030204" pitchFamily="49" charset="0"/>
              </a:rPr>
              <a:t>conf/tomcat-users.xml</a:t>
            </a:r>
          </a:p>
          <a:p>
            <a:pPr lvl="1" eaLnBrk="1" hangingPunct="1"/>
            <a:r>
              <a:rPr lang="en-US" altLang="en-US"/>
              <a:t>Deny access to machines </a:t>
            </a:r>
          </a:p>
          <a:p>
            <a:pPr lvl="2" eaLnBrk="1" hangingPunct="1"/>
            <a:r>
              <a:rPr lang="en-US" altLang="en-US"/>
              <a:t>Useful for denying access to certain users by denying access from the machines they use</a:t>
            </a:r>
          </a:p>
          <a:p>
            <a:pPr lvl="2" eaLnBrk="1" hangingPunct="1"/>
            <a:r>
              <a:rPr lang="en-US" altLang="en-US"/>
              <a:t>List of denied machines maintained in RemoteHostValve (deny by host name) or RemoteAddressValve (deny by IP address)</a:t>
            </a:r>
          </a:p>
          <a:p>
            <a:pPr lvl="2" eaLnBrk="1" hangingPunct="1"/>
            <a:endParaRPr lang="en-US" altLang="en-US"/>
          </a:p>
        </p:txBody>
      </p:sp>
    </p:spTree>
    <p:extLst>
      <p:ext uri="{BB962C8B-B14F-4D97-AF65-F5344CB8AC3E}">
        <p14:creationId xmlns:p14="http://schemas.microsoft.com/office/powerpoint/2010/main" val="41549384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lide Number Placeholder 5">
            <a:extLst>
              <a:ext uri="{FF2B5EF4-FFF2-40B4-BE49-F238E27FC236}">
                <a16:creationId xmlns:a16="http://schemas.microsoft.com/office/drawing/2014/main" id="{E3630E87-EBF5-4F1F-9FC6-2852604348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D285347D-60A6-4333-BD54-39228EC5AF7B}" type="slidenum">
              <a:rPr lang="en-CA" altLang="en-US" sz="1400">
                <a:solidFill>
                  <a:schemeClr val="folHlink"/>
                </a:solidFill>
              </a:rPr>
              <a:pPr>
                <a:spcBef>
                  <a:spcPct val="0"/>
                </a:spcBef>
                <a:buClrTx/>
                <a:buFontTx/>
                <a:buNone/>
              </a:pPr>
              <a:t>78</a:t>
            </a:fld>
            <a:endParaRPr lang="en-CA" altLang="en-US" sz="1400">
              <a:solidFill>
                <a:schemeClr val="folHlink"/>
              </a:solidFill>
            </a:endParaRPr>
          </a:p>
        </p:txBody>
      </p:sp>
      <p:sp>
        <p:nvSpPr>
          <p:cNvPr id="87044" name="Rectangle 2">
            <a:extLst>
              <a:ext uri="{FF2B5EF4-FFF2-40B4-BE49-F238E27FC236}">
                <a16:creationId xmlns:a16="http://schemas.microsoft.com/office/drawing/2014/main" id="{1D90A5EA-9220-4C60-A453-CF51DA9A7AD9}"/>
              </a:ext>
            </a:extLst>
          </p:cNvPr>
          <p:cNvSpPr>
            <a:spLocks noGrp="1" noChangeArrowheads="1"/>
          </p:cNvSpPr>
          <p:nvPr>
            <p:ph type="title"/>
          </p:nvPr>
        </p:nvSpPr>
        <p:spPr/>
        <p:txBody>
          <a:bodyPr/>
          <a:lstStyle/>
          <a:p>
            <a:pPr eaLnBrk="1" hangingPunct="1"/>
            <a:r>
              <a:rPr lang="en-US" altLang="en-US"/>
              <a:t>Secure Servers</a:t>
            </a:r>
          </a:p>
        </p:txBody>
      </p:sp>
      <p:sp>
        <p:nvSpPr>
          <p:cNvPr id="87045" name="Rectangle 3">
            <a:extLst>
              <a:ext uri="{FF2B5EF4-FFF2-40B4-BE49-F238E27FC236}">
                <a16:creationId xmlns:a16="http://schemas.microsoft.com/office/drawing/2014/main" id="{0ACAF9F4-106C-4DCB-BBA4-028CC9A0E1EF}"/>
              </a:ext>
            </a:extLst>
          </p:cNvPr>
          <p:cNvSpPr>
            <a:spLocks noGrp="1" noChangeArrowheads="1"/>
          </p:cNvSpPr>
          <p:nvPr>
            <p:ph type="body" idx="1"/>
          </p:nvPr>
        </p:nvSpPr>
        <p:spPr/>
        <p:txBody>
          <a:bodyPr/>
          <a:lstStyle/>
          <a:p>
            <a:pPr eaLnBrk="1" hangingPunct="1">
              <a:lnSpc>
                <a:spcPct val="90000"/>
              </a:lnSpc>
            </a:pPr>
            <a:r>
              <a:rPr lang="en-US" altLang="en-US"/>
              <a:t>Since HTTP messages typically travel over a public network, private information (such as credit card numbers) should be </a:t>
            </a:r>
            <a:r>
              <a:rPr lang="en-US" altLang="en-US">
                <a:solidFill>
                  <a:schemeClr val="hlink"/>
                </a:solidFill>
              </a:rPr>
              <a:t>encrypted</a:t>
            </a:r>
            <a:r>
              <a:rPr lang="en-US" altLang="en-US"/>
              <a:t> to prevent </a:t>
            </a:r>
            <a:r>
              <a:rPr lang="en-US" altLang="en-US">
                <a:solidFill>
                  <a:schemeClr val="hlink"/>
                </a:solidFill>
              </a:rPr>
              <a:t>eavesdropping</a:t>
            </a:r>
          </a:p>
          <a:p>
            <a:pPr eaLnBrk="1" hangingPunct="1">
              <a:lnSpc>
                <a:spcPct val="90000"/>
              </a:lnSpc>
            </a:pPr>
            <a:r>
              <a:rPr lang="en-US" altLang="en-US">
                <a:solidFill>
                  <a:schemeClr val="hlink"/>
                </a:solidFill>
              </a:rPr>
              <a:t>https</a:t>
            </a:r>
            <a:r>
              <a:rPr lang="en-US" altLang="en-US"/>
              <a:t> URL scheme tells browser to use encryption</a:t>
            </a:r>
          </a:p>
          <a:p>
            <a:pPr eaLnBrk="1" hangingPunct="1">
              <a:lnSpc>
                <a:spcPct val="90000"/>
              </a:lnSpc>
            </a:pPr>
            <a:r>
              <a:rPr lang="en-US" altLang="en-US"/>
              <a:t>Common encryption standards:</a:t>
            </a:r>
          </a:p>
          <a:p>
            <a:pPr lvl="1" eaLnBrk="1" hangingPunct="1">
              <a:lnSpc>
                <a:spcPct val="90000"/>
              </a:lnSpc>
            </a:pPr>
            <a:r>
              <a:rPr lang="en-US" altLang="en-US"/>
              <a:t>Secure Socket Layer (SSL)</a:t>
            </a:r>
          </a:p>
          <a:p>
            <a:pPr lvl="1" eaLnBrk="1" hangingPunct="1">
              <a:lnSpc>
                <a:spcPct val="90000"/>
              </a:lnSpc>
            </a:pPr>
            <a:r>
              <a:rPr lang="en-US" altLang="en-US"/>
              <a:t>Transport Layer Security (</a:t>
            </a:r>
            <a:r>
              <a:rPr lang="en-US" altLang="en-US">
                <a:hlinkClick r:id="rId2"/>
              </a:rPr>
              <a:t>TLS</a:t>
            </a:r>
            <a:r>
              <a:rPr lang="en-US" altLang="en-US"/>
              <a:t>)</a:t>
            </a:r>
          </a:p>
        </p:txBody>
      </p:sp>
    </p:spTree>
    <p:extLst>
      <p:ext uri="{BB962C8B-B14F-4D97-AF65-F5344CB8AC3E}">
        <p14:creationId xmlns:p14="http://schemas.microsoft.com/office/powerpoint/2010/main" val="17301725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4">
            <a:extLst>
              <a:ext uri="{FF2B5EF4-FFF2-40B4-BE49-F238E27FC236}">
                <a16:creationId xmlns:a16="http://schemas.microsoft.com/office/drawing/2014/main" id="{F32D8E38-129B-43B7-835C-D8E4B1060F5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2AACFFFB-B341-4774-9183-F6D5D59FC1A9}" type="slidenum">
              <a:rPr lang="en-CA" altLang="en-US" sz="1400">
                <a:solidFill>
                  <a:schemeClr val="folHlink"/>
                </a:solidFill>
              </a:rPr>
              <a:pPr>
                <a:spcBef>
                  <a:spcPct val="0"/>
                </a:spcBef>
                <a:buClrTx/>
                <a:buFontTx/>
                <a:buNone/>
              </a:pPr>
              <a:t>79</a:t>
            </a:fld>
            <a:endParaRPr lang="en-CA" altLang="en-US" sz="1400">
              <a:solidFill>
                <a:schemeClr val="folHlink"/>
              </a:solidFill>
            </a:endParaRPr>
          </a:p>
        </p:txBody>
      </p:sp>
      <p:sp>
        <p:nvSpPr>
          <p:cNvPr id="88068" name="Rectangle 2">
            <a:extLst>
              <a:ext uri="{FF2B5EF4-FFF2-40B4-BE49-F238E27FC236}">
                <a16:creationId xmlns:a16="http://schemas.microsoft.com/office/drawing/2014/main" id="{A31F2E44-0092-47CF-952A-05A6856E66CC}"/>
              </a:ext>
            </a:extLst>
          </p:cNvPr>
          <p:cNvSpPr>
            <a:spLocks noGrp="1" noChangeArrowheads="1"/>
          </p:cNvSpPr>
          <p:nvPr>
            <p:ph type="title"/>
          </p:nvPr>
        </p:nvSpPr>
        <p:spPr/>
        <p:txBody>
          <a:bodyPr/>
          <a:lstStyle/>
          <a:p>
            <a:pPr eaLnBrk="1" hangingPunct="1"/>
            <a:r>
              <a:rPr lang="en-US" altLang="en-US"/>
              <a:t>Secure Servers</a:t>
            </a:r>
          </a:p>
        </p:txBody>
      </p:sp>
      <p:sp>
        <p:nvSpPr>
          <p:cNvPr id="88069" name="Rectangle 4">
            <a:extLst>
              <a:ext uri="{FF2B5EF4-FFF2-40B4-BE49-F238E27FC236}">
                <a16:creationId xmlns:a16="http://schemas.microsoft.com/office/drawing/2014/main" id="{A84831C4-85BB-4465-8117-ECEF6C68CA47}"/>
              </a:ext>
            </a:extLst>
          </p:cNvPr>
          <p:cNvSpPr>
            <a:spLocks noChangeArrowheads="1"/>
          </p:cNvSpPr>
          <p:nvPr/>
        </p:nvSpPr>
        <p:spPr bwMode="auto">
          <a:xfrm>
            <a:off x="1828800" y="1447800"/>
            <a:ext cx="1066800" cy="480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Browser</a:t>
            </a:r>
          </a:p>
        </p:txBody>
      </p:sp>
      <p:sp>
        <p:nvSpPr>
          <p:cNvPr id="88070" name="Rectangle 5">
            <a:extLst>
              <a:ext uri="{FF2B5EF4-FFF2-40B4-BE49-F238E27FC236}">
                <a16:creationId xmlns:a16="http://schemas.microsoft.com/office/drawing/2014/main" id="{64FCD680-C934-44E5-8BFF-AADC8ED768C7}"/>
              </a:ext>
            </a:extLst>
          </p:cNvPr>
          <p:cNvSpPr>
            <a:spLocks noChangeArrowheads="1"/>
          </p:cNvSpPr>
          <p:nvPr/>
        </p:nvSpPr>
        <p:spPr bwMode="auto">
          <a:xfrm>
            <a:off x="9067800" y="1447800"/>
            <a:ext cx="1371600" cy="480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Web</a:t>
            </a:r>
          </a:p>
          <a:p>
            <a:pPr algn="ctr" eaLnBrk="1" hangingPunct="1">
              <a:spcBef>
                <a:spcPct val="0"/>
              </a:spcBef>
              <a:buClrTx/>
              <a:buFontTx/>
              <a:buNone/>
            </a:pPr>
            <a:r>
              <a:rPr lang="en-US" altLang="en-US" sz="1800">
                <a:latin typeface="Arial" panose="020B0604020202020204" pitchFamily="34" charset="0"/>
              </a:rPr>
              <a:t>Server</a:t>
            </a:r>
          </a:p>
        </p:txBody>
      </p:sp>
      <p:sp>
        <p:nvSpPr>
          <p:cNvPr id="88071" name="Line 6">
            <a:extLst>
              <a:ext uri="{FF2B5EF4-FFF2-40B4-BE49-F238E27FC236}">
                <a16:creationId xmlns:a16="http://schemas.microsoft.com/office/drawing/2014/main" id="{2EEC2843-B029-4722-8A16-C388961E7832}"/>
              </a:ext>
            </a:extLst>
          </p:cNvPr>
          <p:cNvSpPr>
            <a:spLocks noChangeShapeType="1"/>
          </p:cNvSpPr>
          <p:nvPr/>
        </p:nvSpPr>
        <p:spPr bwMode="auto">
          <a:xfrm>
            <a:off x="3429000" y="1676400"/>
            <a:ext cx="518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72" name="Text Box 7">
            <a:extLst>
              <a:ext uri="{FF2B5EF4-FFF2-40B4-BE49-F238E27FC236}">
                <a16:creationId xmlns:a16="http://schemas.microsoft.com/office/drawing/2014/main" id="{3F1742D7-F9A9-41A0-92E8-8DD0AA213E3D}"/>
              </a:ext>
            </a:extLst>
          </p:cNvPr>
          <p:cNvSpPr txBox="1">
            <a:spLocks noChangeArrowheads="1"/>
          </p:cNvSpPr>
          <p:nvPr/>
        </p:nvSpPr>
        <p:spPr bwMode="auto">
          <a:xfrm>
            <a:off x="3565525" y="1331913"/>
            <a:ext cx="466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I’d like to talk securely to you (over port 443)</a:t>
            </a:r>
          </a:p>
        </p:txBody>
      </p:sp>
      <p:sp>
        <p:nvSpPr>
          <p:cNvPr id="88073" name="Line 8">
            <a:extLst>
              <a:ext uri="{FF2B5EF4-FFF2-40B4-BE49-F238E27FC236}">
                <a16:creationId xmlns:a16="http://schemas.microsoft.com/office/drawing/2014/main" id="{E0CB03A7-3554-409B-B912-FD7C15930BE8}"/>
              </a:ext>
            </a:extLst>
          </p:cNvPr>
          <p:cNvSpPr>
            <a:spLocks noChangeShapeType="1"/>
          </p:cNvSpPr>
          <p:nvPr/>
        </p:nvSpPr>
        <p:spPr bwMode="auto">
          <a:xfrm flipH="1">
            <a:off x="3429000" y="2286000"/>
            <a:ext cx="518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74" name="Text Box 9">
            <a:extLst>
              <a:ext uri="{FF2B5EF4-FFF2-40B4-BE49-F238E27FC236}">
                <a16:creationId xmlns:a16="http://schemas.microsoft.com/office/drawing/2014/main" id="{CBB73B90-9BE2-44B2-BD6E-20043D6CC697}"/>
              </a:ext>
            </a:extLst>
          </p:cNvPr>
          <p:cNvSpPr txBox="1">
            <a:spLocks noChangeArrowheads="1"/>
          </p:cNvSpPr>
          <p:nvPr/>
        </p:nvSpPr>
        <p:spPr bwMode="auto">
          <a:xfrm>
            <a:off x="3565525" y="1941513"/>
            <a:ext cx="432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Here’s my certificate and encryption data</a:t>
            </a:r>
          </a:p>
        </p:txBody>
      </p:sp>
      <p:sp>
        <p:nvSpPr>
          <p:cNvPr id="88075" name="Line 10">
            <a:extLst>
              <a:ext uri="{FF2B5EF4-FFF2-40B4-BE49-F238E27FC236}">
                <a16:creationId xmlns:a16="http://schemas.microsoft.com/office/drawing/2014/main" id="{9C50EC4C-CCF7-4B42-A19A-9EBC92FFB5A9}"/>
              </a:ext>
            </a:extLst>
          </p:cNvPr>
          <p:cNvSpPr>
            <a:spLocks noChangeShapeType="1"/>
          </p:cNvSpPr>
          <p:nvPr/>
        </p:nvSpPr>
        <p:spPr bwMode="auto">
          <a:xfrm>
            <a:off x="3429000" y="3276600"/>
            <a:ext cx="518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76" name="Text Box 11">
            <a:extLst>
              <a:ext uri="{FF2B5EF4-FFF2-40B4-BE49-F238E27FC236}">
                <a16:creationId xmlns:a16="http://schemas.microsoft.com/office/drawing/2014/main" id="{6BE134C8-66E6-46DF-B079-2AE1D5DAA9AC}"/>
              </a:ext>
            </a:extLst>
          </p:cNvPr>
          <p:cNvSpPr txBox="1">
            <a:spLocks noChangeArrowheads="1"/>
          </p:cNvSpPr>
          <p:nvPr/>
        </p:nvSpPr>
        <p:spPr bwMode="auto">
          <a:xfrm>
            <a:off x="3581400" y="2895601"/>
            <a:ext cx="371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Here’s an encrypted HTTP request</a:t>
            </a:r>
          </a:p>
        </p:txBody>
      </p:sp>
      <p:sp>
        <p:nvSpPr>
          <p:cNvPr id="88077" name="Line 12">
            <a:extLst>
              <a:ext uri="{FF2B5EF4-FFF2-40B4-BE49-F238E27FC236}">
                <a16:creationId xmlns:a16="http://schemas.microsoft.com/office/drawing/2014/main" id="{094B319A-C2B2-4ADF-BD83-B8A6B74EC4CC}"/>
              </a:ext>
            </a:extLst>
          </p:cNvPr>
          <p:cNvSpPr>
            <a:spLocks noChangeShapeType="1"/>
          </p:cNvSpPr>
          <p:nvPr/>
        </p:nvSpPr>
        <p:spPr bwMode="auto">
          <a:xfrm flipH="1">
            <a:off x="3429000" y="3886200"/>
            <a:ext cx="518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78" name="Text Box 13">
            <a:extLst>
              <a:ext uri="{FF2B5EF4-FFF2-40B4-BE49-F238E27FC236}">
                <a16:creationId xmlns:a16="http://schemas.microsoft.com/office/drawing/2014/main" id="{9FA43A16-48D6-44B1-BEB5-4545B8173296}"/>
              </a:ext>
            </a:extLst>
          </p:cNvPr>
          <p:cNvSpPr txBox="1">
            <a:spLocks noChangeArrowheads="1"/>
          </p:cNvSpPr>
          <p:nvPr/>
        </p:nvSpPr>
        <p:spPr bwMode="auto">
          <a:xfrm>
            <a:off x="3565525" y="3541713"/>
            <a:ext cx="389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Here’s an encrypted HTTP response</a:t>
            </a:r>
          </a:p>
        </p:txBody>
      </p:sp>
      <p:sp>
        <p:nvSpPr>
          <p:cNvPr id="88079" name="Line 14">
            <a:extLst>
              <a:ext uri="{FF2B5EF4-FFF2-40B4-BE49-F238E27FC236}">
                <a16:creationId xmlns:a16="http://schemas.microsoft.com/office/drawing/2014/main" id="{C3EEA2C4-2814-4CE5-BB6F-FA303D69AF52}"/>
              </a:ext>
            </a:extLst>
          </p:cNvPr>
          <p:cNvSpPr>
            <a:spLocks noChangeShapeType="1"/>
          </p:cNvSpPr>
          <p:nvPr/>
        </p:nvSpPr>
        <p:spPr bwMode="auto">
          <a:xfrm>
            <a:off x="3429000" y="5029200"/>
            <a:ext cx="518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80" name="Text Box 15">
            <a:extLst>
              <a:ext uri="{FF2B5EF4-FFF2-40B4-BE49-F238E27FC236}">
                <a16:creationId xmlns:a16="http://schemas.microsoft.com/office/drawing/2014/main" id="{16766EAC-409E-480F-B3B4-CBEAD2D2DE9E}"/>
              </a:ext>
            </a:extLst>
          </p:cNvPr>
          <p:cNvSpPr txBox="1">
            <a:spLocks noChangeArrowheads="1"/>
          </p:cNvSpPr>
          <p:nvPr/>
        </p:nvSpPr>
        <p:spPr bwMode="auto">
          <a:xfrm>
            <a:off x="3581400" y="4648201"/>
            <a:ext cx="371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Here’s an encrypted HTTP request</a:t>
            </a:r>
          </a:p>
        </p:txBody>
      </p:sp>
      <p:sp>
        <p:nvSpPr>
          <p:cNvPr id="88081" name="Line 16">
            <a:extLst>
              <a:ext uri="{FF2B5EF4-FFF2-40B4-BE49-F238E27FC236}">
                <a16:creationId xmlns:a16="http://schemas.microsoft.com/office/drawing/2014/main" id="{FF808DAD-E486-4D21-A2B5-E251E4B7BA22}"/>
              </a:ext>
            </a:extLst>
          </p:cNvPr>
          <p:cNvSpPr>
            <a:spLocks noChangeShapeType="1"/>
          </p:cNvSpPr>
          <p:nvPr/>
        </p:nvSpPr>
        <p:spPr bwMode="auto">
          <a:xfrm flipH="1">
            <a:off x="3429000" y="5638800"/>
            <a:ext cx="518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82" name="Text Box 17">
            <a:extLst>
              <a:ext uri="{FF2B5EF4-FFF2-40B4-BE49-F238E27FC236}">
                <a16:creationId xmlns:a16="http://schemas.microsoft.com/office/drawing/2014/main" id="{C8B01DF9-5A59-4BBF-BC75-54EBC37C03E9}"/>
              </a:ext>
            </a:extLst>
          </p:cNvPr>
          <p:cNvSpPr txBox="1">
            <a:spLocks noChangeArrowheads="1"/>
          </p:cNvSpPr>
          <p:nvPr/>
        </p:nvSpPr>
        <p:spPr bwMode="auto">
          <a:xfrm>
            <a:off x="3565525" y="5294313"/>
            <a:ext cx="389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Here’s an encrypted HTTP response</a:t>
            </a:r>
          </a:p>
        </p:txBody>
      </p:sp>
      <p:sp>
        <p:nvSpPr>
          <p:cNvPr id="88083" name="Rectangle 18">
            <a:extLst>
              <a:ext uri="{FF2B5EF4-FFF2-40B4-BE49-F238E27FC236}">
                <a16:creationId xmlns:a16="http://schemas.microsoft.com/office/drawing/2014/main" id="{707BAA39-AE42-4FF7-B48A-B958EF7D3A1C}"/>
              </a:ext>
            </a:extLst>
          </p:cNvPr>
          <p:cNvSpPr>
            <a:spLocks noChangeArrowheads="1"/>
          </p:cNvSpPr>
          <p:nvPr/>
        </p:nvSpPr>
        <p:spPr bwMode="auto">
          <a:xfrm>
            <a:off x="2895600" y="1447800"/>
            <a:ext cx="533400" cy="480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TLS/</a:t>
            </a:r>
            <a:br>
              <a:rPr lang="en-US" altLang="en-US" sz="1800">
                <a:latin typeface="Arial" panose="020B0604020202020204" pitchFamily="34" charset="0"/>
              </a:rPr>
            </a:br>
            <a:r>
              <a:rPr lang="en-US" altLang="en-US" sz="1800">
                <a:latin typeface="Arial" panose="020B0604020202020204" pitchFamily="34" charset="0"/>
              </a:rPr>
              <a:t>SSL</a:t>
            </a:r>
          </a:p>
        </p:txBody>
      </p:sp>
      <p:sp>
        <p:nvSpPr>
          <p:cNvPr id="88084" name="Rectangle 19">
            <a:extLst>
              <a:ext uri="{FF2B5EF4-FFF2-40B4-BE49-F238E27FC236}">
                <a16:creationId xmlns:a16="http://schemas.microsoft.com/office/drawing/2014/main" id="{41ED394C-2423-49DF-97D6-46F538C823F7}"/>
              </a:ext>
            </a:extLst>
          </p:cNvPr>
          <p:cNvSpPr>
            <a:spLocks noChangeArrowheads="1"/>
          </p:cNvSpPr>
          <p:nvPr/>
        </p:nvSpPr>
        <p:spPr bwMode="auto">
          <a:xfrm>
            <a:off x="8610600" y="1447800"/>
            <a:ext cx="533400" cy="4800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TLS/</a:t>
            </a:r>
            <a:br>
              <a:rPr lang="en-US" altLang="en-US" sz="1800">
                <a:latin typeface="Arial" panose="020B0604020202020204" pitchFamily="34" charset="0"/>
              </a:rPr>
            </a:br>
            <a:r>
              <a:rPr lang="en-US" altLang="en-US" sz="1800">
                <a:latin typeface="Arial" panose="020B0604020202020204" pitchFamily="34" charset="0"/>
              </a:rPr>
              <a:t>SSL</a:t>
            </a:r>
          </a:p>
        </p:txBody>
      </p:sp>
      <p:sp>
        <p:nvSpPr>
          <p:cNvPr id="88085" name="Line 20">
            <a:extLst>
              <a:ext uri="{FF2B5EF4-FFF2-40B4-BE49-F238E27FC236}">
                <a16:creationId xmlns:a16="http://schemas.microsoft.com/office/drawing/2014/main" id="{3A2D0F1F-33F2-40A5-9D35-CB30751C63A6}"/>
              </a:ext>
            </a:extLst>
          </p:cNvPr>
          <p:cNvSpPr>
            <a:spLocks noChangeShapeType="1"/>
          </p:cNvSpPr>
          <p:nvPr/>
        </p:nvSpPr>
        <p:spPr bwMode="auto">
          <a:xfrm>
            <a:off x="2514600" y="2667000"/>
            <a:ext cx="609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86" name="Text Box 21">
            <a:extLst>
              <a:ext uri="{FF2B5EF4-FFF2-40B4-BE49-F238E27FC236}">
                <a16:creationId xmlns:a16="http://schemas.microsoft.com/office/drawing/2014/main" id="{8019DDEC-EF8D-4449-906C-C3BA29BDB219}"/>
              </a:ext>
            </a:extLst>
          </p:cNvPr>
          <p:cNvSpPr txBox="1">
            <a:spLocks noChangeArrowheads="1"/>
          </p:cNvSpPr>
          <p:nvPr/>
        </p:nvSpPr>
        <p:spPr bwMode="auto">
          <a:xfrm>
            <a:off x="1828800" y="19812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HTTP</a:t>
            </a:r>
          </a:p>
          <a:p>
            <a:pPr eaLnBrk="1" hangingPunct="1">
              <a:spcBef>
                <a:spcPct val="0"/>
              </a:spcBef>
              <a:buClrTx/>
              <a:buFontTx/>
              <a:buNone/>
            </a:pPr>
            <a:r>
              <a:rPr lang="en-US" altLang="en-US" sz="1800">
                <a:latin typeface="Arial" panose="020B0604020202020204" pitchFamily="34" charset="0"/>
              </a:rPr>
              <a:t>Requests</a:t>
            </a:r>
          </a:p>
        </p:txBody>
      </p:sp>
      <p:sp>
        <p:nvSpPr>
          <p:cNvPr id="88087" name="Line 22">
            <a:extLst>
              <a:ext uri="{FF2B5EF4-FFF2-40B4-BE49-F238E27FC236}">
                <a16:creationId xmlns:a16="http://schemas.microsoft.com/office/drawing/2014/main" id="{B469E083-69DC-4397-82B8-41865FDB923B}"/>
              </a:ext>
            </a:extLst>
          </p:cNvPr>
          <p:cNvSpPr>
            <a:spLocks noChangeShapeType="1"/>
          </p:cNvSpPr>
          <p:nvPr/>
        </p:nvSpPr>
        <p:spPr bwMode="auto">
          <a:xfrm flipH="1">
            <a:off x="2438400" y="5638800"/>
            <a:ext cx="685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88" name="Text Box 23">
            <a:extLst>
              <a:ext uri="{FF2B5EF4-FFF2-40B4-BE49-F238E27FC236}">
                <a16:creationId xmlns:a16="http://schemas.microsoft.com/office/drawing/2014/main" id="{0686E36A-CF7F-406E-84EC-BCD3330C4583}"/>
              </a:ext>
            </a:extLst>
          </p:cNvPr>
          <p:cNvSpPr txBox="1">
            <a:spLocks noChangeArrowheads="1"/>
          </p:cNvSpPr>
          <p:nvPr/>
        </p:nvSpPr>
        <p:spPr bwMode="auto">
          <a:xfrm>
            <a:off x="1812925" y="4913313"/>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HTTP</a:t>
            </a:r>
          </a:p>
          <a:p>
            <a:pPr eaLnBrk="1" hangingPunct="1">
              <a:spcBef>
                <a:spcPct val="0"/>
              </a:spcBef>
              <a:buClrTx/>
              <a:buFontTx/>
              <a:buNone/>
            </a:pPr>
            <a:r>
              <a:rPr lang="en-US" altLang="en-US" sz="1800">
                <a:latin typeface="Arial" panose="020B0604020202020204" pitchFamily="34" charset="0"/>
              </a:rPr>
              <a:t>Responses</a:t>
            </a:r>
          </a:p>
        </p:txBody>
      </p:sp>
      <p:sp>
        <p:nvSpPr>
          <p:cNvPr id="88089" name="Line 24">
            <a:extLst>
              <a:ext uri="{FF2B5EF4-FFF2-40B4-BE49-F238E27FC236}">
                <a16:creationId xmlns:a16="http://schemas.microsoft.com/office/drawing/2014/main" id="{E2EDC818-C417-4C6E-A5EF-8C6952125258}"/>
              </a:ext>
            </a:extLst>
          </p:cNvPr>
          <p:cNvSpPr>
            <a:spLocks noChangeShapeType="1"/>
          </p:cNvSpPr>
          <p:nvPr/>
        </p:nvSpPr>
        <p:spPr bwMode="auto">
          <a:xfrm>
            <a:off x="8915400" y="2590800"/>
            <a:ext cx="609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90" name="Text Box 25">
            <a:extLst>
              <a:ext uri="{FF2B5EF4-FFF2-40B4-BE49-F238E27FC236}">
                <a16:creationId xmlns:a16="http://schemas.microsoft.com/office/drawing/2014/main" id="{DB9938B0-3986-4A40-BB2A-2EB4B3CFF387}"/>
              </a:ext>
            </a:extLst>
          </p:cNvPr>
          <p:cNvSpPr txBox="1">
            <a:spLocks noChangeArrowheads="1"/>
          </p:cNvSpPr>
          <p:nvPr/>
        </p:nvSpPr>
        <p:spPr bwMode="auto">
          <a:xfrm>
            <a:off x="9220200" y="19050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HTTP</a:t>
            </a:r>
          </a:p>
          <a:p>
            <a:pPr eaLnBrk="1" hangingPunct="1">
              <a:spcBef>
                <a:spcPct val="0"/>
              </a:spcBef>
              <a:buClrTx/>
              <a:buFontTx/>
              <a:buNone/>
            </a:pPr>
            <a:r>
              <a:rPr lang="en-US" altLang="en-US" sz="1800">
                <a:latin typeface="Arial" panose="020B0604020202020204" pitchFamily="34" charset="0"/>
              </a:rPr>
              <a:t>Requests</a:t>
            </a:r>
          </a:p>
        </p:txBody>
      </p:sp>
      <p:sp>
        <p:nvSpPr>
          <p:cNvPr id="88091" name="Line 26">
            <a:extLst>
              <a:ext uri="{FF2B5EF4-FFF2-40B4-BE49-F238E27FC236}">
                <a16:creationId xmlns:a16="http://schemas.microsoft.com/office/drawing/2014/main" id="{C795F528-7707-47BF-BC6E-0EE094051E06}"/>
              </a:ext>
            </a:extLst>
          </p:cNvPr>
          <p:cNvSpPr>
            <a:spLocks noChangeShapeType="1"/>
          </p:cNvSpPr>
          <p:nvPr/>
        </p:nvSpPr>
        <p:spPr bwMode="auto">
          <a:xfrm flipH="1">
            <a:off x="8839200" y="5638800"/>
            <a:ext cx="685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8092" name="Text Box 27">
            <a:extLst>
              <a:ext uri="{FF2B5EF4-FFF2-40B4-BE49-F238E27FC236}">
                <a16:creationId xmlns:a16="http://schemas.microsoft.com/office/drawing/2014/main" id="{764B57BB-114E-407D-B048-9021AE062340}"/>
              </a:ext>
            </a:extLst>
          </p:cNvPr>
          <p:cNvSpPr txBox="1">
            <a:spLocks noChangeArrowheads="1"/>
          </p:cNvSpPr>
          <p:nvPr/>
        </p:nvSpPr>
        <p:spPr bwMode="auto">
          <a:xfrm>
            <a:off x="9144000" y="4953000"/>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HTTP</a:t>
            </a:r>
          </a:p>
          <a:p>
            <a:pPr eaLnBrk="1" hangingPunct="1">
              <a:spcBef>
                <a:spcPct val="0"/>
              </a:spcBef>
              <a:buClrTx/>
              <a:buFontTx/>
              <a:buNone/>
            </a:pPr>
            <a:r>
              <a:rPr lang="en-US" altLang="en-US" sz="1800">
                <a:latin typeface="Arial" panose="020B0604020202020204" pitchFamily="34" charset="0"/>
              </a:rPr>
              <a:t>Responses</a:t>
            </a:r>
          </a:p>
        </p:txBody>
      </p:sp>
    </p:spTree>
    <p:extLst>
      <p:ext uri="{BB962C8B-B14F-4D97-AF65-F5344CB8AC3E}">
        <p14:creationId xmlns:p14="http://schemas.microsoft.com/office/powerpoint/2010/main" val="349110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SFNetBackbone">
            <a:extLst>
              <a:ext uri="{FF2B5EF4-FFF2-40B4-BE49-F238E27FC236}">
                <a16:creationId xmlns:a16="http://schemas.microsoft.com/office/drawing/2014/main" id="{9EDFF5F6-AA4B-4370-AF5D-B03EA7B72F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1003" y="1463040"/>
            <a:ext cx="7371471" cy="539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B0C6C025-8456-44C3-B4E6-CF3BFA0A92CA}"/>
              </a:ext>
            </a:extLst>
          </p:cNvPr>
          <p:cNvSpPr>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11430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lvl="1" eaLnBrk="1" hangingPunct="1">
              <a:buFont typeface="Wingdings" panose="05000000000000000000" pitchFamily="2" charset="2"/>
              <a:buNone/>
            </a:pPr>
            <a:r>
              <a:rPr lang="en-US" altLang="en-US" sz="1800">
                <a:latin typeface="Arial" panose="020B0604020202020204" pitchFamily="34" charset="0"/>
              </a:rPr>
              <a:t>The 6 supercomputer centers connected by the early NSFNET backbone </a:t>
            </a:r>
          </a:p>
        </p:txBody>
      </p:sp>
    </p:spTree>
    <p:extLst>
      <p:ext uri="{BB962C8B-B14F-4D97-AF65-F5344CB8AC3E}">
        <p14:creationId xmlns:p14="http://schemas.microsoft.com/office/powerpoint/2010/main" val="1159457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Slide Number Placeholder 4">
            <a:extLst>
              <a:ext uri="{FF2B5EF4-FFF2-40B4-BE49-F238E27FC236}">
                <a16:creationId xmlns:a16="http://schemas.microsoft.com/office/drawing/2014/main" id="{DCFF5A0A-5220-43FC-8F59-3E7D5C57B0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586D91AA-AD67-4A58-8B45-BC65EF8F1B85}" type="slidenum">
              <a:rPr lang="en-CA" altLang="en-US" sz="1400">
                <a:solidFill>
                  <a:schemeClr val="folHlink"/>
                </a:solidFill>
              </a:rPr>
              <a:pPr>
                <a:spcBef>
                  <a:spcPct val="0"/>
                </a:spcBef>
                <a:buClrTx/>
                <a:buFontTx/>
                <a:buNone/>
              </a:pPr>
              <a:t>80</a:t>
            </a:fld>
            <a:endParaRPr lang="en-CA" altLang="en-US" sz="1400">
              <a:solidFill>
                <a:schemeClr val="folHlink"/>
              </a:solidFill>
            </a:endParaRPr>
          </a:p>
        </p:txBody>
      </p:sp>
      <p:sp>
        <p:nvSpPr>
          <p:cNvPr id="89092" name="Rectangle 2">
            <a:extLst>
              <a:ext uri="{FF2B5EF4-FFF2-40B4-BE49-F238E27FC236}">
                <a16:creationId xmlns:a16="http://schemas.microsoft.com/office/drawing/2014/main" id="{B3A20F64-0965-4737-94E5-B3E0826D995F}"/>
              </a:ext>
            </a:extLst>
          </p:cNvPr>
          <p:cNvSpPr>
            <a:spLocks noGrp="1" noChangeArrowheads="1"/>
          </p:cNvSpPr>
          <p:nvPr>
            <p:ph type="title"/>
          </p:nvPr>
        </p:nvSpPr>
        <p:spPr/>
        <p:txBody>
          <a:bodyPr/>
          <a:lstStyle/>
          <a:p>
            <a:pPr eaLnBrk="1" hangingPunct="1"/>
            <a:r>
              <a:rPr lang="en-US" altLang="en-US" sz="4000"/>
              <a:t>Secure Servers</a:t>
            </a:r>
            <a:br>
              <a:rPr lang="en-US" altLang="en-US" sz="4000"/>
            </a:br>
            <a:r>
              <a:rPr lang="en-US" altLang="en-US" sz="4000"/>
              <a:t>Man-in-the-Middle Attack</a:t>
            </a:r>
          </a:p>
        </p:txBody>
      </p:sp>
      <p:sp>
        <p:nvSpPr>
          <p:cNvPr id="89093" name="Rectangle 4">
            <a:extLst>
              <a:ext uri="{FF2B5EF4-FFF2-40B4-BE49-F238E27FC236}">
                <a16:creationId xmlns:a16="http://schemas.microsoft.com/office/drawing/2014/main" id="{62145911-DB86-4BC8-B323-6B44E41AA3F3}"/>
              </a:ext>
            </a:extLst>
          </p:cNvPr>
          <p:cNvSpPr>
            <a:spLocks noChangeArrowheads="1"/>
          </p:cNvSpPr>
          <p:nvPr/>
        </p:nvSpPr>
        <p:spPr bwMode="auto">
          <a:xfrm>
            <a:off x="3429000" y="3886200"/>
            <a:ext cx="1600200" cy="2362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Browser</a:t>
            </a:r>
          </a:p>
        </p:txBody>
      </p:sp>
      <p:sp>
        <p:nvSpPr>
          <p:cNvPr id="89094" name="Rectangle 5">
            <a:extLst>
              <a:ext uri="{FF2B5EF4-FFF2-40B4-BE49-F238E27FC236}">
                <a16:creationId xmlns:a16="http://schemas.microsoft.com/office/drawing/2014/main" id="{618E01F2-9351-4690-B315-F0F60887206E}"/>
              </a:ext>
            </a:extLst>
          </p:cNvPr>
          <p:cNvSpPr>
            <a:spLocks noChangeArrowheads="1"/>
          </p:cNvSpPr>
          <p:nvPr/>
        </p:nvSpPr>
        <p:spPr bwMode="auto">
          <a:xfrm>
            <a:off x="3429000" y="1905000"/>
            <a:ext cx="1600200" cy="10668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solidFill>
                  <a:schemeClr val="bg1"/>
                </a:solidFill>
                <a:latin typeface="Arial" panose="020B0604020202020204" pitchFamily="34" charset="0"/>
              </a:rPr>
              <a:t>Fake</a:t>
            </a:r>
          </a:p>
          <a:p>
            <a:pPr algn="ctr" eaLnBrk="1" hangingPunct="1">
              <a:spcBef>
                <a:spcPct val="0"/>
              </a:spcBef>
              <a:buClrTx/>
              <a:buFontTx/>
              <a:buNone/>
            </a:pPr>
            <a:r>
              <a:rPr lang="en-US" altLang="en-US" sz="1800">
                <a:solidFill>
                  <a:schemeClr val="bg1"/>
                </a:solidFill>
                <a:latin typeface="Arial" panose="020B0604020202020204" pitchFamily="34" charset="0"/>
              </a:rPr>
              <a:t>DNS</a:t>
            </a:r>
          </a:p>
          <a:p>
            <a:pPr algn="ctr" eaLnBrk="1" hangingPunct="1">
              <a:spcBef>
                <a:spcPct val="0"/>
              </a:spcBef>
              <a:buClrTx/>
              <a:buFontTx/>
              <a:buNone/>
            </a:pPr>
            <a:r>
              <a:rPr lang="en-US" altLang="en-US" sz="1800">
                <a:solidFill>
                  <a:schemeClr val="bg1"/>
                </a:solidFill>
                <a:latin typeface="Arial" panose="020B0604020202020204" pitchFamily="34" charset="0"/>
              </a:rPr>
              <a:t>Server</a:t>
            </a:r>
          </a:p>
        </p:txBody>
      </p:sp>
      <p:sp>
        <p:nvSpPr>
          <p:cNvPr id="89095" name="Line 6">
            <a:extLst>
              <a:ext uri="{FF2B5EF4-FFF2-40B4-BE49-F238E27FC236}">
                <a16:creationId xmlns:a16="http://schemas.microsoft.com/office/drawing/2014/main" id="{CB377D0B-D775-4238-89B1-AA7FC6AB0B35}"/>
              </a:ext>
            </a:extLst>
          </p:cNvPr>
          <p:cNvSpPr>
            <a:spLocks noChangeShapeType="1"/>
          </p:cNvSpPr>
          <p:nvPr/>
        </p:nvSpPr>
        <p:spPr bwMode="auto">
          <a:xfrm flipV="1">
            <a:off x="4038600" y="2971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9096" name="Text Box 7">
            <a:extLst>
              <a:ext uri="{FF2B5EF4-FFF2-40B4-BE49-F238E27FC236}">
                <a16:creationId xmlns:a16="http://schemas.microsoft.com/office/drawing/2014/main" id="{99456B23-5EE5-43B4-87F1-8DD741F5AE75}"/>
              </a:ext>
            </a:extLst>
          </p:cNvPr>
          <p:cNvSpPr txBox="1">
            <a:spLocks noChangeArrowheads="1"/>
          </p:cNvSpPr>
          <p:nvPr/>
        </p:nvSpPr>
        <p:spPr bwMode="auto">
          <a:xfrm>
            <a:off x="1981200" y="2971800"/>
            <a:ext cx="21272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What’s IP</a:t>
            </a:r>
          </a:p>
          <a:p>
            <a:pPr eaLnBrk="1" hangingPunct="1">
              <a:spcBef>
                <a:spcPct val="0"/>
              </a:spcBef>
              <a:buClrTx/>
              <a:buFontTx/>
              <a:buNone/>
            </a:pPr>
            <a:r>
              <a:rPr lang="en-US" altLang="en-US" sz="1800">
                <a:latin typeface="Arial" panose="020B0604020202020204" pitchFamily="34" charset="0"/>
              </a:rPr>
              <a:t>address for</a:t>
            </a:r>
          </a:p>
          <a:p>
            <a:pPr eaLnBrk="1" hangingPunct="1">
              <a:spcBef>
                <a:spcPct val="0"/>
              </a:spcBef>
              <a:buClrTx/>
              <a:buFontTx/>
              <a:buNone/>
            </a:pPr>
            <a:r>
              <a:rPr lang="en-US" altLang="en-US" sz="1800">
                <a:latin typeface="Arial" panose="020B0604020202020204" pitchFamily="34" charset="0"/>
              </a:rPr>
              <a:t>www.example.org?</a:t>
            </a:r>
          </a:p>
        </p:txBody>
      </p:sp>
      <p:sp>
        <p:nvSpPr>
          <p:cNvPr id="89097" name="Line 8">
            <a:extLst>
              <a:ext uri="{FF2B5EF4-FFF2-40B4-BE49-F238E27FC236}">
                <a16:creationId xmlns:a16="http://schemas.microsoft.com/office/drawing/2014/main" id="{D5487E65-9B7F-49F7-9AD0-FB5F3E07FB3B}"/>
              </a:ext>
            </a:extLst>
          </p:cNvPr>
          <p:cNvSpPr>
            <a:spLocks noChangeShapeType="1"/>
          </p:cNvSpPr>
          <p:nvPr/>
        </p:nvSpPr>
        <p:spPr bwMode="auto">
          <a:xfrm>
            <a:off x="4191000" y="2971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9098" name="Text Box 9">
            <a:extLst>
              <a:ext uri="{FF2B5EF4-FFF2-40B4-BE49-F238E27FC236}">
                <a16:creationId xmlns:a16="http://schemas.microsoft.com/office/drawing/2014/main" id="{8546A6DE-FC81-499A-863E-9C9669D6440C}"/>
              </a:ext>
            </a:extLst>
          </p:cNvPr>
          <p:cNvSpPr txBox="1">
            <a:spLocks noChangeArrowheads="1"/>
          </p:cNvSpPr>
          <p:nvPr/>
        </p:nvSpPr>
        <p:spPr bwMode="auto">
          <a:xfrm>
            <a:off x="4114800" y="3276601"/>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100.1.1.1</a:t>
            </a:r>
          </a:p>
        </p:txBody>
      </p:sp>
      <p:sp>
        <p:nvSpPr>
          <p:cNvPr id="89099" name="Rectangle 10">
            <a:extLst>
              <a:ext uri="{FF2B5EF4-FFF2-40B4-BE49-F238E27FC236}">
                <a16:creationId xmlns:a16="http://schemas.microsoft.com/office/drawing/2014/main" id="{8F37E55A-7895-4697-B7BF-FC968F7D6BAD}"/>
              </a:ext>
            </a:extLst>
          </p:cNvPr>
          <p:cNvSpPr>
            <a:spLocks noChangeArrowheads="1"/>
          </p:cNvSpPr>
          <p:nvPr/>
        </p:nvSpPr>
        <p:spPr bwMode="auto">
          <a:xfrm>
            <a:off x="6248400" y="1905000"/>
            <a:ext cx="2286000" cy="10668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solidFill>
                  <a:schemeClr val="bg1"/>
                </a:solidFill>
                <a:latin typeface="Arial" panose="020B0604020202020204" pitchFamily="34" charset="0"/>
              </a:rPr>
              <a:t>Fake</a:t>
            </a:r>
          </a:p>
          <a:p>
            <a:pPr algn="ctr" eaLnBrk="1" hangingPunct="1">
              <a:spcBef>
                <a:spcPct val="0"/>
              </a:spcBef>
              <a:buClrTx/>
              <a:buFontTx/>
              <a:buNone/>
            </a:pPr>
            <a:r>
              <a:rPr lang="en-US" altLang="en-US" sz="1800">
                <a:solidFill>
                  <a:schemeClr val="bg1"/>
                </a:solidFill>
                <a:latin typeface="Arial" panose="020B0604020202020204" pitchFamily="34" charset="0"/>
              </a:rPr>
              <a:t>www.example.org</a:t>
            </a:r>
          </a:p>
          <a:p>
            <a:pPr algn="ctr" eaLnBrk="1" hangingPunct="1">
              <a:spcBef>
                <a:spcPct val="0"/>
              </a:spcBef>
              <a:buClrTx/>
              <a:buFontTx/>
              <a:buNone/>
            </a:pPr>
            <a:r>
              <a:rPr lang="en-US" altLang="en-US" sz="1800">
                <a:solidFill>
                  <a:schemeClr val="bg1"/>
                </a:solidFill>
                <a:latin typeface="Arial" panose="020B0604020202020204" pitchFamily="34" charset="0"/>
              </a:rPr>
              <a:t>100.1.1.1</a:t>
            </a:r>
          </a:p>
        </p:txBody>
      </p:sp>
      <p:sp>
        <p:nvSpPr>
          <p:cNvPr id="89100" name="Rectangle 11">
            <a:extLst>
              <a:ext uri="{FF2B5EF4-FFF2-40B4-BE49-F238E27FC236}">
                <a16:creationId xmlns:a16="http://schemas.microsoft.com/office/drawing/2014/main" id="{637E419A-CB94-4D0F-88B3-58F0C2298E58}"/>
              </a:ext>
            </a:extLst>
          </p:cNvPr>
          <p:cNvSpPr>
            <a:spLocks noChangeArrowheads="1"/>
          </p:cNvSpPr>
          <p:nvPr/>
        </p:nvSpPr>
        <p:spPr bwMode="auto">
          <a:xfrm>
            <a:off x="6324600" y="3886200"/>
            <a:ext cx="2209800" cy="2286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Real</a:t>
            </a:r>
          </a:p>
          <a:p>
            <a:pPr algn="ctr" eaLnBrk="1" hangingPunct="1">
              <a:spcBef>
                <a:spcPct val="0"/>
              </a:spcBef>
              <a:buClrTx/>
              <a:buFontTx/>
              <a:buNone/>
            </a:pPr>
            <a:r>
              <a:rPr lang="en-US" altLang="en-US" sz="1800">
                <a:latin typeface="Arial" panose="020B0604020202020204" pitchFamily="34" charset="0"/>
              </a:rPr>
              <a:t>www.example.org</a:t>
            </a:r>
          </a:p>
        </p:txBody>
      </p:sp>
      <p:sp>
        <p:nvSpPr>
          <p:cNvPr id="89101" name="Line 12">
            <a:extLst>
              <a:ext uri="{FF2B5EF4-FFF2-40B4-BE49-F238E27FC236}">
                <a16:creationId xmlns:a16="http://schemas.microsoft.com/office/drawing/2014/main" id="{55B77F96-27F1-4513-8FB3-B1DFA9A09CBF}"/>
              </a:ext>
            </a:extLst>
          </p:cNvPr>
          <p:cNvSpPr>
            <a:spLocks noChangeShapeType="1"/>
          </p:cNvSpPr>
          <p:nvPr/>
        </p:nvSpPr>
        <p:spPr bwMode="auto">
          <a:xfrm flipV="1">
            <a:off x="5029200" y="2438400"/>
            <a:ext cx="1219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9102" name="Text Box 13">
            <a:extLst>
              <a:ext uri="{FF2B5EF4-FFF2-40B4-BE49-F238E27FC236}">
                <a16:creationId xmlns:a16="http://schemas.microsoft.com/office/drawing/2014/main" id="{A9ABEB60-25A7-49CD-A2E8-55135FD82CCE}"/>
              </a:ext>
            </a:extLst>
          </p:cNvPr>
          <p:cNvSpPr txBox="1">
            <a:spLocks noChangeArrowheads="1"/>
          </p:cNvSpPr>
          <p:nvPr/>
        </p:nvSpPr>
        <p:spPr bwMode="auto">
          <a:xfrm>
            <a:off x="5622925" y="3313113"/>
            <a:ext cx="291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My credit card number is…</a:t>
            </a:r>
          </a:p>
        </p:txBody>
      </p:sp>
    </p:spTree>
    <p:extLst>
      <p:ext uri="{BB962C8B-B14F-4D97-AF65-F5344CB8AC3E}">
        <p14:creationId xmlns:p14="http://schemas.microsoft.com/office/powerpoint/2010/main" val="30541819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Slide Number Placeholder 4">
            <a:extLst>
              <a:ext uri="{FF2B5EF4-FFF2-40B4-BE49-F238E27FC236}">
                <a16:creationId xmlns:a16="http://schemas.microsoft.com/office/drawing/2014/main" id="{A2E67B4B-EB38-4035-8669-AC60E6A2B7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spcBef>
                <a:spcPct val="0"/>
              </a:spcBef>
              <a:buClrTx/>
              <a:buFontTx/>
              <a:buNone/>
            </a:pPr>
            <a:fld id="{1C697557-243F-49D7-998D-C9CF0D4E4F33}" type="slidenum">
              <a:rPr lang="en-CA" altLang="en-US" sz="1400">
                <a:solidFill>
                  <a:schemeClr val="folHlink"/>
                </a:solidFill>
              </a:rPr>
              <a:pPr>
                <a:spcBef>
                  <a:spcPct val="0"/>
                </a:spcBef>
                <a:buClrTx/>
                <a:buFontTx/>
                <a:buNone/>
              </a:pPr>
              <a:t>81</a:t>
            </a:fld>
            <a:endParaRPr lang="en-CA" altLang="en-US" sz="1400">
              <a:solidFill>
                <a:schemeClr val="folHlink"/>
              </a:solidFill>
            </a:endParaRPr>
          </a:p>
        </p:txBody>
      </p:sp>
      <p:sp>
        <p:nvSpPr>
          <p:cNvPr id="90116" name="Rectangle 2">
            <a:extLst>
              <a:ext uri="{FF2B5EF4-FFF2-40B4-BE49-F238E27FC236}">
                <a16:creationId xmlns:a16="http://schemas.microsoft.com/office/drawing/2014/main" id="{2DE0737E-7B3A-42D9-8F5C-B47CE5955CB7}"/>
              </a:ext>
            </a:extLst>
          </p:cNvPr>
          <p:cNvSpPr>
            <a:spLocks noGrp="1" noChangeArrowheads="1"/>
          </p:cNvSpPr>
          <p:nvPr>
            <p:ph type="title"/>
          </p:nvPr>
        </p:nvSpPr>
        <p:spPr/>
        <p:txBody>
          <a:bodyPr/>
          <a:lstStyle/>
          <a:p>
            <a:pPr eaLnBrk="1" hangingPunct="1"/>
            <a:r>
              <a:rPr lang="en-US" altLang="en-US" sz="4000"/>
              <a:t>Secure Servers</a:t>
            </a:r>
            <a:br>
              <a:rPr lang="en-US" altLang="en-US" sz="4000"/>
            </a:br>
            <a:r>
              <a:rPr lang="en-US" altLang="en-US" sz="4000"/>
              <a:t>Preventing Man-in-the-Middle</a:t>
            </a:r>
          </a:p>
        </p:txBody>
      </p:sp>
      <p:sp>
        <p:nvSpPr>
          <p:cNvPr id="90117" name="Rectangle 3">
            <a:extLst>
              <a:ext uri="{FF2B5EF4-FFF2-40B4-BE49-F238E27FC236}">
                <a16:creationId xmlns:a16="http://schemas.microsoft.com/office/drawing/2014/main" id="{AFD6B673-40AA-4CEC-9CC4-39D7C3CD7658}"/>
              </a:ext>
            </a:extLst>
          </p:cNvPr>
          <p:cNvSpPr>
            <a:spLocks noChangeArrowheads="1"/>
          </p:cNvSpPr>
          <p:nvPr/>
        </p:nvSpPr>
        <p:spPr bwMode="auto">
          <a:xfrm>
            <a:off x="3429000" y="3886200"/>
            <a:ext cx="1600200" cy="2362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Browser</a:t>
            </a:r>
          </a:p>
        </p:txBody>
      </p:sp>
      <p:sp>
        <p:nvSpPr>
          <p:cNvPr id="90118" name="Rectangle 4">
            <a:extLst>
              <a:ext uri="{FF2B5EF4-FFF2-40B4-BE49-F238E27FC236}">
                <a16:creationId xmlns:a16="http://schemas.microsoft.com/office/drawing/2014/main" id="{D5371300-900A-452B-A551-4B6D61C5E3AE}"/>
              </a:ext>
            </a:extLst>
          </p:cNvPr>
          <p:cNvSpPr>
            <a:spLocks noChangeArrowheads="1"/>
          </p:cNvSpPr>
          <p:nvPr/>
        </p:nvSpPr>
        <p:spPr bwMode="auto">
          <a:xfrm>
            <a:off x="3429000" y="1905000"/>
            <a:ext cx="1600200" cy="10668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solidFill>
                  <a:schemeClr val="bg1"/>
                </a:solidFill>
                <a:latin typeface="Arial" panose="020B0604020202020204" pitchFamily="34" charset="0"/>
              </a:rPr>
              <a:t>Fake</a:t>
            </a:r>
          </a:p>
          <a:p>
            <a:pPr algn="ctr" eaLnBrk="1" hangingPunct="1">
              <a:spcBef>
                <a:spcPct val="0"/>
              </a:spcBef>
              <a:buClrTx/>
              <a:buFontTx/>
              <a:buNone/>
            </a:pPr>
            <a:r>
              <a:rPr lang="en-US" altLang="en-US" sz="1800">
                <a:solidFill>
                  <a:schemeClr val="bg1"/>
                </a:solidFill>
                <a:latin typeface="Arial" panose="020B0604020202020204" pitchFamily="34" charset="0"/>
              </a:rPr>
              <a:t>DNS</a:t>
            </a:r>
          </a:p>
          <a:p>
            <a:pPr algn="ctr" eaLnBrk="1" hangingPunct="1">
              <a:spcBef>
                <a:spcPct val="0"/>
              </a:spcBef>
              <a:buClrTx/>
              <a:buFontTx/>
              <a:buNone/>
            </a:pPr>
            <a:r>
              <a:rPr lang="en-US" altLang="en-US" sz="1800">
                <a:solidFill>
                  <a:schemeClr val="bg1"/>
                </a:solidFill>
                <a:latin typeface="Arial" panose="020B0604020202020204" pitchFamily="34" charset="0"/>
              </a:rPr>
              <a:t>Server</a:t>
            </a:r>
          </a:p>
        </p:txBody>
      </p:sp>
      <p:sp>
        <p:nvSpPr>
          <p:cNvPr id="90119" name="Line 5">
            <a:extLst>
              <a:ext uri="{FF2B5EF4-FFF2-40B4-BE49-F238E27FC236}">
                <a16:creationId xmlns:a16="http://schemas.microsoft.com/office/drawing/2014/main" id="{9594BE3A-E467-4DBA-A05B-4B284B9E7FE4}"/>
              </a:ext>
            </a:extLst>
          </p:cNvPr>
          <p:cNvSpPr>
            <a:spLocks noChangeShapeType="1"/>
          </p:cNvSpPr>
          <p:nvPr/>
        </p:nvSpPr>
        <p:spPr bwMode="auto">
          <a:xfrm flipV="1">
            <a:off x="4038600" y="2971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0120" name="Text Box 6">
            <a:extLst>
              <a:ext uri="{FF2B5EF4-FFF2-40B4-BE49-F238E27FC236}">
                <a16:creationId xmlns:a16="http://schemas.microsoft.com/office/drawing/2014/main" id="{EE826580-58BC-497F-BC9C-C1284664CBE0}"/>
              </a:ext>
            </a:extLst>
          </p:cNvPr>
          <p:cNvSpPr txBox="1">
            <a:spLocks noChangeArrowheads="1"/>
          </p:cNvSpPr>
          <p:nvPr/>
        </p:nvSpPr>
        <p:spPr bwMode="auto">
          <a:xfrm>
            <a:off x="1981200" y="2971800"/>
            <a:ext cx="21272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What’s IP</a:t>
            </a:r>
          </a:p>
          <a:p>
            <a:pPr eaLnBrk="1" hangingPunct="1">
              <a:spcBef>
                <a:spcPct val="0"/>
              </a:spcBef>
              <a:buClrTx/>
              <a:buFontTx/>
              <a:buNone/>
            </a:pPr>
            <a:r>
              <a:rPr lang="en-US" altLang="en-US" sz="1800">
                <a:latin typeface="Arial" panose="020B0604020202020204" pitchFamily="34" charset="0"/>
              </a:rPr>
              <a:t>address for</a:t>
            </a:r>
          </a:p>
          <a:p>
            <a:pPr eaLnBrk="1" hangingPunct="1">
              <a:spcBef>
                <a:spcPct val="0"/>
              </a:spcBef>
              <a:buClrTx/>
              <a:buFontTx/>
              <a:buNone/>
            </a:pPr>
            <a:r>
              <a:rPr lang="en-US" altLang="en-US" sz="1800">
                <a:latin typeface="Arial" panose="020B0604020202020204" pitchFamily="34" charset="0"/>
              </a:rPr>
              <a:t>www.example.org?</a:t>
            </a:r>
          </a:p>
        </p:txBody>
      </p:sp>
      <p:sp>
        <p:nvSpPr>
          <p:cNvPr id="90121" name="Line 7">
            <a:extLst>
              <a:ext uri="{FF2B5EF4-FFF2-40B4-BE49-F238E27FC236}">
                <a16:creationId xmlns:a16="http://schemas.microsoft.com/office/drawing/2014/main" id="{E5978ADC-A335-4574-AA49-ADB949B757FC}"/>
              </a:ext>
            </a:extLst>
          </p:cNvPr>
          <p:cNvSpPr>
            <a:spLocks noChangeShapeType="1"/>
          </p:cNvSpPr>
          <p:nvPr/>
        </p:nvSpPr>
        <p:spPr bwMode="auto">
          <a:xfrm>
            <a:off x="4191000" y="2971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0122" name="Text Box 8">
            <a:extLst>
              <a:ext uri="{FF2B5EF4-FFF2-40B4-BE49-F238E27FC236}">
                <a16:creationId xmlns:a16="http://schemas.microsoft.com/office/drawing/2014/main" id="{7EEDEDFC-06B5-4A09-801D-A2F4481615CC}"/>
              </a:ext>
            </a:extLst>
          </p:cNvPr>
          <p:cNvSpPr txBox="1">
            <a:spLocks noChangeArrowheads="1"/>
          </p:cNvSpPr>
          <p:nvPr/>
        </p:nvSpPr>
        <p:spPr bwMode="auto">
          <a:xfrm>
            <a:off x="4114800" y="3276601"/>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a:latin typeface="Arial" panose="020B0604020202020204" pitchFamily="34" charset="0"/>
              </a:rPr>
              <a:t>100.1.1.1</a:t>
            </a:r>
          </a:p>
        </p:txBody>
      </p:sp>
      <p:sp>
        <p:nvSpPr>
          <p:cNvPr id="90123" name="Rectangle 9">
            <a:extLst>
              <a:ext uri="{FF2B5EF4-FFF2-40B4-BE49-F238E27FC236}">
                <a16:creationId xmlns:a16="http://schemas.microsoft.com/office/drawing/2014/main" id="{9CEBD978-634A-4022-89D1-E9788750A92C}"/>
              </a:ext>
            </a:extLst>
          </p:cNvPr>
          <p:cNvSpPr>
            <a:spLocks noChangeArrowheads="1"/>
          </p:cNvSpPr>
          <p:nvPr/>
        </p:nvSpPr>
        <p:spPr bwMode="auto">
          <a:xfrm>
            <a:off x="6248400" y="1905000"/>
            <a:ext cx="2286000" cy="10668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solidFill>
                  <a:schemeClr val="bg1"/>
                </a:solidFill>
                <a:latin typeface="Arial" panose="020B0604020202020204" pitchFamily="34" charset="0"/>
              </a:rPr>
              <a:t>Fake</a:t>
            </a:r>
          </a:p>
          <a:p>
            <a:pPr algn="ctr" eaLnBrk="1" hangingPunct="1">
              <a:spcBef>
                <a:spcPct val="0"/>
              </a:spcBef>
              <a:buClrTx/>
              <a:buFontTx/>
              <a:buNone/>
            </a:pPr>
            <a:r>
              <a:rPr lang="en-US" altLang="en-US" sz="1800">
                <a:solidFill>
                  <a:schemeClr val="bg1"/>
                </a:solidFill>
                <a:latin typeface="Arial" panose="020B0604020202020204" pitchFamily="34" charset="0"/>
              </a:rPr>
              <a:t>www.example.org</a:t>
            </a:r>
          </a:p>
          <a:p>
            <a:pPr algn="ctr" eaLnBrk="1" hangingPunct="1">
              <a:spcBef>
                <a:spcPct val="0"/>
              </a:spcBef>
              <a:buClrTx/>
              <a:buFontTx/>
              <a:buNone/>
            </a:pPr>
            <a:r>
              <a:rPr lang="en-US" altLang="en-US" sz="1800">
                <a:solidFill>
                  <a:schemeClr val="bg1"/>
                </a:solidFill>
                <a:latin typeface="Arial" panose="020B0604020202020204" pitchFamily="34" charset="0"/>
              </a:rPr>
              <a:t>100.1.1.1</a:t>
            </a:r>
          </a:p>
        </p:txBody>
      </p:sp>
      <p:sp>
        <p:nvSpPr>
          <p:cNvPr id="90124" name="Rectangle 10">
            <a:extLst>
              <a:ext uri="{FF2B5EF4-FFF2-40B4-BE49-F238E27FC236}">
                <a16:creationId xmlns:a16="http://schemas.microsoft.com/office/drawing/2014/main" id="{3D329869-E7DC-4B34-A7F4-7481336BB9D7}"/>
              </a:ext>
            </a:extLst>
          </p:cNvPr>
          <p:cNvSpPr>
            <a:spLocks noChangeArrowheads="1"/>
          </p:cNvSpPr>
          <p:nvPr/>
        </p:nvSpPr>
        <p:spPr bwMode="auto">
          <a:xfrm>
            <a:off x="6324600" y="3886200"/>
            <a:ext cx="2209800" cy="2286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algn="ctr" eaLnBrk="1" hangingPunct="1">
              <a:spcBef>
                <a:spcPct val="0"/>
              </a:spcBef>
              <a:buClrTx/>
              <a:buFontTx/>
              <a:buNone/>
            </a:pPr>
            <a:r>
              <a:rPr lang="en-US" altLang="en-US" sz="1800">
                <a:latin typeface="Arial" panose="020B0604020202020204" pitchFamily="34" charset="0"/>
              </a:rPr>
              <a:t>Real</a:t>
            </a:r>
          </a:p>
          <a:p>
            <a:pPr algn="ctr" eaLnBrk="1" hangingPunct="1">
              <a:spcBef>
                <a:spcPct val="0"/>
              </a:spcBef>
              <a:buClrTx/>
              <a:buFontTx/>
              <a:buNone/>
            </a:pPr>
            <a:r>
              <a:rPr lang="en-US" altLang="en-US" sz="1800">
                <a:latin typeface="Arial" panose="020B0604020202020204" pitchFamily="34" charset="0"/>
              </a:rPr>
              <a:t>www.example.org</a:t>
            </a:r>
          </a:p>
        </p:txBody>
      </p:sp>
      <p:sp>
        <p:nvSpPr>
          <p:cNvPr id="90125" name="Line 11">
            <a:extLst>
              <a:ext uri="{FF2B5EF4-FFF2-40B4-BE49-F238E27FC236}">
                <a16:creationId xmlns:a16="http://schemas.microsoft.com/office/drawing/2014/main" id="{63EB260A-5697-4D8C-A342-816F139B0526}"/>
              </a:ext>
            </a:extLst>
          </p:cNvPr>
          <p:cNvSpPr>
            <a:spLocks noChangeShapeType="1"/>
          </p:cNvSpPr>
          <p:nvPr/>
        </p:nvSpPr>
        <p:spPr bwMode="auto">
          <a:xfrm flipV="1">
            <a:off x="5029200" y="2438400"/>
            <a:ext cx="121920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0126" name="Text Box 12">
            <a:extLst>
              <a:ext uri="{FF2B5EF4-FFF2-40B4-BE49-F238E27FC236}">
                <a16:creationId xmlns:a16="http://schemas.microsoft.com/office/drawing/2014/main" id="{CD4E4C01-6743-44C2-ADBA-F2496F51E44E}"/>
              </a:ext>
            </a:extLst>
          </p:cNvPr>
          <p:cNvSpPr txBox="1">
            <a:spLocks noChangeArrowheads="1"/>
          </p:cNvSpPr>
          <p:nvPr/>
        </p:nvSpPr>
        <p:spPr bwMode="auto">
          <a:xfrm>
            <a:off x="5622925" y="3313113"/>
            <a:ext cx="362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defRPr>
            </a:lvl4pPr>
            <a:lvl5pPr marL="2057400" indent="-228600">
              <a:spcBef>
                <a:spcPct val="20000"/>
              </a:spcBef>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a:solidFill>
                  <a:schemeClr val="tx1"/>
                </a:solidFill>
                <a:latin typeface="Times New Roman" panose="02020603050405020304" pitchFamily="18" charset="0"/>
              </a:defRPr>
            </a:lvl9pPr>
          </a:lstStyle>
          <a:p>
            <a:pPr eaLnBrk="1" hangingPunct="1">
              <a:spcBef>
                <a:spcPct val="0"/>
              </a:spcBef>
              <a:buClrTx/>
              <a:buFontTx/>
              <a:buNone/>
            </a:pPr>
            <a:r>
              <a:rPr lang="en-US" altLang="en-US" sz="1800" b="1">
                <a:latin typeface="Arial" panose="020B0604020202020204" pitchFamily="34" charset="0"/>
              </a:rPr>
              <a:t>Send me a certificate of identity</a:t>
            </a:r>
          </a:p>
        </p:txBody>
      </p:sp>
    </p:spTree>
    <p:extLst>
      <p:ext uri="{BB962C8B-B14F-4D97-AF65-F5344CB8AC3E}">
        <p14:creationId xmlns:p14="http://schemas.microsoft.com/office/powerpoint/2010/main" val="50026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34429-540B-4733-AFC5-9CF73A322269}"/>
              </a:ext>
            </a:extLst>
          </p:cNvPr>
          <p:cNvSpPr>
            <a:spLocks noGrp="1"/>
          </p:cNvSpPr>
          <p:nvPr>
            <p:ph idx="1"/>
          </p:nvPr>
        </p:nvSpPr>
        <p:spPr>
          <a:xfrm>
            <a:off x="548639" y="407963"/>
            <a:ext cx="11282289" cy="5769000"/>
          </a:xfrm>
        </p:spPr>
        <p:txBody>
          <a:bodyPr/>
          <a:lstStyle/>
          <a:p>
            <a:r>
              <a:rPr lang="en-US" altLang="en-US" dirty="0">
                <a:latin typeface="Times New Roman" panose="02020603050405020304" pitchFamily="18" charset="0"/>
                <a:cs typeface="Times New Roman" panose="02020603050405020304" pitchFamily="18" charset="0"/>
              </a:rPr>
              <a:t>Original NSFNET backbone speed: 56 </a:t>
            </a:r>
            <a:r>
              <a:rPr lang="en-US" altLang="en-US" dirty="0" err="1">
                <a:latin typeface="Times New Roman" panose="02020603050405020304" pitchFamily="18" charset="0"/>
                <a:cs typeface="Times New Roman" panose="02020603050405020304" pitchFamily="18" charset="0"/>
              </a:rPr>
              <a:t>kbit</a:t>
            </a:r>
            <a:r>
              <a:rPr lang="en-US" altLang="en-US" dirty="0">
                <a:latin typeface="Times New Roman" panose="02020603050405020304" pitchFamily="18" charset="0"/>
                <a:cs typeface="Times New Roman" panose="02020603050405020304" pitchFamily="18" charset="0"/>
              </a:rPr>
              <a:t>/s</a:t>
            </a:r>
          </a:p>
          <a:p>
            <a:r>
              <a:rPr lang="en-US" altLang="en-US" dirty="0">
                <a:latin typeface="Times New Roman" panose="02020603050405020304" pitchFamily="18" charset="0"/>
                <a:cs typeface="Times New Roman" panose="02020603050405020304" pitchFamily="18" charset="0"/>
              </a:rPr>
              <a:t>Upgraded to 1.5 Mbit/s (T1) in 1988</a:t>
            </a:r>
          </a:p>
          <a:p>
            <a:r>
              <a:rPr lang="en-US" altLang="en-US" dirty="0">
                <a:latin typeface="Times New Roman" panose="02020603050405020304" pitchFamily="18" charset="0"/>
                <a:cs typeface="Times New Roman" panose="02020603050405020304" pitchFamily="18" charset="0"/>
              </a:rPr>
              <a:t>Upgraded to 45 Mbit/s (T3) in 1991</a:t>
            </a:r>
          </a:p>
          <a:p>
            <a:r>
              <a:rPr lang="en-US" altLang="en-US" dirty="0">
                <a:latin typeface="Times New Roman" panose="02020603050405020304" pitchFamily="18" charset="0"/>
                <a:cs typeface="Times New Roman" panose="02020603050405020304" pitchFamily="18" charset="0"/>
              </a:rPr>
              <a:t>In 1988, networks in Canada and France connected to NSFNET</a:t>
            </a:r>
          </a:p>
          <a:p>
            <a:r>
              <a:rPr lang="en-US" altLang="en-US" dirty="0">
                <a:latin typeface="Times New Roman" panose="02020603050405020304" pitchFamily="18" charset="0"/>
                <a:cs typeface="Times New Roman" panose="02020603050405020304" pitchFamily="18" charset="0"/>
              </a:rPr>
              <a:t>In 1990, ARPANET is decommissioned, NSFNET the center of the internet</a:t>
            </a:r>
          </a:p>
          <a:p>
            <a:r>
              <a:rPr lang="en-US" altLang="en-US" dirty="0">
                <a:solidFill>
                  <a:schemeClr val="hlink"/>
                </a:solidFill>
                <a:latin typeface="Times New Roman" panose="02020603050405020304" pitchFamily="18" charset="0"/>
                <a:cs typeface="Times New Roman" panose="02020603050405020304" pitchFamily="18" charset="0"/>
              </a:rPr>
              <a:t>Communication protocol</a:t>
            </a:r>
            <a:r>
              <a:rPr lang="en-US" altLang="en-US" dirty="0">
                <a:latin typeface="Times New Roman" panose="02020603050405020304" pitchFamily="18" charset="0"/>
                <a:cs typeface="Times New Roman" panose="02020603050405020304" pitchFamily="18" charset="0"/>
              </a:rPr>
              <a:t>: how computers talk</a:t>
            </a:r>
          </a:p>
          <a:p>
            <a:pPr lvl="1"/>
            <a:r>
              <a:rPr lang="en-US" altLang="en-US" dirty="0">
                <a:latin typeface="Times New Roman" panose="02020603050405020304" pitchFamily="18" charset="0"/>
                <a:cs typeface="Times New Roman" panose="02020603050405020304" pitchFamily="18" charset="0"/>
              </a:rPr>
              <a:t>Cf. telephone “protocol”: how you answer and end call, what language you speak, etc.</a:t>
            </a:r>
          </a:p>
          <a:p>
            <a:r>
              <a:rPr lang="en-US" altLang="en-US" dirty="0">
                <a:latin typeface="Times New Roman" panose="02020603050405020304" pitchFamily="18" charset="0"/>
                <a:cs typeface="Times New Roman" panose="02020603050405020304" pitchFamily="18" charset="0"/>
              </a:rPr>
              <a:t>Internet protocols developed as part of ARPANET research</a:t>
            </a:r>
          </a:p>
          <a:p>
            <a:pPr lvl="1"/>
            <a:r>
              <a:rPr lang="en-US" altLang="en-US" dirty="0">
                <a:latin typeface="Times New Roman" panose="02020603050405020304" pitchFamily="18" charset="0"/>
                <a:cs typeface="Times New Roman" panose="02020603050405020304" pitchFamily="18" charset="0"/>
              </a:rPr>
              <a:t>ARPANET began using TCP/IP in 1982</a:t>
            </a:r>
          </a:p>
          <a:p>
            <a:r>
              <a:rPr lang="en-US" altLang="en-US" dirty="0">
                <a:latin typeface="Times New Roman" panose="02020603050405020304" pitchFamily="18" charset="0"/>
                <a:cs typeface="Times New Roman" panose="02020603050405020304" pitchFamily="18" charset="0"/>
              </a:rPr>
              <a:t>Designed for use both within </a:t>
            </a:r>
            <a:r>
              <a:rPr lang="en-US" altLang="en-US" dirty="0">
                <a:solidFill>
                  <a:schemeClr val="hlink"/>
                </a:solidFill>
                <a:latin typeface="Times New Roman" panose="02020603050405020304" pitchFamily="18" charset="0"/>
                <a:cs typeface="Times New Roman" panose="02020603050405020304" pitchFamily="18" charset="0"/>
              </a:rPr>
              <a:t>local area networks</a:t>
            </a:r>
            <a:r>
              <a:rPr lang="en-US" altLang="en-US" dirty="0">
                <a:latin typeface="Times New Roman" panose="02020603050405020304" pitchFamily="18" charset="0"/>
                <a:cs typeface="Times New Roman" panose="02020603050405020304" pitchFamily="18" charset="0"/>
              </a:rPr>
              <a:t> (LAN’s) and between networks</a:t>
            </a:r>
          </a:p>
          <a:p>
            <a:pPr marL="0" indent="0">
              <a:buNone/>
            </a:pPr>
            <a:endParaRPr lang="en-IN" dirty="0"/>
          </a:p>
        </p:txBody>
      </p:sp>
    </p:spTree>
    <p:extLst>
      <p:ext uri="{BB962C8B-B14F-4D97-AF65-F5344CB8AC3E}">
        <p14:creationId xmlns:p14="http://schemas.microsoft.com/office/powerpoint/2010/main" val="98754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3698</Words>
  <Application>Microsoft Office PowerPoint</Application>
  <PresentationFormat>Widescreen</PresentationFormat>
  <Paragraphs>714</Paragraphs>
  <Slides>81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Calibri Light</vt:lpstr>
      <vt:lpstr>Lucida Sans Typewriter</vt:lpstr>
      <vt:lpstr>Times New Roman</vt:lpstr>
      <vt:lpstr>Wingdings</vt:lpstr>
      <vt:lpstr>Office Theme</vt:lpstr>
      <vt:lpstr>WEB ENGINEERING  Paper Code: ETCS-308  </vt:lpstr>
      <vt:lpstr>PowerPoint Presentation</vt:lpstr>
      <vt:lpstr>PowerPoint Presentation</vt:lpstr>
      <vt:lpstr>PowerPoint Presentation</vt:lpstr>
      <vt:lpstr>PowerPoint Presentation</vt:lpstr>
      <vt:lpstr>  Web Essentials: Clients, Servers, and Communication  </vt:lpstr>
      <vt:lpstr>The Internet</vt:lpstr>
      <vt:lpstr>The 6 supercomputer centers connected by the early NSFNET backbone </vt:lpstr>
      <vt:lpstr>PowerPoint Presentation</vt:lpstr>
      <vt:lpstr>Internet Protocol (IP)</vt:lpstr>
      <vt:lpstr>IP</vt:lpstr>
      <vt:lpstr>IP</vt:lpstr>
      <vt:lpstr>Transmission Control Protocol (TCP)</vt:lpstr>
      <vt:lpstr>TCP</vt:lpstr>
      <vt:lpstr>TCP</vt:lpstr>
      <vt:lpstr>User Datagram Protocol (UDP)</vt:lpstr>
      <vt:lpstr>Domain Name Service (DNS)</vt:lpstr>
      <vt:lpstr>DNS</vt:lpstr>
      <vt:lpstr>Analogy to Telephone Network</vt:lpstr>
      <vt:lpstr>Higher-level Protocols</vt:lpstr>
      <vt:lpstr>World Wide Web</vt:lpstr>
      <vt:lpstr>Hypertext Transport Protocol (HTTP)</vt:lpstr>
      <vt:lpstr>HTTP</vt:lpstr>
      <vt:lpstr>HTTP</vt:lpstr>
      <vt:lpstr>HTTP Request</vt:lpstr>
      <vt:lpstr>HTTP Request</vt:lpstr>
      <vt:lpstr>HTTP Request</vt:lpstr>
      <vt:lpstr>HTTP Request</vt:lpstr>
      <vt:lpstr>HTTP Request</vt:lpstr>
      <vt:lpstr>HTTP Request</vt:lpstr>
      <vt:lpstr>URI</vt:lpstr>
      <vt:lpstr>HTTP Request</vt:lpstr>
      <vt:lpstr>HTTP Request</vt:lpstr>
      <vt:lpstr>HTTP Request</vt:lpstr>
      <vt:lpstr>HTTP Request</vt:lpstr>
      <vt:lpstr>Multipurpose Internet Mail Extensions (MIME) </vt:lpstr>
      <vt:lpstr>HTTP Quality Values and Wildcards</vt:lpstr>
      <vt:lpstr>HTTP Request</vt:lpstr>
      <vt:lpstr>HTTP Response</vt:lpstr>
      <vt:lpstr>HTTP Response</vt:lpstr>
      <vt:lpstr>HTTP Response</vt:lpstr>
      <vt:lpstr>HTTP Response</vt:lpstr>
      <vt:lpstr>HTTP Response</vt:lpstr>
      <vt:lpstr>HTTP Response</vt:lpstr>
      <vt:lpstr>Client Caching</vt:lpstr>
      <vt:lpstr>Client Caching</vt:lpstr>
      <vt:lpstr>Client Caching</vt:lpstr>
      <vt:lpstr>Client Caching</vt:lpstr>
      <vt:lpstr>Client Caching</vt:lpstr>
      <vt:lpstr>Client Caching</vt:lpstr>
      <vt:lpstr>Client Caching</vt:lpstr>
      <vt:lpstr>Character Sets</vt:lpstr>
      <vt:lpstr>Character Sets</vt:lpstr>
      <vt:lpstr>Character Sets</vt:lpstr>
      <vt:lpstr>Web Clients</vt:lpstr>
      <vt:lpstr>Web Browsers </vt:lpstr>
      <vt:lpstr>Web Browsers</vt:lpstr>
      <vt:lpstr>Web Browsers</vt:lpstr>
      <vt:lpstr>HTTP URL’s</vt:lpstr>
      <vt:lpstr>Web Browsers</vt:lpstr>
      <vt:lpstr>Web Browsers</vt:lpstr>
      <vt:lpstr>Web Servers</vt:lpstr>
      <vt:lpstr>Web Servers</vt:lpstr>
      <vt:lpstr>Web Servers</vt:lpstr>
      <vt:lpstr>Web Servers</vt:lpstr>
      <vt:lpstr>Tomcat Web Server</vt:lpstr>
      <vt:lpstr>Tomcat Web Server</vt:lpstr>
      <vt:lpstr>Tomcat Web Server</vt:lpstr>
      <vt:lpstr>Tomcat Web Server</vt:lpstr>
      <vt:lpstr>Tomcat Web Server</vt:lpstr>
      <vt:lpstr>Tomcat Web Server</vt:lpstr>
      <vt:lpstr>Tomcat Web Server</vt:lpstr>
      <vt:lpstr>Tomcat Web Server</vt:lpstr>
      <vt:lpstr>Tomcat Web Server</vt:lpstr>
      <vt:lpstr>Tomcat Web Server</vt:lpstr>
      <vt:lpstr>Tomcat Web Server</vt:lpstr>
      <vt:lpstr>Tomcat Web Server</vt:lpstr>
      <vt:lpstr>Secure Servers</vt:lpstr>
      <vt:lpstr>Secure Servers</vt:lpstr>
      <vt:lpstr>Secure Servers Man-in-the-Middle Attack</vt:lpstr>
      <vt:lpstr>Secure Servers Preventing Man-in-the-Middle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  Paper Code: ETCS-308</dc:title>
  <dc:creator>alka leekha</dc:creator>
  <cp:lastModifiedBy>Gaurav Leekha</cp:lastModifiedBy>
  <cp:revision>18</cp:revision>
  <dcterms:created xsi:type="dcterms:W3CDTF">2017-12-19T07:10:52Z</dcterms:created>
  <dcterms:modified xsi:type="dcterms:W3CDTF">2020-01-13T07:04:01Z</dcterms:modified>
</cp:coreProperties>
</file>