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84" r:id="rId1"/>
  </p:sldMasterIdLst>
  <p:notesMasterIdLst>
    <p:notesMasterId r:id="rId16"/>
  </p:notesMasterIdLst>
  <p:sldIdLst>
    <p:sldId id="256" r:id="rId2"/>
    <p:sldId id="266" r:id="rId3"/>
    <p:sldId id="263" r:id="rId4"/>
    <p:sldId id="264" r:id="rId5"/>
    <p:sldId id="271" r:id="rId6"/>
    <p:sldId id="265" r:id="rId7"/>
    <p:sldId id="267" r:id="rId8"/>
    <p:sldId id="268" r:id="rId9"/>
    <p:sldId id="273" r:id="rId10"/>
    <p:sldId id="269" r:id="rId11"/>
    <p:sldId id="270" r:id="rId12"/>
    <p:sldId id="272" r:id="rId13"/>
    <p:sldId id="259" r:id="rId14"/>
    <p:sldId id="26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61F291-986B-4965-83D1-748F1EE0D772}" v="795" dt="2019-04-01T19:25:16.761"/>
    <p1510:client id="{53A509D8-8B23-4693-B366-DF9AB5B51885}" v="105" dt="2019-04-01T16:52:39.836"/>
    <p1510:client id="{3E20EA38-11EF-42E8-8FF5-9D23D15322B3}" v="549" dt="2019-04-01T18:18:34.513"/>
    <p1510:client id="{E0532234-3964-4BFE-8246-B709B060CA37}" v="502" dt="2019-04-01T18:21:48.158"/>
    <p1510:client id="{E8F65B6E-B590-4F11-96E7-6AB1B4372ECE}" v="106" dt="2019-04-01T18:04:19.927"/>
    <p1510:client id="{7331D48C-245C-40B5-954F-40702E55365F}" v="242" dt="2019-04-01T20:29:50.6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dgm:spPr/>
      <dgm:t>
        <a:bodyPr/>
        <a:lstStyle/>
        <a:p>
          <a:pPr>
            <a:lnSpc>
              <a:spcPct val="100000"/>
            </a:lnSpc>
          </a:pPr>
          <a:r>
            <a:rPr lang="en-US" sz="3000">
              <a:solidFill>
                <a:schemeClr val="bg1"/>
              </a:solidFill>
              <a:latin typeface="Gill Sans MT"/>
            </a:rPr>
            <a:t>Stage1: Parse HTTP(s) packet from client</a:t>
          </a: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BEF68B8-1228-47BB-83B5-7B9CD1E3F84E}">
      <dgm:prSet phldrT="[Text]"/>
      <dgm:spPr/>
      <dgm:t>
        <a:bodyPr/>
        <a:lstStyle/>
        <a:p>
          <a:pPr>
            <a:lnSpc>
              <a:spcPct val="100000"/>
            </a:lnSpc>
          </a:pPr>
          <a:r>
            <a:rPr lang="en-US"/>
            <a:t>Stage2: Chose rule set depending on type of  incoming parameter</a:t>
          </a:r>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C6A5CB8E-0B33-495D-8CC2-CE9699084E9F}">
      <dgm:prSet phldrT="[Text]"/>
      <dgm:spPr/>
      <dgm:t>
        <a:bodyPr/>
        <a:lstStyle/>
        <a:p>
          <a:pPr>
            <a:lnSpc>
              <a:spcPct val="100000"/>
            </a:lnSpc>
          </a:pPr>
          <a:r>
            <a:rPr lang="en-US"/>
            <a:t>Stage3: Normalize Data</a:t>
          </a:r>
        </a:p>
      </dgm:t>
    </dgm:pt>
    <dgm:pt modelId="{91C709F4-12AD-40F2-A3F7-5891AB36698B}" type="parTrans" cxnId="{62880DCD-D05A-454F-B94E-68BA1AB6C2B7}">
      <dgm:prSet/>
      <dgm:spPr/>
    </dgm:pt>
    <dgm:pt modelId="{6B47457E-815A-43DE-9A96-D8BFF711B3A6}" type="sibTrans" cxnId="{62880DCD-D05A-454F-B94E-68BA1AB6C2B7}">
      <dgm:prSet/>
      <dgm:spPr/>
    </dgm:pt>
    <dgm:pt modelId="{B6CF2A84-FC75-4F16-A7D2-8193B39D92E7}">
      <dgm:prSet phldrT="[Text]"/>
      <dgm:spPr/>
      <dgm:t>
        <a:bodyPr/>
        <a:lstStyle/>
        <a:p>
          <a:pPr>
            <a:lnSpc>
              <a:spcPct val="100000"/>
            </a:lnSpc>
          </a:pPr>
          <a:r>
            <a:rPr lang="en-US"/>
            <a:t>Stage5: Make detection decision</a:t>
          </a:r>
        </a:p>
      </dgm:t>
    </dgm:pt>
    <dgm:pt modelId="{D86343B6-E96C-42AA-82B6-D62FD8C7FF2B}" type="parTrans" cxnId="{0CD2428C-2367-4F02-9E11-8E4C35B1108A}">
      <dgm:prSet/>
      <dgm:spPr/>
    </dgm:pt>
    <dgm:pt modelId="{5991181F-613F-402A-AE15-E3EEC4188DD2}" type="sibTrans" cxnId="{0CD2428C-2367-4F02-9E11-8E4C35B1108A}">
      <dgm:prSet/>
      <dgm:spPr/>
    </dgm:pt>
    <dgm:pt modelId="{8D6273FE-6269-40D3-B413-3F3F9618C67F}">
      <dgm:prSet phldrT="[Text]"/>
      <dgm:spPr/>
      <dgm:t>
        <a:bodyPr/>
        <a:lstStyle/>
        <a:p>
          <a:pPr>
            <a:lnSpc>
              <a:spcPct val="100000"/>
            </a:lnSpc>
          </a:pPr>
          <a:r>
            <a:rPr lang="en-US"/>
            <a:t>Stage4: Apply detection logic</a:t>
          </a:r>
        </a:p>
      </dgm:t>
    </dgm:pt>
    <dgm:pt modelId="{30CA2514-697A-4ADF-9158-8227D693D183}" type="parTrans" cxnId="{67453FEF-0A5E-4C62-AEE8-BBCBD5929B78}">
      <dgm:prSet/>
      <dgm:spPr/>
    </dgm:pt>
    <dgm:pt modelId="{91AA0DDE-0BA4-4253-8247-1610D08FC73C}" type="sibTrans" cxnId="{67453FEF-0A5E-4C62-AEE8-BBCBD5929B78}">
      <dgm:prSet/>
      <dgm:spPr/>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5"/>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5"/>
      <dgm:spPr/>
    </dgm:pt>
    <dgm:pt modelId="{429CABD1-4116-474B-81BF-735E2CA9DD00}" type="pres">
      <dgm:prSet presAssocID="{7E5AA53B-3EEE-4DE4-BB81-9044890C2946}" presName="dstNode" presStyleLbl="node1" presStyleIdx="0" presStyleCnt="5"/>
      <dgm:spPr/>
    </dgm:pt>
    <dgm:pt modelId="{58319267-C71E-43C9-94E1-827D0616C7A7}" type="pres">
      <dgm:prSet presAssocID="{6750AC01-D39D-4F3A-9DC8-2A211EE986A2}" presName="text_1" presStyleLbl="node1" presStyleIdx="0" presStyleCnt="5">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5"/>
      <dgm:spPr/>
    </dgm:pt>
    <dgm:pt modelId="{95DE6538-27BD-44AF-A1A8-CA8F6B10FDD2}" type="pres">
      <dgm:prSet presAssocID="{0BEF68B8-1228-47BB-83B5-7B9CD1E3F84E}" presName="text_2" presStyleLbl="node1" presStyleIdx="1" presStyleCnt="5">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5"/>
      <dgm:spPr/>
    </dgm:pt>
    <dgm:pt modelId="{53593DE6-1B1A-4A09-BDA2-B44510D2EAEA}" type="pres">
      <dgm:prSet presAssocID="{C6A5CB8E-0B33-495D-8CC2-CE9699084E9F}" presName="text_3" presStyleLbl="node1" presStyleIdx="2" presStyleCnt="5">
        <dgm:presLayoutVars>
          <dgm:bulletEnabled val="1"/>
        </dgm:presLayoutVars>
      </dgm:prSet>
      <dgm:spPr/>
    </dgm:pt>
    <dgm:pt modelId="{2A5787B1-6F46-4838-A864-16B5BAF29E92}" type="pres">
      <dgm:prSet presAssocID="{C6A5CB8E-0B33-495D-8CC2-CE9699084E9F}" presName="accent_3" presStyleCnt="0"/>
      <dgm:spPr/>
    </dgm:pt>
    <dgm:pt modelId="{EB360D5F-ADD5-46AA-B60C-0A8CF6AEDB79}" type="pres">
      <dgm:prSet presAssocID="{C6A5CB8E-0B33-495D-8CC2-CE9699084E9F}" presName="accentRepeatNode" presStyleLbl="solidFgAcc1" presStyleIdx="2" presStyleCnt="5"/>
      <dgm:spPr/>
    </dgm:pt>
    <dgm:pt modelId="{2CAC90E8-3282-41DA-A5B3-93F8BA9963B8}" type="pres">
      <dgm:prSet presAssocID="{B6CF2A84-FC75-4F16-A7D2-8193B39D92E7}" presName="text_4" presStyleLbl="node1" presStyleIdx="3" presStyleCnt="5">
        <dgm:presLayoutVars>
          <dgm:bulletEnabled val="1"/>
        </dgm:presLayoutVars>
      </dgm:prSet>
      <dgm:spPr/>
    </dgm:pt>
    <dgm:pt modelId="{FCC86E95-AF9D-43CD-B2E7-B756EC6B36C0}" type="pres">
      <dgm:prSet presAssocID="{B6CF2A84-FC75-4F16-A7D2-8193B39D92E7}" presName="accent_4" presStyleCnt="0"/>
      <dgm:spPr/>
    </dgm:pt>
    <dgm:pt modelId="{C102A51E-405B-480A-AE15-36B9637F5B00}" type="pres">
      <dgm:prSet presAssocID="{B6CF2A84-FC75-4F16-A7D2-8193B39D92E7}" presName="accentRepeatNode" presStyleLbl="solidFgAcc1" presStyleIdx="3" presStyleCnt="5"/>
      <dgm:spPr/>
    </dgm:pt>
    <dgm:pt modelId="{FD2C8565-A4EB-4EA6-8C2E-BFD7A42951BB}" type="pres">
      <dgm:prSet presAssocID="{8D6273FE-6269-40D3-B413-3F3F9618C67F}" presName="text_5" presStyleLbl="node1" presStyleIdx="4" presStyleCnt="5">
        <dgm:presLayoutVars>
          <dgm:bulletEnabled val="1"/>
        </dgm:presLayoutVars>
      </dgm:prSet>
      <dgm:spPr/>
    </dgm:pt>
    <dgm:pt modelId="{83A8EED8-8D3A-453B-82E2-777CD12B82C8}" type="pres">
      <dgm:prSet presAssocID="{8D6273FE-6269-40D3-B413-3F3F9618C67F}" presName="accent_5" presStyleCnt="0"/>
      <dgm:spPr/>
    </dgm:pt>
    <dgm:pt modelId="{0A4B8662-6DF4-48BB-8416-FFDADB972205}" type="pres">
      <dgm:prSet presAssocID="{8D6273FE-6269-40D3-B413-3F3F9618C67F}" presName="accentRepeatNode" presStyleLbl="solidFgAcc1" presStyleIdx="4" presStyleCnt="5"/>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3E101367-74BB-48B6-99F6-AF9B2960A2D7}" type="presOf" srcId="{B6CF2A84-FC75-4F16-A7D2-8193B39D92E7}" destId="{2CAC90E8-3282-41DA-A5B3-93F8BA9963B8}" srcOrd="0" destOrd="0" presId="urn:microsoft.com/office/officeart/2008/layout/VerticalCurvedList"/>
    <dgm:cxn modelId="{29DA474E-5DFA-4C66-882F-319C49ABBB19}" type="presOf" srcId="{6750AC01-D39D-4F3A-9DC8-2A211EE986A2}" destId="{58319267-C71E-43C9-94E1-827D0616C7A7}"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0CD2428C-2367-4F02-9E11-8E4C35B1108A}" srcId="{7E5AA53B-3EEE-4DE4-BB81-9044890C2946}" destId="{B6CF2A84-FC75-4F16-A7D2-8193B39D92E7}" srcOrd="3" destOrd="0" parTransId="{D86343B6-E96C-42AA-82B6-D62FD8C7FF2B}" sibTransId="{5991181F-613F-402A-AE15-E3EEC4188DD2}"/>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5CA890C3-12D3-4278-8A13-17C50E91E48F}" type="presOf" srcId="{C6A5CB8E-0B33-495D-8CC2-CE9699084E9F}" destId="{53593DE6-1B1A-4A09-BDA2-B44510D2EAEA}" srcOrd="0" destOrd="0" presId="urn:microsoft.com/office/officeart/2008/layout/VerticalCurvedList"/>
    <dgm:cxn modelId="{62880DCD-D05A-454F-B94E-68BA1AB6C2B7}" srcId="{7E5AA53B-3EEE-4DE4-BB81-9044890C2946}" destId="{C6A5CB8E-0B33-495D-8CC2-CE9699084E9F}" srcOrd="2" destOrd="0" parTransId="{91C709F4-12AD-40F2-A3F7-5891AB36698B}" sibTransId="{6B47457E-815A-43DE-9A96-D8BFF711B3A6}"/>
    <dgm:cxn modelId="{92E68CE8-8DE9-4171-896E-5F3A7533CC19}" type="presOf" srcId="{8D6273FE-6269-40D3-B413-3F3F9618C67F}" destId="{FD2C8565-A4EB-4EA6-8C2E-BFD7A42951BB}" srcOrd="0" destOrd="0" presId="urn:microsoft.com/office/officeart/2008/layout/VerticalCurvedList"/>
    <dgm:cxn modelId="{67453FEF-0A5E-4C62-AEE8-BBCBD5929B78}" srcId="{7E5AA53B-3EEE-4DE4-BB81-9044890C2946}" destId="{8D6273FE-6269-40D3-B413-3F3F9618C67F}" srcOrd="4" destOrd="0" parTransId="{30CA2514-697A-4ADF-9158-8227D693D183}" sibTransId="{91AA0DDE-0BA4-4253-8247-1610D08FC73C}"/>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0371AC66-F137-42B0-AD36-193E05D471F9}" type="presParOf" srcId="{90561C55-3C6E-4D53-85E1-2C50BCDDA392}" destId="{53593DE6-1B1A-4A09-BDA2-B44510D2EAEA}" srcOrd="5" destOrd="0" presId="urn:microsoft.com/office/officeart/2008/layout/VerticalCurvedList"/>
    <dgm:cxn modelId="{F9B673A8-B89C-4F70-B4DC-FBE18BDC9299}" type="presParOf" srcId="{90561C55-3C6E-4D53-85E1-2C50BCDDA392}" destId="{2A5787B1-6F46-4838-A864-16B5BAF29E92}" srcOrd="6" destOrd="0" presId="urn:microsoft.com/office/officeart/2008/layout/VerticalCurvedList"/>
    <dgm:cxn modelId="{AD4A01E9-7360-49F5-87B0-C5F2DC0A86A5}" type="presParOf" srcId="{2A5787B1-6F46-4838-A864-16B5BAF29E92}" destId="{EB360D5F-ADD5-46AA-B60C-0A8CF6AEDB79}" srcOrd="0" destOrd="0" presId="urn:microsoft.com/office/officeart/2008/layout/VerticalCurvedList"/>
    <dgm:cxn modelId="{764813C2-3291-4533-A509-6EE5FD2319DE}" type="presParOf" srcId="{90561C55-3C6E-4D53-85E1-2C50BCDDA392}" destId="{2CAC90E8-3282-41DA-A5B3-93F8BA9963B8}" srcOrd="7" destOrd="0" presId="urn:microsoft.com/office/officeart/2008/layout/VerticalCurvedList"/>
    <dgm:cxn modelId="{0E0F43F8-84E4-4201-9ADE-ED2ED9F3DE94}" type="presParOf" srcId="{90561C55-3C6E-4D53-85E1-2C50BCDDA392}" destId="{FCC86E95-AF9D-43CD-B2E7-B756EC6B36C0}" srcOrd="8" destOrd="0" presId="urn:microsoft.com/office/officeart/2008/layout/VerticalCurvedList"/>
    <dgm:cxn modelId="{4D7E5C4F-0502-4D81-86CE-AB676903D5CA}" type="presParOf" srcId="{FCC86E95-AF9D-43CD-B2E7-B756EC6B36C0}" destId="{C102A51E-405B-480A-AE15-36B9637F5B00}" srcOrd="0" destOrd="0" presId="urn:microsoft.com/office/officeart/2008/layout/VerticalCurvedList"/>
    <dgm:cxn modelId="{750B196E-7A62-4B91-BA2C-54F98D44F31D}" type="presParOf" srcId="{90561C55-3C6E-4D53-85E1-2C50BCDDA392}" destId="{FD2C8565-A4EB-4EA6-8C2E-BFD7A42951BB}" srcOrd="9" destOrd="0" presId="urn:microsoft.com/office/officeart/2008/layout/VerticalCurvedList"/>
    <dgm:cxn modelId="{FEFA46F1-4BD7-4B9A-BFA9-33AA335DC7EB}" type="presParOf" srcId="{90561C55-3C6E-4D53-85E1-2C50BCDDA392}" destId="{83A8EED8-8D3A-453B-82E2-777CD12B82C8}" srcOrd="10" destOrd="0" presId="urn:microsoft.com/office/officeart/2008/layout/VerticalCurvedList"/>
    <dgm:cxn modelId="{DC3A71A9-2E5B-492B-B667-99C27AF927F4}" type="presParOf" srcId="{83A8EED8-8D3A-453B-82E2-777CD12B82C8}" destId="{0A4B8662-6DF4-48BB-8416-FFDADB972205}"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338329" y="222674"/>
          <a:ext cx="6468629" cy="445634"/>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3723" tIns="43180" rIns="43180" bIns="43180" numCol="1" spcCol="1270" anchor="ctr" anchorCtr="0">
          <a:noAutofit/>
        </a:bodyPr>
        <a:lstStyle/>
        <a:p>
          <a:pPr marL="0" lvl="0" indent="0" algn="l" defTabSz="755650">
            <a:lnSpc>
              <a:spcPct val="100000"/>
            </a:lnSpc>
            <a:spcBef>
              <a:spcPct val="0"/>
            </a:spcBef>
            <a:spcAft>
              <a:spcPct val="35000"/>
            </a:spcAft>
            <a:buNone/>
          </a:pPr>
          <a:r>
            <a:rPr lang="en-US" sz="1700" kern="1200">
              <a:solidFill>
                <a:schemeClr val="bg1"/>
              </a:solidFill>
              <a:latin typeface="Gill Sans MT"/>
            </a:rPr>
            <a:t>Stage1: Parse HTTP(s) packet from client</a:t>
          </a:r>
        </a:p>
      </dsp:txBody>
      <dsp:txXfrm>
        <a:off x="338329" y="222674"/>
        <a:ext cx="6468629" cy="445634"/>
      </dsp:txXfrm>
    </dsp:sp>
    <dsp:sp modelId="{07CB3071-D555-47DA-A36A-69EB91531FD8}">
      <dsp:nvSpPr>
        <dsp:cNvPr id="0" name=""/>
        <dsp:cNvSpPr/>
      </dsp:nvSpPr>
      <dsp:spPr>
        <a:xfrm>
          <a:off x="59807" y="166970"/>
          <a:ext cx="557043" cy="55704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657658" y="890913"/>
          <a:ext cx="6149301" cy="445634"/>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3723" tIns="43180" rIns="43180" bIns="43180" numCol="1" spcCol="1270" anchor="ctr" anchorCtr="0">
          <a:noAutofit/>
        </a:bodyPr>
        <a:lstStyle/>
        <a:p>
          <a:pPr marL="0" lvl="0" indent="0" algn="l" defTabSz="755650">
            <a:lnSpc>
              <a:spcPct val="100000"/>
            </a:lnSpc>
            <a:spcBef>
              <a:spcPct val="0"/>
            </a:spcBef>
            <a:spcAft>
              <a:spcPct val="35000"/>
            </a:spcAft>
            <a:buNone/>
          </a:pPr>
          <a:r>
            <a:rPr lang="en-US" sz="1700" kern="1200"/>
            <a:t>Stage2: Chose rule set depending on type of  incoming parameter</a:t>
          </a:r>
        </a:p>
      </dsp:txBody>
      <dsp:txXfrm>
        <a:off x="657658" y="890913"/>
        <a:ext cx="6149301" cy="445634"/>
      </dsp:txXfrm>
    </dsp:sp>
    <dsp:sp modelId="{3F8116AC-FAC3-4E95-9865-93CCFEB191B9}">
      <dsp:nvSpPr>
        <dsp:cNvPr id="0" name=""/>
        <dsp:cNvSpPr/>
      </dsp:nvSpPr>
      <dsp:spPr>
        <a:xfrm>
          <a:off x="379136" y="835208"/>
          <a:ext cx="557043" cy="55704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3593DE6-1B1A-4A09-BDA2-B44510D2EAEA}">
      <dsp:nvSpPr>
        <dsp:cNvPr id="0" name=""/>
        <dsp:cNvSpPr/>
      </dsp:nvSpPr>
      <dsp:spPr>
        <a:xfrm>
          <a:off x="755666" y="1559151"/>
          <a:ext cx="6051292" cy="445634"/>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3723" tIns="43180" rIns="43180" bIns="43180" numCol="1" spcCol="1270" anchor="ctr" anchorCtr="0">
          <a:noAutofit/>
        </a:bodyPr>
        <a:lstStyle/>
        <a:p>
          <a:pPr marL="0" lvl="0" indent="0" algn="l" defTabSz="755650">
            <a:lnSpc>
              <a:spcPct val="100000"/>
            </a:lnSpc>
            <a:spcBef>
              <a:spcPct val="0"/>
            </a:spcBef>
            <a:spcAft>
              <a:spcPct val="35000"/>
            </a:spcAft>
            <a:buNone/>
          </a:pPr>
          <a:r>
            <a:rPr lang="en-US" sz="1700" kern="1200"/>
            <a:t>Stage3: Normalize Data</a:t>
          </a:r>
        </a:p>
      </dsp:txBody>
      <dsp:txXfrm>
        <a:off x="755666" y="1559151"/>
        <a:ext cx="6051292" cy="445634"/>
      </dsp:txXfrm>
    </dsp:sp>
    <dsp:sp modelId="{EB360D5F-ADD5-46AA-B60C-0A8CF6AEDB79}">
      <dsp:nvSpPr>
        <dsp:cNvPr id="0" name=""/>
        <dsp:cNvSpPr/>
      </dsp:nvSpPr>
      <dsp:spPr>
        <a:xfrm>
          <a:off x="477144" y="1503447"/>
          <a:ext cx="557043" cy="55704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CAC90E8-3282-41DA-A5B3-93F8BA9963B8}">
      <dsp:nvSpPr>
        <dsp:cNvPr id="0" name=""/>
        <dsp:cNvSpPr/>
      </dsp:nvSpPr>
      <dsp:spPr>
        <a:xfrm>
          <a:off x="657658" y="2227389"/>
          <a:ext cx="6149301" cy="445634"/>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3723" tIns="43180" rIns="43180" bIns="43180" numCol="1" spcCol="1270" anchor="ctr" anchorCtr="0">
          <a:noAutofit/>
        </a:bodyPr>
        <a:lstStyle/>
        <a:p>
          <a:pPr marL="0" lvl="0" indent="0" algn="l" defTabSz="755650">
            <a:lnSpc>
              <a:spcPct val="100000"/>
            </a:lnSpc>
            <a:spcBef>
              <a:spcPct val="0"/>
            </a:spcBef>
            <a:spcAft>
              <a:spcPct val="35000"/>
            </a:spcAft>
            <a:buNone/>
          </a:pPr>
          <a:r>
            <a:rPr lang="en-US" sz="1700" kern="1200"/>
            <a:t>Stage5: Make detection decision</a:t>
          </a:r>
        </a:p>
      </dsp:txBody>
      <dsp:txXfrm>
        <a:off x="657658" y="2227389"/>
        <a:ext cx="6149301" cy="445634"/>
      </dsp:txXfrm>
    </dsp:sp>
    <dsp:sp modelId="{C102A51E-405B-480A-AE15-36B9637F5B00}">
      <dsp:nvSpPr>
        <dsp:cNvPr id="0" name=""/>
        <dsp:cNvSpPr/>
      </dsp:nvSpPr>
      <dsp:spPr>
        <a:xfrm>
          <a:off x="379136" y="2171685"/>
          <a:ext cx="557043" cy="55704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D2C8565-A4EB-4EA6-8C2E-BFD7A42951BB}">
      <dsp:nvSpPr>
        <dsp:cNvPr id="0" name=""/>
        <dsp:cNvSpPr/>
      </dsp:nvSpPr>
      <dsp:spPr>
        <a:xfrm>
          <a:off x="338329" y="2895628"/>
          <a:ext cx="6468629" cy="445634"/>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3723" tIns="43180" rIns="43180" bIns="43180" numCol="1" spcCol="1270" anchor="ctr" anchorCtr="0">
          <a:noAutofit/>
        </a:bodyPr>
        <a:lstStyle/>
        <a:p>
          <a:pPr marL="0" lvl="0" indent="0" algn="l" defTabSz="755650">
            <a:lnSpc>
              <a:spcPct val="100000"/>
            </a:lnSpc>
            <a:spcBef>
              <a:spcPct val="0"/>
            </a:spcBef>
            <a:spcAft>
              <a:spcPct val="35000"/>
            </a:spcAft>
            <a:buNone/>
          </a:pPr>
          <a:r>
            <a:rPr lang="en-US" sz="1700" kern="1200"/>
            <a:t>Stage4: Apply detection logic</a:t>
          </a:r>
        </a:p>
      </dsp:txBody>
      <dsp:txXfrm>
        <a:off x="338329" y="2895628"/>
        <a:ext cx="6468629" cy="445634"/>
      </dsp:txXfrm>
    </dsp:sp>
    <dsp:sp modelId="{0A4B8662-6DF4-48BB-8416-FFDADB972205}">
      <dsp:nvSpPr>
        <dsp:cNvPr id="0" name=""/>
        <dsp:cNvSpPr/>
      </dsp:nvSpPr>
      <dsp:spPr>
        <a:xfrm>
          <a:off x="59807" y="2839923"/>
          <a:ext cx="557043" cy="55704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51832D-1B97-4B8F-8DE6-F342EAFCE77E}" type="datetimeFigureOut">
              <a:rPr lang="en-US"/>
              <a:t>4/1/2019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812A2-29A1-44F6-B0F2-416A7D03A493}" type="slidenum">
              <a:rPr lang="en-US"/>
              <a:t>‹#›</a:t>
            </a:fld>
            <a:endParaRPr lang="en-US"/>
          </a:p>
        </p:txBody>
      </p:sp>
    </p:spTree>
    <p:extLst>
      <p:ext uri="{BB962C8B-B14F-4D97-AF65-F5344CB8AC3E}">
        <p14:creationId xmlns:p14="http://schemas.microsoft.com/office/powerpoint/2010/main" val="4083964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xXxYJB3B8WY"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hlinkClick r:id="rId3"/>
              </a:rPr>
              <a:t>https://www.youtube.com/watch?v=xXxYJB3B8WY</a:t>
            </a:r>
            <a:endParaRPr lang="en-US">
              <a:cs typeface="Calibri"/>
            </a:endParaRPr>
          </a:p>
          <a:p>
            <a:endParaRPr lang="en-US"/>
          </a:p>
        </p:txBody>
      </p:sp>
      <p:sp>
        <p:nvSpPr>
          <p:cNvPr id="4" name="Slide Number Placeholder 3"/>
          <p:cNvSpPr>
            <a:spLocks noGrp="1"/>
          </p:cNvSpPr>
          <p:nvPr>
            <p:ph type="sldNum" sz="quarter" idx="5"/>
          </p:nvPr>
        </p:nvSpPr>
        <p:spPr/>
        <p:txBody>
          <a:bodyPr/>
          <a:lstStyle/>
          <a:p>
            <a:fld id="{F8E812A2-29A1-44F6-B0F2-416A7D03A493}" type="slidenum">
              <a:rPr lang="en-US"/>
              <a:t>3</a:t>
            </a:fld>
            <a:endParaRPr lang="en-US"/>
          </a:p>
        </p:txBody>
      </p:sp>
    </p:spTree>
    <p:extLst>
      <p:ext uri="{BB962C8B-B14F-4D97-AF65-F5344CB8AC3E}">
        <p14:creationId xmlns:p14="http://schemas.microsoft.com/office/powerpoint/2010/main" val="738128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4/1/2019</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3010585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4/1/2019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82850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4/1/2019</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3166157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4/1/2019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649296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4/1/2019</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827443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smtClean="0"/>
              <a:pPr/>
              <a:t>4/1/2019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969775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4/1/2019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369055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smtClean="0"/>
              <a:pPr/>
              <a:t>4/1/2019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3098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914907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4/1/2019</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54048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234281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4/1/2019</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0448307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714875"/>
            <a:ext cx="10993549" cy="752369"/>
          </a:xfrm>
        </p:spPr>
        <p:txBody>
          <a:bodyPr>
            <a:noAutofit/>
          </a:bodyPr>
          <a:lstStyle/>
          <a:p>
            <a:r>
              <a:rPr lang="en-US" sz="4400">
                <a:solidFill>
                  <a:schemeClr val="bg1"/>
                </a:solidFill>
              </a:rPr>
              <a:t>Introduction to web application</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Autofit/>
          </a:bodyPr>
          <a:lstStyle/>
          <a:p>
            <a:r>
              <a:rPr lang="en-US" sz="2800">
                <a:solidFill>
                  <a:srgbClr val="7CEBFF"/>
                </a:solidFill>
              </a:rPr>
              <a:t>Firewall</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A745A-5A12-45B0-8D5A-B10E38DAE816}"/>
              </a:ext>
            </a:extLst>
          </p:cNvPr>
          <p:cNvSpPr>
            <a:spLocks noGrp="1"/>
          </p:cNvSpPr>
          <p:nvPr>
            <p:ph type="title"/>
          </p:nvPr>
        </p:nvSpPr>
        <p:spPr/>
        <p:txBody>
          <a:bodyPr>
            <a:normAutofit/>
          </a:bodyPr>
          <a:lstStyle/>
          <a:p>
            <a:pPr algn="ctr"/>
            <a:r>
              <a:rPr lang="en-US" sz="3600"/>
              <a:t>Application-level gateway</a:t>
            </a:r>
            <a:endParaRPr lang="en-US"/>
          </a:p>
        </p:txBody>
      </p:sp>
      <p:sp>
        <p:nvSpPr>
          <p:cNvPr id="3" name="Content Placeholder 2">
            <a:extLst>
              <a:ext uri="{FF2B5EF4-FFF2-40B4-BE49-F238E27FC236}">
                <a16:creationId xmlns:a16="http://schemas.microsoft.com/office/drawing/2014/main" id="{7385D86E-A47F-4802-B354-F146CA806EFF}"/>
              </a:ext>
            </a:extLst>
          </p:cNvPr>
          <p:cNvSpPr>
            <a:spLocks noGrp="1"/>
          </p:cNvSpPr>
          <p:nvPr>
            <p:ph idx="1"/>
          </p:nvPr>
        </p:nvSpPr>
        <p:spPr>
          <a:xfrm>
            <a:off x="581192" y="829023"/>
            <a:ext cx="11029615" cy="5029776"/>
          </a:xfrm>
        </p:spPr>
        <p:txBody>
          <a:bodyPr/>
          <a:lstStyle/>
          <a:p>
            <a:pPr marL="305435" indent="-305435"/>
            <a:r>
              <a:rPr lang="en-US"/>
              <a:t>Also called proxy server.</a:t>
            </a:r>
          </a:p>
          <a:p>
            <a:pPr marL="305435" indent="-305435"/>
            <a:r>
              <a:rPr lang="en-US"/>
              <a:t>Contacts user using TCP/IP application.</a:t>
            </a:r>
          </a:p>
          <a:p>
            <a:pPr marL="305435" indent="-305435"/>
            <a:r>
              <a:rPr lang="en-US"/>
              <a:t>More secure than packet filtering.</a:t>
            </a:r>
          </a:p>
          <a:p>
            <a:pPr marL="305435" indent="-305435"/>
            <a:r>
              <a:rPr lang="en-US"/>
              <a:t>Processing overhead</a:t>
            </a:r>
          </a:p>
          <a:p>
            <a:pPr marL="305435" indent="-305435"/>
            <a:endParaRPr lang="en-US"/>
          </a:p>
        </p:txBody>
      </p:sp>
      <p:pic>
        <p:nvPicPr>
          <p:cNvPr id="5" name="Picture 5" descr="A close up of a sign&#10;&#10;Description generated with high confidence">
            <a:extLst>
              <a:ext uri="{FF2B5EF4-FFF2-40B4-BE49-F238E27FC236}">
                <a16:creationId xmlns:a16="http://schemas.microsoft.com/office/drawing/2014/main" id="{2D7E8E3A-DCE6-470F-A2E3-5A2EB6648BC9}"/>
              </a:ext>
            </a:extLst>
          </p:cNvPr>
          <p:cNvPicPr>
            <a:picLocks noChangeAspect="1"/>
          </p:cNvPicPr>
          <p:nvPr/>
        </p:nvPicPr>
        <p:blipFill>
          <a:blip r:embed="rId2"/>
          <a:stretch>
            <a:fillRect/>
          </a:stretch>
        </p:blipFill>
        <p:spPr>
          <a:xfrm>
            <a:off x="542091" y="4124618"/>
            <a:ext cx="10704393" cy="1970922"/>
          </a:xfrm>
          <a:prstGeom prst="rect">
            <a:avLst/>
          </a:prstGeom>
        </p:spPr>
      </p:pic>
    </p:spTree>
    <p:extLst>
      <p:ext uri="{BB962C8B-B14F-4D97-AF65-F5344CB8AC3E}">
        <p14:creationId xmlns:p14="http://schemas.microsoft.com/office/powerpoint/2010/main" val="673204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BC62C-3BED-40E4-90AA-86EB56A381E5}"/>
              </a:ext>
            </a:extLst>
          </p:cNvPr>
          <p:cNvSpPr>
            <a:spLocks noGrp="1"/>
          </p:cNvSpPr>
          <p:nvPr>
            <p:ph type="title"/>
          </p:nvPr>
        </p:nvSpPr>
        <p:spPr/>
        <p:txBody>
          <a:bodyPr>
            <a:normAutofit/>
          </a:bodyPr>
          <a:lstStyle/>
          <a:p>
            <a:pPr algn="ctr"/>
            <a:r>
              <a:rPr lang="en-US" sz="3600"/>
              <a:t>Circuit-level gateway</a:t>
            </a:r>
            <a:endParaRPr lang="en-US"/>
          </a:p>
        </p:txBody>
      </p:sp>
      <p:sp>
        <p:nvSpPr>
          <p:cNvPr id="3" name="Content Placeholder 2">
            <a:extLst>
              <a:ext uri="{FF2B5EF4-FFF2-40B4-BE49-F238E27FC236}">
                <a16:creationId xmlns:a16="http://schemas.microsoft.com/office/drawing/2014/main" id="{10B92948-5CBD-450D-B333-53C37FF01185}"/>
              </a:ext>
            </a:extLst>
          </p:cNvPr>
          <p:cNvSpPr>
            <a:spLocks noGrp="1"/>
          </p:cNvSpPr>
          <p:nvPr>
            <p:ph idx="1"/>
          </p:nvPr>
        </p:nvSpPr>
        <p:spPr>
          <a:xfrm>
            <a:off x="581192" y="469591"/>
            <a:ext cx="11029615" cy="5389208"/>
          </a:xfrm>
        </p:spPr>
        <p:txBody>
          <a:bodyPr/>
          <a:lstStyle/>
          <a:p>
            <a:pPr marL="305435" indent="-305435"/>
            <a:r>
              <a:rPr lang="en-US"/>
              <a:t>Does not permit an end-to-end TCP connection.</a:t>
            </a:r>
          </a:p>
          <a:p>
            <a:pPr marL="305435" indent="-305435"/>
            <a:r>
              <a:rPr lang="en-US"/>
              <a:t>Two TCP connections.</a:t>
            </a:r>
          </a:p>
          <a:p>
            <a:pPr marL="305435" indent="-305435"/>
            <a:r>
              <a:rPr lang="en-US"/>
              <a:t>Security check before setting a connection.</a:t>
            </a:r>
          </a:p>
        </p:txBody>
      </p:sp>
      <p:pic>
        <p:nvPicPr>
          <p:cNvPr id="4" name="Picture 4" descr="A close up of text on a white background&#10;&#10;Description generated with high confidence">
            <a:extLst>
              <a:ext uri="{FF2B5EF4-FFF2-40B4-BE49-F238E27FC236}">
                <a16:creationId xmlns:a16="http://schemas.microsoft.com/office/drawing/2014/main" id="{39243C13-1FF8-499D-9F8E-A0AFB07250A0}"/>
              </a:ext>
            </a:extLst>
          </p:cNvPr>
          <p:cNvPicPr>
            <a:picLocks noChangeAspect="1"/>
          </p:cNvPicPr>
          <p:nvPr/>
        </p:nvPicPr>
        <p:blipFill>
          <a:blip r:embed="rId2"/>
          <a:stretch>
            <a:fillRect/>
          </a:stretch>
        </p:blipFill>
        <p:spPr>
          <a:xfrm>
            <a:off x="584580" y="4291522"/>
            <a:ext cx="10545169" cy="2084954"/>
          </a:xfrm>
          <a:prstGeom prst="rect">
            <a:avLst/>
          </a:prstGeom>
        </p:spPr>
      </p:pic>
    </p:spTree>
    <p:extLst>
      <p:ext uri="{BB962C8B-B14F-4D97-AF65-F5344CB8AC3E}">
        <p14:creationId xmlns:p14="http://schemas.microsoft.com/office/powerpoint/2010/main" val="2331177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A8C2C-B1B0-438C-B1EA-F667860C2724}"/>
              </a:ext>
            </a:extLst>
          </p:cNvPr>
          <p:cNvSpPr>
            <a:spLocks noGrp="1"/>
          </p:cNvSpPr>
          <p:nvPr>
            <p:ph type="title"/>
          </p:nvPr>
        </p:nvSpPr>
        <p:spPr/>
        <p:txBody>
          <a:bodyPr/>
          <a:lstStyle/>
          <a:p>
            <a:r>
              <a:rPr lang="en-US"/>
              <a:t>Multilayer firewall protection</a:t>
            </a:r>
          </a:p>
        </p:txBody>
      </p:sp>
      <p:graphicFrame>
        <p:nvGraphicFramePr>
          <p:cNvPr id="3" name="Table 4">
            <a:extLst>
              <a:ext uri="{FF2B5EF4-FFF2-40B4-BE49-F238E27FC236}">
                <a16:creationId xmlns:a16="http://schemas.microsoft.com/office/drawing/2014/main" id="{6646950C-971C-4169-942A-3759471B15D1}"/>
              </a:ext>
            </a:extLst>
          </p:cNvPr>
          <p:cNvGraphicFramePr>
            <a:graphicFrameLocks noGrp="1"/>
          </p:cNvGraphicFramePr>
          <p:nvPr>
            <p:extLst>
              <p:ext uri="{D42A27DB-BD31-4B8C-83A1-F6EECF244321}">
                <p14:modId xmlns:p14="http://schemas.microsoft.com/office/powerpoint/2010/main" val="1138554172"/>
              </p:ext>
            </p:extLst>
          </p:nvPr>
        </p:nvGraphicFramePr>
        <p:xfrm>
          <a:off x="1273791" y="2581701"/>
          <a:ext cx="9693192" cy="3559056"/>
        </p:xfrm>
        <a:graphic>
          <a:graphicData uri="http://schemas.openxmlformats.org/drawingml/2006/table">
            <a:tbl>
              <a:tblPr firstRow="1" bandRow="1">
                <a:tableStyleId>{5C22544A-7EE6-4342-B048-85BDC9FD1C3A}</a:tableStyleId>
              </a:tblPr>
              <a:tblGrid>
                <a:gridCol w="3231064">
                  <a:extLst>
                    <a:ext uri="{9D8B030D-6E8A-4147-A177-3AD203B41FA5}">
                      <a16:colId xmlns:a16="http://schemas.microsoft.com/office/drawing/2014/main" val="3249479138"/>
                    </a:ext>
                  </a:extLst>
                </a:gridCol>
                <a:gridCol w="3231064">
                  <a:extLst>
                    <a:ext uri="{9D8B030D-6E8A-4147-A177-3AD203B41FA5}">
                      <a16:colId xmlns:a16="http://schemas.microsoft.com/office/drawing/2014/main" val="2797593155"/>
                    </a:ext>
                  </a:extLst>
                </a:gridCol>
                <a:gridCol w="3231064">
                  <a:extLst>
                    <a:ext uri="{9D8B030D-6E8A-4147-A177-3AD203B41FA5}">
                      <a16:colId xmlns:a16="http://schemas.microsoft.com/office/drawing/2014/main" val="2699795646"/>
                    </a:ext>
                  </a:extLst>
                </a:gridCol>
              </a:tblGrid>
              <a:tr h="444882">
                <a:tc>
                  <a:txBody>
                    <a:bodyPr/>
                    <a:lstStyle/>
                    <a:p>
                      <a:pPr algn="ctr"/>
                      <a:r>
                        <a:rPr lang="en-US"/>
                        <a:t>Layer Number</a:t>
                      </a:r>
                    </a:p>
                  </a:txBody>
                  <a:tcPr/>
                </a:tc>
                <a:tc>
                  <a:txBody>
                    <a:bodyPr/>
                    <a:lstStyle/>
                    <a:p>
                      <a:pPr algn="ctr"/>
                      <a:r>
                        <a:rPr lang="en-US"/>
                        <a:t>OSI Reference Model Layer</a:t>
                      </a:r>
                    </a:p>
                  </a:txBody>
                  <a:tcPr/>
                </a:tc>
                <a:tc>
                  <a:txBody>
                    <a:bodyPr/>
                    <a:lstStyle/>
                    <a:p>
                      <a:pPr algn="ctr"/>
                      <a:r>
                        <a:rPr lang="en-US"/>
                        <a:t>Firewall Technology</a:t>
                      </a:r>
                    </a:p>
                  </a:txBody>
                  <a:tcPr/>
                </a:tc>
                <a:extLst>
                  <a:ext uri="{0D108BD9-81ED-4DB2-BD59-A6C34878D82A}">
                    <a16:rowId xmlns:a16="http://schemas.microsoft.com/office/drawing/2014/main" val="107159671"/>
                  </a:ext>
                </a:extLst>
              </a:tr>
              <a:tr h="444882">
                <a:tc>
                  <a:txBody>
                    <a:bodyPr/>
                    <a:lstStyle/>
                    <a:p>
                      <a:pPr algn="ctr"/>
                      <a:r>
                        <a:rPr lang="en-US"/>
                        <a:t>1</a:t>
                      </a:r>
                    </a:p>
                  </a:txBody>
                  <a:tcPr/>
                </a:tc>
                <a:tc>
                  <a:txBody>
                    <a:bodyPr/>
                    <a:lstStyle/>
                    <a:p>
                      <a:pPr algn="ctr"/>
                      <a:r>
                        <a:rPr lang="en-US"/>
                        <a:t>Application</a:t>
                      </a:r>
                    </a:p>
                  </a:txBody>
                  <a:tcPr/>
                </a:tc>
                <a:tc>
                  <a:txBody>
                    <a:bodyPr/>
                    <a:lstStyle/>
                    <a:p>
                      <a:pPr algn="ctr"/>
                      <a:r>
                        <a:rPr lang="en-US"/>
                        <a:t>Application-Level Gateway</a:t>
                      </a:r>
                    </a:p>
                  </a:txBody>
                  <a:tcPr/>
                </a:tc>
                <a:extLst>
                  <a:ext uri="{0D108BD9-81ED-4DB2-BD59-A6C34878D82A}">
                    <a16:rowId xmlns:a16="http://schemas.microsoft.com/office/drawing/2014/main" val="3160608404"/>
                  </a:ext>
                </a:extLst>
              </a:tr>
              <a:tr h="444882">
                <a:tc>
                  <a:txBody>
                    <a:bodyPr/>
                    <a:lstStyle/>
                    <a:p>
                      <a:pPr algn="ctr"/>
                      <a:r>
                        <a:rPr lang="en-US"/>
                        <a:t>2</a:t>
                      </a:r>
                    </a:p>
                  </a:txBody>
                  <a:tcPr/>
                </a:tc>
                <a:tc>
                  <a:txBody>
                    <a:bodyPr/>
                    <a:lstStyle/>
                    <a:p>
                      <a:pPr algn="ctr"/>
                      <a:r>
                        <a:rPr lang="en-US"/>
                        <a:t>Presentation</a:t>
                      </a:r>
                    </a:p>
                  </a:txBody>
                  <a:tcPr/>
                </a:tc>
                <a:tc>
                  <a:txBody>
                    <a:bodyPr/>
                    <a:lstStyle/>
                    <a:p>
                      <a:pPr algn="ctr"/>
                      <a:r>
                        <a:rPr lang="en-US"/>
                        <a:t>Encryption</a:t>
                      </a:r>
                    </a:p>
                  </a:txBody>
                  <a:tcPr/>
                </a:tc>
                <a:extLst>
                  <a:ext uri="{0D108BD9-81ED-4DB2-BD59-A6C34878D82A}">
                    <a16:rowId xmlns:a16="http://schemas.microsoft.com/office/drawing/2014/main" val="3660363293"/>
                  </a:ext>
                </a:extLst>
              </a:tr>
              <a:tr h="444882">
                <a:tc>
                  <a:txBody>
                    <a:bodyPr/>
                    <a:lstStyle/>
                    <a:p>
                      <a:pPr algn="ctr"/>
                      <a:r>
                        <a:rPr lang="en-US"/>
                        <a:t>3</a:t>
                      </a:r>
                    </a:p>
                  </a:txBody>
                  <a:tcPr/>
                </a:tc>
                <a:tc>
                  <a:txBody>
                    <a:bodyPr/>
                    <a:lstStyle/>
                    <a:p>
                      <a:pPr algn="ctr"/>
                      <a:r>
                        <a:rPr lang="en-US"/>
                        <a:t>Session</a:t>
                      </a:r>
                    </a:p>
                  </a:txBody>
                  <a:tcPr/>
                </a:tc>
                <a:tc>
                  <a:txBody>
                    <a:bodyPr/>
                    <a:lstStyle/>
                    <a:p>
                      <a:pPr algn="ctr"/>
                      <a:r>
                        <a:rPr lang="en-US"/>
                        <a:t>SOCKS proxy server</a:t>
                      </a:r>
                    </a:p>
                  </a:txBody>
                  <a:tcPr/>
                </a:tc>
                <a:extLst>
                  <a:ext uri="{0D108BD9-81ED-4DB2-BD59-A6C34878D82A}">
                    <a16:rowId xmlns:a16="http://schemas.microsoft.com/office/drawing/2014/main" val="669222468"/>
                  </a:ext>
                </a:extLst>
              </a:tr>
              <a:tr h="444882">
                <a:tc>
                  <a:txBody>
                    <a:bodyPr/>
                    <a:lstStyle/>
                    <a:p>
                      <a:pPr algn="ctr"/>
                      <a:r>
                        <a:rPr lang="en-US"/>
                        <a:t>4</a:t>
                      </a:r>
                    </a:p>
                  </a:txBody>
                  <a:tcPr/>
                </a:tc>
                <a:tc>
                  <a:txBody>
                    <a:bodyPr/>
                    <a:lstStyle/>
                    <a:p>
                      <a:pPr algn="ctr"/>
                      <a:r>
                        <a:rPr lang="en-US"/>
                        <a:t>Transport</a:t>
                      </a:r>
                    </a:p>
                  </a:txBody>
                  <a:tcPr/>
                </a:tc>
                <a:tc>
                  <a:txBody>
                    <a:bodyPr/>
                    <a:lstStyle/>
                    <a:p>
                      <a:pPr algn="ctr"/>
                      <a:r>
                        <a:rPr lang="en-US"/>
                        <a:t>Packet Filtering</a:t>
                      </a:r>
                    </a:p>
                  </a:txBody>
                  <a:tcPr/>
                </a:tc>
                <a:extLst>
                  <a:ext uri="{0D108BD9-81ED-4DB2-BD59-A6C34878D82A}">
                    <a16:rowId xmlns:a16="http://schemas.microsoft.com/office/drawing/2014/main" val="1611466583"/>
                  </a:ext>
                </a:extLst>
              </a:tr>
              <a:tr h="444882">
                <a:tc>
                  <a:txBody>
                    <a:bodyPr/>
                    <a:lstStyle/>
                    <a:p>
                      <a:pPr algn="ctr"/>
                      <a:r>
                        <a:rPr lang="en-US"/>
                        <a:t>5</a:t>
                      </a:r>
                    </a:p>
                  </a:txBody>
                  <a:tcPr/>
                </a:tc>
                <a:tc>
                  <a:txBody>
                    <a:bodyPr/>
                    <a:lstStyle/>
                    <a:p>
                      <a:pPr algn="ctr"/>
                      <a:r>
                        <a:rPr lang="en-US"/>
                        <a:t>Network</a:t>
                      </a:r>
                    </a:p>
                  </a:txBody>
                  <a:tcPr/>
                </a:tc>
                <a:tc>
                  <a:txBody>
                    <a:bodyPr/>
                    <a:lstStyle/>
                    <a:p>
                      <a:pPr algn="ctr"/>
                      <a:r>
                        <a:rPr lang="en-US"/>
                        <a:t>NAT</a:t>
                      </a:r>
                    </a:p>
                  </a:txBody>
                  <a:tcPr/>
                </a:tc>
                <a:extLst>
                  <a:ext uri="{0D108BD9-81ED-4DB2-BD59-A6C34878D82A}">
                    <a16:rowId xmlns:a16="http://schemas.microsoft.com/office/drawing/2014/main" val="1658455705"/>
                  </a:ext>
                </a:extLst>
              </a:tr>
              <a:tr h="444882">
                <a:tc>
                  <a:txBody>
                    <a:bodyPr/>
                    <a:lstStyle/>
                    <a:p>
                      <a:pPr algn="ctr"/>
                      <a:r>
                        <a:rPr lang="en-US"/>
                        <a:t>6</a:t>
                      </a:r>
                    </a:p>
                  </a:txBody>
                  <a:tcPr/>
                </a:tc>
                <a:tc>
                  <a:txBody>
                    <a:bodyPr/>
                    <a:lstStyle/>
                    <a:p>
                      <a:pPr algn="ctr"/>
                      <a:r>
                        <a:rPr lang="en-US"/>
                        <a:t>Physical</a:t>
                      </a:r>
                    </a:p>
                  </a:txBody>
                  <a:tcPr/>
                </a:tc>
                <a:tc>
                  <a:txBody>
                    <a:bodyPr/>
                    <a:lstStyle/>
                    <a:p>
                      <a:pPr algn="ctr"/>
                      <a:r>
                        <a:rPr lang="en-US"/>
                        <a:t>N/A</a:t>
                      </a:r>
                    </a:p>
                  </a:txBody>
                  <a:tcPr/>
                </a:tc>
                <a:extLst>
                  <a:ext uri="{0D108BD9-81ED-4DB2-BD59-A6C34878D82A}">
                    <a16:rowId xmlns:a16="http://schemas.microsoft.com/office/drawing/2014/main" val="1391214379"/>
                  </a:ext>
                </a:extLst>
              </a:tr>
              <a:tr h="444882">
                <a:tc>
                  <a:txBody>
                    <a:bodyPr/>
                    <a:lstStyle/>
                    <a:p>
                      <a:pPr lvl="0" algn="ctr">
                        <a:buNone/>
                      </a:pPr>
                      <a:r>
                        <a:rPr lang="en-US"/>
                        <a:t>7</a:t>
                      </a:r>
                    </a:p>
                  </a:txBody>
                  <a:tcPr/>
                </a:tc>
                <a:tc>
                  <a:txBody>
                    <a:bodyPr/>
                    <a:lstStyle/>
                    <a:p>
                      <a:pPr lvl="0" algn="ctr">
                        <a:buNone/>
                      </a:pPr>
                      <a:r>
                        <a:rPr lang="en-US"/>
                        <a:t>Data Link</a:t>
                      </a:r>
                    </a:p>
                  </a:txBody>
                  <a:tcPr/>
                </a:tc>
                <a:tc>
                  <a:txBody>
                    <a:bodyPr/>
                    <a:lstStyle/>
                    <a:p>
                      <a:pPr lvl="0" algn="ctr">
                        <a:buNone/>
                      </a:pPr>
                      <a:r>
                        <a:rPr lang="en-US"/>
                        <a:t>N/A</a:t>
                      </a:r>
                    </a:p>
                  </a:txBody>
                  <a:tcPr/>
                </a:tc>
                <a:extLst>
                  <a:ext uri="{0D108BD9-81ED-4DB2-BD59-A6C34878D82A}">
                    <a16:rowId xmlns:a16="http://schemas.microsoft.com/office/drawing/2014/main" val="2985085659"/>
                  </a:ext>
                </a:extLst>
              </a:tr>
            </a:tbl>
          </a:graphicData>
        </a:graphic>
      </p:graphicFrame>
    </p:spTree>
    <p:extLst>
      <p:ext uri="{BB962C8B-B14F-4D97-AF65-F5344CB8AC3E}">
        <p14:creationId xmlns:p14="http://schemas.microsoft.com/office/powerpoint/2010/main" val="3608327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0681" r="9091" b="12711"/>
          <a:stretch/>
        </p:blipFill>
        <p:spPr>
          <a:xfrm>
            <a:off x="201303" y="100652"/>
            <a:ext cx="12191980" cy="6857990"/>
          </a:xfrm>
          <a:prstGeom prst="rect">
            <a:avLst/>
          </a:prstGeom>
        </p:spPr>
      </p:pic>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a:t>WAF workflow </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961382052"/>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9322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714928"/>
            <a:ext cx="3081576" cy="643568"/>
          </a:xfrm>
        </p:spPr>
        <p:txBody>
          <a:bodyPr>
            <a:normAutofit/>
          </a:bodyPr>
          <a:lstStyle/>
          <a:p>
            <a:r>
              <a:rPr lang="en-US"/>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4403573"/>
            <a:ext cx="3081576" cy="672827"/>
          </a:xfrm>
        </p:spPr>
        <p:txBody>
          <a:bodyPr>
            <a:normAutofit/>
          </a:bodyPr>
          <a:lstStyle/>
          <a:p>
            <a:r>
              <a:rPr lang="en-US" sz="1800">
                <a:solidFill>
                  <a:schemeClr val="bg2"/>
                </a:solidFill>
              </a:rPr>
              <a:t>teamwork@gmail.com</a:t>
            </a:r>
          </a:p>
          <a:p>
            <a:endParaRPr lang="en-US">
              <a:solidFill>
                <a:schemeClr val="bg2"/>
              </a:solidFill>
            </a:endParaRPr>
          </a:p>
          <a:p>
            <a:endParaRPr lang="en-US">
              <a:solidFill>
                <a:schemeClr val="bg2"/>
              </a:solidFill>
            </a:endParaRPr>
          </a:p>
        </p:txBody>
      </p:sp>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7244B-8F09-44C9-BC3D-4D7DC0B1136A}"/>
              </a:ext>
            </a:extLst>
          </p:cNvPr>
          <p:cNvSpPr>
            <a:spLocks noGrp="1"/>
          </p:cNvSpPr>
          <p:nvPr>
            <p:ph type="title"/>
          </p:nvPr>
        </p:nvSpPr>
        <p:spPr/>
        <p:txBody>
          <a:bodyPr>
            <a:normAutofit/>
          </a:bodyPr>
          <a:lstStyle/>
          <a:p>
            <a:pPr algn="ctr"/>
            <a:r>
              <a:rPr lang="en-US" sz="4000"/>
              <a:t>Firewalls</a:t>
            </a:r>
            <a:endParaRPr lang="en-US"/>
          </a:p>
        </p:txBody>
      </p:sp>
      <p:sp>
        <p:nvSpPr>
          <p:cNvPr id="3" name="Content Placeholder 2">
            <a:extLst>
              <a:ext uri="{FF2B5EF4-FFF2-40B4-BE49-F238E27FC236}">
                <a16:creationId xmlns:a16="http://schemas.microsoft.com/office/drawing/2014/main" id="{A83BA1F2-CD0D-4977-B453-D0969D3F88DD}"/>
              </a:ext>
            </a:extLst>
          </p:cNvPr>
          <p:cNvSpPr>
            <a:spLocks noGrp="1"/>
          </p:cNvSpPr>
          <p:nvPr>
            <p:ph idx="1"/>
          </p:nvPr>
        </p:nvSpPr>
        <p:spPr/>
        <p:txBody>
          <a:bodyPr vert="horz" lIns="91440" tIns="45720" rIns="91440" bIns="45720" rtlCol="0" anchor="t">
            <a:normAutofit/>
          </a:bodyPr>
          <a:lstStyle/>
          <a:p>
            <a:pPr marL="305435" indent="-305435"/>
            <a:r>
              <a:rPr lang="en-US"/>
              <a:t>A network device.</a:t>
            </a:r>
          </a:p>
          <a:p>
            <a:pPr marL="305435" indent="-305435"/>
            <a:r>
              <a:rPr lang="en-US"/>
              <a:t>Hardware and / or software.</a:t>
            </a:r>
          </a:p>
          <a:p>
            <a:pPr marL="305435" indent="-305435"/>
            <a:r>
              <a:rPr lang="en-US"/>
              <a:t>All data pass through firewall.</a:t>
            </a:r>
          </a:p>
          <a:p>
            <a:pPr marL="305435" indent="-305435"/>
            <a:r>
              <a:rPr lang="en-US"/>
              <a:t>After examining the data, firewall either block or pass the data.</a:t>
            </a:r>
          </a:p>
        </p:txBody>
      </p:sp>
      <p:pic>
        <p:nvPicPr>
          <p:cNvPr id="4" name="Picture 4" descr="A close up of a map&#10;&#10;Description generated with high confidence">
            <a:extLst>
              <a:ext uri="{FF2B5EF4-FFF2-40B4-BE49-F238E27FC236}">
                <a16:creationId xmlns:a16="http://schemas.microsoft.com/office/drawing/2014/main" id="{35A63DAA-B4DB-4A9F-B9CC-3DF144C0ACB8}"/>
              </a:ext>
            </a:extLst>
          </p:cNvPr>
          <p:cNvPicPr>
            <a:picLocks noChangeAspect="1"/>
          </p:cNvPicPr>
          <p:nvPr/>
        </p:nvPicPr>
        <p:blipFill>
          <a:blip r:embed="rId2"/>
          <a:stretch>
            <a:fillRect/>
          </a:stretch>
        </p:blipFill>
        <p:spPr>
          <a:xfrm>
            <a:off x="463765" y="3931095"/>
            <a:ext cx="10940804" cy="2552991"/>
          </a:xfrm>
          <a:prstGeom prst="rect">
            <a:avLst/>
          </a:prstGeom>
        </p:spPr>
      </p:pic>
    </p:spTree>
    <p:extLst>
      <p:ext uri="{BB962C8B-B14F-4D97-AF65-F5344CB8AC3E}">
        <p14:creationId xmlns:p14="http://schemas.microsoft.com/office/powerpoint/2010/main" val="475582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18C07-FAAD-4521-960C-D92F9B371C1B}"/>
              </a:ext>
            </a:extLst>
          </p:cNvPr>
          <p:cNvSpPr>
            <a:spLocks noGrp="1"/>
          </p:cNvSpPr>
          <p:nvPr>
            <p:ph type="title"/>
          </p:nvPr>
        </p:nvSpPr>
        <p:spPr/>
        <p:txBody>
          <a:bodyPr/>
          <a:lstStyle/>
          <a:p>
            <a:pPr algn="ctr"/>
            <a:r>
              <a:rPr lang="en-US" sz="4000"/>
              <a:t>Evolution of web</a:t>
            </a:r>
            <a:endParaRPr lang="en-US"/>
          </a:p>
        </p:txBody>
      </p:sp>
      <p:sp>
        <p:nvSpPr>
          <p:cNvPr id="3" name="Content Placeholder 2">
            <a:extLst>
              <a:ext uri="{FF2B5EF4-FFF2-40B4-BE49-F238E27FC236}">
                <a16:creationId xmlns:a16="http://schemas.microsoft.com/office/drawing/2014/main" id="{04C9FC62-965B-4C8D-8141-3225E60AE188}"/>
              </a:ext>
            </a:extLst>
          </p:cNvPr>
          <p:cNvSpPr>
            <a:spLocks noGrp="1"/>
          </p:cNvSpPr>
          <p:nvPr>
            <p:ph idx="1"/>
          </p:nvPr>
        </p:nvSpPr>
        <p:spPr>
          <a:xfrm>
            <a:off x="581192" y="3028221"/>
            <a:ext cx="4609765" cy="2973453"/>
          </a:xfrm>
        </p:spPr>
        <p:txBody>
          <a:bodyPr vert="horz" lIns="91440" tIns="45720" rIns="91440" bIns="45720" rtlCol="0" anchor="t">
            <a:normAutofit/>
          </a:bodyPr>
          <a:lstStyle/>
          <a:p>
            <a:pPr marL="305435" indent="-305435"/>
            <a:r>
              <a:rPr lang="en-US"/>
              <a:t>Companies used websites to</a:t>
            </a:r>
          </a:p>
          <a:p>
            <a:pPr marL="0" indent="0">
              <a:buNone/>
            </a:pPr>
            <a:r>
              <a:rPr lang="en-US"/>
              <a:t>      provide information</a:t>
            </a:r>
          </a:p>
          <a:p>
            <a:pPr marL="305435" indent="-305435"/>
            <a:r>
              <a:rPr lang="en-US"/>
              <a:t>Generally a one-way conversation</a:t>
            </a:r>
          </a:p>
          <a:p>
            <a:pPr marL="0" indent="0">
              <a:buNone/>
            </a:pPr>
            <a:r>
              <a:rPr lang="en-US"/>
              <a:t>     Content consisted mostly of html</a:t>
            </a:r>
          </a:p>
          <a:p>
            <a:pPr marL="0" indent="0">
              <a:buNone/>
            </a:pPr>
            <a:r>
              <a:rPr lang="en-US"/>
              <a:t>     and images</a:t>
            </a:r>
          </a:p>
          <a:p>
            <a:pPr marL="305435" indent="-305435"/>
            <a:r>
              <a:rPr lang="en-US"/>
              <a:t>Users had a finite set of browsers,</a:t>
            </a:r>
          </a:p>
          <a:p>
            <a:pPr marL="0" indent="0">
              <a:buNone/>
            </a:pPr>
            <a:r>
              <a:rPr lang="en-US"/>
              <a:t>     system and operating systems</a:t>
            </a:r>
          </a:p>
          <a:p>
            <a:pPr marL="305435" indent="-305435"/>
            <a:endParaRPr lang="en-US"/>
          </a:p>
        </p:txBody>
      </p:sp>
      <p:sp>
        <p:nvSpPr>
          <p:cNvPr id="8" name="Content Placeholder 2">
            <a:extLst>
              <a:ext uri="{FF2B5EF4-FFF2-40B4-BE49-F238E27FC236}">
                <a16:creationId xmlns:a16="http://schemas.microsoft.com/office/drawing/2014/main" id="{838BE37D-6B31-4CAE-AAF6-A3DB5411F40C}"/>
              </a:ext>
            </a:extLst>
          </p:cNvPr>
          <p:cNvSpPr txBox="1">
            <a:spLocks/>
          </p:cNvSpPr>
          <p:nvPr/>
        </p:nvSpPr>
        <p:spPr>
          <a:xfrm>
            <a:off x="7001042" y="3028221"/>
            <a:ext cx="4609765" cy="3565805"/>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US"/>
              <a:t>Websites used interactively</a:t>
            </a:r>
          </a:p>
          <a:p>
            <a:pPr marL="0" indent="0">
              <a:buNone/>
            </a:pPr>
            <a:r>
              <a:rPr lang="en-US"/>
              <a:t>     between companies and customers</a:t>
            </a:r>
          </a:p>
          <a:p>
            <a:pPr marL="305435" indent="-305435"/>
            <a:r>
              <a:rPr lang="en-US"/>
              <a:t>Content includes lots of scripting,</a:t>
            </a:r>
          </a:p>
          <a:p>
            <a:pPr marL="0" indent="0">
              <a:buNone/>
            </a:pPr>
            <a:r>
              <a:rPr lang="en-US"/>
              <a:t>      applications, two way transfer of</a:t>
            </a:r>
          </a:p>
          <a:p>
            <a:pPr marL="0" indent="0">
              <a:buNone/>
            </a:pPr>
            <a:r>
              <a:rPr lang="en-US"/>
              <a:t>      files and data, and streaming media</a:t>
            </a:r>
          </a:p>
          <a:p>
            <a:pPr marL="305435" indent="-305435"/>
            <a:r>
              <a:rPr lang="en-US"/>
              <a:t>Users access from thousands of</a:t>
            </a:r>
          </a:p>
          <a:p>
            <a:pPr marL="0" indent="0">
              <a:buNone/>
            </a:pPr>
            <a:r>
              <a:rPr lang="en-US"/>
              <a:t>      device types, OS, and browsers</a:t>
            </a:r>
          </a:p>
          <a:p>
            <a:pPr marL="305435" indent="-305435"/>
            <a:endParaRPr lang="en-US"/>
          </a:p>
          <a:p>
            <a:pPr marL="305435" indent="-305435"/>
            <a:endParaRPr lang="en-US"/>
          </a:p>
        </p:txBody>
      </p:sp>
      <p:sp>
        <p:nvSpPr>
          <p:cNvPr id="9" name="Rectangle 8">
            <a:extLst>
              <a:ext uri="{FF2B5EF4-FFF2-40B4-BE49-F238E27FC236}">
                <a16:creationId xmlns:a16="http://schemas.microsoft.com/office/drawing/2014/main" id="{B058FF6F-FA89-4354-A599-82A1EFCDACF6}"/>
              </a:ext>
            </a:extLst>
          </p:cNvPr>
          <p:cNvSpPr/>
          <p:nvPr/>
        </p:nvSpPr>
        <p:spPr>
          <a:xfrm>
            <a:off x="523516" y="2029544"/>
            <a:ext cx="46101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t>BEFORE</a:t>
            </a:r>
          </a:p>
        </p:txBody>
      </p:sp>
      <p:sp>
        <p:nvSpPr>
          <p:cNvPr id="10" name="Rectangle 9">
            <a:extLst>
              <a:ext uri="{FF2B5EF4-FFF2-40B4-BE49-F238E27FC236}">
                <a16:creationId xmlns:a16="http://schemas.microsoft.com/office/drawing/2014/main" id="{BA25D2DB-7656-4643-BCFC-DCCB1303E4D3}"/>
              </a:ext>
            </a:extLst>
          </p:cNvPr>
          <p:cNvSpPr/>
          <p:nvPr/>
        </p:nvSpPr>
        <p:spPr>
          <a:xfrm>
            <a:off x="7000874" y="1962150"/>
            <a:ext cx="46101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t>TODAY</a:t>
            </a:r>
          </a:p>
        </p:txBody>
      </p:sp>
    </p:spTree>
    <p:extLst>
      <p:ext uri="{BB962C8B-B14F-4D97-AF65-F5344CB8AC3E}">
        <p14:creationId xmlns:p14="http://schemas.microsoft.com/office/powerpoint/2010/main" val="2025065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D5C8D-B76A-496D-9700-DECB77BAEC41}"/>
              </a:ext>
            </a:extLst>
          </p:cNvPr>
          <p:cNvSpPr>
            <a:spLocks noGrp="1"/>
          </p:cNvSpPr>
          <p:nvPr>
            <p:ph type="title"/>
          </p:nvPr>
        </p:nvSpPr>
        <p:spPr/>
        <p:txBody>
          <a:bodyPr>
            <a:normAutofit/>
          </a:bodyPr>
          <a:lstStyle/>
          <a:p>
            <a:pPr algn="ctr"/>
            <a:r>
              <a:rPr lang="en-US" sz="4000"/>
              <a:t>Evolution of waf</a:t>
            </a:r>
            <a:endParaRPr lang="en-US"/>
          </a:p>
        </p:txBody>
      </p:sp>
      <p:sp>
        <p:nvSpPr>
          <p:cNvPr id="3" name="Content Placeholder 2">
            <a:extLst>
              <a:ext uri="{FF2B5EF4-FFF2-40B4-BE49-F238E27FC236}">
                <a16:creationId xmlns:a16="http://schemas.microsoft.com/office/drawing/2014/main" id="{F3C27715-1877-441B-AFDE-3761DCC2420C}"/>
              </a:ext>
            </a:extLst>
          </p:cNvPr>
          <p:cNvSpPr>
            <a:spLocks noGrp="1"/>
          </p:cNvSpPr>
          <p:nvPr>
            <p:ph idx="1"/>
          </p:nvPr>
        </p:nvSpPr>
        <p:spPr>
          <a:xfrm>
            <a:off x="581192" y="2180496"/>
            <a:ext cx="11029615" cy="4049005"/>
          </a:xfrm>
        </p:spPr>
        <p:txBody>
          <a:bodyPr vert="horz" lIns="91440" tIns="45720" rIns="91440" bIns="45720" rtlCol="0" anchor="t">
            <a:noAutofit/>
          </a:bodyPr>
          <a:lstStyle/>
          <a:p>
            <a:pPr marL="305435" indent="-305435" algn="ctr">
              <a:buNone/>
            </a:pPr>
            <a:endParaRPr lang="en-US" sz="2000"/>
          </a:p>
          <a:p>
            <a:pPr marL="305435" indent="-305435"/>
            <a:r>
              <a:rPr lang="en-US" sz="2000" b="1"/>
              <a:t>Reverse Proxy</a:t>
            </a:r>
          </a:p>
          <a:p>
            <a:pPr marL="305435" indent="-305435">
              <a:buNone/>
            </a:pPr>
            <a:r>
              <a:rPr lang="en-US"/>
              <a:t>Traditional website protection, good at caching, keeping a buffer between outside world and inside world</a:t>
            </a:r>
          </a:p>
          <a:p>
            <a:pPr marL="305435" indent="-305435"/>
            <a:r>
              <a:rPr lang="en-US" sz="2000" b="1"/>
              <a:t>Web Application Reverse Proxy</a:t>
            </a:r>
          </a:p>
          <a:p>
            <a:pPr marL="305435" indent="-305435">
              <a:buNone/>
            </a:pPr>
            <a:r>
              <a:rPr lang="en-US"/>
              <a:t>In addition to reverse proxy, application aware, including benefits for streaming and video, comprehensive policy, and rewrite capabilities, user awareness and tracking, SSL aware and capable, Inbound protection and scanning of uploaded files</a:t>
            </a:r>
          </a:p>
          <a:p>
            <a:pPr marL="305435" indent="-305435"/>
            <a:r>
              <a:rPr lang="en-US" sz="2000" b="1"/>
              <a:t>Web Application Firewall</a:t>
            </a:r>
          </a:p>
          <a:p>
            <a:pPr marL="305435" indent="-305435">
              <a:buNone/>
            </a:pPr>
            <a:r>
              <a:rPr lang="en-US"/>
              <a:t>Focused on protection around PCI, compliance, attacks on websites, firewall capabilities, IPS, IDS</a:t>
            </a:r>
          </a:p>
          <a:p>
            <a:pPr marL="0" indent="0" algn="ctr">
              <a:buNone/>
            </a:pPr>
            <a:endParaRPr lang="en-US"/>
          </a:p>
        </p:txBody>
      </p:sp>
    </p:spTree>
    <p:extLst>
      <p:ext uri="{BB962C8B-B14F-4D97-AF65-F5344CB8AC3E}">
        <p14:creationId xmlns:p14="http://schemas.microsoft.com/office/powerpoint/2010/main" val="2817027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7371F-76AA-4EE9-8E05-B787272ABAE4}"/>
              </a:ext>
            </a:extLst>
          </p:cNvPr>
          <p:cNvSpPr>
            <a:spLocks noGrp="1"/>
          </p:cNvSpPr>
          <p:nvPr>
            <p:ph type="title"/>
          </p:nvPr>
        </p:nvSpPr>
        <p:spPr/>
        <p:txBody>
          <a:bodyPr/>
          <a:lstStyle/>
          <a:p>
            <a:r>
              <a:rPr lang="en-US"/>
              <a:t>Difference to other security - solutions</a:t>
            </a:r>
          </a:p>
        </p:txBody>
      </p:sp>
      <p:pic>
        <p:nvPicPr>
          <p:cNvPr id="6" name="Picture 6" descr="A screenshot of a cell phone&#10;&#10;Description generated with very high confidence">
            <a:extLst>
              <a:ext uri="{FF2B5EF4-FFF2-40B4-BE49-F238E27FC236}">
                <a16:creationId xmlns:a16="http://schemas.microsoft.com/office/drawing/2014/main" id="{DE51099D-A0C7-45FE-80B7-2529A9A119DE}"/>
              </a:ext>
            </a:extLst>
          </p:cNvPr>
          <p:cNvPicPr>
            <a:picLocks noChangeAspect="1"/>
          </p:cNvPicPr>
          <p:nvPr/>
        </p:nvPicPr>
        <p:blipFill>
          <a:blip r:embed="rId2"/>
          <a:stretch>
            <a:fillRect/>
          </a:stretch>
        </p:blipFill>
        <p:spPr>
          <a:xfrm>
            <a:off x="1460740" y="2091167"/>
            <a:ext cx="9284898" cy="4760381"/>
          </a:xfrm>
          <a:prstGeom prst="rect">
            <a:avLst/>
          </a:prstGeom>
        </p:spPr>
      </p:pic>
    </p:spTree>
    <p:extLst>
      <p:ext uri="{BB962C8B-B14F-4D97-AF65-F5344CB8AC3E}">
        <p14:creationId xmlns:p14="http://schemas.microsoft.com/office/powerpoint/2010/main" val="1639403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CDCE7-A8A6-4C58-B125-88700390911C}"/>
              </a:ext>
            </a:extLst>
          </p:cNvPr>
          <p:cNvSpPr>
            <a:spLocks noGrp="1"/>
          </p:cNvSpPr>
          <p:nvPr>
            <p:ph type="title"/>
          </p:nvPr>
        </p:nvSpPr>
        <p:spPr/>
        <p:txBody>
          <a:bodyPr>
            <a:normAutofit/>
          </a:bodyPr>
          <a:lstStyle/>
          <a:p>
            <a:pPr algn="ctr"/>
            <a:r>
              <a:rPr lang="en-US" sz="4000"/>
              <a:t>Why do you need a waf?</a:t>
            </a:r>
            <a:endParaRPr lang="en-US"/>
          </a:p>
        </p:txBody>
      </p:sp>
      <p:sp>
        <p:nvSpPr>
          <p:cNvPr id="3" name="Content Placeholder 2">
            <a:extLst>
              <a:ext uri="{FF2B5EF4-FFF2-40B4-BE49-F238E27FC236}">
                <a16:creationId xmlns:a16="http://schemas.microsoft.com/office/drawing/2014/main" id="{A63F1C2A-A071-4A1A-8807-C252C1240BEE}"/>
              </a:ext>
            </a:extLst>
          </p:cNvPr>
          <p:cNvSpPr>
            <a:spLocks noGrp="1"/>
          </p:cNvSpPr>
          <p:nvPr>
            <p:ph idx="1"/>
          </p:nvPr>
        </p:nvSpPr>
        <p:spPr>
          <a:xfrm>
            <a:off x="443782" y="1717593"/>
            <a:ext cx="11029615" cy="5173547"/>
          </a:xfrm>
        </p:spPr>
        <p:txBody>
          <a:bodyPr>
            <a:normAutofit/>
          </a:bodyPr>
          <a:lstStyle/>
          <a:p>
            <a:pPr marL="629920" lvl="1" indent="-305435"/>
            <a:r>
              <a:rPr lang="en-US" b="1"/>
              <a:t>Security</a:t>
            </a:r>
          </a:p>
          <a:p>
            <a:pPr marL="937260" lvl="2" indent="-342900">
              <a:buAutoNum type="arabicPeriod"/>
            </a:pPr>
            <a:r>
              <a:rPr lang="en-US" sz="1600"/>
              <a:t>Application and Server OS vulnerabilities</a:t>
            </a:r>
          </a:p>
          <a:p>
            <a:pPr marL="937260" lvl="2" indent="-342900">
              <a:buAutoNum type="arabicPeriod"/>
            </a:pPr>
            <a:r>
              <a:rPr lang="en-US" sz="1600"/>
              <a:t>Uploaded malicious content</a:t>
            </a:r>
          </a:p>
          <a:p>
            <a:pPr marL="937260" lvl="2" indent="-342900">
              <a:buAutoNum type="arabicPeriod"/>
            </a:pPr>
            <a:r>
              <a:rPr lang="en-US" sz="1600"/>
              <a:t>OWASP Top 10</a:t>
            </a:r>
          </a:p>
          <a:p>
            <a:pPr marL="937260" lvl="2" indent="-342900">
              <a:buAutoNum type="arabicPeriod"/>
            </a:pPr>
            <a:r>
              <a:rPr lang="en-US" sz="1600"/>
              <a:t>Sophisticated and targeted attacks</a:t>
            </a:r>
          </a:p>
          <a:p>
            <a:pPr marL="629920" lvl="1" indent="-305435"/>
            <a:r>
              <a:rPr lang="en-US" b="1"/>
              <a:t>User Experience</a:t>
            </a:r>
          </a:p>
          <a:p>
            <a:pPr marL="937260" lvl="2" indent="-342900">
              <a:buAutoNum type="arabicPeriod"/>
            </a:pPr>
            <a:r>
              <a:rPr lang="en-US" sz="1600"/>
              <a:t>Overburdened origin servers (offload SSL, webservices, cached content)</a:t>
            </a:r>
          </a:p>
          <a:p>
            <a:pPr marL="629920" lvl="1" indent="-305435"/>
            <a:r>
              <a:rPr lang="en-US" b="1"/>
              <a:t>Complexity</a:t>
            </a:r>
          </a:p>
          <a:p>
            <a:pPr marL="937260" lvl="2" indent="-342900">
              <a:buAutoNum type="arabicPeriod"/>
            </a:pPr>
            <a:r>
              <a:rPr lang="en-US" sz="1600"/>
              <a:t>Administrative overhead</a:t>
            </a:r>
          </a:p>
          <a:p>
            <a:pPr marL="937260" lvl="2" indent="-342900">
              <a:buAutoNum type="arabicPeriod"/>
            </a:pPr>
            <a:r>
              <a:rPr lang="en-US" sz="1600"/>
              <a:t>Growing web infrastructures</a:t>
            </a:r>
          </a:p>
        </p:txBody>
      </p:sp>
    </p:spTree>
    <p:extLst>
      <p:ext uri="{BB962C8B-B14F-4D97-AF65-F5344CB8AC3E}">
        <p14:creationId xmlns:p14="http://schemas.microsoft.com/office/powerpoint/2010/main" val="1405658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769A5-9397-4C56-ADD5-D50388090E2C}"/>
              </a:ext>
            </a:extLst>
          </p:cNvPr>
          <p:cNvSpPr>
            <a:spLocks noGrp="1"/>
          </p:cNvSpPr>
          <p:nvPr>
            <p:ph type="title"/>
          </p:nvPr>
        </p:nvSpPr>
        <p:spPr/>
        <p:txBody>
          <a:bodyPr>
            <a:normAutofit/>
          </a:bodyPr>
          <a:lstStyle/>
          <a:p>
            <a:pPr algn="ctr"/>
            <a:r>
              <a:rPr lang="en-US" sz="3600"/>
              <a:t>Types of firewalls</a:t>
            </a:r>
            <a:endParaRPr lang="en-US"/>
          </a:p>
        </p:txBody>
      </p:sp>
      <p:sp>
        <p:nvSpPr>
          <p:cNvPr id="1198" name="Content Placeholder 1197">
            <a:extLst>
              <a:ext uri="{FF2B5EF4-FFF2-40B4-BE49-F238E27FC236}">
                <a16:creationId xmlns:a16="http://schemas.microsoft.com/office/drawing/2014/main" id="{D3281201-BD00-481D-B83B-F95539DDB07E}"/>
              </a:ext>
            </a:extLst>
          </p:cNvPr>
          <p:cNvSpPr>
            <a:spLocks noGrp="1"/>
          </p:cNvSpPr>
          <p:nvPr>
            <p:ph idx="1"/>
          </p:nvPr>
        </p:nvSpPr>
        <p:spPr/>
        <p:txBody>
          <a:bodyPr/>
          <a:lstStyle/>
          <a:p>
            <a:pPr marL="305435" indent="-305435">
              <a:spcBef>
                <a:spcPts val="0"/>
              </a:spcBef>
              <a:spcAft>
                <a:spcPts val="0"/>
              </a:spcAft>
              <a:buChar char="•"/>
            </a:pPr>
            <a:endParaRPr lang="en-US"/>
          </a:p>
          <a:p>
            <a:pPr marL="629920" lvl="1" indent="-305435">
              <a:spcBef>
                <a:spcPts val="0"/>
              </a:spcBef>
              <a:spcAft>
                <a:spcPts val="0"/>
              </a:spcAft>
              <a:buChar char="•"/>
            </a:pPr>
            <a:r>
              <a:rPr lang="en-US" sz="2400">
                <a:solidFill>
                  <a:srgbClr val="010000"/>
                </a:solidFill>
              </a:rPr>
              <a:t>Packet filtering router</a:t>
            </a:r>
            <a:endParaRPr lang="en-US" sz="2400"/>
          </a:p>
          <a:p>
            <a:pPr marL="629920" lvl="1" indent="-305435">
              <a:spcBef>
                <a:spcPts val="0"/>
              </a:spcBef>
              <a:spcAft>
                <a:spcPts val="0"/>
              </a:spcAft>
              <a:buChar char="•"/>
            </a:pPr>
            <a:r>
              <a:rPr lang="en-US" sz="2400">
                <a:solidFill>
                  <a:srgbClr val="010000"/>
                </a:solidFill>
              </a:rPr>
              <a:t>Stateful Inspection Firewalls</a:t>
            </a:r>
          </a:p>
          <a:p>
            <a:pPr marL="629920" lvl="1" indent="-305435">
              <a:spcBef>
                <a:spcPts val="0"/>
              </a:spcBef>
              <a:spcAft>
                <a:spcPts val="0"/>
              </a:spcAft>
              <a:buChar char="•"/>
            </a:pPr>
            <a:r>
              <a:rPr lang="en-US" sz="2400">
                <a:solidFill>
                  <a:srgbClr val="010000"/>
                </a:solidFill>
              </a:rPr>
              <a:t>Application-level gateway</a:t>
            </a:r>
            <a:endParaRPr lang="en-US" sz="2400"/>
          </a:p>
          <a:p>
            <a:pPr marL="629920" lvl="1" indent="-305435">
              <a:spcBef>
                <a:spcPts val="0"/>
              </a:spcBef>
              <a:spcAft>
                <a:spcPts val="0"/>
              </a:spcAft>
              <a:buChar char="•"/>
            </a:pPr>
            <a:r>
              <a:rPr lang="en-US" sz="2400">
                <a:solidFill>
                  <a:srgbClr val="010000"/>
                </a:solidFill>
              </a:rPr>
              <a:t>Circuit-level gateway</a:t>
            </a:r>
            <a:endParaRPr lang="en-US" sz="2400"/>
          </a:p>
          <a:p>
            <a:pPr marL="305435" indent="-305435"/>
            <a:endParaRPr lang="en-US" sz="2400"/>
          </a:p>
        </p:txBody>
      </p:sp>
    </p:spTree>
    <p:extLst>
      <p:ext uri="{BB962C8B-B14F-4D97-AF65-F5344CB8AC3E}">
        <p14:creationId xmlns:p14="http://schemas.microsoft.com/office/powerpoint/2010/main" val="1828674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96494-09DC-4361-8DA0-87B41F13F293}"/>
              </a:ext>
            </a:extLst>
          </p:cNvPr>
          <p:cNvSpPr>
            <a:spLocks noGrp="1"/>
          </p:cNvSpPr>
          <p:nvPr>
            <p:ph type="title"/>
          </p:nvPr>
        </p:nvSpPr>
        <p:spPr/>
        <p:txBody>
          <a:bodyPr>
            <a:normAutofit/>
          </a:bodyPr>
          <a:lstStyle/>
          <a:p>
            <a:pPr algn="ctr"/>
            <a:r>
              <a:rPr lang="en-US" sz="3600"/>
              <a:t>Packet filtering router</a:t>
            </a:r>
            <a:endParaRPr lang="en-US"/>
          </a:p>
        </p:txBody>
      </p:sp>
      <p:sp>
        <p:nvSpPr>
          <p:cNvPr id="18" name="Content Placeholder 17">
            <a:extLst>
              <a:ext uri="{FF2B5EF4-FFF2-40B4-BE49-F238E27FC236}">
                <a16:creationId xmlns:a16="http://schemas.microsoft.com/office/drawing/2014/main" id="{D258B68C-AAFE-40DA-A827-4A05FFE4CF23}"/>
              </a:ext>
            </a:extLst>
          </p:cNvPr>
          <p:cNvSpPr>
            <a:spLocks noGrp="1"/>
          </p:cNvSpPr>
          <p:nvPr>
            <p:ph idx="1"/>
          </p:nvPr>
        </p:nvSpPr>
        <p:spPr>
          <a:xfrm>
            <a:off x="581192" y="2180496"/>
            <a:ext cx="11029615" cy="3603353"/>
          </a:xfrm>
        </p:spPr>
        <p:txBody>
          <a:bodyPr/>
          <a:lstStyle/>
          <a:p>
            <a:pPr marL="305435" indent="-305435"/>
            <a:r>
              <a:rPr lang="en-US"/>
              <a:t>It applies a set of rules to each incoming and outgoing IP packet which is present in list Acess control list.</a:t>
            </a:r>
          </a:p>
          <a:p>
            <a:pPr marL="305435" indent="-305435"/>
            <a:r>
              <a:rPr lang="en-US"/>
              <a:t>The rules maybe based on source address, destination address, port numbers, protocols, Ip address etc.</a:t>
            </a:r>
          </a:p>
          <a:p>
            <a:pPr marL="305435" indent="-305435"/>
            <a:r>
              <a:rPr lang="en-US"/>
              <a:t>If a rule is matched then it forwards or discard the packet.</a:t>
            </a:r>
          </a:p>
          <a:p>
            <a:pPr marL="305435" indent="-305435"/>
            <a:r>
              <a:rPr lang="en-US"/>
              <a:t>The packet filter examines the header of each packet based on a specific set of rules, and on that basis, decides to prevent it from passing (called DROP) or allow it to pass (called ACCEPT).</a:t>
            </a:r>
          </a:p>
          <a:p>
            <a:pPr marL="305435" indent="-305435"/>
            <a:r>
              <a:rPr lang="en-US"/>
              <a:t>It is Simple, but less secure.</a:t>
            </a:r>
          </a:p>
          <a:p>
            <a:pPr marL="305435" indent="-305435"/>
            <a:endParaRPr lang="en-US"/>
          </a:p>
        </p:txBody>
      </p:sp>
      <p:sp>
        <p:nvSpPr>
          <p:cNvPr id="17" name="Rectangle 16">
            <a:extLst>
              <a:ext uri="{FF2B5EF4-FFF2-40B4-BE49-F238E27FC236}">
                <a16:creationId xmlns:a16="http://schemas.microsoft.com/office/drawing/2014/main" id="{EB36D1DA-5CB7-4569-920F-8B7E5AC2DFE2}"/>
              </a:ext>
            </a:extLst>
          </p:cNvPr>
          <p:cNvSpPr/>
          <p:nvPr/>
        </p:nvSpPr>
        <p:spPr>
          <a:xfrm>
            <a:off x="1698505" y="5156260"/>
            <a:ext cx="1647645"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Internet</a:t>
            </a:r>
          </a:p>
        </p:txBody>
      </p:sp>
      <p:sp>
        <p:nvSpPr>
          <p:cNvPr id="24" name="Rectangle: Rounded Corners 23">
            <a:extLst>
              <a:ext uri="{FF2B5EF4-FFF2-40B4-BE49-F238E27FC236}">
                <a16:creationId xmlns:a16="http://schemas.microsoft.com/office/drawing/2014/main" id="{F6B7CB8E-F3E0-47A7-AF33-C65EAC1B18FE}"/>
              </a:ext>
            </a:extLst>
          </p:cNvPr>
          <p:cNvSpPr/>
          <p:nvPr/>
        </p:nvSpPr>
        <p:spPr>
          <a:xfrm>
            <a:off x="5176927" y="5054720"/>
            <a:ext cx="2539041" cy="11444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Packet Filtering </a:t>
            </a:r>
          </a:p>
          <a:p>
            <a:pPr algn="ctr"/>
            <a:r>
              <a:rPr lang="en-US" sz="2400"/>
              <a:t>router</a:t>
            </a:r>
          </a:p>
        </p:txBody>
      </p:sp>
      <p:sp>
        <p:nvSpPr>
          <p:cNvPr id="25" name="Oval 24">
            <a:extLst>
              <a:ext uri="{FF2B5EF4-FFF2-40B4-BE49-F238E27FC236}">
                <a16:creationId xmlns:a16="http://schemas.microsoft.com/office/drawing/2014/main" id="{D367181C-9F08-41D4-A37C-37717C787E4A}"/>
              </a:ext>
            </a:extLst>
          </p:cNvPr>
          <p:cNvSpPr/>
          <p:nvPr/>
        </p:nvSpPr>
        <p:spPr>
          <a:xfrm>
            <a:off x="8986029" y="5154463"/>
            <a:ext cx="2625305"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Private Network</a:t>
            </a:r>
          </a:p>
        </p:txBody>
      </p:sp>
      <p:cxnSp>
        <p:nvCxnSpPr>
          <p:cNvPr id="26" name="Straight Arrow Connector 25">
            <a:extLst>
              <a:ext uri="{FF2B5EF4-FFF2-40B4-BE49-F238E27FC236}">
                <a16:creationId xmlns:a16="http://schemas.microsoft.com/office/drawing/2014/main" id="{D2D81181-CD41-4132-A13D-1A4030652604}"/>
              </a:ext>
            </a:extLst>
          </p:cNvPr>
          <p:cNvCxnSpPr/>
          <p:nvPr/>
        </p:nvCxnSpPr>
        <p:spPr>
          <a:xfrm>
            <a:off x="3349206" y="5685526"/>
            <a:ext cx="1820173" cy="8628"/>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FB69A13-4E78-4E9E-B93A-8BB43300B15F}"/>
              </a:ext>
            </a:extLst>
          </p:cNvPr>
          <p:cNvCxnSpPr/>
          <p:nvPr/>
        </p:nvCxnSpPr>
        <p:spPr>
          <a:xfrm>
            <a:off x="7719024" y="5612741"/>
            <a:ext cx="1273834" cy="8628"/>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1836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AA01C-01FF-4272-B523-700C01FE6611}"/>
              </a:ext>
            </a:extLst>
          </p:cNvPr>
          <p:cNvSpPr>
            <a:spLocks noGrp="1"/>
          </p:cNvSpPr>
          <p:nvPr>
            <p:ph type="title"/>
          </p:nvPr>
        </p:nvSpPr>
        <p:spPr/>
        <p:txBody>
          <a:bodyPr>
            <a:normAutofit/>
          </a:bodyPr>
          <a:lstStyle/>
          <a:p>
            <a:pPr algn="ctr"/>
            <a:r>
              <a:rPr lang="en-US" sz="3600"/>
              <a:t>Stateful Inspection Firewalls</a:t>
            </a:r>
          </a:p>
        </p:txBody>
      </p:sp>
      <p:sp>
        <p:nvSpPr>
          <p:cNvPr id="3" name="Content Placeholder 2">
            <a:extLst>
              <a:ext uri="{FF2B5EF4-FFF2-40B4-BE49-F238E27FC236}">
                <a16:creationId xmlns:a16="http://schemas.microsoft.com/office/drawing/2014/main" id="{807E168F-CF90-42B5-B266-ACC965879E2E}"/>
              </a:ext>
            </a:extLst>
          </p:cNvPr>
          <p:cNvSpPr>
            <a:spLocks noGrp="1"/>
          </p:cNvSpPr>
          <p:nvPr>
            <p:ph idx="1"/>
          </p:nvPr>
        </p:nvSpPr>
        <p:spPr>
          <a:xfrm>
            <a:off x="581192" y="2180496"/>
            <a:ext cx="11029615" cy="3678303"/>
          </a:xfrm>
        </p:spPr>
        <p:txBody>
          <a:bodyPr vert="horz" lIns="91440" tIns="45720" rIns="91440" bIns="45720" rtlCol="0" anchor="t">
            <a:normAutofit fontScale="92500"/>
          </a:bodyPr>
          <a:lstStyle/>
          <a:p>
            <a:pPr marL="305435" indent="-305435">
              <a:buFont typeface="Arial" panose="05020102010507070707" pitchFamily="18" charset="2"/>
              <a:buChar char="•"/>
            </a:pPr>
            <a:r>
              <a:rPr lang="en-US" sz="2400">
                <a:solidFill>
                  <a:schemeClr val="tx1"/>
                </a:solidFill>
              </a:rPr>
              <a:t>Stateful inspection is also known as dynamic packet filtering.</a:t>
            </a:r>
            <a:endParaRPr lang="en-US">
              <a:solidFill>
                <a:schemeClr val="tx1"/>
              </a:solidFill>
            </a:endParaRPr>
          </a:p>
          <a:p>
            <a:pPr marL="305435" indent="-305435">
              <a:buFont typeface="Arial" panose="05020102010507070707" pitchFamily="18" charset="2"/>
              <a:buChar char="•"/>
            </a:pPr>
            <a:r>
              <a:rPr lang="en-US" sz="2400">
                <a:solidFill>
                  <a:schemeClr val="tx1"/>
                </a:solidFill>
              </a:rPr>
              <a:t>It is a firewall technology that monitors the state of active connections and uses this information to determine which network packets to allow through the firewall.</a:t>
            </a:r>
          </a:p>
          <a:p>
            <a:pPr marL="305435" indent="-305435">
              <a:buFont typeface="Arial" panose="05020102010507070707" pitchFamily="18" charset="2"/>
              <a:buChar char="•"/>
            </a:pPr>
            <a:r>
              <a:rPr lang="en-US" sz="2400">
                <a:solidFill>
                  <a:schemeClr val="tx1"/>
                </a:solidFill>
              </a:rPr>
              <a:t>Stateful inspection has largely replaced an older technology, static packet filtering. In static packet filtering, only the headers of packets are checked -- which means that an attacker can sometimes get information through the firewall simply by indicating "reply" in the header. Stateful inspection, on the other hand, analyzes packets down to the application layer.</a:t>
            </a:r>
            <a:endParaRPr lang="en-US">
              <a:solidFill>
                <a:schemeClr val="tx1"/>
              </a:solidFill>
            </a:endParaRPr>
          </a:p>
          <a:p>
            <a:pPr marL="305435" indent="-305435">
              <a:buFont typeface="Arial" panose="05020102010507070707" pitchFamily="18" charset="2"/>
              <a:buChar char="•"/>
            </a:pPr>
            <a:r>
              <a:rPr lang="en-US" sz="2400">
                <a:solidFill>
                  <a:schemeClr val="tx1"/>
                </a:solidFill>
              </a:rPr>
              <a:t>By recording information such as IP addresses and port numbers, a dynamic packet filter can implement a much tighter security posture than a static packet filter can.</a:t>
            </a:r>
          </a:p>
        </p:txBody>
      </p:sp>
    </p:spTree>
    <p:extLst>
      <p:ext uri="{BB962C8B-B14F-4D97-AF65-F5344CB8AC3E}">
        <p14:creationId xmlns:p14="http://schemas.microsoft.com/office/powerpoint/2010/main" val="375194183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Application>Microsoft Office PowerPoint</Application>
  <PresentationFormat>Widescreen</PresentationFormat>
  <Slides>14</Slides>
  <Notes>1</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Dividend</vt:lpstr>
      <vt:lpstr>Introduction to web application</vt:lpstr>
      <vt:lpstr>Firewalls</vt:lpstr>
      <vt:lpstr>Evolution of web</vt:lpstr>
      <vt:lpstr>Evolution of waf</vt:lpstr>
      <vt:lpstr>Difference to other security - solutions</vt:lpstr>
      <vt:lpstr>Why do you need a waf?</vt:lpstr>
      <vt:lpstr>Types of firewalls</vt:lpstr>
      <vt:lpstr>Packet filtering router</vt:lpstr>
      <vt:lpstr>Stateful Inspection Firewalls</vt:lpstr>
      <vt:lpstr>Application-level gateway</vt:lpstr>
      <vt:lpstr>Circuit-level gateway</vt:lpstr>
      <vt:lpstr>Multilayer firewall protection</vt:lpstr>
      <vt:lpstr>WAF workflow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dc:title>
  <dc:creator/>
  <cp:revision>1</cp:revision>
  <dcterms:created xsi:type="dcterms:W3CDTF">2018-11-29T19:05:06Z</dcterms:created>
  <dcterms:modified xsi:type="dcterms:W3CDTF">2019-04-01T20:30:16Z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2018-11-29T19:05:12.1909611Z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