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C677C0-E7A8-483B-ADF7-4EC1E3949F03}" type="doc">
      <dgm:prSet loTypeId="urn:microsoft.com/office/officeart/2008/layout/LinedList" loCatId="list" qsTypeId="urn:microsoft.com/office/officeart/2005/8/quickstyle/simple4" qsCatId="simple" csTypeId="urn:microsoft.com/office/officeart/2005/8/colors/colorful3" csCatId="colorful"/>
      <dgm:spPr/>
      <dgm:t>
        <a:bodyPr/>
        <a:lstStyle/>
        <a:p>
          <a:endParaRPr lang="en-US"/>
        </a:p>
      </dgm:t>
    </dgm:pt>
    <dgm:pt modelId="{E023055E-B551-4D29-96A7-6E8872F23A41}">
      <dgm:prSet/>
      <dgm:spPr/>
      <dgm:t>
        <a:bodyPr/>
        <a:lstStyle/>
        <a:p>
          <a:r>
            <a:rPr lang="en-US" dirty="0"/>
            <a:t>Let's start with the bad news: It is very difficult to defend against a sophisticated DDoS attack launched by a determined adversary.</a:t>
          </a:r>
        </a:p>
      </dgm:t>
    </dgm:pt>
    <dgm:pt modelId="{15559B69-338B-4C35-B410-A6B229A031AB}" type="parTrans" cxnId="{55E58E61-10FE-4A90-9BD5-C9D52678427D}">
      <dgm:prSet/>
      <dgm:spPr/>
      <dgm:t>
        <a:bodyPr/>
        <a:lstStyle/>
        <a:p>
          <a:endParaRPr lang="en-US"/>
        </a:p>
      </dgm:t>
    </dgm:pt>
    <dgm:pt modelId="{6EC636A4-918C-4B27-BA25-3459AE2B96A4}" type="sibTrans" cxnId="{55E58E61-10FE-4A90-9BD5-C9D52678427D}">
      <dgm:prSet/>
      <dgm:spPr/>
      <dgm:t>
        <a:bodyPr/>
        <a:lstStyle/>
        <a:p>
          <a:endParaRPr lang="en-US"/>
        </a:p>
      </dgm:t>
    </dgm:pt>
    <dgm:pt modelId="{9036E30D-649B-496E-9ED5-F7DF7A99D354}">
      <dgm:prSet/>
      <dgm:spPr/>
      <dgm:t>
        <a:bodyPr/>
        <a:lstStyle/>
        <a:p>
          <a:r>
            <a:rPr lang="en-US" dirty="0"/>
            <a:t>One of the more well-known countermeasures against a SYN flood is the use of "SYN cookies" either in the server OS or, better yet for network efficiency, in a network security device. </a:t>
          </a:r>
        </a:p>
      </dgm:t>
    </dgm:pt>
    <dgm:pt modelId="{050D91EA-2465-4D76-B999-228C0D308762}" type="parTrans" cxnId="{956093C6-BE64-4B53-BDFE-488FC2C5BC5D}">
      <dgm:prSet/>
      <dgm:spPr/>
      <dgm:t>
        <a:bodyPr/>
        <a:lstStyle/>
        <a:p>
          <a:endParaRPr lang="en-US"/>
        </a:p>
      </dgm:t>
    </dgm:pt>
    <dgm:pt modelId="{02F3F0D9-D2D5-4DFF-873F-0E474C86FD36}" type="sibTrans" cxnId="{956093C6-BE64-4B53-BDFE-488FC2C5BC5D}">
      <dgm:prSet/>
      <dgm:spPr/>
      <dgm:t>
        <a:bodyPr/>
        <a:lstStyle/>
        <a:p>
          <a:endParaRPr lang="en-US"/>
        </a:p>
      </dgm:t>
    </dgm:pt>
    <dgm:pt modelId="{9DD60E83-83B6-40A4-B4B9-B054950E2825}">
      <dgm:prSet/>
      <dgm:spPr/>
      <dgm:t>
        <a:bodyPr/>
        <a:lstStyle/>
        <a:p>
          <a:r>
            <a:rPr lang="en-US"/>
            <a:t>SYN cookies provide a more efficient method for tracking incoming TCP connections lessening the chance for a typical SYN flood to overwhelm the stack.</a:t>
          </a:r>
        </a:p>
      </dgm:t>
    </dgm:pt>
    <dgm:pt modelId="{00AC86A7-8EB1-475D-9A16-322483A9311A}" type="parTrans" cxnId="{D194313F-466E-4476-920F-6FD2EE4C1162}">
      <dgm:prSet/>
      <dgm:spPr/>
      <dgm:t>
        <a:bodyPr/>
        <a:lstStyle/>
        <a:p>
          <a:endParaRPr lang="en-US"/>
        </a:p>
      </dgm:t>
    </dgm:pt>
    <dgm:pt modelId="{4D3DDD10-5C77-4B00-ADDC-C78001ED2647}" type="sibTrans" cxnId="{D194313F-466E-4476-920F-6FD2EE4C1162}">
      <dgm:prSet/>
      <dgm:spPr/>
      <dgm:t>
        <a:bodyPr/>
        <a:lstStyle/>
        <a:p>
          <a:endParaRPr lang="en-US"/>
        </a:p>
      </dgm:t>
    </dgm:pt>
    <dgm:pt modelId="{63FA6E57-B542-4A83-B817-DCC51945FF3B}" type="pres">
      <dgm:prSet presAssocID="{DCC677C0-E7A8-483B-ADF7-4EC1E3949F03}" presName="vert0" presStyleCnt="0">
        <dgm:presLayoutVars>
          <dgm:dir/>
          <dgm:animOne val="branch"/>
          <dgm:animLvl val="lvl"/>
        </dgm:presLayoutVars>
      </dgm:prSet>
      <dgm:spPr/>
    </dgm:pt>
    <dgm:pt modelId="{8AE8CD27-94E3-4339-B9BE-2F28FC7FCB5C}" type="pres">
      <dgm:prSet presAssocID="{E023055E-B551-4D29-96A7-6E8872F23A41}" presName="thickLine" presStyleLbl="alignNode1" presStyleIdx="0" presStyleCnt="3"/>
      <dgm:spPr/>
    </dgm:pt>
    <dgm:pt modelId="{10D35731-75F9-44BD-A182-98C2E0D26AB7}" type="pres">
      <dgm:prSet presAssocID="{E023055E-B551-4D29-96A7-6E8872F23A41}" presName="horz1" presStyleCnt="0"/>
      <dgm:spPr/>
    </dgm:pt>
    <dgm:pt modelId="{9634BFA7-F0DF-43C4-883E-8893C3858D99}" type="pres">
      <dgm:prSet presAssocID="{E023055E-B551-4D29-96A7-6E8872F23A41}" presName="tx1" presStyleLbl="revTx" presStyleIdx="0" presStyleCnt="3"/>
      <dgm:spPr/>
    </dgm:pt>
    <dgm:pt modelId="{770824E1-D7C3-43DD-86E8-1CA760139467}" type="pres">
      <dgm:prSet presAssocID="{E023055E-B551-4D29-96A7-6E8872F23A41}" presName="vert1" presStyleCnt="0"/>
      <dgm:spPr/>
    </dgm:pt>
    <dgm:pt modelId="{C2B1964F-1AFC-4EB5-AB7B-666911D83670}" type="pres">
      <dgm:prSet presAssocID="{9036E30D-649B-496E-9ED5-F7DF7A99D354}" presName="thickLine" presStyleLbl="alignNode1" presStyleIdx="1" presStyleCnt="3"/>
      <dgm:spPr/>
    </dgm:pt>
    <dgm:pt modelId="{B7EBF369-38B8-4399-B6C3-CD1A2618C672}" type="pres">
      <dgm:prSet presAssocID="{9036E30D-649B-496E-9ED5-F7DF7A99D354}" presName="horz1" presStyleCnt="0"/>
      <dgm:spPr/>
    </dgm:pt>
    <dgm:pt modelId="{039EB07E-FA3E-4482-ABB0-EDDA3EF942BC}" type="pres">
      <dgm:prSet presAssocID="{9036E30D-649B-496E-9ED5-F7DF7A99D354}" presName="tx1" presStyleLbl="revTx" presStyleIdx="1" presStyleCnt="3"/>
      <dgm:spPr/>
    </dgm:pt>
    <dgm:pt modelId="{811B47D6-2747-4BCD-8575-ECBE123AED90}" type="pres">
      <dgm:prSet presAssocID="{9036E30D-649B-496E-9ED5-F7DF7A99D354}" presName="vert1" presStyleCnt="0"/>
      <dgm:spPr/>
    </dgm:pt>
    <dgm:pt modelId="{0A1EA958-6835-4D6C-AFBD-B13DCEBB6FD3}" type="pres">
      <dgm:prSet presAssocID="{9DD60E83-83B6-40A4-B4B9-B054950E2825}" presName="thickLine" presStyleLbl="alignNode1" presStyleIdx="2" presStyleCnt="3"/>
      <dgm:spPr/>
    </dgm:pt>
    <dgm:pt modelId="{DBFAA4D8-5A48-4EE0-87BB-7D10B197B41E}" type="pres">
      <dgm:prSet presAssocID="{9DD60E83-83B6-40A4-B4B9-B054950E2825}" presName="horz1" presStyleCnt="0"/>
      <dgm:spPr/>
    </dgm:pt>
    <dgm:pt modelId="{2F62660F-2C9A-46FD-8C3F-6B5EEDCE886A}" type="pres">
      <dgm:prSet presAssocID="{9DD60E83-83B6-40A4-B4B9-B054950E2825}" presName="tx1" presStyleLbl="revTx" presStyleIdx="2" presStyleCnt="3"/>
      <dgm:spPr/>
    </dgm:pt>
    <dgm:pt modelId="{D9A72769-9552-4482-9674-3332EE316504}" type="pres">
      <dgm:prSet presAssocID="{9DD60E83-83B6-40A4-B4B9-B054950E2825}" presName="vert1" presStyleCnt="0"/>
      <dgm:spPr/>
    </dgm:pt>
  </dgm:ptLst>
  <dgm:cxnLst>
    <dgm:cxn modelId="{67B6023C-B931-400B-9127-AA642E568EA4}" type="presOf" srcId="{9036E30D-649B-496E-9ED5-F7DF7A99D354}" destId="{039EB07E-FA3E-4482-ABB0-EDDA3EF942BC}" srcOrd="0" destOrd="0" presId="urn:microsoft.com/office/officeart/2008/layout/LinedList"/>
    <dgm:cxn modelId="{EE2F6A3C-17B1-4251-A734-E8A749AC56F5}" type="presOf" srcId="{9DD60E83-83B6-40A4-B4B9-B054950E2825}" destId="{2F62660F-2C9A-46FD-8C3F-6B5EEDCE886A}" srcOrd="0" destOrd="0" presId="urn:microsoft.com/office/officeart/2008/layout/LinedList"/>
    <dgm:cxn modelId="{D194313F-466E-4476-920F-6FD2EE4C1162}" srcId="{DCC677C0-E7A8-483B-ADF7-4EC1E3949F03}" destId="{9DD60E83-83B6-40A4-B4B9-B054950E2825}" srcOrd="2" destOrd="0" parTransId="{00AC86A7-8EB1-475D-9A16-322483A9311A}" sibTransId="{4D3DDD10-5C77-4B00-ADDC-C78001ED2647}"/>
    <dgm:cxn modelId="{55E58E61-10FE-4A90-9BD5-C9D52678427D}" srcId="{DCC677C0-E7A8-483B-ADF7-4EC1E3949F03}" destId="{E023055E-B551-4D29-96A7-6E8872F23A41}" srcOrd="0" destOrd="0" parTransId="{15559B69-338B-4C35-B410-A6B229A031AB}" sibTransId="{6EC636A4-918C-4B27-BA25-3459AE2B96A4}"/>
    <dgm:cxn modelId="{BDF32772-2991-452C-9CAE-22B3B712A486}" type="presOf" srcId="{E023055E-B551-4D29-96A7-6E8872F23A41}" destId="{9634BFA7-F0DF-43C4-883E-8893C3858D99}" srcOrd="0" destOrd="0" presId="urn:microsoft.com/office/officeart/2008/layout/LinedList"/>
    <dgm:cxn modelId="{96D7DEBC-E0B9-46B0-B244-4F76134BEFF7}" type="presOf" srcId="{DCC677C0-E7A8-483B-ADF7-4EC1E3949F03}" destId="{63FA6E57-B542-4A83-B817-DCC51945FF3B}" srcOrd="0" destOrd="0" presId="urn:microsoft.com/office/officeart/2008/layout/LinedList"/>
    <dgm:cxn modelId="{956093C6-BE64-4B53-BDFE-488FC2C5BC5D}" srcId="{DCC677C0-E7A8-483B-ADF7-4EC1E3949F03}" destId="{9036E30D-649B-496E-9ED5-F7DF7A99D354}" srcOrd="1" destOrd="0" parTransId="{050D91EA-2465-4D76-B999-228C0D308762}" sibTransId="{02F3F0D9-D2D5-4DFF-873F-0E474C86FD36}"/>
    <dgm:cxn modelId="{36C74A1C-25B1-48A7-8D59-EF51E3205743}" type="presParOf" srcId="{63FA6E57-B542-4A83-B817-DCC51945FF3B}" destId="{8AE8CD27-94E3-4339-B9BE-2F28FC7FCB5C}" srcOrd="0" destOrd="0" presId="urn:microsoft.com/office/officeart/2008/layout/LinedList"/>
    <dgm:cxn modelId="{568E87C4-CA43-45F2-BDFF-DCCE27962AEA}" type="presParOf" srcId="{63FA6E57-B542-4A83-B817-DCC51945FF3B}" destId="{10D35731-75F9-44BD-A182-98C2E0D26AB7}" srcOrd="1" destOrd="0" presId="urn:microsoft.com/office/officeart/2008/layout/LinedList"/>
    <dgm:cxn modelId="{0269D87A-70D8-4324-8E70-9C5ABAC70518}" type="presParOf" srcId="{10D35731-75F9-44BD-A182-98C2E0D26AB7}" destId="{9634BFA7-F0DF-43C4-883E-8893C3858D99}" srcOrd="0" destOrd="0" presId="urn:microsoft.com/office/officeart/2008/layout/LinedList"/>
    <dgm:cxn modelId="{D97D160E-5A8D-40BB-BB1D-F339F5D31213}" type="presParOf" srcId="{10D35731-75F9-44BD-A182-98C2E0D26AB7}" destId="{770824E1-D7C3-43DD-86E8-1CA760139467}" srcOrd="1" destOrd="0" presId="urn:microsoft.com/office/officeart/2008/layout/LinedList"/>
    <dgm:cxn modelId="{E96F8FC9-BD83-425D-A9D1-753AC73CC77E}" type="presParOf" srcId="{63FA6E57-B542-4A83-B817-DCC51945FF3B}" destId="{C2B1964F-1AFC-4EB5-AB7B-666911D83670}" srcOrd="2" destOrd="0" presId="urn:microsoft.com/office/officeart/2008/layout/LinedList"/>
    <dgm:cxn modelId="{A4D3E36A-E14E-48F0-B545-53295F014646}" type="presParOf" srcId="{63FA6E57-B542-4A83-B817-DCC51945FF3B}" destId="{B7EBF369-38B8-4399-B6C3-CD1A2618C672}" srcOrd="3" destOrd="0" presId="urn:microsoft.com/office/officeart/2008/layout/LinedList"/>
    <dgm:cxn modelId="{FA22F435-FFA8-4D4F-B15D-AE01913F2E84}" type="presParOf" srcId="{B7EBF369-38B8-4399-B6C3-CD1A2618C672}" destId="{039EB07E-FA3E-4482-ABB0-EDDA3EF942BC}" srcOrd="0" destOrd="0" presId="urn:microsoft.com/office/officeart/2008/layout/LinedList"/>
    <dgm:cxn modelId="{ECDDB37B-3649-4D45-9BCB-B4FE49C5A948}" type="presParOf" srcId="{B7EBF369-38B8-4399-B6C3-CD1A2618C672}" destId="{811B47D6-2747-4BCD-8575-ECBE123AED90}" srcOrd="1" destOrd="0" presId="urn:microsoft.com/office/officeart/2008/layout/LinedList"/>
    <dgm:cxn modelId="{52CEA92D-D61C-4EDC-9082-7D4B3078CFE4}" type="presParOf" srcId="{63FA6E57-B542-4A83-B817-DCC51945FF3B}" destId="{0A1EA958-6835-4D6C-AFBD-B13DCEBB6FD3}" srcOrd="4" destOrd="0" presId="urn:microsoft.com/office/officeart/2008/layout/LinedList"/>
    <dgm:cxn modelId="{ED4E2D92-7108-4078-947B-BF0C0B07B891}" type="presParOf" srcId="{63FA6E57-B542-4A83-B817-DCC51945FF3B}" destId="{DBFAA4D8-5A48-4EE0-87BB-7D10B197B41E}" srcOrd="5" destOrd="0" presId="urn:microsoft.com/office/officeart/2008/layout/LinedList"/>
    <dgm:cxn modelId="{9482AE24-BDA8-4117-8D66-21F04CD5A02A}" type="presParOf" srcId="{DBFAA4D8-5A48-4EE0-87BB-7D10B197B41E}" destId="{2F62660F-2C9A-46FD-8C3F-6B5EEDCE886A}" srcOrd="0" destOrd="0" presId="urn:microsoft.com/office/officeart/2008/layout/LinedList"/>
    <dgm:cxn modelId="{5F9B5666-3819-48D5-A463-54AAEE37749A}" type="presParOf" srcId="{DBFAA4D8-5A48-4EE0-87BB-7D10B197B41E}" destId="{D9A72769-9552-4482-9674-3332EE31650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8CD27-94E3-4339-B9BE-2F28FC7FCB5C}">
      <dsp:nvSpPr>
        <dsp:cNvPr id="0" name=""/>
        <dsp:cNvSpPr/>
      </dsp:nvSpPr>
      <dsp:spPr>
        <a:xfrm>
          <a:off x="0" y="2406"/>
          <a:ext cx="5607050" cy="0"/>
        </a:xfrm>
        <a:prstGeom prst="line">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w="6350"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634BFA7-F0DF-43C4-883E-8893C3858D99}">
      <dsp:nvSpPr>
        <dsp:cNvPr id="0" name=""/>
        <dsp:cNvSpPr/>
      </dsp:nvSpPr>
      <dsp:spPr>
        <a:xfrm>
          <a:off x="0" y="2406"/>
          <a:ext cx="5607050" cy="1640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Let's start with the bad news: It is very difficult to defend against a sophisticated DDoS attack launched by a determined adversary.</a:t>
          </a:r>
        </a:p>
      </dsp:txBody>
      <dsp:txXfrm>
        <a:off x="0" y="2406"/>
        <a:ext cx="5607050" cy="1640929"/>
      </dsp:txXfrm>
    </dsp:sp>
    <dsp:sp modelId="{C2B1964F-1AFC-4EB5-AB7B-666911D83670}">
      <dsp:nvSpPr>
        <dsp:cNvPr id="0" name=""/>
        <dsp:cNvSpPr/>
      </dsp:nvSpPr>
      <dsp:spPr>
        <a:xfrm>
          <a:off x="0" y="1643335"/>
          <a:ext cx="5607050" cy="0"/>
        </a:xfrm>
        <a:prstGeom prst="line">
          <a:avLst/>
        </a:prstGeom>
        <a:gradFill rotWithShape="0">
          <a:gsLst>
            <a:gs pos="0">
              <a:schemeClr val="accent3">
                <a:hueOff val="1554279"/>
                <a:satOff val="-22994"/>
                <a:lumOff val="4314"/>
                <a:alphaOff val="0"/>
                <a:tint val="97000"/>
                <a:satMod val="100000"/>
                <a:lumMod val="102000"/>
              </a:schemeClr>
            </a:gs>
            <a:gs pos="50000">
              <a:schemeClr val="accent3">
                <a:hueOff val="1554279"/>
                <a:satOff val="-22994"/>
                <a:lumOff val="4314"/>
                <a:alphaOff val="0"/>
                <a:shade val="100000"/>
                <a:satMod val="103000"/>
                <a:lumMod val="100000"/>
              </a:schemeClr>
            </a:gs>
            <a:gs pos="100000">
              <a:schemeClr val="accent3">
                <a:hueOff val="1554279"/>
                <a:satOff val="-22994"/>
                <a:lumOff val="4314"/>
                <a:alphaOff val="0"/>
                <a:shade val="93000"/>
                <a:satMod val="110000"/>
                <a:lumMod val="99000"/>
              </a:schemeClr>
            </a:gs>
          </a:gsLst>
          <a:lin ang="5400000" scaled="0"/>
        </a:gradFill>
        <a:ln w="6350" cap="flat" cmpd="sng" algn="ctr">
          <a:solidFill>
            <a:schemeClr val="accent3">
              <a:hueOff val="1554279"/>
              <a:satOff val="-22994"/>
              <a:lumOff val="431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39EB07E-FA3E-4482-ABB0-EDDA3EF942BC}">
      <dsp:nvSpPr>
        <dsp:cNvPr id="0" name=""/>
        <dsp:cNvSpPr/>
      </dsp:nvSpPr>
      <dsp:spPr>
        <a:xfrm>
          <a:off x="0" y="1643335"/>
          <a:ext cx="5607050" cy="1640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One of the more well-known countermeasures against a SYN flood is the use of "SYN cookies" either in the server OS or, better yet for network efficiency, in a network security device. </a:t>
          </a:r>
        </a:p>
      </dsp:txBody>
      <dsp:txXfrm>
        <a:off x="0" y="1643335"/>
        <a:ext cx="5607050" cy="1640929"/>
      </dsp:txXfrm>
    </dsp:sp>
    <dsp:sp modelId="{0A1EA958-6835-4D6C-AFBD-B13DCEBB6FD3}">
      <dsp:nvSpPr>
        <dsp:cNvPr id="0" name=""/>
        <dsp:cNvSpPr/>
      </dsp:nvSpPr>
      <dsp:spPr>
        <a:xfrm>
          <a:off x="0" y="3284264"/>
          <a:ext cx="5607050" cy="0"/>
        </a:xfrm>
        <a:prstGeom prst="line">
          <a:avLst/>
        </a:prstGeom>
        <a:gradFill rotWithShape="0">
          <a:gsLst>
            <a:gs pos="0">
              <a:schemeClr val="accent3">
                <a:hueOff val="3108557"/>
                <a:satOff val="-45988"/>
                <a:lumOff val="8628"/>
                <a:alphaOff val="0"/>
                <a:tint val="97000"/>
                <a:satMod val="100000"/>
                <a:lumMod val="102000"/>
              </a:schemeClr>
            </a:gs>
            <a:gs pos="50000">
              <a:schemeClr val="accent3">
                <a:hueOff val="3108557"/>
                <a:satOff val="-45988"/>
                <a:lumOff val="8628"/>
                <a:alphaOff val="0"/>
                <a:shade val="100000"/>
                <a:satMod val="103000"/>
                <a:lumMod val="100000"/>
              </a:schemeClr>
            </a:gs>
            <a:gs pos="100000">
              <a:schemeClr val="accent3">
                <a:hueOff val="3108557"/>
                <a:satOff val="-45988"/>
                <a:lumOff val="8628"/>
                <a:alphaOff val="0"/>
                <a:shade val="93000"/>
                <a:satMod val="110000"/>
                <a:lumMod val="99000"/>
              </a:schemeClr>
            </a:gs>
          </a:gsLst>
          <a:lin ang="5400000" scaled="0"/>
        </a:gradFill>
        <a:ln w="6350" cap="flat" cmpd="sng" algn="ctr">
          <a:solidFill>
            <a:schemeClr val="accent3">
              <a:hueOff val="3108557"/>
              <a:satOff val="-45988"/>
              <a:lumOff val="862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F62660F-2C9A-46FD-8C3F-6B5EEDCE886A}">
      <dsp:nvSpPr>
        <dsp:cNvPr id="0" name=""/>
        <dsp:cNvSpPr/>
      </dsp:nvSpPr>
      <dsp:spPr>
        <a:xfrm>
          <a:off x="0" y="3284264"/>
          <a:ext cx="5607050" cy="1640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SYN cookies provide a more efficient method for tracking incoming TCP connections lessening the chance for a typical SYN flood to overwhelm the stack.</a:t>
          </a:r>
        </a:p>
      </dsp:txBody>
      <dsp:txXfrm>
        <a:off x="0" y="3284264"/>
        <a:ext cx="5607050" cy="16409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3/19/2019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3/19/2019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3/19/2019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3/19/2019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5E40A-E09E-4139-9C38-5E05FBDB56B0}"/>
              </a:ext>
            </a:extLst>
          </p:cNvPr>
          <p:cNvSpPr>
            <a:spLocks noGrp="1"/>
          </p:cNvSpPr>
          <p:nvPr>
            <p:ph type="ctrTitle"/>
          </p:nvPr>
        </p:nvSpPr>
        <p:spPr>
          <a:xfrm>
            <a:off x="1520301" y="1783080"/>
            <a:ext cx="8991600" cy="1645920"/>
          </a:xfrm>
        </p:spPr>
        <p:txBody>
          <a:bodyPr/>
          <a:lstStyle/>
          <a:p>
            <a:r>
              <a:rPr lang="en-US" dirty="0"/>
              <a:t>Denial of service attack</a:t>
            </a:r>
            <a:endParaRPr lang="en-IN" dirty="0"/>
          </a:p>
        </p:txBody>
      </p:sp>
      <p:sp>
        <p:nvSpPr>
          <p:cNvPr id="3" name="Subtitle 2">
            <a:extLst>
              <a:ext uri="{FF2B5EF4-FFF2-40B4-BE49-F238E27FC236}">
                <a16:creationId xmlns:a16="http://schemas.microsoft.com/office/drawing/2014/main" id="{AD8A8CE0-48A8-483F-9444-E3A8E8ECEB0B}"/>
              </a:ext>
            </a:extLst>
          </p:cNvPr>
          <p:cNvSpPr>
            <a:spLocks noGrp="1"/>
          </p:cNvSpPr>
          <p:nvPr>
            <p:ph type="subTitle" idx="1"/>
          </p:nvPr>
        </p:nvSpPr>
        <p:spPr>
          <a:xfrm>
            <a:off x="7232343" y="3757475"/>
            <a:ext cx="4734758" cy="1239894"/>
          </a:xfrm>
        </p:spPr>
        <p:txBody>
          <a:bodyPr>
            <a:normAutofit/>
          </a:bodyPr>
          <a:lstStyle/>
          <a:p>
            <a:r>
              <a:rPr lang="en-US" sz="3000" dirty="0"/>
              <a:t>A Case Study</a:t>
            </a:r>
            <a:endParaRPr lang="en-IN" sz="3000" dirty="0"/>
          </a:p>
        </p:txBody>
      </p:sp>
    </p:spTree>
    <p:extLst>
      <p:ext uri="{BB962C8B-B14F-4D97-AF65-F5344CB8AC3E}">
        <p14:creationId xmlns:p14="http://schemas.microsoft.com/office/powerpoint/2010/main" val="2205069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F21F1-C71E-4C9B-8500-BA3F47CD5BD6}"/>
              </a:ext>
            </a:extLst>
          </p:cNvPr>
          <p:cNvSpPr>
            <a:spLocks noGrp="1"/>
          </p:cNvSpPr>
          <p:nvPr>
            <p:ph idx="1"/>
          </p:nvPr>
        </p:nvSpPr>
        <p:spPr>
          <a:xfrm>
            <a:off x="1583065" y="986797"/>
            <a:ext cx="7729728" cy="3789389"/>
          </a:xfrm>
        </p:spPr>
        <p:txBody>
          <a:bodyPr>
            <a:noAutofit/>
          </a:bodyPr>
          <a:lstStyle/>
          <a:p>
            <a:r>
              <a:rPr lang="en-US" sz="2200" dirty="0"/>
              <a:t>An effective defense against an HTTP flood can be the deployment of a reverse proxy -in particular a </a:t>
            </a:r>
            <a:r>
              <a:rPr lang="en-US" sz="2200" b="1" dirty="0"/>
              <a:t>collection of reverse proxies</a:t>
            </a:r>
            <a:r>
              <a:rPr lang="en-US" sz="2200" dirty="0"/>
              <a:t> spread across multiple hosting locations</a:t>
            </a:r>
          </a:p>
          <a:p>
            <a:r>
              <a:rPr lang="en-US" sz="2200" dirty="0"/>
              <a:t>A reverse proxy sits between a client and the server.</a:t>
            </a:r>
          </a:p>
          <a:p>
            <a:r>
              <a:rPr lang="en-US" sz="2200" dirty="0"/>
              <a:t>Instead of the client directly querying the server, the client would instead query the reverse proxy.</a:t>
            </a:r>
          </a:p>
          <a:p>
            <a:r>
              <a:rPr lang="en-US" sz="2200" dirty="0"/>
              <a:t>The reverse proxy then queries the server and returns the result, acting as a middleman. </a:t>
            </a:r>
          </a:p>
          <a:p>
            <a:r>
              <a:rPr lang="en-US" sz="2200" dirty="0"/>
              <a:t>Deploying this type of architecture can be done in the scramble after an attack has begun, or baked into the network architecture of a web site as a preventative defense.</a:t>
            </a:r>
            <a:endParaRPr lang="en-IN" sz="2200" dirty="0"/>
          </a:p>
        </p:txBody>
      </p:sp>
    </p:spTree>
    <p:extLst>
      <p:ext uri="{BB962C8B-B14F-4D97-AF65-F5344CB8AC3E}">
        <p14:creationId xmlns:p14="http://schemas.microsoft.com/office/powerpoint/2010/main" val="355909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E0C52-6C07-4BBF-9300-51AED18DC48A}"/>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HOwever</a:t>
            </a:r>
            <a:endParaRPr lang="en-IN" sz="3000">
              <a:solidFill>
                <a:srgbClr val="FFFFFF"/>
              </a:solidFill>
            </a:endParaRPr>
          </a:p>
        </p:txBody>
      </p:sp>
      <p:sp>
        <p:nvSpPr>
          <p:cNvPr id="3" name="Content Placeholder 2">
            <a:extLst>
              <a:ext uri="{FF2B5EF4-FFF2-40B4-BE49-F238E27FC236}">
                <a16:creationId xmlns:a16="http://schemas.microsoft.com/office/drawing/2014/main" id="{B1445768-B998-425E-A4C2-E12F6208EC81}"/>
              </a:ext>
            </a:extLst>
          </p:cNvPr>
          <p:cNvSpPr>
            <a:spLocks noGrp="1"/>
          </p:cNvSpPr>
          <p:nvPr>
            <p:ph idx="1"/>
          </p:nvPr>
        </p:nvSpPr>
        <p:spPr>
          <a:xfrm>
            <a:off x="5591695" y="1402080"/>
            <a:ext cx="5320696" cy="4053840"/>
          </a:xfrm>
        </p:spPr>
        <p:txBody>
          <a:bodyPr anchor="ctr">
            <a:normAutofit/>
          </a:bodyPr>
          <a:lstStyle/>
          <a:p>
            <a:r>
              <a:rPr lang="en-US" sz="2200" dirty="0"/>
              <a:t>The limitation with these DoS defenses is that if the attacker can generate network traffic at a higher rate than your network's Internet connection can handle, it will be hard to avoid a meltdown. But what these defense strategies do accomplish is at least force the attacker to get a bigger gun.</a:t>
            </a:r>
            <a:endParaRPr lang="en-IN" sz="2200" dirty="0"/>
          </a:p>
        </p:txBody>
      </p:sp>
    </p:spTree>
    <p:extLst>
      <p:ext uri="{BB962C8B-B14F-4D97-AF65-F5344CB8AC3E}">
        <p14:creationId xmlns:p14="http://schemas.microsoft.com/office/powerpoint/2010/main" val="290776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BC03-2338-48DA-A6EB-7DA9B7B73456}"/>
              </a:ext>
            </a:extLst>
          </p:cNvPr>
          <p:cNvSpPr>
            <a:spLocks noGrp="1"/>
          </p:cNvSpPr>
          <p:nvPr>
            <p:ph type="ctrTitle"/>
          </p:nvPr>
        </p:nvSpPr>
        <p:spPr>
          <a:xfrm>
            <a:off x="511209" y="1643063"/>
            <a:ext cx="7101840" cy="3305174"/>
          </a:xfrm>
          <a:noFill/>
          <a:ln>
            <a:solidFill>
              <a:schemeClr val="tx1"/>
            </a:solidFill>
          </a:ln>
        </p:spPr>
        <p:txBody>
          <a:bodyPr wrap="square">
            <a:normAutofit/>
          </a:bodyPr>
          <a:lstStyle/>
          <a:p>
            <a:r>
              <a:rPr lang="en-US" sz="3700" dirty="0">
                <a:solidFill>
                  <a:schemeClr val="tx1"/>
                </a:solidFill>
              </a:rPr>
              <a:t>We have reached the end</a:t>
            </a:r>
            <a:br>
              <a:rPr lang="en-US" sz="3700" dirty="0">
                <a:solidFill>
                  <a:schemeClr val="tx1"/>
                </a:solidFill>
              </a:rPr>
            </a:br>
            <a:r>
              <a:rPr lang="en-US" sz="3700" dirty="0">
                <a:solidFill>
                  <a:schemeClr val="tx1"/>
                </a:solidFill>
              </a:rPr>
              <a:t>Thank you!</a:t>
            </a:r>
            <a:endParaRPr lang="en-IN" sz="3700" dirty="0">
              <a:solidFill>
                <a:schemeClr val="tx1"/>
              </a:solidFill>
            </a:endParaRPr>
          </a:p>
        </p:txBody>
      </p:sp>
      <p:sp>
        <p:nvSpPr>
          <p:cNvPr id="8" name="Rectangle 7">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ABBB733-C86E-4A2F-B174-96EA732CC498}"/>
              </a:ext>
            </a:extLst>
          </p:cNvPr>
          <p:cNvSpPr>
            <a:spLocks noGrp="1"/>
          </p:cNvSpPr>
          <p:nvPr>
            <p:ph type="subTitle" idx="1"/>
          </p:nvPr>
        </p:nvSpPr>
        <p:spPr>
          <a:xfrm>
            <a:off x="8729947" y="2210583"/>
            <a:ext cx="3143918" cy="2436834"/>
          </a:xfrm>
        </p:spPr>
        <p:txBody>
          <a:bodyPr anchor="ctr">
            <a:normAutofit/>
          </a:bodyPr>
          <a:lstStyle/>
          <a:p>
            <a:pPr>
              <a:lnSpc>
                <a:spcPct val="90000"/>
              </a:lnSpc>
            </a:pPr>
            <a:r>
              <a:rPr lang="en-US" sz="1700" dirty="0">
                <a:solidFill>
                  <a:schemeClr val="tx2">
                    <a:lumMod val="90000"/>
                  </a:schemeClr>
                </a:solidFill>
              </a:rPr>
              <a:t>Presentation By:</a:t>
            </a:r>
          </a:p>
          <a:p>
            <a:pPr>
              <a:lnSpc>
                <a:spcPct val="90000"/>
              </a:lnSpc>
            </a:pPr>
            <a:r>
              <a:rPr lang="en-US" sz="1700" dirty="0">
                <a:solidFill>
                  <a:schemeClr val="tx2">
                    <a:lumMod val="90000"/>
                  </a:schemeClr>
                </a:solidFill>
              </a:rPr>
              <a:t>Avinash Kumar(40251207717)</a:t>
            </a:r>
          </a:p>
          <a:p>
            <a:pPr>
              <a:lnSpc>
                <a:spcPct val="90000"/>
              </a:lnSpc>
            </a:pPr>
            <a:r>
              <a:rPr lang="en-US" sz="1700" dirty="0">
                <a:solidFill>
                  <a:schemeClr val="tx2">
                    <a:lumMod val="90000"/>
                  </a:schemeClr>
                </a:solidFill>
              </a:rPr>
              <a:t>Anuj Mahajan(00251207717)</a:t>
            </a:r>
          </a:p>
          <a:p>
            <a:pPr>
              <a:lnSpc>
                <a:spcPct val="90000"/>
              </a:lnSpc>
            </a:pPr>
            <a:r>
              <a:rPr lang="en-US" sz="1700" dirty="0">
                <a:solidFill>
                  <a:schemeClr val="tx2">
                    <a:lumMod val="90000"/>
                  </a:schemeClr>
                </a:solidFill>
              </a:rPr>
              <a:t>Aditya Sharma(20151203116)</a:t>
            </a:r>
          </a:p>
          <a:p>
            <a:pPr>
              <a:lnSpc>
                <a:spcPct val="90000"/>
              </a:lnSpc>
            </a:pPr>
            <a:r>
              <a:rPr lang="en-US" sz="1700" dirty="0">
                <a:solidFill>
                  <a:schemeClr val="tx2">
                    <a:lumMod val="90000"/>
                  </a:schemeClr>
                </a:solidFill>
              </a:rPr>
              <a:t>Aditya Vats(20251203116)</a:t>
            </a:r>
          </a:p>
          <a:p>
            <a:pPr>
              <a:lnSpc>
                <a:spcPct val="90000"/>
              </a:lnSpc>
            </a:pPr>
            <a:r>
              <a:rPr lang="en-US" sz="1700" dirty="0">
                <a:solidFill>
                  <a:schemeClr val="tx2">
                    <a:lumMod val="90000"/>
                  </a:schemeClr>
                </a:solidFill>
              </a:rPr>
              <a:t>Shiv Shankar Dash(20351203116)</a:t>
            </a:r>
            <a:endParaRPr lang="en-IN" sz="1700" dirty="0">
              <a:solidFill>
                <a:schemeClr val="tx2">
                  <a:lumMod val="90000"/>
                </a:schemeClr>
              </a:solidFill>
            </a:endParaRPr>
          </a:p>
        </p:txBody>
      </p:sp>
    </p:spTree>
    <p:extLst>
      <p:ext uri="{BB962C8B-B14F-4D97-AF65-F5344CB8AC3E}">
        <p14:creationId xmlns:p14="http://schemas.microsoft.com/office/powerpoint/2010/main" val="1837747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F49F-6845-4F6D-8F03-5E0D45B82618}"/>
              </a:ext>
            </a:extLst>
          </p:cNvPr>
          <p:cNvSpPr>
            <a:spLocks noGrp="1"/>
          </p:cNvSpPr>
          <p:nvPr>
            <p:ph type="title"/>
          </p:nvPr>
        </p:nvSpPr>
        <p:spPr>
          <a:xfrm>
            <a:off x="1947049" y="535294"/>
            <a:ext cx="7765121" cy="600552"/>
          </a:xfrm>
        </p:spPr>
        <p:txBody>
          <a:bodyPr>
            <a:normAutofit fontScale="90000"/>
          </a:bodyPr>
          <a:lstStyle/>
          <a:p>
            <a:r>
              <a:rPr lang="en-US"/>
              <a:t>An introduction</a:t>
            </a:r>
            <a:endParaRPr lang="en-IN" dirty="0"/>
          </a:p>
        </p:txBody>
      </p:sp>
      <p:sp>
        <p:nvSpPr>
          <p:cNvPr id="3" name="Content Placeholder 2">
            <a:extLst>
              <a:ext uri="{FF2B5EF4-FFF2-40B4-BE49-F238E27FC236}">
                <a16:creationId xmlns:a16="http://schemas.microsoft.com/office/drawing/2014/main" id="{343AD8B8-FCE5-4A6A-85B9-57BA965B8EBE}"/>
              </a:ext>
            </a:extLst>
          </p:cNvPr>
          <p:cNvSpPr>
            <a:spLocks noGrp="1"/>
          </p:cNvSpPr>
          <p:nvPr>
            <p:ph idx="1"/>
          </p:nvPr>
        </p:nvSpPr>
        <p:spPr>
          <a:xfrm>
            <a:off x="486733" y="3568258"/>
            <a:ext cx="11218533" cy="3081118"/>
          </a:xfrm>
        </p:spPr>
        <p:txBody>
          <a:bodyPr>
            <a:noAutofit/>
          </a:bodyPr>
          <a:lstStyle/>
          <a:p>
            <a:r>
              <a:rPr lang="en-US" sz="2000" dirty="0"/>
              <a:t>A denial of service (DoS) is an action that prevents or impairs the authorized use of networks, systems, or applications by exhausting resources such as central processing units (CPU), memory bandwidth, and disk space.</a:t>
            </a:r>
          </a:p>
          <a:p>
            <a:r>
              <a:rPr lang="en-US" sz="2000" dirty="0"/>
              <a:t>Typical aims of DoS attacks:  </a:t>
            </a:r>
          </a:p>
          <a:p>
            <a:pPr marL="0" indent="0">
              <a:buNone/>
            </a:pPr>
            <a:r>
              <a:rPr lang="en-US" sz="2000" dirty="0"/>
              <a:t>	&gt;consuming bandwidth with large traffic volumes</a:t>
            </a:r>
          </a:p>
          <a:p>
            <a:pPr marL="0" indent="0">
              <a:buNone/>
            </a:pPr>
            <a:r>
              <a:rPr lang="en-US" sz="2000" dirty="0"/>
              <a:t>	&gt; overload or crash the network handling software</a:t>
            </a:r>
          </a:p>
          <a:p>
            <a:pPr marL="0" indent="0">
              <a:buNone/>
            </a:pPr>
            <a:r>
              <a:rPr lang="en-US" sz="2000" dirty="0"/>
              <a:t>	&gt;send specific types of packets to consume limited available </a:t>
            </a:r>
          </a:p>
          <a:p>
            <a:endParaRPr lang="en-US" sz="2000" dirty="0"/>
          </a:p>
        </p:txBody>
      </p:sp>
      <p:pic>
        <p:nvPicPr>
          <p:cNvPr id="5" name="Picture 4">
            <a:extLst>
              <a:ext uri="{FF2B5EF4-FFF2-40B4-BE49-F238E27FC236}">
                <a16:creationId xmlns:a16="http://schemas.microsoft.com/office/drawing/2014/main" id="{E6A7CCF0-0C60-470C-9FA2-816532B5F8F0}"/>
              </a:ext>
            </a:extLst>
          </p:cNvPr>
          <p:cNvPicPr>
            <a:picLocks noChangeAspect="1"/>
          </p:cNvPicPr>
          <p:nvPr/>
        </p:nvPicPr>
        <p:blipFill>
          <a:blip r:embed="rId2"/>
          <a:stretch>
            <a:fillRect/>
          </a:stretch>
        </p:blipFill>
        <p:spPr>
          <a:xfrm>
            <a:off x="1155499" y="1296140"/>
            <a:ext cx="8868947" cy="2102946"/>
          </a:xfrm>
          <a:prstGeom prst="rect">
            <a:avLst/>
          </a:prstGeom>
        </p:spPr>
      </p:pic>
    </p:spTree>
    <p:extLst>
      <p:ext uri="{BB962C8B-B14F-4D97-AF65-F5344CB8AC3E}">
        <p14:creationId xmlns:p14="http://schemas.microsoft.com/office/powerpoint/2010/main" val="278606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31343F-4174-4986-9450-492505B760D7}"/>
              </a:ext>
            </a:extLst>
          </p:cNvPr>
          <p:cNvSpPr>
            <a:spLocks noGrp="1"/>
          </p:cNvSpPr>
          <p:nvPr>
            <p:ph idx="1"/>
          </p:nvPr>
        </p:nvSpPr>
        <p:spPr>
          <a:xfrm>
            <a:off x="1014893" y="1027591"/>
            <a:ext cx="8990240" cy="2401409"/>
          </a:xfrm>
        </p:spPr>
        <p:txBody>
          <a:bodyPr>
            <a:normAutofit/>
          </a:bodyPr>
          <a:lstStyle/>
          <a:p>
            <a:r>
              <a:rPr lang="en-US" sz="2200" dirty="0"/>
              <a:t>DoS attacks often target web servers of high-profile organizations such as banking, commerce, and media companies, or government and trade organizations. </a:t>
            </a:r>
          </a:p>
          <a:p>
            <a:r>
              <a:rPr lang="en-US" sz="2200" dirty="0"/>
              <a:t>DoS attacks do not typically result in the theft or loss of significant information or other assets, they can cost the victim a great deal of time and money to handle.</a:t>
            </a:r>
            <a:endParaRPr lang="en-IN" sz="2200" dirty="0"/>
          </a:p>
        </p:txBody>
      </p:sp>
      <p:pic>
        <p:nvPicPr>
          <p:cNvPr id="4" name="Picture 3">
            <a:extLst>
              <a:ext uri="{FF2B5EF4-FFF2-40B4-BE49-F238E27FC236}">
                <a16:creationId xmlns:a16="http://schemas.microsoft.com/office/drawing/2014/main" id="{DD7207E2-D030-46BE-B094-299091EB6F91}"/>
              </a:ext>
            </a:extLst>
          </p:cNvPr>
          <p:cNvPicPr>
            <a:picLocks noChangeAspect="1"/>
          </p:cNvPicPr>
          <p:nvPr/>
        </p:nvPicPr>
        <p:blipFill>
          <a:blip r:embed="rId2"/>
          <a:stretch>
            <a:fillRect/>
          </a:stretch>
        </p:blipFill>
        <p:spPr>
          <a:xfrm>
            <a:off x="2416843" y="3573677"/>
            <a:ext cx="5572125" cy="2931145"/>
          </a:xfrm>
          <a:prstGeom prst="rect">
            <a:avLst/>
          </a:prstGeom>
        </p:spPr>
      </p:pic>
    </p:spTree>
    <p:extLst>
      <p:ext uri="{BB962C8B-B14F-4D97-AF65-F5344CB8AC3E}">
        <p14:creationId xmlns:p14="http://schemas.microsoft.com/office/powerpoint/2010/main" val="332551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8FAFB-A379-4655-BEA2-BEB2BEE20FC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Types of Dos</a:t>
            </a:r>
            <a:endParaRPr lang="en-IN" sz="3000">
              <a:solidFill>
                <a:srgbClr val="FFFFFF"/>
              </a:solidFill>
            </a:endParaRPr>
          </a:p>
        </p:txBody>
      </p:sp>
      <p:sp>
        <p:nvSpPr>
          <p:cNvPr id="3" name="Content Placeholder 2">
            <a:extLst>
              <a:ext uri="{FF2B5EF4-FFF2-40B4-BE49-F238E27FC236}">
                <a16:creationId xmlns:a16="http://schemas.microsoft.com/office/drawing/2014/main" id="{77706798-21F3-4755-A20D-80C2377BB251}"/>
              </a:ext>
            </a:extLst>
          </p:cNvPr>
          <p:cNvSpPr>
            <a:spLocks noGrp="1"/>
          </p:cNvSpPr>
          <p:nvPr>
            <p:ph idx="1"/>
          </p:nvPr>
        </p:nvSpPr>
        <p:spPr>
          <a:xfrm>
            <a:off x="5591695" y="1402080"/>
            <a:ext cx="5320696" cy="4053840"/>
          </a:xfrm>
        </p:spPr>
        <p:txBody>
          <a:bodyPr anchor="ctr">
            <a:normAutofit/>
          </a:bodyPr>
          <a:lstStyle/>
          <a:p>
            <a:r>
              <a:rPr lang="en-US"/>
              <a:t>There are two general methods of DoS attacks:</a:t>
            </a:r>
          </a:p>
          <a:p>
            <a:pPr marL="0" indent="0">
              <a:buNone/>
            </a:pPr>
            <a:r>
              <a:rPr lang="en-US"/>
              <a:t>	</a:t>
            </a:r>
            <a:r>
              <a:rPr lang="en-US" err="1"/>
              <a:t>i</a:t>
            </a:r>
            <a:r>
              <a:rPr lang="en-US"/>
              <a:t>) </a:t>
            </a:r>
            <a:r>
              <a:rPr lang="en-IN"/>
              <a:t>Flooding services</a:t>
            </a:r>
          </a:p>
          <a:p>
            <a:pPr marL="0" indent="0">
              <a:buNone/>
            </a:pPr>
            <a:r>
              <a:rPr lang="en-IN"/>
              <a:t>	ii) Crashing services</a:t>
            </a:r>
          </a:p>
          <a:p>
            <a:pPr marL="0" indent="0">
              <a:buNone/>
            </a:pPr>
            <a:endParaRPr lang="en-US"/>
          </a:p>
          <a:p>
            <a:endParaRPr lang="en-IN"/>
          </a:p>
        </p:txBody>
      </p:sp>
    </p:spTree>
    <p:extLst>
      <p:ext uri="{BB962C8B-B14F-4D97-AF65-F5344CB8AC3E}">
        <p14:creationId xmlns:p14="http://schemas.microsoft.com/office/powerpoint/2010/main" val="165843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1DBD-22E5-4760-934B-725BA947461F}"/>
              </a:ext>
            </a:extLst>
          </p:cNvPr>
          <p:cNvSpPr>
            <a:spLocks noGrp="1"/>
          </p:cNvSpPr>
          <p:nvPr>
            <p:ph type="title"/>
          </p:nvPr>
        </p:nvSpPr>
        <p:spPr>
          <a:xfrm>
            <a:off x="1796128" y="565197"/>
            <a:ext cx="7729728" cy="1188720"/>
          </a:xfrm>
        </p:spPr>
        <p:txBody>
          <a:bodyPr/>
          <a:lstStyle/>
          <a:p>
            <a:r>
              <a:rPr lang="en-US" dirty="0"/>
              <a:t>Flooding services</a:t>
            </a:r>
            <a:endParaRPr lang="en-IN" dirty="0"/>
          </a:p>
        </p:txBody>
      </p:sp>
      <p:sp>
        <p:nvSpPr>
          <p:cNvPr id="3" name="Content Placeholder 2">
            <a:extLst>
              <a:ext uri="{FF2B5EF4-FFF2-40B4-BE49-F238E27FC236}">
                <a16:creationId xmlns:a16="http://schemas.microsoft.com/office/drawing/2014/main" id="{A9468807-C9A9-4BA5-BA2D-D3BC88451548}"/>
              </a:ext>
            </a:extLst>
          </p:cNvPr>
          <p:cNvSpPr>
            <a:spLocks noGrp="1"/>
          </p:cNvSpPr>
          <p:nvPr>
            <p:ph idx="1"/>
          </p:nvPr>
        </p:nvSpPr>
        <p:spPr>
          <a:xfrm>
            <a:off x="1259089" y="2464929"/>
            <a:ext cx="8803807" cy="4304294"/>
          </a:xfrm>
        </p:spPr>
        <p:txBody>
          <a:bodyPr/>
          <a:lstStyle/>
          <a:p>
            <a:r>
              <a:rPr lang="en-US" dirty="0"/>
              <a:t> Flood attacks occur when the system receives too much traffic for the server to buffer, causing them to slow down and eventually stop. Popular flood attacks include:</a:t>
            </a:r>
          </a:p>
          <a:p>
            <a:pPr marL="0" indent="0">
              <a:buNone/>
            </a:pPr>
            <a:r>
              <a:rPr lang="en-US" dirty="0"/>
              <a:t>	</a:t>
            </a:r>
            <a:r>
              <a:rPr lang="en-US" dirty="0" err="1"/>
              <a:t>i</a:t>
            </a:r>
            <a:r>
              <a:rPr lang="en-US" dirty="0"/>
              <a:t>) </a:t>
            </a:r>
            <a:r>
              <a:rPr lang="en-IN" b="1" dirty="0"/>
              <a:t>Buffer overflow attacks:  </a:t>
            </a:r>
            <a:r>
              <a:rPr lang="en-US" dirty="0"/>
              <a:t>the most common DoS attack. The concept is to 	send more traffic to a network address than the 	programmers have built the 	system to handle.</a:t>
            </a:r>
          </a:p>
          <a:p>
            <a:pPr marL="0" indent="0">
              <a:buNone/>
            </a:pPr>
            <a:r>
              <a:rPr lang="en-US" dirty="0"/>
              <a:t>	ii) </a:t>
            </a:r>
            <a:r>
              <a:rPr lang="en-IN" b="1" dirty="0"/>
              <a:t>ICMP flood:  </a:t>
            </a:r>
            <a:r>
              <a:rPr lang="en-US" dirty="0"/>
              <a:t> leverages misconfigured network devices by sending 	spoofed packets that ping every computer on the targeted network, 	instead of just 	one specific machine. The network is then triggered to amplify the traffic.</a:t>
            </a:r>
          </a:p>
          <a:p>
            <a:pPr marL="0" indent="0">
              <a:buNone/>
            </a:pPr>
            <a:r>
              <a:rPr lang="en-US" dirty="0"/>
              <a:t>	iii) </a:t>
            </a:r>
            <a:r>
              <a:rPr lang="en-US" b="1" dirty="0"/>
              <a:t>SYN flood</a:t>
            </a:r>
            <a:r>
              <a:rPr lang="en-US" dirty="0"/>
              <a:t> – sends a request to connect to a server, but never completes  	the handshake. Continues until all open ports are saturated with requests and none  	are available for legitimate users to connect to.</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56501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A4EC-EB6B-47F2-9E1F-86C8FA082114}"/>
              </a:ext>
            </a:extLst>
          </p:cNvPr>
          <p:cNvSpPr>
            <a:spLocks noGrp="1"/>
          </p:cNvSpPr>
          <p:nvPr>
            <p:ph type="title"/>
          </p:nvPr>
        </p:nvSpPr>
        <p:spPr>
          <a:xfrm>
            <a:off x="2035827" y="627341"/>
            <a:ext cx="7729728" cy="1188720"/>
          </a:xfrm>
        </p:spPr>
        <p:txBody>
          <a:bodyPr/>
          <a:lstStyle/>
          <a:p>
            <a:r>
              <a:rPr lang="en-US" dirty="0"/>
              <a:t>Crashing Services</a:t>
            </a:r>
            <a:endParaRPr lang="en-IN" dirty="0"/>
          </a:p>
        </p:txBody>
      </p:sp>
      <p:sp>
        <p:nvSpPr>
          <p:cNvPr id="3" name="Content Placeholder 2">
            <a:extLst>
              <a:ext uri="{FF2B5EF4-FFF2-40B4-BE49-F238E27FC236}">
                <a16:creationId xmlns:a16="http://schemas.microsoft.com/office/drawing/2014/main" id="{58BFBC53-F6BE-47D8-B081-2516D2A40F73}"/>
              </a:ext>
            </a:extLst>
          </p:cNvPr>
          <p:cNvSpPr>
            <a:spLocks noGrp="1"/>
          </p:cNvSpPr>
          <p:nvPr>
            <p:ph idx="1"/>
          </p:nvPr>
        </p:nvSpPr>
        <p:spPr>
          <a:xfrm>
            <a:off x="1733986" y="3004388"/>
            <a:ext cx="7729728" cy="3101983"/>
          </a:xfrm>
        </p:spPr>
        <p:txBody>
          <a:bodyPr>
            <a:normAutofit/>
          </a:bodyPr>
          <a:lstStyle/>
          <a:p>
            <a:r>
              <a:rPr lang="en-US" sz="2400" dirty="0"/>
              <a:t>Other DoS attacks simply exploit vulnerabilities that cause the target system or service to crash. In these attacks, input is sent that takes advantage of bugs in the target that subsequently crash or severely destabilize the system, so that it can’t be accessed or used.</a:t>
            </a:r>
            <a:endParaRPr lang="en-IN" sz="2400" dirty="0"/>
          </a:p>
        </p:txBody>
      </p:sp>
    </p:spTree>
    <p:extLst>
      <p:ext uri="{BB962C8B-B14F-4D97-AF65-F5344CB8AC3E}">
        <p14:creationId xmlns:p14="http://schemas.microsoft.com/office/powerpoint/2010/main" val="3608917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E3D22-5430-444A-940C-444DD5CE53AA}"/>
              </a:ext>
            </a:extLst>
          </p:cNvPr>
          <p:cNvSpPr>
            <a:spLocks noGrp="1"/>
          </p:cNvSpPr>
          <p:nvPr>
            <p:ph type="title"/>
          </p:nvPr>
        </p:nvSpPr>
        <p:spPr>
          <a:xfrm>
            <a:off x="1964806" y="618463"/>
            <a:ext cx="7729728" cy="1188720"/>
          </a:xfrm>
        </p:spPr>
        <p:txBody>
          <a:bodyPr/>
          <a:lstStyle/>
          <a:p>
            <a:r>
              <a:rPr lang="en-IN" dirty="0"/>
              <a:t> </a:t>
            </a:r>
            <a:r>
              <a:rPr lang="en-IN" u="sng" dirty="0"/>
              <a:t>Distributed Denial of Service</a:t>
            </a:r>
            <a:endParaRPr lang="en-IN" dirty="0"/>
          </a:p>
        </p:txBody>
      </p:sp>
      <p:sp>
        <p:nvSpPr>
          <p:cNvPr id="3" name="Content Placeholder 2">
            <a:extLst>
              <a:ext uri="{FF2B5EF4-FFF2-40B4-BE49-F238E27FC236}">
                <a16:creationId xmlns:a16="http://schemas.microsoft.com/office/drawing/2014/main" id="{DEA2B128-816A-4EE0-95C3-419B57C0CCE5}"/>
              </a:ext>
            </a:extLst>
          </p:cNvPr>
          <p:cNvSpPr>
            <a:spLocks noGrp="1"/>
          </p:cNvSpPr>
          <p:nvPr>
            <p:ph idx="1"/>
          </p:nvPr>
        </p:nvSpPr>
        <p:spPr>
          <a:xfrm>
            <a:off x="1464421" y="2585056"/>
            <a:ext cx="7729728" cy="3101983"/>
          </a:xfrm>
        </p:spPr>
        <p:txBody>
          <a:bodyPr>
            <a:normAutofit/>
          </a:bodyPr>
          <a:lstStyle/>
          <a:p>
            <a:r>
              <a:rPr lang="en-US" sz="2400" dirty="0"/>
              <a:t>An additional type of DoS attack is the Distributed Denial of Service (DDoS) attack.</a:t>
            </a:r>
          </a:p>
          <a:p>
            <a:r>
              <a:rPr lang="en-US" sz="2400" dirty="0"/>
              <a:t>A DDoS attack occurs when multiple systems orchestrate a synchronized DoS attack to a single target.</a:t>
            </a:r>
          </a:p>
          <a:p>
            <a:r>
              <a:rPr lang="en-US" sz="2400" dirty="0"/>
              <a:t>The essential difference is that instead of being attacked from one location, the target is attacked from many locations at once.</a:t>
            </a:r>
          </a:p>
          <a:p>
            <a:pPr marL="0" indent="0">
              <a:buNone/>
            </a:pPr>
            <a:endParaRPr lang="en-IN" sz="2400" dirty="0"/>
          </a:p>
        </p:txBody>
      </p:sp>
    </p:spTree>
    <p:extLst>
      <p:ext uri="{BB962C8B-B14F-4D97-AF65-F5344CB8AC3E}">
        <p14:creationId xmlns:p14="http://schemas.microsoft.com/office/powerpoint/2010/main" val="51092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65D3268-D363-4F51-9351-F0105A732825}"/>
              </a:ext>
            </a:extLst>
          </p:cNvPr>
          <p:cNvSpPr>
            <a:spLocks noGrp="1"/>
          </p:cNvSpPr>
          <p:nvPr>
            <p:ph idx="1"/>
          </p:nvPr>
        </p:nvSpPr>
        <p:spPr>
          <a:xfrm>
            <a:off x="677544" y="471892"/>
            <a:ext cx="8901462" cy="4153374"/>
          </a:xfrm>
        </p:spPr>
        <p:txBody>
          <a:bodyPr>
            <a:noAutofit/>
          </a:bodyPr>
          <a:lstStyle/>
          <a:p>
            <a:r>
              <a:rPr lang="en-US" sz="2200" dirty="0"/>
              <a:t>The distribution of hosts that defines a DDoS provide the attacker multiple advantages:</a:t>
            </a:r>
          </a:p>
          <a:p>
            <a:pPr marL="0" indent="0">
              <a:buNone/>
            </a:pPr>
            <a:r>
              <a:rPr lang="en-US" sz="2200" dirty="0"/>
              <a:t>	</a:t>
            </a:r>
            <a:r>
              <a:rPr lang="en-US" sz="2200" dirty="0" err="1"/>
              <a:t>i</a:t>
            </a:r>
            <a:r>
              <a:rPr lang="en-US" sz="2200" dirty="0"/>
              <a:t>) He can leverage the greater volume of machine to execute a 	seriously disruptive attack</a:t>
            </a:r>
          </a:p>
          <a:p>
            <a:pPr marL="0" indent="0">
              <a:buNone/>
            </a:pPr>
            <a:r>
              <a:rPr lang="en-US" sz="2200" dirty="0"/>
              <a:t>	ii) The location of the attack is difficult to detect due to 	the random 	distribution of attacking systems (often 	worldwide)</a:t>
            </a:r>
          </a:p>
          <a:p>
            <a:pPr marL="0" indent="0">
              <a:buNone/>
            </a:pPr>
            <a:r>
              <a:rPr lang="en-US" sz="2200" dirty="0"/>
              <a:t>	iii) It is more difficult to shut down multiple machines than one</a:t>
            </a:r>
          </a:p>
          <a:p>
            <a:pPr marL="0" indent="0">
              <a:buNone/>
            </a:pPr>
            <a:r>
              <a:rPr lang="en-US" sz="2200" dirty="0"/>
              <a:t>	iv) The true attacking party is very difficult to identify, as they are 	disguised behind many (mostly compromised) systems</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IN" sz="2200" dirty="0"/>
          </a:p>
        </p:txBody>
      </p:sp>
      <p:pic>
        <p:nvPicPr>
          <p:cNvPr id="3" name="Picture 2" descr="A screenshot of a cell phone&#10;&#10;Description automatically generated">
            <a:extLst>
              <a:ext uri="{FF2B5EF4-FFF2-40B4-BE49-F238E27FC236}">
                <a16:creationId xmlns:a16="http://schemas.microsoft.com/office/drawing/2014/main" id="{6E894BED-725D-4E8D-83AA-E3BD7A3444DB}"/>
              </a:ext>
            </a:extLst>
          </p:cNvPr>
          <p:cNvPicPr>
            <a:picLocks noChangeAspect="1"/>
          </p:cNvPicPr>
          <p:nvPr/>
        </p:nvPicPr>
        <p:blipFill>
          <a:blip r:embed="rId2"/>
          <a:stretch>
            <a:fillRect/>
          </a:stretch>
        </p:blipFill>
        <p:spPr>
          <a:xfrm>
            <a:off x="2981325" y="4067171"/>
            <a:ext cx="5082173" cy="2790829"/>
          </a:xfrm>
          <a:prstGeom prst="rect">
            <a:avLst/>
          </a:prstGeom>
        </p:spPr>
      </p:pic>
    </p:spTree>
    <p:extLst>
      <p:ext uri="{BB962C8B-B14F-4D97-AF65-F5344CB8AC3E}">
        <p14:creationId xmlns:p14="http://schemas.microsoft.com/office/powerpoint/2010/main" val="403944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D6F20-70E0-4BCA-BD2D-D0F1E4D6DEF4}"/>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sz="2600">
                <a:solidFill>
                  <a:schemeClr val="bg1"/>
                </a:solidFill>
              </a:rPr>
              <a:t>Prevention is better than cure!</a:t>
            </a:r>
            <a:endParaRPr lang="en-IN" sz="2600">
              <a:solidFill>
                <a:schemeClr val="bg1"/>
              </a:solidFill>
            </a:endParaRPr>
          </a:p>
        </p:txBody>
      </p:sp>
      <p:graphicFrame>
        <p:nvGraphicFramePr>
          <p:cNvPr id="5" name="Content Placeholder 2">
            <a:extLst>
              <a:ext uri="{FF2B5EF4-FFF2-40B4-BE49-F238E27FC236}">
                <a16:creationId xmlns:a16="http://schemas.microsoft.com/office/drawing/2014/main" id="{4117D359-E340-4F75-B1BF-75347246BBF0}"/>
              </a:ext>
            </a:extLst>
          </p:cNvPr>
          <p:cNvGraphicFramePr>
            <a:graphicFrameLocks noGrp="1"/>
          </p:cNvGraphicFramePr>
          <p:nvPr>
            <p:ph idx="1"/>
            <p:extLst>
              <p:ext uri="{D42A27DB-BD31-4B8C-83A1-F6EECF244321}">
                <p14:modId xmlns:p14="http://schemas.microsoft.com/office/powerpoint/2010/main" val="3473485040"/>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61387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52</TotalTime>
  <Words>397</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Denial of service attack</vt:lpstr>
      <vt:lpstr>An introduction</vt:lpstr>
      <vt:lpstr>PowerPoint Presentation</vt:lpstr>
      <vt:lpstr>Types of Dos</vt:lpstr>
      <vt:lpstr>Flooding services</vt:lpstr>
      <vt:lpstr>Crashing Services</vt:lpstr>
      <vt:lpstr> Distributed Denial of Service</vt:lpstr>
      <vt:lpstr>PowerPoint Presentation</vt:lpstr>
      <vt:lpstr>Prevention is better than cure!</vt:lpstr>
      <vt:lpstr>PowerPoint Presentation</vt:lpstr>
      <vt:lpstr>HOwever</vt:lpstr>
      <vt:lpstr>We have reached the end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 attack</dc:title>
  <dc:creator>Avinash Kumar</dc:creator>
  <cp:lastModifiedBy>Anuj Mahajan</cp:lastModifiedBy>
  <cp:revision>4</cp:revision>
  <dcterms:created xsi:type="dcterms:W3CDTF">2019-03-19T05:20:11Z</dcterms:created>
  <dcterms:modified xsi:type="dcterms:W3CDTF">2019-03-19T07:56:44Z</dcterms:modified>
</cp:coreProperties>
</file>