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4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2F1"/>
    <a:srgbClr val="A7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4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01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5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6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8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9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5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0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03603" y="609600"/>
            <a:ext cx="6236208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2400" y="3995678"/>
            <a:ext cx="4575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Sarthak Gupta         02651203116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Shankar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02851203116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 Singh            35151203116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Disha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35351203116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Smriti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Kanojia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03051203116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sql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"/>
            <a:ext cx="9144000" cy="41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Unauthorized </a:t>
            </a:r>
            <a:r>
              <a:rPr spc="-280" dirty="0"/>
              <a:t>Access</a:t>
            </a:r>
            <a:r>
              <a:rPr spc="-265" dirty="0"/>
              <a:t> </a:t>
            </a:r>
            <a:r>
              <a:rPr spc="-45" dirty="0"/>
              <a:t>Attempt: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4751" y="2447925"/>
            <a:ext cx="14084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b="1" spc="-310" dirty="0">
                <a:latin typeface="Trebuchet MS"/>
                <a:cs typeface="Trebuchet MS"/>
              </a:rPr>
              <a:t>’ </a:t>
            </a:r>
            <a:r>
              <a:rPr sz="2800" b="1" spc="-145" dirty="0">
                <a:latin typeface="Trebuchet MS"/>
                <a:cs typeface="Trebuchet MS"/>
              </a:rPr>
              <a:t>or </a:t>
            </a:r>
            <a:r>
              <a:rPr sz="2800" b="1" spc="-235" dirty="0">
                <a:latin typeface="Trebuchet MS"/>
                <a:cs typeface="Trebuchet MS"/>
              </a:rPr>
              <a:t>1=1</a:t>
            </a:r>
            <a:r>
              <a:rPr sz="2800" b="1" spc="-220" dirty="0">
                <a:latin typeface="Trebuchet MS"/>
                <a:cs typeface="Trebuchet MS"/>
              </a:rPr>
              <a:t> </a:t>
            </a:r>
            <a:r>
              <a:rPr sz="2800" b="1" spc="-180" dirty="0">
                <a:latin typeface="Trebuchet MS"/>
                <a:cs typeface="Trebuchet MS"/>
              </a:rPr>
              <a:t>--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0685" y="3985895"/>
            <a:ext cx="149542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i="1" spc="-335" dirty="0">
                <a:latin typeface="Trebuchet MS"/>
                <a:cs typeface="Trebuchet MS"/>
              </a:rPr>
              <a:t>‘’ </a:t>
            </a:r>
            <a:r>
              <a:rPr sz="2800" b="1" spc="-145" dirty="0">
                <a:latin typeface="Trebuchet MS"/>
                <a:cs typeface="Trebuchet MS"/>
              </a:rPr>
              <a:t>or </a:t>
            </a:r>
            <a:r>
              <a:rPr sz="2800" b="1" spc="-235" dirty="0">
                <a:latin typeface="Trebuchet MS"/>
                <a:cs typeface="Trebuchet MS"/>
              </a:rPr>
              <a:t>1=1</a:t>
            </a:r>
            <a:r>
              <a:rPr sz="2800" b="1" spc="-185" dirty="0">
                <a:latin typeface="Trebuchet MS"/>
                <a:cs typeface="Trebuchet MS"/>
              </a:rPr>
              <a:t> </a:t>
            </a:r>
            <a:r>
              <a:rPr sz="2800" b="1" spc="-180" dirty="0">
                <a:latin typeface="Trebuchet MS"/>
                <a:cs typeface="Trebuchet MS"/>
              </a:rPr>
              <a:t>--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51831"/>
            <a:ext cx="8026400" cy="30232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2800" spc="-5" dirty="0">
                <a:latin typeface="Courier New"/>
                <a:cs typeface="Courier New"/>
              </a:rPr>
              <a:t>password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 smtClean="0">
                <a:latin typeface="Courier New"/>
                <a:cs typeface="Courier New"/>
              </a:rPr>
              <a:t>=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statement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becomes: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b="1" spc="-175" dirty="0">
                <a:latin typeface="Trebuchet MS"/>
                <a:cs typeface="Trebuchet MS"/>
              </a:rPr>
              <a:t>select </a:t>
            </a:r>
            <a:r>
              <a:rPr sz="2800" b="1" spc="-125" dirty="0">
                <a:latin typeface="Trebuchet MS"/>
                <a:cs typeface="Trebuchet MS"/>
              </a:rPr>
              <a:t>count(*) </a:t>
            </a:r>
            <a:r>
              <a:rPr sz="2800" b="1" spc="-155" dirty="0">
                <a:latin typeface="Trebuchet MS"/>
                <a:cs typeface="Trebuchet MS"/>
              </a:rPr>
              <a:t>from </a:t>
            </a:r>
            <a:r>
              <a:rPr sz="2800" i="1" spc="-125" dirty="0">
                <a:latin typeface="Trebuchet MS"/>
                <a:cs typeface="Trebuchet MS"/>
              </a:rPr>
              <a:t>users </a:t>
            </a:r>
            <a:r>
              <a:rPr sz="2800" b="1" spc="-185" dirty="0">
                <a:latin typeface="Trebuchet MS"/>
                <a:cs typeface="Trebuchet MS"/>
              </a:rPr>
              <a:t>where </a:t>
            </a:r>
            <a:r>
              <a:rPr sz="2800" i="1" spc="-125" dirty="0">
                <a:latin typeface="Trebuchet MS"/>
                <a:cs typeface="Trebuchet MS"/>
              </a:rPr>
              <a:t>username </a:t>
            </a:r>
            <a:r>
              <a:rPr sz="2800" i="1" spc="-80" dirty="0">
                <a:latin typeface="Trebuchet MS"/>
                <a:cs typeface="Trebuchet MS"/>
              </a:rPr>
              <a:t>=</a:t>
            </a:r>
            <a:r>
              <a:rPr sz="2800" i="1" spc="-480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‘user’</a:t>
            </a:r>
            <a:endParaRPr sz="2800" dirty="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2800" b="1" spc="-135" dirty="0">
                <a:latin typeface="Trebuchet MS"/>
                <a:cs typeface="Trebuchet MS"/>
              </a:rPr>
              <a:t>and </a:t>
            </a:r>
            <a:r>
              <a:rPr sz="2800" i="1" spc="-95" dirty="0">
                <a:latin typeface="Trebuchet MS"/>
                <a:cs typeface="Trebuchet MS"/>
              </a:rPr>
              <a:t>password</a:t>
            </a:r>
            <a:r>
              <a:rPr sz="2800" i="1" spc="-300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=</a:t>
            </a:r>
            <a:endParaRPr sz="2800" dirty="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</a:pPr>
            <a:r>
              <a:rPr sz="2800" spc="-250" dirty="0">
                <a:latin typeface="Arial"/>
                <a:cs typeface="Arial"/>
              </a:rPr>
              <a:t>Checks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150" dirty="0">
                <a:latin typeface="Arial"/>
                <a:cs typeface="Arial"/>
              </a:rPr>
              <a:t>password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empty </a:t>
            </a:r>
            <a:r>
              <a:rPr sz="2800" spc="-420" dirty="0">
                <a:latin typeface="Arial"/>
                <a:cs typeface="Arial"/>
              </a:rPr>
              <a:t>OR </a:t>
            </a:r>
            <a:r>
              <a:rPr sz="2800" spc="-155" dirty="0">
                <a:latin typeface="Arial"/>
                <a:cs typeface="Arial"/>
              </a:rPr>
              <a:t>1=1,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always  </a:t>
            </a:r>
            <a:r>
              <a:rPr sz="2800" spc="-30" dirty="0">
                <a:latin typeface="Arial"/>
                <a:cs typeface="Arial"/>
              </a:rPr>
              <a:t>true, </a:t>
            </a:r>
            <a:r>
              <a:rPr sz="2800" spc="-40" dirty="0">
                <a:latin typeface="Arial"/>
                <a:cs typeface="Arial"/>
              </a:rPr>
              <a:t>permitting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access.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9491" y="536448"/>
            <a:ext cx="6592824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343400" y="2447925"/>
            <a:ext cx="279781" cy="219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BDE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866329" y="4080510"/>
            <a:ext cx="279781" cy="219075"/>
          </a:xfrm>
          <a:prstGeom prst="rect">
            <a:avLst/>
          </a:prstGeom>
          <a:solidFill>
            <a:srgbClr val="A7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36521"/>
            <a:ext cx="80746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Database </a:t>
            </a:r>
            <a:r>
              <a:rPr spc="-45" dirty="0"/>
              <a:t>Modification</a:t>
            </a:r>
            <a:r>
              <a:rPr spc="-180" dirty="0"/>
              <a:t> </a:t>
            </a:r>
            <a:r>
              <a:rPr spc="-110" dirty="0" smtClean="0"/>
              <a:t>Atta</a:t>
            </a:r>
            <a:r>
              <a:rPr lang="en-IN" spc="-110" dirty="0" smtClean="0"/>
              <a:t>c</a:t>
            </a:r>
            <a:r>
              <a:rPr spc="-110" dirty="0" smtClean="0"/>
              <a:t>k</a:t>
            </a:r>
            <a:r>
              <a:rPr spc="-110" dirty="0"/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3"/>
          </p:nvPr>
        </p:nvSpPr>
        <p:spPr>
          <a:xfrm>
            <a:off x="685330" y="2367093"/>
            <a:ext cx="7772870" cy="267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password</a:t>
            </a:r>
            <a:r>
              <a:rPr spc="40" dirty="0"/>
              <a:t> </a:t>
            </a:r>
            <a:r>
              <a:rPr spc="-5" dirty="0"/>
              <a:t>=</a:t>
            </a: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70" dirty="0">
                <a:latin typeface="Arial"/>
                <a:cs typeface="Arial"/>
              </a:rPr>
              <a:t>DB </a:t>
            </a:r>
            <a:r>
              <a:rPr sz="3200" spc="-185" dirty="0">
                <a:latin typeface="Arial"/>
                <a:cs typeface="Arial"/>
              </a:rPr>
              <a:t>executes </a:t>
            </a:r>
            <a:r>
              <a:rPr sz="3200" b="1" i="1" spc="-110" dirty="0">
                <a:latin typeface="Arial"/>
                <a:cs typeface="Arial"/>
              </a:rPr>
              <a:t>two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565" dirty="0" smtClean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statements: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b="1" spc="-140" dirty="0">
                <a:latin typeface="Trebuchet MS"/>
                <a:cs typeface="Trebuchet MS"/>
              </a:rPr>
              <a:t>select </a:t>
            </a:r>
            <a:r>
              <a:rPr b="1" spc="-100" dirty="0">
                <a:latin typeface="Trebuchet MS"/>
                <a:cs typeface="Trebuchet MS"/>
              </a:rPr>
              <a:t>count(*) </a:t>
            </a:r>
            <a:r>
              <a:rPr b="1" spc="-120" dirty="0">
                <a:latin typeface="Trebuchet MS"/>
                <a:cs typeface="Trebuchet MS"/>
              </a:rPr>
              <a:t>from </a:t>
            </a:r>
            <a:r>
              <a:rPr i="1" spc="-100" dirty="0">
                <a:latin typeface="Trebuchet MS"/>
                <a:cs typeface="Trebuchet MS"/>
              </a:rPr>
              <a:t>users </a:t>
            </a:r>
            <a:r>
              <a:rPr b="1" spc="-150" dirty="0">
                <a:latin typeface="Trebuchet MS"/>
                <a:cs typeface="Trebuchet MS"/>
              </a:rPr>
              <a:t>where </a:t>
            </a:r>
            <a:r>
              <a:rPr i="1" spc="-100" dirty="0">
                <a:latin typeface="Trebuchet MS"/>
                <a:cs typeface="Trebuchet MS"/>
              </a:rPr>
              <a:t>username </a:t>
            </a:r>
            <a:r>
              <a:rPr i="1" spc="-60" dirty="0">
                <a:latin typeface="Trebuchet MS"/>
                <a:cs typeface="Trebuchet MS"/>
              </a:rPr>
              <a:t>= </a:t>
            </a:r>
            <a:r>
              <a:rPr i="1" spc="-150" dirty="0">
                <a:latin typeface="Trebuchet MS"/>
                <a:cs typeface="Trebuchet MS"/>
              </a:rPr>
              <a:t>‘user’ </a:t>
            </a:r>
            <a:r>
              <a:rPr b="1" spc="-110" dirty="0">
                <a:latin typeface="Trebuchet MS"/>
                <a:cs typeface="Trebuchet MS"/>
              </a:rPr>
              <a:t>and</a:t>
            </a:r>
            <a:r>
              <a:rPr b="1" spc="-430" dirty="0">
                <a:latin typeface="Trebuchet MS"/>
                <a:cs typeface="Trebuchet MS"/>
              </a:rPr>
              <a:t> </a:t>
            </a:r>
            <a:r>
              <a:rPr i="1" spc="-80" dirty="0" smtClean="0">
                <a:latin typeface="Trebuchet MS"/>
                <a:cs typeface="Trebuchet MS"/>
              </a:rPr>
              <a:t>password</a:t>
            </a:r>
            <a:r>
              <a:rPr lang="en-IN" i="1" spc="-80" dirty="0" smtClean="0">
                <a:latin typeface="Trebuchet MS"/>
                <a:cs typeface="Trebuchet MS"/>
              </a:rPr>
              <a:t>  </a:t>
            </a:r>
            <a:r>
              <a:rPr i="1" spc="-60" dirty="0" smtClean="0">
                <a:latin typeface="Trebuchet MS"/>
                <a:cs typeface="Trebuchet MS"/>
              </a:rPr>
              <a:t>=</a:t>
            </a:r>
            <a:r>
              <a:rPr i="1" spc="-175" dirty="0" smtClean="0">
                <a:latin typeface="Trebuchet MS"/>
                <a:cs typeface="Trebuchet MS"/>
              </a:rPr>
              <a:t> </a:t>
            </a:r>
            <a:r>
              <a:rPr i="1" spc="-260" dirty="0" smtClean="0">
                <a:latin typeface="Trebuchet MS"/>
                <a:cs typeface="Trebuchet MS"/>
              </a:rPr>
              <a:t>‘</a:t>
            </a:r>
            <a:r>
              <a:rPr lang="en-IN" i="1" spc="-240" dirty="0" smtClean="0">
                <a:latin typeface="Trebuchet MS"/>
                <a:cs typeface="Trebuchet MS"/>
              </a:rPr>
              <a:t>f</a:t>
            </a:r>
            <a:r>
              <a:rPr lang="en-IN" i="1" spc="-130" dirty="0" smtClean="0">
                <a:latin typeface="Trebuchet MS"/>
                <a:cs typeface="Trebuchet MS"/>
              </a:rPr>
              <a:t>oo;</a:t>
            </a: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endParaRPr i="1" spc="-26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0238" y="2397505"/>
            <a:ext cx="32499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spc="-20" dirty="0">
                <a:latin typeface="Arial"/>
                <a:cs typeface="Arial"/>
              </a:rPr>
              <a:t>foo’; </a:t>
            </a:r>
            <a:r>
              <a:rPr sz="2200" b="1" spc="-145" dirty="0">
                <a:latin typeface="Trebuchet MS"/>
                <a:cs typeface="Trebuchet MS"/>
              </a:rPr>
              <a:t>delete </a:t>
            </a:r>
            <a:r>
              <a:rPr sz="2200" b="1" spc="-120" dirty="0">
                <a:latin typeface="Trebuchet MS"/>
                <a:cs typeface="Trebuchet MS"/>
              </a:rPr>
              <a:t>from </a:t>
            </a:r>
            <a:r>
              <a:rPr sz="2200" b="1" spc="-125" dirty="0">
                <a:latin typeface="Trebuchet MS"/>
                <a:cs typeface="Trebuchet MS"/>
              </a:rPr>
              <a:t>table</a:t>
            </a:r>
            <a:r>
              <a:rPr sz="2200" b="1" spc="-285" dirty="0">
                <a:latin typeface="Trebuchet MS"/>
                <a:cs typeface="Trebuchet MS"/>
              </a:rPr>
              <a:t> </a:t>
            </a:r>
            <a:r>
              <a:rPr sz="2200" i="1" spc="-100" dirty="0">
                <a:latin typeface="Trebuchet MS"/>
                <a:cs typeface="Trebuchet MS"/>
              </a:rPr>
              <a:t>users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44" y="2811805"/>
            <a:ext cx="27216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200" b="1" spc="-150" dirty="0">
                <a:latin typeface="Trebuchet MS"/>
                <a:cs typeface="Trebuchet MS"/>
              </a:rPr>
              <a:t>where </a:t>
            </a:r>
            <a:r>
              <a:rPr sz="2200" i="1" spc="-100" dirty="0">
                <a:latin typeface="Trebuchet MS"/>
                <a:cs typeface="Trebuchet MS"/>
              </a:rPr>
              <a:t>username </a:t>
            </a:r>
            <a:r>
              <a:rPr sz="2200" b="1" spc="-150" dirty="0">
                <a:latin typeface="Trebuchet MS"/>
                <a:cs typeface="Trebuchet MS"/>
              </a:rPr>
              <a:t>like</a:t>
            </a:r>
            <a:r>
              <a:rPr sz="2200" b="1" spc="-280" dirty="0">
                <a:latin typeface="Trebuchet MS"/>
                <a:cs typeface="Trebuchet MS"/>
              </a:rPr>
              <a:t> </a:t>
            </a:r>
            <a:r>
              <a:rPr sz="2200" spc="-165" dirty="0">
                <a:latin typeface="Arial"/>
                <a:cs typeface="Arial"/>
              </a:rPr>
              <a:t>‘%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070" y="4135120"/>
            <a:ext cx="4381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i="1" spc="-130" dirty="0" smtClean="0">
                <a:latin typeface="Trebuchet MS"/>
                <a:cs typeface="Trebuchet MS"/>
              </a:rPr>
              <a:t>’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4384040"/>
            <a:ext cx="55187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200" b="1" spc="-145" dirty="0">
                <a:latin typeface="Trebuchet MS"/>
                <a:cs typeface="Trebuchet MS"/>
              </a:rPr>
              <a:t>delete </a:t>
            </a:r>
            <a:r>
              <a:rPr sz="2200" b="1" spc="-125" dirty="0">
                <a:latin typeface="Trebuchet MS"/>
                <a:cs typeface="Trebuchet MS"/>
              </a:rPr>
              <a:t>from table </a:t>
            </a:r>
            <a:r>
              <a:rPr sz="2200" i="1" spc="-100" dirty="0">
                <a:latin typeface="Trebuchet MS"/>
                <a:cs typeface="Trebuchet MS"/>
              </a:rPr>
              <a:t>users </a:t>
            </a:r>
            <a:r>
              <a:rPr sz="2200" b="1" spc="-150" dirty="0">
                <a:latin typeface="Trebuchet MS"/>
                <a:cs typeface="Trebuchet MS"/>
              </a:rPr>
              <a:t>where </a:t>
            </a:r>
            <a:r>
              <a:rPr sz="2200" i="1" spc="-100" dirty="0">
                <a:latin typeface="Trebuchet MS"/>
                <a:cs typeface="Trebuchet MS"/>
              </a:rPr>
              <a:t>username </a:t>
            </a:r>
            <a:r>
              <a:rPr sz="2200" b="1" spc="-150" dirty="0">
                <a:latin typeface="Trebuchet MS"/>
                <a:cs typeface="Trebuchet MS"/>
              </a:rPr>
              <a:t>like</a:t>
            </a:r>
            <a:r>
              <a:rPr sz="2200" b="1" spc="-35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Arial"/>
                <a:cs typeface="Arial"/>
              </a:rPr>
              <a:t>‘%’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9491" y="464819"/>
            <a:ext cx="6597396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10613"/>
            <a:ext cx="46018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1095375" indent="-609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229" dirty="0">
                <a:latin typeface="Arial"/>
                <a:cs typeface="Arial"/>
              </a:rPr>
              <a:t>Leakage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sensitive  </a:t>
            </a:r>
            <a:r>
              <a:rPr sz="2800" spc="-45" dirty="0"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100" dirty="0">
                <a:latin typeface="Arial"/>
                <a:cs typeface="Arial"/>
              </a:rPr>
              <a:t>Reputation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decline.</a:t>
            </a:r>
            <a:endParaRPr sz="2800">
              <a:latin typeface="Arial"/>
              <a:cs typeface="Arial"/>
            </a:endParaRPr>
          </a:p>
          <a:p>
            <a:pPr marL="622300" marR="418465" indent="-609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45" dirty="0">
                <a:latin typeface="Arial"/>
                <a:cs typeface="Arial"/>
              </a:rPr>
              <a:t>Modification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sensitive  </a:t>
            </a:r>
            <a:r>
              <a:rPr sz="2800" spc="-45" dirty="0"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275" dirty="0">
                <a:latin typeface="Arial"/>
                <a:cs typeface="Arial"/>
              </a:rPr>
              <a:t>Loss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control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db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server.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165" dirty="0">
                <a:latin typeface="Arial"/>
                <a:cs typeface="Arial"/>
              </a:rPr>
              <a:t>Data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loss.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spc="-130" dirty="0">
                <a:latin typeface="Arial"/>
                <a:cs typeface="Arial"/>
              </a:rPr>
              <a:t>Denial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8718" y="3884676"/>
            <a:ext cx="3895461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316" y="461772"/>
            <a:ext cx="6618732" cy="68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79423"/>
            <a:ext cx="7655559" cy="4902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3200" b="1" spc="-290" dirty="0">
                <a:latin typeface="Trebuchet MS"/>
                <a:cs typeface="Trebuchet MS"/>
              </a:rPr>
              <a:t>1.	</a:t>
            </a:r>
            <a:r>
              <a:rPr sz="3200" b="1" spc="-225" dirty="0">
                <a:latin typeface="Trebuchet MS"/>
                <a:cs typeface="Trebuchet MS"/>
              </a:rPr>
              <a:t>First </a:t>
            </a:r>
            <a:r>
              <a:rPr sz="3200" b="1" spc="-190" dirty="0">
                <a:latin typeface="Trebuchet MS"/>
                <a:cs typeface="Trebuchet MS"/>
              </a:rPr>
              <a:t>order</a:t>
            </a:r>
            <a:r>
              <a:rPr sz="3200" b="1" spc="-295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attacks</a:t>
            </a:r>
            <a:endParaRPr sz="3200">
              <a:latin typeface="Trebuchet MS"/>
              <a:cs typeface="Trebuchet MS"/>
            </a:endParaRPr>
          </a:p>
          <a:p>
            <a:pPr marL="355600" marR="492759" indent="-342900" algn="just">
              <a:lnSpc>
                <a:spcPts val="3460"/>
              </a:lnSpc>
              <a:spcBef>
                <a:spcPts val="820"/>
              </a:spcBef>
              <a:buChar char="•"/>
              <a:tabLst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attacker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14" dirty="0">
                <a:latin typeface="Arial"/>
                <a:cs typeface="Arial"/>
              </a:rPr>
              <a:t>simply </a:t>
            </a:r>
            <a:r>
              <a:rPr sz="3200" spc="-60" dirty="0">
                <a:latin typeface="Arial"/>
                <a:cs typeface="Arial"/>
              </a:rPr>
              <a:t>enter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malicious  </a:t>
            </a:r>
            <a:r>
              <a:rPr sz="3200" spc="-85" dirty="0">
                <a:latin typeface="Arial"/>
                <a:cs typeface="Arial"/>
              </a:rPr>
              <a:t>string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229" dirty="0">
                <a:latin typeface="Arial"/>
                <a:cs typeface="Arial"/>
              </a:rPr>
              <a:t>cause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modified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45" dirty="0">
                <a:latin typeface="Arial"/>
                <a:cs typeface="Arial"/>
              </a:rPr>
              <a:t>be  </a:t>
            </a:r>
            <a:r>
              <a:rPr sz="3200" spc="-150" dirty="0">
                <a:latin typeface="Arial"/>
                <a:cs typeface="Arial"/>
              </a:rPr>
              <a:t>executed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immediately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200" b="1" spc="-290" dirty="0">
                <a:latin typeface="Trebuchet MS"/>
                <a:cs typeface="Trebuchet MS"/>
              </a:rPr>
              <a:t>2. </a:t>
            </a:r>
            <a:r>
              <a:rPr sz="3200" b="1" spc="-180" dirty="0">
                <a:latin typeface="Trebuchet MS"/>
                <a:cs typeface="Trebuchet MS"/>
              </a:rPr>
              <a:t>Second </a:t>
            </a:r>
            <a:r>
              <a:rPr sz="3200" b="1" spc="-190" dirty="0">
                <a:latin typeface="Trebuchet MS"/>
                <a:cs typeface="Trebuchet MS"/>
              </a:rPr>
              <a:t>order</a:t>
            </a:r>
            <a:r>
              <a:rPr sz="3200" b="1" spc="-295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attacks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9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  <a:tab pos="302577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attacker </a:t>
            </a:r>
            <a:r>
              <a:rPr sz="3200" spc="-95" dirty="0">
                <a:latin typeface="Arial"/>
                <a:cs typeface="Arial"/>
              </a:rPr>
              <a:t>injects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persistent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storage  </a:t>
            </a:r>
            <a:r>
              <a:rPr sz="3200" spc="-180" dirty="0">
                <a:latin typeface="Arial"/>
                <a:cs typeface="Arial"/>
              </a:rPr>
              <a:t>(such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table </a:t>
            </a:r>
            <a:r>
              <a:rPr sz="3200" spc="-55" dirty="0">
                <a:latin typeface="Arial"/>
                <a:cs typeface="Arial"/>
              </a:rPr>
              <a:t>row)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50" dirty="0">
                <a:latin typeface="Arial"/>
                <a:cs typeface="Arial"/>
              </a:rPr>
              <a:t>deemed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45" dirty="0">
                <a:latin typeface="Arial"/>
                <a:cs typeface="Arial"/>
              </a:rPr>
              <a:t>a  </a:t>
            </a:r>
            <a:r>
              <a:rPr sz="3200" spc="-60" dirty="0">
                <a:latin typeface="Arial"/>
                <a:cs typeface="Arial"/>
              </a:rPr>
              <a:t>trusted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source.	</a:t>
            </a:r>
            <a:r>
              <a:rPr sz="3200" spc="-190" dirty="0">
                <a:latin typeface="Arial"/>
                <a:cs typeface="Arial"/>
              </a:rPr>
              <a:t>An </a:t>
            </a:r>
            <a:r>
              <a:rPr sz="3200" spc="-110" dirty="0">
                <a:latin typeface="Arial"/>
                <a:cs typeface="Arial"/>
              </a:rPr>
              <a:t>attack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35" dirty="0">
                <a:latin typeface="Arial"/>
                <a:cs typeface="Arial"/>
              </a:rPr>
              <a:t>subsequently  </a:t>
            </a:r>
            <a:r>
              <a:rPr sz="3200" spc="-150" dirty="0">
                <a:latin typeface="Arial"/>
                <a:cs typeface="Arial"/>
              </a:rPr>
              <a:t>executed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70" dirty="0">
                <a:latin typeface="Arial"/>
                <a:cs typeface="Arial"/>
              </a:rPr>
              <a:t>another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activity.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27685" algn="l"/>
              </a:tabLst>
            </a:pPr>
            <a:r>
              <a:rPr sz="3200" spc="-125" dirty="0">
                <a:latin typeface="Arial"/>
                <a:cs typeface="Arial"/>
              </a:rPr>
              <a:t>1.	</a:t>
            </a:r>
            <a:r>
              <a:rPr sz="3200" spc="-145" dirty="0">
                <a:latin typeface="Arial"/>
                <a:cs typeface="Arial"/>
              </a:rPr>
              <a:t>Lateral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Injection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292" y="390143"/>
            <a:ext cx="461314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79423"/>
            <a:ext cx="8018145" cy="2171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290" dirty="0">
                <a:latin typeface="Trebuchet MS"/>
                <a:cs typeface="Trebuchet MS"/>
              </a:rPr>
              <a:t>3. </a:t>
            </a:r>
            <a:r>
              <a:rPr sz="3200" b="1" spc="-225" dirty="0">
                <a:latin typeface="Trebuchet MS"/>
                <a:cs typeface="Trebuchet MS"/>
              </a:rPr>
              <a:t>Lateral</a:t>
            </a:r>
            <a:r>
              <a:rPr sz="3200" b="1" spc="-229" dirty="0">
                <a:latin typeface="Trebuchet MS"/>
                <a:cs typeface="Trebuchet MS"/>
              </a:rPr>
              <a:t> </a:t>
            </a:r>
            <a:r>
              <a:rPr sz="3200" b="1" spc="-190" dirty="0">
                <a:latin typeface="Trebuchet MS"/>
                <a:cs typeface="Trebuchet MS"/>
              </a:rPr>
              <a:t>Injection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attacker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95" dirty="0">
                <a:latin typeface="Arial"/>
                <a:cs typeface="Arial"/>
              </a:rPr>
              <a:t>manipulate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implicit 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229" dirty="0">
                <a:latin typeface="Arial"/>
                <a:cs typeface="Arial"/>
              </a:rPr>
              <a:t>To_Char()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65" dirty="0">
                <a:latin typeface="Arial"/>
                <a:cs typeface="Arial"/>
              </a:rPr>
              <a:t>changing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75" dirty="0">
                <a:latin typeface="Arial"/>
                <a:cs typeface="Arial"/>
              </a:rPr>
              <a:t>values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292" y="390143"/>
            <a:ext cx="461314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545"/>
            <a:ext cx="521525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latin typeface="Arial"/>
                <a:cs typeface="Arial"/>
              </a:rPr>
              <a:t>Injection </a:t>
            </a:r>
            <a:r>
              <a:rPr sz="2800" spc="-65" dirty="0">
                <a:latin typeface="Arial"/>
                <a:cs typeface="Arial"/>
              </a:rPr>
              <a:t>through </a:t>
            </a:r>
            <a:r>
              <a:rPr sz="2800" spc="-135" dirty="0">
                <a:latin typeface="Arial"/>
                <a:cs typeface="Arial"/>
              </a:rPr>
              <a:t>user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latin typeface="Arial"/>
                <a:cs typeface="Arial"/>
              </a:rPr>
              <a:t>Injection </a:t>
            </a:r>
            <a:r>
              <a:rPr sz="2800" spc="-65" dirty="0">
                <a:latin typeface="Arial"/>
                <a:cs typeface="Arial"/>
              </a:rPr>
              <a:t>through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cookies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latin typeface="Arial"/>
                <a:cs typeface="Arial"/>
              </a:rPr>
              <a:t>Injection </a:t>
            </a:r>
            <a:r>
              <a:rPr sz="2800" spc="-65" dirty="0">
                <a:latin typeface="Arial"/>
                <a:cs typeface="Arial"/>
              </a:rPr>
              <a:t>through </a:t>
            </a:r>
            <a:r>
              <a:rPr sz="2800" spc="-120" dirty="0">
                <a:latin typeface="Arial"/>
                <a:cs typeface="Arial"/>
              </a:rPr>
              <a:t>server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0304" y="391668"/>
            <a:ext cx="596950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0720" y="1629155"/>
            <a:ext cx="431800" cy="1571625"/>
          </a:xfrm>
          <a:custGeom>
            <a:avLst/>
            <a:gdLst/>
            <a:ahLst/>
            <a:cxnLst/>
            <a:rect l="l" t="t" r="r" b="b"/>
            <a:pathLst>
              <a:path w="431800" h="1571625">
                <a:moveTo>
                  <a:pt x="0" y="0"/>
                </a:moveTo>
                <a:lnTo>
                  <a:pt x="68171" y="1835"/>
                </a:lnTo>
                <a:lnTo>
                  <a:pt x="127369" y="6945"/>
                </a:lnTo>
                <a:lnTo>
                  <a:pt x="174046" y="14730"/>
                </a:lnTo>
                <a:lnTo>
                  <a:pt x="215645" y="35941"/>
                </a:lnTo>
                <a:lnTo>
                  <a:pt x="215645" y="762254"/>
                </a:lnTo>
                <a:lnTo>
                  <a:pt x="226637" y="773648"/>
                </a:lnTo>
                <a:lnTo>
                  <a:pt x="257245" y="783518"/>
                </a:lnTo>
                <a:lnTo>
                  <a:pt x="303922" y="791286"/>
                </a:lnTo>
                <a:lnTo>
                  <a:pt x="363120" y="796371"/>
                </a:lnTo>
                <a:lnTo>
                  <a:pt x="431291" y="798195"/>
                </a:lnTo>
                <a:lnTo>
                  <a:pt x="363120" y="800030"/>
                </a:lnTo>
                <a:lnTo>
                  <a:pt x="303922" y="805140"/>
                </a:lnTo>
                <a:lnTo>
                  <a:pt x="257245" y="812925"/>
                </a:lnTo>
                <a:lnTo>
                  <a:pt x="226637" y="822790"/>
                </a:lnTo>
                <a:lnTo>
                  <a:pt x="215645" y="834136"/>
                </a:lnTo>
                <a:lnTo>
                  <a:pt x="215645" y="1535303"/>
                </a:lnTo>
                <a:lnTo>
                  <a:pt x="204654" y="1546648"/>
                </a:lnTo>
                <a:lnTo>
                  <a:pt x="174046" y="1556513"/>
                </a:lnTo>
                <a:lnTo>
                  <a:pt x="127369" y="1564298"/>
                </a:lnTo>
                <a:lnTo>
                  <a:pt x="68171" y="1569408"/>
                </a:lnTo>
                <a:lnTo>
                  <a:pt x="0" y="157124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9285" y="1910587"/>
            <a:ext cx="15151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latin typeface="Arial"/>
                <a:cs typeface="Arial"/>
              </a:rPr>
              <a:t>First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order  </a:t>
            </a:r>
            <a:r>
              <a:rPr sz="2800" spc="-50" dirty="0">
                <a:latin typeface="Arial"/>
                <a:cs typeface="Arial"/>
              </a:rPr>
              <a:t>injection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6350"/>
            <a:ext cx="7657465" cy="4708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480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Websites </a:t>
            </a:r>
            <a:r>
              <a:rPr sz="3200" spc="-80" dirty="0">
                <a:latin typeface="Arial"/>
                <a:cs typeface="Arial"/>
              </a:rPr>
              <a:t>require </a:t>
            </a:r>
            <a:r>
              <a:rPr sz="3200" spc="-114" dirty="0">
                <a:latin typeface="Arial"/>
                <a:cs typeface="Arial"/>
              </a:rPr>
              <a:t>constant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60" dirty="0">
                <a:latin typeface="Arial"/>
                <a:cs typeface="Arial"/>
              </a:rPr>
              <a:t>database.</a:t>
            </a:r>
            <a:endParaRPr sz="3200" dirty="0">
              <a:latin typeface="Arial"/>
              <a:cs typeface="Arial"/>
            </a:endParaRPr>
          </a:p>
          <a:p>
            <a:pPr marL="355600" marR="3365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Firewalls </a:t>
            </a:r>
            <a:r>
              <a:rPr sz="3200" spc="-90" dirty="0">
                <a:latin typeface="Arial"/>
                <a:cs typeface="Arial"/>
              </a:rPr>
              <a:t>provide </a:t>
            </a:r>
            <a:r>
              <a:rPr sz="3200" spc="30" dirty="0">
                <a:latin typeface="Arial"/>
                <a:cs typeface="Arial"/>
              </a:rPr>
              <a:t>little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95" dirty="0">
                <a:latin typeface="Arial"/>
                <a:cs typeface="Arial"/>
              </a:rPr>
              <a:t>no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defense </a:t>
            </a:r>
            <a:r>
              <a:rPr sz="3200" spc="-160" dirty="0">
                <a:latin typeface="Arial"/>
                <a:cs typeface="Arial"/>
              </a:rPr>
              <a:t>against 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injection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attacks.</a:t>
            </a:r>
            <a:endParaRPr sz="3200" dirty="0">
              <a:latin typeface="Arial"/>
              <a:cs typeface="Arial"/>
            </a:endParaRPr>
          </a:p>
          <a:p>
            <a:pPr marL="355600" marR="11176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40" dirty="0">
                <a:latin typeface="Arial"/>
                <a:cs typeface="Arial"/>
              </a:rPr>
              <a:t>Your </a:t>
            </a:r>
            <a:r>
              <a:rPr sz="3200" spc="-105" dirty="0">
                <a:latin typeface="Arial"/>
                <a:cs typeface="Arial"/>
              </a:rPr>
              <a:t>website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90" dirty="0">
                <a:latin typeface="Arial"/>
                <a:cs typeface="Arial"/>
              </a:rPr>
              <a:t>public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80" dirty="0">
                <a:latin typeface="Arial"/>
                <a:cs typeface="Arial"/>
              </a:rPr>
              <a:t>firewalls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be 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65" dirty="0">
                <a:latin typeface="Arial"/>
                <a:cs typeface="Arial"/>
              </a:rPr>
              <a:t>allow </a:t>
            </a:r>
            <a:r>
              <a:rPr sz="3200" spc="-130" dirty="0">
                <a:latin typeface="Arial"/>
                <a:cs typeface="Arial"/>
              </a:rPr>
              <a:t>every </a:t>
            </a:r>
            <a:r>
              <a:rPr sz="3200" spc="-100" dirty="0">
                <a:latin typeface="Arial"/>
                <a:cs typeface="Arial"/>
              </a:rPr>
              <a:t>site </a:t>
            </a:r>
            <a:r>
              <a:rPr sz="3200" spc="-55" dirty="0">
                <a:latin typeface="Arial"/>
                <a:cs typeface="Arial"/>
              </a:rPr>
              <a:t>visitor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 </a:t>
            </a:r>
            <a:r>
              <a:rPr sz="3200" spc="-160" dirty="0">
                <a:latin typeface="Arial"/>
                <a:cs typeface="Arial"/>
              </a:rPr>
              <a:t>database, </a:t>
            </a:r>
            <a:r>
              <a:rPr sz="3200" spc="-130" dirty="0">
                <a:latin typeface="Arial"/>
                <a:cs typeface="Arial"/>
              </a:rPr>
              <a:t>usually </a:t>
            </a:r>
            <a:r>
              <a:rPr sz="3200" spc="-110" dirty="0">
                <a:latin typeface="Arial"/>
                <a:cs typeface="Arial"/>
              </a:rPr>
              <a:t>over </a:t>
            </a:r>
            <a:r>
              <a:rPr sz="3200" spc="5" dirty="0">
                <a:latin typeface="Arial"/>
                <a:cs typeface="Arial"/>
              </a:rPr>
              <a:t>port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80/443.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0" dirty="0">
                <a:latin typeface="Arial"/>
                <a:cs typeface="Arial"/>
              </a:rPr>
              <a:t>Antivirus </a:t>
            </a:r>
            <a:r>
              <a:rPr sz="3200" spc="-150" dirty="0">
                <a:latin typeface="Arial"/>
                <a:cs typeface="Arial"/>
              </a:rPr>
              <a:t>programs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05" dirty="0">
                <a:latin typeface="Arial"/>
                <a:cs typeface="Arial"/>
              </a:rPr>
              <a:t>equally </a:t>
            </a:r>
            <a:r>
              <a:rPr sz="3200" spc="-80" dirty="0">
                <a:latin typeface="Arial"/>
                <a:cs typeface="Arial"/>
              </a:rPr>
              <a:t>ineffective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at  </a:t>
            </a:r>
            <a:r>
              <a:rPr sz="3200" spc="-120" dirty="0">
                <a:latin typeface="Arial"/>
                <a:cs typeface="Arial"/>
              </a:rPr>
              <a:t>blocking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injection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attacks.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184" y="259079"/>
            <a:ext cx="849020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67836"/>
            <a:ext cx="8021320" cy="38296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290" dirty="0">
                <a:latin typeface="Trebuchet MS"/>
                <a:cs typeface="Trebuchet MS"/>
              </a:rPr>
              <a:t>1. </a:t>
            </a:r>
            <a:r>
              <a:rPr sz="3200" b="1" spc="-190" dirty="0">
                <a:latin typeface="Trebuchet MS"/>
                <a:cs typeface="Trebuchet MS"/>
              </a:rPr>
              <a:t>Comprehensive </a:t>
            </a:r>
            <a:r>
              <a:rPr sz="3200" b="1" spc="-150" dirty="0">
                <a:latin typeface="Trebuchet MS"/>
                <a:cs typeface="Trebuchet MS"/>
              </a:rPr>
              <a:t>data</a:t>
            </a:r>
            <a:r>
              <a:rPr sz="3200" b="1" spc="-310" dirty="0">
                <a:latin typeface="Trebuchet MS"/>
                <a:cs typeface="Trebuchet MS"/>
              </a:rPr>
              <a:t> </a:t>
            </a:r>
            <a:r>
              <a:rPr sz="3200" b="1" spc="-175" dirty="0">
                <a:latin typeface="Trebuchet MS"/>
                <a:cs typeface="Trebuchet MS"/>
              </a:rPr>
              <a:t>sanitization</a:t>
            </a:r>
            <a:endParaRPr sz="32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Web </a:t>
            </a:r>
            <a:r>
              <a:rPr sz="3200" spc="-150" dirty="0">
                <a:latin typeface="Arial"/>
                <a:cs typeface="Arial"/>
              </a:rPr>
              <a:t>sites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20" dirty="0">
                <a:latin typeface="Arial"/>
                <a:cs typeface="Arial"/>
              </a:rPr>
              <a:t>filter </a:t>
            </a:r>
            <a:r>
              <a:rPr sz="3200" i="1" spc="-210" dirty="0">
                <a:latin typeface="Trebuchet MS"/>
                <a:cs typeface="Trebuchet MS"/>
              </a:rPr>
              <a:t>all </a:t>
            </a:r>
            <a:r>
              <a:rPr sz="3200" spc="-150" dirty="0">
                <a:latin typeface="Arial"/>
                <a:cs typeface="Arial"/>
              </a:rPr>
              <a:t>user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example, </a:t>
            </a:r>
            <a:r>
              <a:rPr sz="3200" spc="-100" dirty="0">
                <a:latin typeface="Arial"/>
                <a:cs typeface="Arial"/>
              </a:rPr>
              <a:t>e-mail </a:t>
            </a:r>
            <a:r>
              <a:rPr sz="3200" spc="-204" dirty="0">
                <a:latin typeface="Arial"/>
                <a:cs typeface="Arial"/>
              </a:rPr>
              <a:t>addresses </a:t>
            </a:r>
            <a:r>
              <a:rPr sz="3200" spc="-125" dirty="0">
                <a:latin typeface="Arial"/>
                <a:cs typeface="Arial"/>
              </a:rPr>
              <a:t>should </a:t>
            </a:r>
            <a:r>
              <a:rPr sz="3200" spc="-150" dirty="0">
                <a:latin typeface="Arial"/>
                <a:cs typeface="Arial"/>
              </a:rPr>
              <a:t>be  </a:t>
            </a:r>
            <a:r>
              <a:rPr sz="3200" spc="-25" dirty="0">
                <a:latin typeface="Arial"/>
                <a:cs typeface="Arial"/>
              </a:rPr>
              <a:t>filtered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allow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only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characters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allowed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100" dirty="0">
                <a:latin typeface="Arial"/>
                <a:cs typeface="Arial"/>
              </a:rPr>
              <a:t>e-mail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address.</a:t>
            </a:r>
            <a:endParaRPr sz="3200" dirty="0">
              <a:latin typeface="Arial"/>
              <a:cs typeface="Arial"/>
            </a:endParaRPr>
          </a:p>
          <a:p>
            <a:pPr marL="355600" marR="857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447040" algn="l"/>
                <a:tab pos="447675" algn="l"/>
              </a:tabLst>
            </a:pPr>
            <a:r>
              <a:rPr sz="3200" spc="-85" dirty="0">
                <a:latin typeface="Arial"/>
                <a:cs typeface="Arial"/>
              </a:rPr>
              <a:t>Its </a:t>
            </a: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 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50" dirty="0" smtClean="0">
                <a:latin typeface="Arial"/>
                <a:cs typeface="Arial"/>
              </a:rPr>
              <a:t>injection </a:t>
            </a:r>
            <a:r>
              <a:rPr sz="3200" spc="-190" dirty="0">
                <a:latin typeface="Arial"/>
                <a:cs typeface="Arial"/>
              </a:rPr>
              <a:t>defenses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catch </a:t>
            </a:r>
            <a:r>
              <a:rPr sz="3200" spc="-105" dirty="0">
                <a:latin typeface="Arial"/>
                <a:cs typeface="Arial"/>
              </a:rPr>
              <a:t>most  </a:t>
            </a:r>
            <a:r>
              <a:rPr sz="3200" spc="-70" dirty="0">
                <a:latin typeface="Arial"/>
                <a:cs typeface="Arial"/>
              </a:rPr>
              <a:t>attempts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210" dirty="0">
                <a:latin typeface="Arial"/>
                <a:cs typeface="Arial"/>
              </a:rPr>
              <a:t>sneak </a:t>
            </a: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 </a:t>
            </a:r>
            <a:r>
              <a:rPr sz="3200" spc="-70" dirty="0" smtClean="0">
                <a:latin typeface="Arial"/>
                <a:cs typeface="Arial"/>
              </a:rPr>
              <a:t>through </a:t>
            </a:r>
            <a:r>
              <a:rPr sz="3200" spc="-110" dirty="0">
                <a:latin typeface="Arial"/>
                <a:cs typeface="Arial"/>
              </a:rPr>
              <a:t>web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channels.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184" y="259079"/>
            <a:ext cx="849020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67836"/>
            <a:ext cx="7680959" cy="32442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290" dirty="0">
                <a:latin typeface="Trebuchet MS"/>
                <a:cs typeface="Trebuchet MS"/>
              </a:rPr>
              <a:t>2. </a:t>
            </a:r>
            <a:r>
              <a:rPr sz="3200" b="1" spc="-135" dirty="0">
                <a:latin typeface="Trebuchet MS"/>
                <a:cs typeface="Trebuchet MS"/>
              </a:rPr>
              <a:t>Use </a:t>
            </a:r>
            <a:r>
              <a:rPr sz="3200" b="1" spc="-125" dirty="0">
                <a:latin typeface="Trebuchet MS"/>
                <a:cs typeface="Trebuchet MS"/>
              </a:rPr>
              <a:t>a </a:t>
            </a:r>
            <a:r>
              <a:rPr sz="3200" b="1" spc="-175" dirty="0">
                <a:latin typeface="Trebuchet MS"/>
                <a:cs typeface="Trebuchet MS"/>
              </a:rPr>
              <a:t>web </a:t>
            </a:r>
            <a:r>
              <a:rPr sz="3200" b="1" spc="-165" dirty="0">
                <a:latin typeface="Trebuchet MS"/>
                <a:cs typeface="Trebuchet MS"/>
              </a:rPr>
              <a:t>application</a:t>
            </a:r>
            <a:r>
              <a:rPr sz="3200" b="1" spc="-565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firewall</a:t>
            </a:r>
            <a:endParaRPr sz="3200">
              <a:latin typeface="Trebuchet MS"/>
              <a:cs typeface="Trebuchet MS"/>
            </a:endParaRPr>
          </a:p>
          <a:p>
            <a:pPr marL="355600" marR="23749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popular </a:t>
            </a:r>
            <a:r>
              <a:rPr sz="3200" spc="-160" dirty="0">
                <a:latin typeface="Arial"/>
                <a:cs typeface="Arial"/>
              </a:rPr>
              <a:t>example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free, </a:t>
            </a:r>
            <a:r>
              <a:rPr sz="3200" spc="-120" dirty="0">
                <a:latin typeface="Arial"/>
                <a:cs typeface="Arial"/>
              </a:rPr>
              <a:t>open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source  </a:t>
            </a:r>
            <a:r>
              <a:rPr sz="3200" spc="-95" dirty="0">
                <a:latin typeface="Arial"/>
                <a:cs typeface="Arial"/>
              </a:rPr>
              <a:t>module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ModSecurity.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ModSecurity </a:t>
            </a:r>
            <a:r>
              <a:rPr sz="3200" spc="-125" dirty="0">
                <a:latin typeface="Arial"/>
                <a:cs typeface="Arial"/>
              </a:rPr>
              <a:t>provides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sophisticated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25" dirty="0">
                <a:latin typeface="Arial"/>
                <a:cs typeface="Arial"/>
              </a:rPr>
              <a:t>ever-evolving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set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rules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filter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potentially  </a:t>
            </a:r>
            <a:r>
              <a:rPr sz="3200" spc="-165" dirty="0">
                <a:latin typeface="Arial"/>
                <a:cs typeface="Arial"/>
              </a:rPr>
              <a:t>dangerous </a:t>
            </a:r>
            <a:r>
              <a:rPr sz="3200" spc="-110" dirty="0">
                <a:latin typeface="Arial"/>
                <a:cs typeface="Arial"/>
              </a:rPr>
              <a:t>web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requests.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184" y="259079"/>
            <a:ext cx="849020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51645"/>
            <a:ext cx="8058150" cy="48056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b="1" spc="-290" dirty="0">
                <a:latin typeface="Trebuchet MS"/>
                <a:cs typeface="Trebuchet MS"/>
              </a:rPr>
              <a:t>3. </a:t>
            </a:r>
            <a:r>
              <a:rPr sz="3200" b="1" spc="-210" dirty="0">
                <a:latin typeface="Trebuchet MS"/>
                <a:cs typeface="Trebuchet MS"/>
              </a:rPr>
              <a:t>Limit </a:t>
            </a:r>
            <a:r>
              <a:rPr sz="3200" b="1" spc="-150" dirty="0">
                <a:latin typeface="Trebuchet MS"/>
                <a:cs typeface="Trebuchet MS"/>
              </a:rPr>
              <a:t>database </a:t>
            </a:r>
            <a:r>
              <a:rPr sz="3200" b="1" spc="-175" dirty="0">
                <a:latin typeface="Trebuchet MS"/>
                <a:cs typeface="Trebuchet MS"/>
              </a:rPr>
              <a:t>privileges by</a:t>
            </a:r>
            <a:r>
              <a:rPr sz="3200" b="1" spc="-525" dirty="0">
                <a:latin typeface="Trebuchet MS"/>
                <a:cs typeface="Trebuchet MS"/>
              </a:rPr>
              <a:t> </a:t>
            </a:r>
            <a:r>
              <a:rPr sz="3200" b="1" spc="-220" dirty="0">
                <a:latin typeface="Trebuchet MS"/>
                <a:cs typeface="Trebuchet MS"/>
              </a:rPr>
              <a:t>context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Create </a:t>
            </a:r>
            <a:r>
              <a:rPr sz="3200" spc="-30" dirty="0">
                <a:latin typeface="Arial"/>
                <a:cs typeface="Arial"/>
              </a:rPr>
              <a:t>multiple </a:t>
            </a:r>
            <a:r>
              <a:rPr sz="3200" spc="-170" dirty="0">
                <a:latin typeface="Arial"/>
                <a:cs typeface="Arial"/>
              </a:rPr>
              <a:t>database </a:t>
            </a:r>
            <a:r>
              <a:rPr sz="3200" spc="-150" dirty="0">
                <a:latin typeface="Arial"/>
                <a:cs typeface="Arial"/>
              </a:rPr>
              <a:t>user </a:t>
            </a:r>
            <a:r>
              <a:rPr sz="3200" spc="-155" dirty="0">
                <a:latin typeface="Arial"/>
                <a:cs typeface="Arial"/>
              </a:rPr>
              <a:t>accounts </a:t>
            </a:r>
            <a:r>
              <a:rPr sz="3200" spc="20" dirty="0">
                <a:latin typeface="Arial"/>
                <a:cs typeface="Arial"/>
              </a:rPr>
              <a:t>with 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minimum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levels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privilege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their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40" dirty="0">
                <a:latin typeface="Arial"/>
                <a:cs typeface="Arial"/>
              </a:rPr>
              <a:t>usage  </a:t>
            </a:r>
            <a:r>
              <a:rPr sz="3200" spc="-85" dirty="0">
                <a:latin typeface="Arial"/>
                <a:cs typeface="Arial"/>
              </a:rPr>
              <a:t>environment.</a:t>
            </a:r>
            <a:endParaRPr sz="3200">
              <a:latin typeface="Arial"/>
              <a:cs typeface="Arial"/>
            </a:endParaRPr>
          </a:p>
          <a:p>
            <a:pPr marL="355600" marR="269240" indent="-342900">
              <a:lnSpc>
                <a:spcPct val="9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example,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100" dirty="0">
                <a:latin typeface="Arial"/>
                <a:cs typeface="Arial"/>
              </a:rPr>
              <a:t>behind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login </a:t>
            </a:r>
            <a:r>
              <a:rPr sz="3200" spc="-204" dirty="0">
                <a:latin typeface="Arial"/>
                <a:cs typeface="Arial"/>
              </a:rPr>
              <a:t>page  </a:t>
            </a:r>
            <a:r>
              <a:rPr sz="3200" spc="-125" dirty="0">
                <a:latin typeface="Arial"/>
                <a:cs typeface="Arial"/>
              </a:rPr>
              <a:t>should </a:t>
            </a:r>
            <a:r>
              <a:rPr sz="3200" spc="-100" dirty="0">
                <a:latin typeface="Arial"/>
                <a:cs typeface="Arial"/>
              </a:rPr>
              <a:t>query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database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30" dirty="0">
                <a:latin typeface="Arial"/>
                <a:cs typeface="Arial"/>
              </a:rPr>
              <a:t>account  </a:t>
            </a:r>
            <a:r>
              <a:rPr sz="3200" spc="-30" dirty="0">
                <a:latin typeface="Arial"/>
                <a:cs typeface="Arial"/>
              </a:rPr>
              <a:t>limited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85" dirty="0">
                <a:latin typeface="Arial"/>
                <a:cs typeface="Arial"/>
              </a:rPr>
              <a:t>relevent </a:t>
            </a:r>
            <a:r>
              <a:rPr sz="3200" spc="-110" dirty="0">
                <a:latin typeface="Arial"/>
                <a:cs typeface="Arial"/>
              </a:rPr>
              <a:t>credentials </a:t>
            </a:r>
            <a:r>
              <a:rPr sz="3200" spc="-7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  <a:p>
            <a:pPr marL="355600" marR="36195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This way,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breach </a:t>
            </a:r>
            <a:r>
              <a:rPr sz="3200" spc="-70" dirty="0">
                <a:latin typeface="Arial"/>
                <a:cs typeface="Arial"/>
              </a:rPr>
              <a:t>through </a:t>
            </a:r>
            <a:r>
              <a:rPr sz="3200" spc="-60" dirty="0">
                <a:latin typeface="Arial"/>
                <a:cs typeface="Arial"/>
              </a:rPr>
              <a:t>this </a:t>
            </a:r>
            <a:r>
              <a:rPr sz="3200" spc="-135" dirty="0">
                <a:latin typeface="Arial"/>
                <a:cs typeface="Arial"/>
              </a:rPr>
              <a:t>channel  </a:t>
            </a:r>
            <a:r>
              <a:rPr sz="3200" spc="-105" dirty="0">
                <a:latin typeface="Arial"/>
                <a:cs typeface="Arial"/>
              </a:rPr>
              <a:t>cannot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55" dirty="0">
                <a:latin typeface="Arial"/>
                <a:cs typeface="Arial"/>
              </a:rPr>
              <a:t>leveraged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compromise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entire  </a:t>
            </a:r>
            <a:r>
              <a:rPr sz="3200" spc="-160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184" y="259079"/>
            <a:ext cx="849020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5749"/>
            <a:ext cx="3745229" cy="405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4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90" dirty="0">
                <a:latin typeface="Arial"/>
                <a:cs typeface="Arial"/>
              </a:rPr>
              <a:t>Attack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Intent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80" dirty="0">
                <a:latin typeface="Arial"/>
                <a:cs typeface="Arial"/>
              </a:rPr>
              <a:t>Real </a:t>
            </a:r>
            <a:r>
              <a:rPr sz="2200" spc="-60" dirty="0">
                <a:latin typeface="Arial"/>
                <a:cs typeface="Arial"/>
              </a:rPr>
              <a:t>World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Examples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05" dirty="0">
                <a:latin typeface="Arial"/>
                <a:cs typeface="Arial"/>
              </a:rPr>
              <a:t>How </a:t>
            </a:r>
            <a:r>
              <a:rPr sz="2200" spc="-335" dirty="0" smtClean="0">
                <a:latin typeface="Arial"/>
                <a:cs typeface="Arial"/>
              </a:rPr>
              <a:t>S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335" dirty="0" smtClean="0">
                <a:latin typeface="Arial"/>
                <a:cs typeface="Arial"/>
              </a:rPr>
              <a:t>Q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335" dirty="0" smtClean="0">
                <a:latin typeface="Arial"/>
                <a:cs typeface="Arial"/>
              </a:rPr>
              <a:t>L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335" dirty="0" smtClean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Injection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works</a:t>
            </a:r>
            <a:r>
              <a:rPr sz="2200" spc="-110" dirty="0" smtClean="0"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75" dirty="0">
                <a:latin typeface="Arial"/>
                <a:cs typeface="Arial"/>
              </a:rPr>
              <a:t>Impact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335" dirty="0" smtClean="0">
                <a:latin typeface="Arial"/>
                <a:cs typeface="Arial"/>
              </a:rPr>
              <a:t>S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335" dirty="0" smtClean="0">
                <a:latin typeface="Arial"/>
                <a:cs typeface="Arial"/>
              </a:rPr>
              <a:t>Q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335" dirty="0" smtClean="0">
                <a:latin typeface="Arial"/>
                <a:cs typeface="Arial"/>
              </a:rPr>
              <a:t>L</a:t>
            </a:r>
            <a:r>
              <a:rPr lang="en-IN" sz="2200" spc="-335" dirty="0" smtClean="0">
                <a:latin typeface="Arial"/>
                <a:cs typeface="Arial"/>
              </a:rPr>
              <a:t> </a:t>
            </a:r>
            <a:r>
              <a:rPr sz="2200" spc="-265" dirty="0" smtClean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injection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185" dirty="0">
                <a:latin typeface="Arial"/>
                <a:cs typeface="Arial"/>
              </a:rPr>
              <a:t>Types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5" dirty="0" smtClean="0">
                <a:latin typeface="Arial"/>
                <a:cs typeface="Arial"/>
              </a:rPr>
              <a:t>attacks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100" spc="-130" dirty="0" smtClean="0">
                <a:latin typeface="Arial"/>
                <a:cs typeface="Arial"/>
              </a:rPr>
              <a:t>Defense </a:t>
            </a:r>
            <a:r>
              <a:rPr sz="2100" spc="-114" dirty="0" smtClean="0">
                <a:latin typeface="Arial"/>
                <a:cs typeface="Arial"/>
              </a:rPr>
              <a:t>Against</a:t>
            </a:r>
            <a:r>
              <a:rPr lang="en-IN" sz="2100" spc="-114" dirty="0" smtClean="0">
                <a:latin typeface="Arial"/>
                <a:cs typeface="Arial"/>
              </a:rPr>
              <a:t> </a:t>
            </a:r>
            <a:r>
              <a:rPr sz="2100" spc="-335" dirty="0" smtClean="0">
                <a:latin typeface="Arial"/>
                <a:cs typeface="Arial"/>
              </a:rPr>
              <a:t>S</a:t>
            </a:r>
            <a:r>
              <a:rPr lang="en-IN" sz="2100" spc="-335" dirty="0" smtClean="0">
                <a:latin typeface="Arial"/>
                <a:cs typeface="Arial"/>
              </a:rPr>
              <a:t> </a:t>
            </a:r>
            <a:r>
              <a:rPr sz="2100" spc="-335" dirty="0" smtClean="0">
                <a:latin typeface="Arial"/>
                <a:cs typeface="Arial"/>
              </a:rPr>
              <a:t>Q</a:t>
            </a:r>
            <a:r>
              <a:rPr lang="en-IN" sz="2100" spc="-335" dirty="0" smtClean="0">
                <a:latin typeface="Arial"/>
                <a:cs typeface="Arial"/>
              </a:rPr>
              <a:t> </a:t>
            </a:r>
            <a:r>
              <a:rPr sz="2100" spc="-335" dirty="0" smtClean="0">
                <a:latin typeface="Arial"/>
                <a:cs typeface="Arial"/>
              </a:rPr>
              <a:t>L</a:t>
            </a:r>
            <a:r>
              <a:rPr sz="2100" spc="-140" dirty="0" smtClean="0">
                <a:latin typeface="Arial"/>
                <a:cs typeface="Arial"/>
              </a:rPr>
              <a:t> </a:t>
            </a:r>
            <a:r>
              <a:rPr sz="2100" spc="-45" dirty="0" smtClean="0">
                <a:latin typeface="Arial"/>
                <a:cs typeface="Arial"/>
              </a:rPr>
              <a:t>Injection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20" dirty="0">
                <a:latin typeface="Arial"/>
                <a:cs typeface="Arial"/>
              </a:rPr>
              <a:t>Conclusion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2023" y="5373623"/>
            <a:ext cx="1331975" cy="14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60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9808"/>
            <a:ext cx="803275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13105">
              <a:lnSpc>
                <a:spcPct val="100000"/>
              </a:lnSpc>
              <a:spcBef>
                <a:spcPts val="105"/>
              </a:spcBef>
            </a:pPr>
            <a:r>
              <a:rPr sz="3200" b="1" spc="-290" dirty="0">
                <a:latin typeface="Trebuchet MS"/>
                <a:cs typeface="Trebuchet MS"/>
              </a:rPr>
              <a:t>4. </a:t>
            </a:r>
            <a:r>
              <a:rPr sz="3200" b="1" spc="-150" dirty="0">
                <a:latin typeface="Trebuchet MS"/>
                <a:cs typeface="Trebuchet MS"/>
              </a:rPr>
              <a:t>Avoid </a:t>
            </a:r>
            <a:r>
              <a:rPr sz="3200" b="1" spc="-180" dirty="0">
                <a:latin typeface="Trebuchet MS"/>
                <a:cs typeface="Trebuchet MS"/>
              </a:rPr>
              <a:t>constructing </a:t>
            </a:r>
            <a:r>
              <a:rPr sz="3200" b="1" spc="-204" dirty="0">
                <a:latin typeface="Trebuchet MS"/>
                <a:cs typeface="Trebuchet MS"/>
              </a:rPr>
              <a:t>SQL </a:t>
            </a:r>
            <a:r>
              <a:rPr sz="3200" b="1" spc="-190" dirty="0">
                <a:latin typeface="Trebuchet MS"/>
                <a:cs typeface="Trebuchet MS"/>
              </a:rPr>
              <a:t>queries </a:t>
            </a:r>
            <a:r>
              <a:rPr sz="3200" b="1" spc="-160" dirty="0">
                <a:latin typeface="Trebuchet MS"/>
                <a:cs typeface="Trebuchet MS"/>
              </a:rPr>
              <a:t>with</a:t>
            </a:r>
            <a:r>
              <a:rPr sz="3200" b="1" spc="-570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user  </a:t>
            </a:r>
            <a:r>
              <a:rPr sz="3200" b="1" spc="-165" dirty="0">
                <a:latin typeface="Trebuchet MS"/>
                <a:cs typeface="Trebuchet MS"/>
              </a:rPr>
              <a:t>input</a:t>
            </a:r>
            <a:endParaRPr sz="32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0" dirty="0">
                <a:latin typeface="Arial"/>
                <a:cs typeface="Arial"/>
              </a:rPr>
              <a:t>Even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95" dirty="0">
                <a:latin typeface="Arial"/>
                <a:cs typeface="Arial"/>
              </a:rPr>
              <a:t>sanitization </a:t>
            </a:r>
            <a:r>
              <a:rPr sz="3200" spc="-80" dirty="0">
                <a:latin typeface="Arial"/>
                <a:cs typeface="Arial"/>
              </a:rPr>
              <a:t>routines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flawed.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Using </a:t>
            </a: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95" dirty="0">
                <a:latin typeface="Arial"/>
                <a:cs typeface="Arial"/>
              </a:rPr>
              <a:t>binding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10" dirty="0">
                <a:latin typeface="Arial"/>
                <a:cs typeface="Arial"/>
              </a:rPr>
              <a:t>prepared 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00" dirty="0">
                <a:latin typeface="Arial"/>
                <a:cs typeface="Arial"/>
              </a:rPr>
              <a:t>stored </a:t>
            </a:r>
            <a:r>
              <a:rPr sz="3200" spc="-135" dirty="0">
                <a:latin typeface="Arial"/>
                <a:cs typeface="Arial"/>
              </a:rPr>
              <a:t>procedures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0" dirty="0">
                <a:latin typeface="Arial"/>
                <a:cs typeface="Arial"/>
              </a:rPr>
              <a:t>much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safer  </a:t>
            </a:r>
            <a:r>
              <a:rPr sz="3200" spc="-65" dirty="0">
                <a:latin typeface="Arial"/>
                <a:cs typeface="Arial"/>
              </a:rPr>
              <a:t>than </a:t>
            </a:r>
            <a:r>
              <a:rPr sz="3200" spc="-95" dirty="0">
                <a:latin typeface="Arial"/>
                <a:cs typeface="Arial"/>
              </a:rPr>
              <a:t>constructing </a:t>
            </a:r>
            <a:r>
              <a:rPr sz="3200" dirty="0">
                <a:latin typeface="Arial"/>
                <a:cs typeface="Arial"/>
              </a:rPr>
              <a:t>full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queries.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184" y="259079"/>
            <a:ext cx="849020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6350"/>
            <a:ext cx="7946390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3051175" algn="l"/>
              </a:tabLst>
            </a:pP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</a:t>
            </a:r>
            <a:r>
              <a:rPr sz="3200" spc="-160" dirty="0" smtClean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injection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	</a:t>
            </a:r>
            <a:r>
              <a:rPr sz="3200" spc="-95" dirty="0">
                <a:latin typeface="Arial"/>
                <a:cs typeface="Arial"/>
              </a:rPr>
              <a:t>technique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80" dirty="0">
                <a:latin typeface="Arial"/>
                <a:cs typeface="Arial"/>
              </a:rPr>
              <a:t>exploiting  </a:t>
            </a:r>
            <a:r>
              <a:rPr sz="3200" spc="-105" dirty="0">
                <a:latin typeface="Arial"/>
                <a:cs typeface="Arial"/>
              </a:rPr>
              <a:t>applications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65" dirty="0">
                <a:latin typeface="Arial"/>
                <a:cs typeface="Arial"/>
              </a:rPr>
              <a:t>relational </a:t>
            </a:r>
            <a:r>
              <a:rPr sz="3200" spc="-190" dirty="0">
                <a:latin typeface="Arial"/>
                <a:cs typeface="Arial"/>
              </a:rPr>
              <a:t>databases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300" dirty="0" smtClean="0">
                <a:latin typeface="Arial"/>
                <a:cs typeface="Arial"/>
              </a:rPr>
              <a:t>a</a:t>
            </a:r>
            <a:r>
              <a:rPr lang="en-IN" sz="3200" spc="-300" dirty="0" smtClean="0">
                <a:latin typeface="Arial"/>
                <a:cs typeface="Arial"/>
              </a:rPr>
              <a:t>t</a:t>
            </a:r>
            <a:r>
              <a:rPr sz="3200" spc="-300" dirty="0" smtClean="0">
                <a:latin typeface="Arial"/>
                <a:cs typeface="Arial"/>
              </a:rPr>
              <a:t>  </a:t>
            </a:r>
            <a:r>
              <a:rPr sz="3200" spc="-5" dirty="0">
                <a:latin typeface="Arial"/>
                <a:cs typeface="Arial"/>
              </a:rPr>
              <a:t>their </a:t>
            </a:r>
            <a:r>
              <a:rPr sz="3200" spc="-190" dirty="0">
                <a:latin typeface="Arial"/>
                <a:cs typeface="Arial"/>
              </a:rPr>
              <a:t>back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end.</a:t>
            </a:r>
            <a:endParaRPr sz="3200" dirty="0">
              <a:latin typeface="Arial"/>
              <a:cs typeface="Arial"/>
            </a:endParaRPr>
          </a:p>
          <a:p>
            <a:pPr marL="355600" marR="5835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Applications </a:t>
            </a:r>
            <a:r>
              <a:rPr sz="3200" spc="-175" dirty="0">
                <a:latin typeface="Arial"/>
                <a:cs typeface="Arial"/>
              </a:rPr>
              <a:t>compose </a:t>
            </a: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statements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85" dirty="0">
                <a:latin typeface="Arial"/>
                <a:cs typeface="Arial"/>
              </a:rPr>
              <a:t>send </a:t>
            </a:r>
            <a:r>
              <a:rPr sz="3200" spc="30" dirty="0">
                <a:latin typeface="Arial"/>
                <a:cs typeface="Arial"/>
              </a:rPr>
              <a:t>to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database.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80" dirty="0" smtClean="0">
                <a:latin typeface="Arial"/>
                <a:cs typeface="Arial"/>
              </a:rPr>
              <a:t>S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Q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480" dirty="0" smtClean="0">
                <a:latin typeface="Arial"/>
                <a:cs typeface="Arial"/>
              </a:rPr>
              <a:t>L </a:t>
            </a:r>
            <a:r>
              <a:rPr lang="en-IN" sz="3200" spc="-480" dirty="0" smtClean="0">
                <a:latin typeface="Arial"/>
                <a:cs typeface="Arial"/>
              </a:rPr>
              <a:t> </a:t>
            </a:r>
            <a:r>
              <a:rPr sz="3200" spc="-55" dirty="0" smtClean="0">
                <a:latin typeface="Arial"/>
                <a:cs typeface="Arial"/>
              </a:rPr>
              <a:t>injection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0" dirty="0">
                <a:latin typeface="Arial"/>
                <a:cs typeface="Arial"/>
              </a:rPr>
              <a:t>fact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65" dirty="0">
                <a:latin typeface="Arial"/>
                <a:cs typeface="Arial"/>
              </a:rPr>
              <a:t>many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35" dirty="0">
                <a:latin typeface="Arial"/>
                <a:cs typeface="Arial"/>
              </a:rPr>
              <a:t>these  </a:t>
            </a:r>
            <a:r>
              <a:rPr sz="3200" spc="-105" dirty="0">
                <a:latin typeface="Arial"/>
                <a:cs typeface="Arial"/>
              </a:rPr>
              <a:t>applications </a:t>
            </a:r>
            <a:r>
              <a:rPr sz="3200" spc="-135" dirty="0">
                <a:latin typeface="Arial"/>
                <a:cs typeface="Arial"/>
              </a:rPr>
              <a:t>concatenate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0" dirty="0">
                <a:solidFill>
                  <a:srgbClr val="C0504D"/>
                </a:solidFill>
                <a:latin typeface="Arial"/>
                <a:cs typeface="Arial"/>
              </a:rPr>
              <a:t>fixed </a:t>
            </a:r>
            <a:r>
              <a:rPr sz="3200" spc="-35" dirty="0">
                <a:solidFill>
                  <a:srgbClr val="C0504D"/>
                </a:solidFill>
                <a:latin typeface="Arial"/>
                <a:cs typeface="Arial"/>
              </a:rPr>
              <a:t>part </a:t>
            </a:r>
            <a:r>
              <a:rPr sz="3200" spc="-5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3200" spc="-60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3200" spc="-484" dirty="0" smtClean="0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lang="en-IN" sz="3200" spc="-484" dirty="0" smtClean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3200" spc="-484" dirty="0" smtClean="0">
                <a:solidFill>
                  <a:srgbClr val="C0504D"/>
                </a:solidFill>
                <a:latin typeface="Arial"/>
                <a:cs typeface="Arial"/>
              </a:rPr>
              <a:t>QL  </a:t>
            </a:r>
            <a:r>
              <a:rPr sz="3200" spc="-90" dirty="0">
                <a:solidFill>
                  <a:srgbClr val="C0504D"/>
                </a:solidFill>
                <a:latin typeface="Arial"/>
                <a:cs typeface="Arial"/>
              </a:rPr>
              <a:t>statement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25" dirty="0">
                <a:solidFill>
                  <a:srgbClr val="C0504D"/>
                </a:solidFill>
                <a:latin typeface="Arial"/>
                <a:cs typeface="Arial"/>
              </a:rPr>
              <a:t>user-supplied data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05" dirty="0">
                <a:latin typeface="Arial"/>
                <a:cs typeface="Arial"/>
              </a:rPr>
              <a:t>forms  </a:t>
            </a:r>
            <a:r>
              <a:rPr sz="3200" spc="-440" dirty="0" smtClean="0">
                <a:latin typeface="Arial"/>
                <a:cs typeface="Arial"/>
              </a:rPr>
              <a:t>W</a:t>
            </a:r>
            <a:r>
              <a:rPr lang="en-IN" sz="3200" spc="-440" dirty="0" smtClean="0">
                <a:latin typeface="Arial"/>
                <a:cs typeface="Arial"/>
              </a:rPr>
              <a:t> </a:t>
            </a:r>
            <a:r>
              <a:rPr sz="3200" spc="-440" dirty="0" smtClean="0">
                <a:latin typeface="Arial"/>
                <a:cs typeface="Arial"/>
              </a:rPr>
              <a:t>H</a:t>
            </a:r>
            <a:r>
              <a:rPr lang="en-IN" sz="3200" spc="-440" dirty="0" smtClean="0">
                <a:latin typeface="Arial"/>
                <a:cs typeface="Arial"/>
              </a:rPr>
              <a:t> </a:t>
            </a:r>
            <a:r>
              <a:rPr sz="3200" spc="-440" dirty="0" smtClean="0">
                <a:latin typeface="Arial"/>
                <a:cs typeface="Arial"/>
              </a:rPr>
              <a:t>E</a:t>
            </a:r>
            <a:r>
              <a:rPr lang="en-IN" sz="3200" spc="-440" dirty="0" smtClean="0">
                <a:latin typeface="Arial"/>
                <a:cs typeface="Arial"/>
              </a:rPr>
              <a:t> </a:t>
            </a:r>
            <a:r>
              <a:rPr sz="3200" spc="-440" dirty="0" smtClean="0">
                <a:latin typeface="Arial"/>
                <a:cs typeface="Arial"/>
              </a:rPr>
              <a:t>R</a:t>
            </a:r>
            <a:r>
              <a:rPr lang="en-IN" sz="3200" spc="-440" dirty="0" smtClean="0">
                <a:latin typeface="Arial"/>
                <a:cs typeface="Arial"/>
              </a:rPr>
              <a:t> </a:t>
            </a:r>
            <a:r>
              <a:rPr sz="3200" spc="-440" dirty="0" smtClean="0">
                <a:latin typeface="Arial"/>
                <a:cs typeface="Arial"/>
              </a:rPr>
              <a:t>E </a:t>
            </a:r>
            <a:r>
              <a:rPr sz="3200" spc="-130" dirty="0">
                <a:latin typeface="Arial"/>
                <a:cs typeface="Arial"/>
              </a:rPr>
              <a:t>predicates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65" dirty="0">
                <a:latin typeface="Arial"/>
                <a:cs typeface="Arial"/>
              </a:rPr>
              <a:t>additional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sub-queries.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7707" y="464819"/>
            <a:ext cx="3131820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5578"/>
            <a:ext cx="7962265" cy="48723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902969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90" dirty="0">
                <a:latin typeface="Arial"/>
                <a:cs typeface="Arial"/>
              </a:rPr>
              <a:t>technique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90" dirty="0">
                <a:latin typeface="Arial"/>
                <a:cs typeface="Arial"/>
              </a:rPr>
              <a:t>based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malformed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user-  </a:t>
            </a:r>
            <a:r>
              <a:rPr sz="3000" spc="-110" dirty="0">
                <a:latin typeface="Arial"/>
                <a:cs typeface="Arial"/>
              </a:rPr>
              <a:t>supplied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data</a:t>
            </a:r>
            <a:endParaRPr sz="3000" dirty="0">
              <a:latin typeface="Arial"/>
              <a:cs typeface="Arial"/>
            </a:endParaRPr>
          </a:p>
          <a:p>
            <a:pPr marL="355600" marR="334010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5" dirty="0">
                <a:latin typeface="Arial"/>
                <a:cs typeface="Arial"/>
              </a:rPr>
              <a:t>Transform </a:t>
            </a:r>
            <a:r>
              <a:rPr sz="3000" spc="-3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3000" spc="-85" dirty="0">
                <a:solidFill>
                  <a:srgbClr val="6F2F9F"/>
                </a:solidFill>
                <a:latin typeface="Arial"/>
                <a:cs typeface="Arial"/>
              </a:rPr>
              <a:t>innocent </a:t>
            </a:r>
            <a:r>
              <a:rPr sz="3000" spc="-45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n-IN" sz="3000" spc="-4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spc="-455" dirty="0" smtClean="0">
                <a:solidFill>
                  <a:srgbClr val="6F2F9F"/>
                </a:solidFill>
                <a:latin typeface="Arial"/>
                <a:cs typeface="Arial"/>
              </a:rPr>
              <a:t>Q</a:t>
            </a:r>
            <a:r>
              <a:rPr lang="en-IN" sz="3000" spc="-4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spc="-455" dirty="0" smtClean="0">
                <a:solidFill>
                  <a:srgbClr val="6F2F9F"/>
                </a:solidFill>
                <a:latin typeface="Arial"/>
                <a:cs typeface="Arial"/>
              </a:rPr>
              <a:t>L </a:t>
            </a:r>
            <a:r>
              <a:rPr sz="3000" spc="-160" dirty="0">
                <a:solidFill>
                  <a:srgbClr val="6F2F9F"/>
                </a:solidFill>
                <a:latin typeface="Arial"/>
                <a:cs typeface="Arial"/>
              </a:rPr>
              <a:t>calls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235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3000" spc="-114" dirty="0">
                <a:solidFill>
                  <a:srgbClr val="6F2F9F"/>
                </a:solidFill>
                <a:latin typeface="Arial"/>
                <a:cs typeface="Arial"/>
              </a:rPr>
              <a:t>malicious  call</a:t>
            </a:r>
            <a:endParaRPr sz="3000" dirty="0">
              <a:latin typeface="Arial"/>
              <a:cs typeface="Arial"/>
            </a:endParaRPr>
          </a:p>
          <a:p>
            <a:pPr marL="355600" marR="294005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85" dirty="0">
                <a:latin typeface="Arial"/>
                <a:cs typeface="Arial"/>
              </a:rPr>
              <a:t>Cause </a:t>
            </a:r>
            <a:r>
              <a:rPr sz="3000" spc="-95" dirty="0">
                <a:latin typeface="Arial"/>
                <a:cs typeface="Arial"/>
              </a:rPr>
              <a:t>unauthorized </a:t>
            </a:r>
            <a:r>
              <a:rPr sz="3000" spc="-229" dirty="0">
                <a:latin typeface="Arial"/>
                <a:cs typeface="Arial"/>
              </a:rPr>
              <a:t>access, </a:t>
            </a:r>
            <a:r>
              <a:rPr sz="3000" spc="-60" dirty="0">
                <a:latin typeface="Arial"/>
                <a:cs typeface="Arial"/>
              </a:rPr>
              <a:t>deletion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110" dirty="0">
                <a:latin typeface="Arial"/>
                <a:cs typeface="Arial"/>
              </a:rPr>
              <a:t>data,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or  </a:t>
            </a:r>
            <a:r>
              <a:rPr sz="3000" spc="25" dirty="0">
                <a:latin typeface="Arial"/>
                <a:cs typeface="Arial"/>
              </a:rPr>
              <a:t>theft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36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information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75" dirty="0">
                <a:latin typeface="Arial"/>
                <a:cs typeface="Arial"/>
              </a:rPr>
              <a:t>All </a:t>
            </a:r>
            <a:r>
              <a:rPr sz="3000" spc="-180" dirty="0">
                <a:latin typeface="Arial"/>
                <a:cs typeface="Arial"/>
              </a:rPr>
              <a:t>databases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65" dirty="0">
                <a:latin typeface="Arial"/>
                <a:cs typeface="Arial"/>
              </a:rPr>
              <a:t>target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445" dirty="0" smtClean="0">
                <a:latin typeface="Arial"/>
                <a:cs typeface="Arial"/>
              </a:rPr>
              <a:t>S</a:t>
            </a:r>
            <a:r>
              <a:rPr lang="en-IN" sz="3000" spc="-445" dirty="0" smtClean="0">
                <a:latin typeface="Arial"/>
                <a:cs typeface="Arial"/>
              </a:rPr>
              <a:t> </a:t>
            </a:r>
            <a:r>
              <a:rPr sz="3000" spc="-445" dirty="0" smtClean="0">
                <a:latin typeface="Arial"/>
                <a:cs typeface="Arial"/>
              </a:rPr>
              <a:t>Q</a:t>
            </a:r>
            <a:r>
              <a:rPr lang="en-IN" sz="3000" spc="-445" dirty="0" smtClean="0">
                <a:latin typeface="Arial"/>
                <a:cs typeface="Arial"/>
              </a:rPr>
              <a:t> </a:t>
            </a:r>
            <a:r>
              <a:rPr sz="3000" spc="-445" dirty="0" smtClean="0">
                <a:latin typeface="Arial"/>
                <a:cs typeface="Arial"/>
              </a:rPr>
              <a:t>L </a:t>
            </a:r>
            <a:r>
              <a:rPr sz="3000" spc="-55" dirty="0">
                <a:latin typeface="Arial"/>
                <a:cs typeface="Arial"/>
              </a:rPr>
              <a:t>injection</a:t>
            </a:r>
            <a:r>
              <a:rPr sz="3000" spc="-5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  </a:t>
            </a:r>
            <a:r>
              <a:rPr sz="3000" spc="-65" dirty="0">
                <a:latin typeface="Arial"/>
                <a:cs typeface="Arial"/>
              </a:rPr>
              <a:t>all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00" dirty="0">
                <a:latin typeface="Arial"/>
                <a:cs typeface="Arial"/>
              </a:rPr>
              <a:t>vulnerable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60" dirty="0">
                <a:latin typeface="Arial"/>
                <a:cs typeface="Arial"/>
              </a:rPr>
              <a:t>this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technique.</a:t>
            </a:r>
            <a:endParaRPr sz="3000" dirty="0">
              <a:latin typeface="Arial"/>
              <a:cs typeface="Arial"/>
            </a:endParaRPr>
          </a:p>
          <a:p>
            <a:pPr marL="355600" marR="447040" indent="-342900">
              <a:lnSpc>
                <a:spcPts val="288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60" dirty="0">
                <a:latin typeface="Arial"/>
                <a:cs typeface="Arial"/>
              </a:rPr>
              <a:t>vulnerability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45" dirty="0">
                <a:latin typeface="Arial"/>
                <a:cs typeface="Arial"/>
              </a:rPr>
              <a:t>in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80" dirty="0">
                <a:latin typeface="Arial"/>
                <a:cs typeface="Arial"/>
              </a:rPr>
              <a:t>application </a:t>
            </a:r>
            <a:r>
              <a:rPr sz="3000" spc="-120" dirty="0">
                <a:latin typeface="Arial"/>
                <a:cs typeface="Arial"/>
              </a:rPr>
              <a:t>layer  </a:t>
            </a:r>
            <a:r>
              <a:rPr sz="3000" spc="-85" dirty="0">
                <a:latin typeface="Arial"/>
                <a:cs typeface="Arial"/>
              </a:rPr>
              <a:t>outside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database,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and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moment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80" dirty="0">
                <a:latin typeface="Arial"/>
                <a:cs typeface="Arial"/>
              </a:rPr>
              <a:t>application </a:t>
            </a:r>
            <a:r>
              <a:rPr sz="3000" spc="-225" dirty="0">
                <a:latin typeface="Arial"/>
                <a:cs typeface="Arial"/>
              </a:rPr>
              <a:t>has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00" dirty="0">
                <a:latin typeface="Arial"/>
                <a:cs typeface="Arial"/>
              </a:rPr>
              <a:t>connection </a:t>
            </a:r>
            <a:r>
              <a:rPr sz="3000" spc="-15" dirty="0">
                <a:latin typeface="Arial"/>
                <a:cs typeface="Arial"/>
              </a:rPr>
              <a:t>into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50" dirty="0">
                <a:latin typeface="Arial"/>
                <a:cs typeface="Arial"/>
              </a:rPr>
              <a:t>database.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7707" y="464819"/>
            <a:ext cx="3131820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2023" y="5353810"/>
            <a:ext cx="1331974" cy="1504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035" y="2228088"/>
            <a:ext cx="5440679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6350"/>
            <a:ext cx="766127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4" dirty="0">
                <a:latin typeface="Trebuchet MS"/>
                <a:cs typeface="Trebuchet MS"/>
              </a:rPr>
              <a:t>SQL </a:t>
            </a:r>
            <a:r>
              <a:rPr sz="3200" b="1" spc="-200" dirty="0">
                <a:latin typeface="Trebuchet MS"/>
                <a:cs typeface="Trebuchet MS"/>
              </a:rPr>
              <a:t>injection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b="1" spc="-200" dirty="0">
                <a:latin typeface="Trebuchet MS"/>
                <a:cs typeface="Trebuchet MS"/>
              </a:rPr>
              <a:t>injection </a:t>
            </a:r>
            <a:r>
              <a:rPr sz="3200" spc="-100" dirty="0">
                <a:latin typeface="Arial"/>
                <a:cs typeface="Arial"/>
              </a:rPr>
              <a:t>technique, 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30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attack </a:t>
            </a:r>
            <a:r>
              <a:rPr sz="3200" spc="-100" dirty="0">
                <a:latin typeface="Arial"/>
                <a:cs typeface="Arial"/>
              </a:rPr>
              <a:t>data-driven </a:t>
            </a:r>
            <a:r>
              <a:rPr sz="3200" spc="-110" dirty="0">
                <a:latin typeface="Arial"/>
                <a:cs typeface="Arial"/>
              </a:rPr>
              <a:t>applications,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20" dirty="0">
                <a:latin typeface="Arial"/>
                <a:cs typeface="Arial"/>
              </a:rPr>
              <a:t>malicious </a:t>
            </a:r>
            <a:r>
              <a:rPr sz="3200" b="1" spc="-140" dirty="0" smtClean="0">
                <a:latin typeface="Trebuchet MS"/>
                <a:cs typeface="Trebuchet MS"/>
              </a:rPr>
              <a:t>SQL</a:t>
            </a:r>
            <a:r>
              <a:rPr lang="en-IN" sz="3200" b="1" spc="-140" dirty="0" smtClean="0">
                <a:latin typeface="Trebuchet MS"/>
                <a:cs typeface="Trebuchet MS"/>
              </a:rPr>
              <a:t> </a:t>
            </a:r>
            <a:r>
              <a:rPr sz="3200" spc="-140" dirty="0" smtClean="0">
                <a:latin typeface="Arial"/>
                <a:cs typeface="Arial"/>
              </a:rPr>
              <a:t>statements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inserted 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45" dirty="0">
                <a:latin typeface="Arial"/>
                <a:cs typeface="Arial"/>
              </a:rPr>
              <a:t>entry </a:t>
            </a:r>
            <a:r>
              <a:rPr sz="3200" spc="-35" dirty="0">
                <a:latin typeface="Arial"/>
                <a:cs typeface="Arial"/>
              </a:rPr>
              <a:t>field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54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execution</a:t>
            </a:r>
            <a:endParaRPr sz="3200" dirty="0">
              <a:latin typeface="Arial"/>
              <a:cs typeface="Arial"/>
            </a:endParaRPr>
          </a:p>
          <a:p>
            <a:pPr marL="355600" marR="18732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attack </a:t>
            </a:r>
            <a:r>
              <a:rPr sz="3200" spc="-110" dirty="0">
                <a:latin typeface="Arial"/>
                <a:cs typeface="Arial"/>
              </a:rPr>
              <a:t>web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applications 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data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repository.</a:t>
            </a:r>
            <a:endParaRPr sz="3200" dirty="0">
              <a:latin typeface="Arial"/>
              <a:cs typeface="Arial"/>
            </a:endParaRPr>
          </a:p>
          <a:p>
            <a:pPr marL="355600" marR="492759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attacker </a:t>
            </a:r>
            <a:r>
              <a:rPr sz="3200" spc="-65" dirty="0">
                <a:latin typeface="Arial"/>
                <a:cs typeface="Arial"/>
              </a:rPr>
              <a:t>would </a:t>
            </a:r>
            <a:r>
              <a:rPr sz="3200" spc="-185" dirty="0">
                <a:latin typeface="Arial"/>
                <a:cs typeface="Arial"/>
              </a:rPr>
              <a:t>send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0" dirty="0">
                <a:latin typeface="Arial"/>
                <a:cs typeface="Arial"/>
              </a:rPr>
              <a:t>specially  </a:t>
            </a:r>
            <a:r>
              <a:rPr sz="3200" spc="-85" dirty="0">
                <a:latin typeface="Arial"/>
                <a:cs typeface="Arial"/>
              </a:rPr>
              <a:t>crafted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statement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65" dirty="0">
                <a:latin typeface="Arial"/>
                <a:cs typeface="Arial"/>
              </a:rPr>
              <a:t>is designed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spc="-229" dirty="0">
                <a:latin typeface="Arial"/>
                <a:cs typeface="Arial"/>
              </a:rPr>
              <a:t>cause </a:t>
            </a:r>
            <a:r>
              <a:rPr sz="3200" spc="-185" dirty="0">
                <a:latin typeface="Arial"/>
                <a:cs typeface="Arial"/>
              </a:rPr>
              <a:t>some </a:t>
            </a:r>
            <a:r>
              <a:rPr sz="3200" spc="-120" dirty="0">
                <a:latin typeface="Arial"/>
                <a:cs typeface="Arial"/>
              </a:rPr>
              <a:t>malicious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5704" y="537972"/>
            <a:ext cx="3560064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6350"/>
            <a:ext cx="7963534" cy="451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244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35" dirty="0">
                <a:latin typeface="Arial"/>
                <a:cs typeface="Arial"/>
              </a:rPr>
              <a:t>On </a:t>
            </a:r>
            <a:r>
              <a:rPr sz="3200" spc="-160" dirty="0">
                <a:latin typeface="Arial"/>
                <a:cs typeface="Arial"/>
              </a:rPr>
              <a:t>August </a:t>
            </a:r>
            <a:r>
              <a:rPr sz="3200" spc="-135" dirty="0">
                <a:latin typeface="Arial"/>
                <a:cs typeface="Arial"/>
              </a:rPr>
              <a:t>17, </a:t>
            </a:r>
            <a:r>
              <a:rPr sz="3200" spc="-145" dirty="0">
                <a:latin typeface="Arial"/>
                <a:cs typeface="Arial"/>
              </a:rPr>
              <a:t>2009,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United </a:t>
            </a:r>
            <a:r>
              <a:rPr sz="3200" spc="-200" dirty="0">
                <a:latin typeface="Arial"/>
                <a:cs typeface="Arial"/>
              </a:rPr>
              <a:t>States </a:t>
            </a:r>
            <a:r>
              <a:rPr sz="3200" spc="-185" dirty="0">
                <a:latin typeface="Arial"/>
                <a:cs typeface="Arial"/>
              </a:rPr>
              <a:t>Justice  </a:t>
            </a:r>
            <a:r>
              <a:rPr sz="3200" spc="-90" dirty="0">
                <a:latin typeface="Arial"/>
                <a:cs typeface="Arial"/>
              </a:rPr>
              <a:t>Department </a:t>
            </a:r>
            <a:r>
              <a:rPr sz="3200" spc="-165" dirty="0">
                <a:latin typeface="Arial"/>
                <a:cs typeface="Arial"/>
              </a:rPr>
              <a:t>charged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40" dirty="0">
                <a:latin typeface="Arial"/>
                <a:cs typeface="Arial"/>
              </a:rPr>
              <a:t>American </a:t>
            </a:r>
            <a:r>
              <a:rPr sz="3200" spc="-105" dirty="0">
                <a:latin typeface="Arial"/>
                <a:cs typeface="Arial"/>
              </a:rPr>
              <a:t>citizen  </a:t>
            </a:r>
            <a:r>
              <a:rPr sz="3200" spc="-55" dirty="0">
                <a:latin typeface="Arial"/>
                <a:cs typeface="Arial"/>
              </a:rPr>
              <a:t>Albert </a:t>
            </a:r>
            <a:r>
              <a:rPr sz="3200" spc="-229" dirty="0">
                <a:latin typeface="Arial"/>
                <a:cs typeface="Arial"/>
              </a:rPr>
              <a:t>Gonzalez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10" dirty="0">
                <a:latin typeface="Arial"/>
                <a:cs typeface="Arial"/>
              </a:rPr>
              <a:t>two </a:t>
            </a:r>
            <a:r>
              <a:rPr sz="3200" spc="-260" dirty="0">
                <a:latin typeface="Arial"/>
                <a:cs typeface="Arial"/>
              </a:rPr>
              <a:t>Russians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25" dirty="0">
                <a:latin typeface="Arial"/>
                <a:cs typeface="Arial"/>
              </a:rPr>
              <a:t>theft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60" dirty="0">
                <a:latin typeface="Arial"/>
                <a:cs typeface="Arial"/>
              </a:rPr>
              <a:t>130 </a:t>
            </a:r>
            <a:r>
              <a:rPr sz="3200" spc="-35" dirty="0">
                <a:latin typeface="Arial"/>
                <a:cs typeface="Arial"/>
              </a:rPr>
              <a:t>million </a:t>
            </a:r>
            <a:r>
              <a:rPr sz="3200" spc="-55" dirty="0">
                <a:latin typeface="Arial"/>
                <a:cs typeface="Arial"/>
              </a:rPr>
              <a:t>credit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card </a:t>
            </a:r>
            <a:r>
              <a:rPr sz="3200" spc="-140" dirty="0">
                <a:latin typeface="Arial"/>
                <a:cs typeface="Arial"/>
              </a:rPr>
              <a:t>numbers </a:t>
            </a:r>
            <a:r>
              <a:rPr sz="3200" spc="-165" dirty="0">
                <a:latin typeface="Arial"/>
                <a:cs typeface="Arial"/>
              </a:rPr>
              <a:t>using 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injection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attack.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In </a:t>
            </a:r>
            <a:r>
              <a:rPr sz="3200" spc="-160" dirty="0">
                <a:latin typeface="Arial"/>
                <a:cs typeface="Arial"/>
              </a:rPr>
              <a:t>2008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75" dirty="0">
                <a:latin typeface="Arial"/>
                <a:cs typeface="Arial"/>
              </a:rPr>
              <a:t>sweep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5" dirty="0">
                <a:latin typeface="Arial"/>
                <a:cs typeface="Arial"/>
              </a:rPr>
              <a:t>attacks </a:t>
            </a:r>
            <a:r>
              <a:rPr sz="3200" spc="-195" dirty="0">
                <a:latin typeface="Arial"/>
                <a:cs typeface="Arial"/>
              </a:rPr>
              <a:t>began </a:t>
            </a:r>
            <a:r>
              <a:rPr sz="3200" spc="-80" dirty="0">
                <a:latin typeface="Arial"/>
                <a:cs typeface="Arial"/>
              </a:rPr>
              <a:t>exploiting 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lang="en-IN" sz="3200" spc="-475" dirty="0" smtClean="0">
                <a:latin typeface="Arial"/>
                <a:cs typeface="Arial"/>
              </a:rPr>
              <a:t>S Q L</a:t>
            </a:r>
            <a:r>
              <a:rPr sz="3200" spc="-475" dirty="0" smtClean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injection </a:t>
            </a:r>
            <a:r>
              <a:rPr sz="3200" spc="-75" dirty="0">
                <a:latin typeface="Arial"/>
                <a:cs typeface="Arial"/>
              </a:rPr>
              <a:t>vulnerabilities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Microsoft's  </a:t>
            </a:r>
            <a:r>
              <a:rPr sz="3200" spc="-280" dirty="0">
                <a:latin typeface="Arial"/>
                <a:cs typeface="Arial"/>
              </a:rPr>
              <a:t>IIS </a:t>
            </a:r>
            <a:r>
              <a:rPr sz="3200" spc="-110" dirty="0">
                <a:latin typeface="Arial"/>
                <a:cs typeface="Arial"/>
              </a:rPr>
              <a:t>web </a:t>
            </a:r>
            <a:r>
              <a:rPr sz="3200" spc="-135" dirty="0">
                <a:latin typeface="Arial"/>
                <a:cs typeface="Arial"/>
              </a:rPr>
              <a:t>server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lang="en-IN" sz="3200" spc="-480" dirty="0" smtClean="0">
                <a:latin typeface="Arial"/>
                <a:cs typeface="Arial"/>
              </a:rPr>
              <a:t>S Q L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database </a:t>
            </a:r>
            <a:r>
              <a:rPr sz="3200" spc="-175" dirty="0">
                <a:latin typeface="Arial"/>
                <a:cs typeface="Arial"/>
              </a:rPr>
              <a:t>server. Over  </a:t>
            </a:r>
            <a:r>
              <a:rPr sz="3200" spc="-150" dirty="0">
                <a:latin typeface="Arial"/>
                <a:cs typeface="Arial"/>
              </a:rPr>
              <a:t>500,000 sites </a:t>
            </a:r>
            <a:r>
              <a:rPr sz="3200" spc="-100" dirty="0">
                <a:latin typeface="Arial"/>
                <a:cs typeface="Arial"/>
              </a:rPr>
              <a:t>were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exploited.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1911" y="391668"/>
            <a:ext cx="6003036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545"/>
            <a:ext cx="4746625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90" dirty="0">
                <a:latin typeface="Arial"/>
                <a:cs typeface="Arial"/>
              </a:rPr>
              <a:t>Determining </a:t>
            </a:r>
            <a:r>
              <a:rPr sz="2800" spc="-155" dirty="0">
                <a:latin typeface="Arial"/>
                <a:cs typeface="Arial"/>
              </a:rPr>
              <a:t>database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Extracting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Adding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75" dirty="0">
                <a:latin typeface="Arial"/>
                <a:cs typeface="Arial"/>
              </a:rPr>
              <a:t>modifying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95" dirty="0">
                <a:latin typeface="Arial"/>
                <a:cs typeface="Arial"/>
              </a:rPr>
              <a:t>Bypassing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authentication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0632" y="391668"/>
            <a:ext cx="3753612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6350"/>
            <a:ext cx="7903209" cy="5245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5115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35" dirty="0">
                <a:latin typeface="Arial"/>
                <a:cs typeface="Arial"/>
              </a:rPr>
              <a:t>ability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45" dirty="0">
                <a:latin typeface="Arial"/>
                <a:cs typeface="Arial"/>
              </a:rPr>
              <a:t>inject </a:t>
            </a: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commands </a:t>
            </a:r>
            <a:r>
              <a:rPr sz="3200" spc="-15" dirty="0">
                <a:latin typeface="Arial"/>
                <a:cs typeface="Arial"/>
              </a:rPr>
              <a:t>into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70" dirty="0">
                <a:latin typeface="Arial"/>
                <a:cs typeface="Arial"/>
              </a:rPr>
              <a:t>database </a:t>
            </a:r>
            <a:r>
              <a:rPr sz="3200" spc="-140" dirty="0">
                <a:latin typeface="Arial"/>
                <a:cs typeface="Arial"/>
              </a:rPr>
              <a:t>engine </a:t>
            </a:r>
            <a:r>
              <a:rPr sz="3200" spc="-70" dirty="0">
                <a:latin typeface="Arial"/>
                <a:cs typeface="Arial"/>
              </a:rPr>
              <a:t>through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30" dirty="0">
                <a:latin typeface="Arial"/>
                <a:cs typeface="Arial"/>
              </a:rPr>
              <a:t>existing  </a:t>
            </a:r>
            <a:r>
              <a:rPr sz="3200" spc="-85" dirty="0">
                <a:latin typeface="Arial"/>
                <a:cs typeface="Arial"/>
              </a:rPr>
              <a:t>application</a:t>
            </a:r>
            <a:endParaRPr sz="3200" dirty="0">
              <a:latin typeface="Arial"/>
              <a:cs typeface="Arial"/>
            </a:endParaRPr>
          </a:p>
          <a:p>
            <a:pPr marL="355600" marR="37655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3200" spc="-480" dirty="0" smtClean="0">
                <a:latin typeface="Arial"/>
                <a:cs typeface="Arial"/>
              </a:rPr>
              <a:t>S Q L </a:t>
            </a:r>
            <a:r>
              <a:rPr sz="3200" spc="-480" dirty="0" smtClean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injection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publicly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available  </a:t>
            </a:r>
            <a:r>
              <a:rPr sz="3200" spc="-90" dirty="0">
                <a:latin typeface="Arial"/>
                <a:cs typeface="Arial"/>
              </a:rPr>
              <a:t>fields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65" dirty="0">
                <a:latin typeface="Arial"/>
                <a:cs typeface="Arial"/>
              </a:rPr>
              <a:t>gain </a:t>
            </a:r>
            <a:r>
              <a:rPr sz="3200" spc="-45" dirty="0">
                <a:latin typeface="Arial"/>
                <a:cs typeface="Arial"/>
              </a:rPr>
              <a:t>entry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160" dirty="0">
                <a:latin typeface="Arial"/>
                <a:cs typeface="Arial"/>
              </a:rPr>
              <a:t>database.</a:t>
            </a:r>
            <a:endParaRPr sz="3200" dirty="0">
              <a:latin typeface="Arial"/>
              <a:cs typeface="Arial"/>
            </a:endParaRPr>
          </a:p>
          <a:p>
            <a:pPr marL="355600" marR="2413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20" dirty="0">
                <a:latin typeface="Arial"/>
                <a:cs typeface="Arial"/>
              </a:rPr>
              <a:t>done </a:t>
            </a:r>
            <a:r>
              <a:rPr sz="3200" spc="-125" dirty="0">
                <a:latin typeface="Arial"/>
                <a:cs typeface="Arial"/>
              </a:rPr>
              <a:t>by </a:t>
            </a:r>
            <a:r>
              <a:rPr sz="3200" spc="-85" dirty="0">
                <a:latin typeface="Arial"/>
                <a:cs typeface="Arial"/>
              </a:rPr>
              <a:t>entering </a:t>
            </a:r>
            <a:r>
              <a:rPr lang="en-IN" sz="3200" spc="-475" dirty="0" smtClean="0">
                <a:latin typeface="Arial"/>
                <a:cs typeface="Arial"/>
              </a:rPr>
              <a:t>S Q L </a:t>
            </a:r>
            <a:r>
              <a:rPr sz="3200" spc="-475" dirty="0" smtClean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commands </a:t>
            </a:r>
            <a:r>
              <a:rPr sz="3200" spc="-15" dirty="0">
                <a:latin typeface="Arial"/>
                <a:cs typeface="Arial"/>
              </a:rPr>
              <a:t>into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40" dirty="0">
                <a:latin typeface="Arial"/>
                <a:cs typeface="Arial"/>
              </a:rPr>
              <a:t>form </a:t>
            </a:r>
            <a:r>
              <a:rPr sz="3200" spc="-90" dirty="0">
                <a:latin typeface="Arial"/>
                <a:cs typeface="Arial"/>
              </a:rPr>
              <a:t>fields </a:t>
            </a:r>
            <a:r>
              <a:rPr sz="3200" spc="-125" dirty="0">
                <a:latin typeface="Arial"/>
                <a:cs typeface="Arial"/>
              </a:rPr>
              <a:t>instead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61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expected </a:t>
            </a:r>
            <a:r>
              <a:rPr sz="3200" spc="-125" dirty="0">
                <a:latin typeface="Arial"/>
                <a:cs typeface="Arial"/>
              </a:rPr>
              <a:t>data.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0" dirty="0">
                <a:latin typeface="Arial"/>
                <a:cs typeface="Arial"/>
              </a:rPr>
              <a:t>Improperly </a:t>
            </a:r>
            <a:r>
              <a:rPr sz="3200" spc="-155" dirty="0">
                <a:latin typeface="Arial"/>
                <a:cs typeface="Arial"/>
              </a:rPr>
              <a:t>coded </a:t>
            </a:r>
            <a:r>
              <a:rPr sz="3200" spc="-100" dirty="0">
                <a:latin typeface="Arial"/>
                <a:cs typeface="Arial"/>
              </a:rPr>
              <a:t>forms </a:t>
            </a:r>
            <a:r>
              <a:rPr sz="3200" spc="10" dirty="0">
                <a:latin typeface="Arial"/>
                <a:cs typeface="Arial"/>
              </a:rPr>
              <a:t>will </a:t>
            </a:r>
            <a:r>
              <a:rPr sz="3200" spc="-65" dirty="0">
                <a:latin typeface="Arial"/>
                <a:cs typeface="Arial"/>
              </a:rPr>
              <a:t>allow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hacker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55" dirty="0">
                <a:latin typeface="Arial"/>
                <a:cs typeface="Arial"/>
              </a:rPr>
              <a:t>them </a:t>
            </a:r>
            <a:r>
              <a:rPr sz="3200" spc="-295" dirty="0">
                <a:latin typeface="Arial"/>
                <a:cs typeface="Arial"/>
              </a:rPr>
              <a:t>as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45" dirty="0">
                <a:latin typeface="Arial"/>
                <a:cs typeface="Arial"/>
              </a:rPr>
              <a:t>entry </a:t>
            </a:r>
            <a:r>
              <a:rPr sz="3200" spc="-25" dirty="0">
                <a:latin typeface="Arial"/>
                <a:cs typeface="Arial"/>
              </a:rPr>
              <a:t>point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85" dirty="0">
                <a:latin typeface="Arial"/>
                <a:cs typeface="Arial"/>
              </a:rPr>
              <a:t>your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database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391668"/>
            <a:ext cx="7415783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6230"/>
            <a:ext cx="299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sz="2000" spc="-75" dirty="0"/>
              <a:t>1.	</a:t>
            </a:r>
            <a:r>
              <a:rPr sz="2000" spc="-100" dirty="0"/>
              <a:t>App </a:t>
            </a:r>
            <a:r>
              <a:rPr sz="2000" spc="-140" dirty="0"/>
              <a:t>sends </a:t>
            </a:r>
            <a:r>
              <a:rPr sz="2000" spc="-25" dirty="0"/>
              <a:t>form </a:t>
            </a:r>
            <a:r>
              <a:rPr sz="2000" spc="15" dirty="0"/>
              <a:t>to</a:t>
            </a:r>
            <a:r>
              <a:rPr sz="2000" spc="-210" dirty="0"/>
              <a:t> </a:t>
            </a:r>
            <a:r>
              <a:rPr sz="2000" spc="-130" dirty="0"/>
              <a:t>user.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83540" y="1921205"/>
            <a:ext cx="387096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533400">
              <a:lnSpc>
                <a:spcPts val="2280"/>
              </a:lnSpc>
              <a:spcBef>
                <a:spcPts val="105"/>
              </a:spcBef>
              <a:buAutoNum type="arabicPeriod" startAt="2"/>
              <a:tabLst>
                <a:tab pos="545465" algn="l"/>
                <a:tab pos="546100" algn="l"/>
              </a:tabLst>
            </a:pPr>
            <a:r>
              <a:rPr sz="2000" spc="-75" dirty="0">
                <a:latin typeface="Arial"/>
                <a:cs typeface="Arial"/>
              </a:rPr>
              <a:t>Attacker submits </a:t>
            </a:r>
            <a:r>
              <a:rPr sz="2000" spc="-20" dirty="0">
                <a:latin typeface="Arial"/>
                <a:cs typeface="Arial"/>
              </a:rPr>
              <a:t>form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lang="en-IN" sz="2000" spc="-305" dirty="0" smtClean="0">
                <a:latin typeface="Arial"/>
                <a:cs typeface="Arial"/>
              </a:rPr>
              <a:t>S Q L 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</a:pPr>
            <a:r>
              <a:rPr sz="2000" spc="-45" dirty="0">
                <a:latin typeface="Arial"/>
                <a:cs typeface="Arial"/>
              </a:rPr>
              <a:t>exploit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 marL="546100" marR="316865" indent="-533400">
              <a:lnSpc>
                <a:spcPts val="2160"/>
              </a:lnSpc>
              <a:spcBef>
                <a:spcPts val="509"/>
              </a:spcBef>
              <a:buAutoNum type="arabicPeriod" startAt="3"/>
              <a:tabLst>
                <a:tab pos="545465" algn="l"/>
                <a:tab pos="546100" algn="l"/>
              </a:tabLst>
            </a:pPr>
            <a:r>
              <a:rPr sz="2000" spc="-55" dirty="0">
                <a:latin typeface="Arial"/>
                <a:cs typeface="Arial"/>
              </a:rPr>
              <a:t>Application </a:t>
            </a:r>
            <a:r>
              <a:rPr sz="2000" spc="-65" dirty="0">
                <a:latin typeface="Arial"/>
                <a:cs typeface="Arial"/>
              </a:rPr>
              <a:t>builds </a:t>
            </a:r>
            <a:r>
              <a:rPr sz="2000" spc="-55" dirty="0">
                <a:latin typeface="Arial"/>
                <a:cs typeface="Arial"/>
              </a:rPr>
              <a:t>string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with  </a:t>
            </a:r>
            <a:r>
              <a:rPr sz="2000" spc="-45" dirty="0">
                <a:latin typeface="Arial"/>
                <a:cs typeface="Arial"/>
              </a:rPr>
              <a:t>exploit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 marL="546100" indent="-533400">
              <a:lnSpc>
                <a:spcPts val="2280"/>
              </a:lnSpc>
              <a:spcBef>
                <a:spcPts val="210"/>
              </a:spcBef>
              <a:buAutoNum type="arabicPeriod" startAt="3"/>
              <a:tabLst>
                <a:tab pos="545465" algn="l"/>
                <a:tab pos="546100" algn="l"/>
              </a:tabLst>
            </a:pPr>
            <a:r>
              <a:rPr sz="2000" spc="-55" dirty="0">
                <a:latin typeface="Arial"/>
                <a:cs typeface="Arial"/>
              </a:rPr>
              <a:t>Application </a:t>
            </a:r>
            <a:r>
              <a:rPr sz="2000" spc="-135" dirty="0">
                <a:latin typeface="Arial"/>
                <a:cs typeface="Arial"/>
              </a:rPr>
              <a:t>sends </a:t>
            </a:r>
            <a:r>
              <a:rPr lang="en-IN" sz="2000" spc="-305" dirty="0" smtClean="0">
                <a:latin typeface="Arial"/>
                <a:cs typeface="Arial"/>
              </a:rPr>
              <a:t>S Q L </a:t>
            </a:r>
            <a:r>
              <a:rPr sz="2000" spc="-305" dirty="0" smtClean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</a:pPr>
            <a:r>
              <a:rPr sz="2000" spc="-170" dirty="0">
                <a:latin typeface="Arial"/>
                <a:cs typeface="Arial"/>
              </a:rPr>
              <a:t>DB.</a:t>
            </a:r>
            <a:endParaRPr sz="2000" dirty="0">
              <a:latin typeface="Arial"/>
              <a:cs typeface="Arial"/>
            </a:endParaRPr>
          </a:p>
          <a:p>
            <a:pPr marL="546100" marR="362585" indent="-533400">
              <a:lnSpc>
                <a:spcPts val="2160"/>
              </a:lnSpc>
              <a:spcBef>
                <a:spcPts val="515"/>
              </a:spcBef>
              <a:buAutoNum type="arabicPeriod" startAt="5"/>
              <a:tabLst>
                <a:tab pos="545465" algn="l"/>
                <a:tab pos="546100" algn="l"/>
              </a:tabLst>
            </a:pPr>
            <a:r>
              <a:rPr sz="2000" spc="-235" dirty="0">
                <a:latin typeface="Arial"/>
                <a:cs typeface="Arial"/>
              </a:rPr>
              <a:t>DB </a:t>
            </a:r>
            <a:r>
              <a:rPr sz="2000" spc="-114" dirty="0">
                <a:latin typeface="Arial"/>
                <a:cs typeface="Arial"/>
              </a:rPr>
              <a:t>executes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60" dirty="0">
                <a:latin typeface="Arial"/>
                <a:cs typeface="Arial"/>
              </a:rPr>
              <a:t>including  </a:t>
            </a:r>
            <a:r>
              <a:rPr sz="2000" spc="-45" dirty="0">
                <a:latin typeface="Arial"/>
                <a:cs typeface="Arial"/>
              </a:rPr>
              <a:t>exploit,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application.</a:t>
            </a:r>
            <a:endParaRPr sz="2000" dirty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04"/>
              </a:spcBef>
              <a:buAutoNum type="arabicPeriod" startAt="5"/>
              <a:tabLst>
                <a:tab pos="545465" algn="l"/>
                <a:tab pos="546100" algn="l"/>
              </a:tabLst>
            </a:pPr>
            <a:r>
              <a:rPr sz="2000" spc="-55" dirty="0">
                <a:latin typeface="Arial"/>
                <a:cs typeface="Arial"/>
              </a:rPr>
              <a:t>Application </a:t>
            </a:r>
            <a:r>
              <a:rPr sz="2000" spc="-50" dirty="0">
                <a:latin typeface="Arial"/>
                <a:cs typeface="Arial"/>
              </a:rPr>
              <a:t>returns </a:t>
            </a:r>
            <a:r>
              <a:rPr sz="2000" spc="-75" dirty="0">
                <a:latin typeface="Arial"/>
                <a:cs typeface="Arial"/>
              </a:rPr>
              <a:t>data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user.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6745" y="3924934"/>
            <a:ext cx="1809750" cy="421640"/>
          </a:xfrm>
          <a:custGeom>
            <a:avLst/>
            <a:gdLst/>
            <a:ahLst/>
            <a:cxnLst/>
            <a:rect l="l" t="t" r="r" b="b"/>
            <a:pathLst>
              <a:path w="1809750" h="421639">
                <a:moveTo>
                  <a:pt x="1809750" y="0"/>
                </a:moveTo>
                <a:lnTo>
                  <a:pt x="0" y="0"/>
                </a:lnTo>
                <a:lnTo>
                  <a:pt x="0" y="421513"/>
                </a:lnTo>
                <a:lnTo>
                  <a:pt x="1809750" y="421513"/>
                </a:lnTo>
                <a:lnTo>
                  <a:pt x="180975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20" y="3810000"/>
            <a:ext cx="1905000" cy="114935"/>
          </a:xfrm>
          <a:custGeom>
            <a:avLst/>
            <a:gdLst/>
            <a:ahLst/>
            <a:cxnLst/>
            <a:rect l="l" t="t" r="r" b="b"/>
            <a:pathLst>
              <a:path w="1905000" h="114935">
                <a:moveTo>
                  <a:pt x="1905000" y="0"/>
                </a:moveTo>
                <a:lnTo>
                  <a:pt x="0" y="0"/>
                </a:lnTo>
                <a:lnTo>
                  <a:pt x="0" y="114935"/>
                </a:lnTo>
                <a:lnTo>
                  <a:pt x="1905000" y="114935"/>
                </a:lnTo>
                <a:lnTo>
                  <a:pt x="190500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67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72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77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82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87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92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97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2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0745" y="394412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19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2367" y="398248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29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34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39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4367" y="398248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49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54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5995" y="39824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67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72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77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82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87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92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797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02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0745" y="40207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19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2367" y="405906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29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34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939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4367" y="405906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749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54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55995" y="405906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367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72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77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082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987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92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97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02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60745" y="40974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296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19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2367" y="4135644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29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34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939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4367" y="4135644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49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54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55995" y="41356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67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72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77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82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987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892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797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702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60745" y="41739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19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22367" y="421235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129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034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939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84367" y="421235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749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654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55995" y="421235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367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272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77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82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987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892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797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702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60745" y="425070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319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22367" y="428893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129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034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939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84367" y="428893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88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749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654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55995" y="428893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367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272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177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82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987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892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797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702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60745" y="4327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51245" y="394412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3832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89120" y="3810000"/>
            <a:ext cx="1905000" cy="536575"/>
          </a:xfrm>
          <a:custGeom>
            <a:avLst/>
            <a:gdLst/>
            <a:ahLst/>
            <a:cxnLst/>
            <a:rect l="l" t="t" r="r" b="b"/>
            <a:pathLst>
              <a:path w="1905000" h="536575">
                <a:moveTo>
                  <a:pt x="47625" y="114935"/>
                </a:moveTo>
                <a:lnTo>
                  <a:pt x="0" y="114935"/>
                </a:lnTo>
                <a:lnTo>
                  <a:pt x="0" y="0"/>
                </a:lnTo>
                <a:lnTo>
                  <a:pt x="1905000" y="0"/>
                </a:lnTo>
                <a:lnTo>
                  <a:pt x="1905000" y="114935"/>
                </a:lnTo>
                <a:lnTo>
                  <a:pt x="1857375" y="114935"/>
                </a:lnTo>
                <a:lnTo>
                  <a:pt x="1857375" y="536448"/>
                </a:lnTo>
                <a:lnTo>
                  <a:pt x="47625" y="536448"/>
                </a:lnTo>
                <a:lnTo>
                  <a:pt x="47625" y="1149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367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272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177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82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987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892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797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702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60745" y="3924968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319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22367" y="3963322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129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034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939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84367" y="3963322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749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654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55995" y="396332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367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272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177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082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987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892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797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702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60745" y="4001549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319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22367" y="4039903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129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034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939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84367" y="4039903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749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654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055995" y="403990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367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272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177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82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987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892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797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702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60745" y="4078281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296"/>
                </a:moveTo>
                <a:lnTo>
                  <a:pt x="190500" y="38296"/>
                </a:lnTo>
                <a:lnTo>
                  <a:pt x="190500" y="0"/>
                </a:lnTo>
                <a:lnTo>
                  <a:pt x="0" y="0"/>
                </a:lnTo>
                <a:lnTo>
                  <a:pt x="0" y="38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319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22367" y="4116484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129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034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939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84367" y="4116484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749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654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55995" y="4116484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4367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272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77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82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987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892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797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702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960745" y="4154837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319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22367" y="4193192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129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034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939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84367" y="4193192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749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654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55995" y="4193192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367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272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177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082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987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892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5797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702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60745" y="4231545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5319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22367" y="4269773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129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034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939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411" y="38320"/>
                </a:lnTo>
                <a:lnTo>
                  <a:pt x="190411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84367" y="4269773"/>
            <a:ext cx="191135" cy="38735"/>
          </a:xfrm>
          <a:custGeom>
            <a:avLst/>
            <a:gdLst/>
            <a:ahLst/>
            <a:cxnLst/>
            <a:rect l="l" t="t" r="r" b="b"/>
            <a:pathLst>
              <a:path w="191135" h="38735">
                <a:moveTo>
                  <a:pt x="0" y="38320"/>
                </a:moveTo>
                <a:lnTo>
                  <a:pt x="190588" y="38320"/>
                </a:lnTo>
                <a:lnTo>
                  <a:pt x="190588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749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654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55995" y="4269773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4367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6272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177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082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987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892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797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7702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960745" y="4308126"/>
            <a:ext cx="190500" cy="38735"/>
          </a:xfrm>
          <a:custGeom>
            <a:avLst/>
            <a:gdLst/>
            <a:ahLst/>
            <a:cxnLst/>
            <a:rect l="l" t="t" r="r" b="b"/>
            <a:pathLst>
              <a:path w="190500" h="38735">
                <a:moveTo>
                  <a:pt x="0" y="38320"/>
                </a:moveTo>
                <a:lnTo>
                  <a:pt x="190500" y="38320"/>
                </a:lnTo>
                <a:lnTo>
                  <a:pt x="19050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51245" y="3924968"/>
            <a:ext cx="95250" cy="38735"/>
          </a:xfrm>
          <a:custGeom>
            <a:avLst/>
            <a:gdLst/>
            <a:ahLst/>
            <a:cxnLst/>
            <a:rect l="l" t="t" r="r" b="b"/>
            <a:pathLst>
              <a:path w="95250" h="38735">
                <a:moveTo>
                  <a:pt x="0" y="38320"/>
                </a:moveTo>
                <a:lnTo>
                  <a:pt x="95250" y="38320"/>
                </a:lnTo>
                <a:lnTo>
                  <a:pt x="95250" y="0"/>
                </a:lnTo>
                <a:lnTo>
                  <a:pt x="0" y="0"/>
                </a:lnTo>
                <a:lnTo>
                  <a:pt x="0" y="383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4728209" y="1551178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4655058" y="6033312"/>
            <a:ext cx="3459479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1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DB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4424700" y="1962938"/>
            <a:ext cx="1446151" cy="1346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542724" y="4857387"/>
            <a:ext cx="1282700" cy="1060450"/>
          </a:xfrm>
          <a:custGeom>
            <a:avLst/>
            <a:gdLst/>
            <a:ahLst/>
            <a:cxnLst/>
            <a:rect l="l" t="t" r="r" b="b"/>
            <a:pathLst>
              <a:path w="1282700" h="1060450">
                <a:moveTo>
                  <a:pt x="826514" y="100895"/>
                </a:moveTo>
                <a:lnTo>
                  <a:pt x="686274" y="100895"/>
                </a:lnTo>
                <a:lnTo>
                  <a:pt x="906806" y="210978"/>
                </a:lnTo>
                <a:lnTo>
                  <a:pt x="906806" y="1060101"/>
                </a:lnTo>
                <a:lnTo>
                  <a:pt x="961601" y="1019479"/>
                </a:lnTo>
                <a:lnTo>
                  <a:pt x="1010915" y="973616"/>
                </a:lnTo>
                <a:lnTo>
                  <a:pt x="1053377" y="921201"/>
                </a:lnTo>
                <a:lnTo>
                  <a:pt x="1090358" y="864851"/>
                </a:lnTo>
                <a:lnTo>
                  <a:pt x="1120506" y="804584"/>
                </a:lnTo>
                <a:lnTo>
                  <a:pt x="1142412" y="740365"/>
                </a:lnTo>
                <a:lnTo>
                  <a:pt x="1156116" y="672228"/>
                </a:lnTo>
                <a:lnTo>
                  <a:pt x="1160227" y="601457"/>
                </a:lnTo>
                <a:lnTo>
                  <a:pt x="1158857" y="555594"/>
                </a:lnTo>
                <a:lnTo>
                  <a:pt x="1152005" y="511048"/>
                </a:lnTo>
                <a:lnTo>
                  <a:pt x="1142412" y="466502"/>
                </a:lnTo>
                <a:lnTo>
                  <a:pt x="1128728" y="424556"/>
                </a:lnTo>
                <a:lnTo>
                  <a:pt x="1160227" y="411452"/>
                </a:lnTo>
                <a:lnTo>
                  <a:pt x="1216392" y="370841"/>
                </a:lnTo>
                <a:lnTo>
                  <a:pt x="1257484" y="317108"/>
                </a:lnTo>
                <a:lnTo>
                  <a:pt x="1279391" y="252907"/>
                </a:lnTo>
                <a:lnTo>
                  <a:pt x="1282131" y="218829"/>
                </a:lnTo>
                <a:lnTo>
                  <a:pt x="1280761" y="196557"/>
                </a:lnTo>
                <a:lnTo>
                  <a:pt x="1272539" y="153310"/>
                </a:lnTo>
                <a:lnTo>
                  <a:pt x="1254743" y="115317"/>
                </a:lnTo>
                <a:lnTo>
                  <a:pt x="854752" y="113999"/>
                </a:lnTo>
                <a:lnTo>
                  <a:pt x="839697" y="106148"/>
                </a:lnTo>
                <a:lnTo>
                  <a:pt x="826514" y="100895"/>
                </a:lnTo>
                <a:close/>
              </a:path>
              <a:path w="1282700" h="1060450">
                <a:moveTo>
                  <a:pt x="598609" y="47180"/>
                </a:moveTo>
                <a:lnTo>
                  <a:pt x="520518" y="49798"/>
                </a:lnTo>
                <a:lnTo>
                  <a:pt x="463001" y="58967"/>
                </a:lnTo>
                <a:lnTo>
                  <a:pt x="406835" y="72070"/>
                </a:lnTo>
                <a:lnTo>
                  <a:pt x="354781" y="90408"/>
                </a:lnTo>
                <a:lnTo>
                  <a:pt x="304097" y="113999"/>
                </a:lnTo>
                <a:lnTo>
                  <a:pt x="256153" y="141524"/>
                </a:lnTo>
                <a:lnTo>
                  <a:pt x="210951" y="174284"/>
                </a:lnTo>
                <a:lnTo>
                  <a:pt x="169859" y="209660"/>
                </a:lnTo>
                <a:lnTo>
                  <a:pt x="132871" y="248972"/>
                </a:lnTo>
                <a:lnTo>
                  <a:pt x="98625" y="292218"/>
                </a:lnTo>
                <a:lnTo>
                  <a:pt x="69859" y="338081"/>
                </a:lnTo>
                <a:lnTo>
                  <a:pt x="45202" y="386562"/>
                </a:lnTo>
                <a:lnTo>
                  <a:pt x="26027" y="436360"/>
                </a:lnTo>
                <a:lnTo>
                  <a:pt x="12327" y="490075"/>
                </a:lnTo>
                <a:lnTo>
                  <a:pt x="2740" y="545125"/>
                </a:lnTo>
                <a:lnTo>
                  <a:pt x="0" y="601457"/>
                </a:lnTo>
                <a:lnTo>
                  <a:pt x="1370" y="635534"/>
                </a:lnTo>
                <a:lnTo>
                  <a:pt x="9588" y="702371"/>
                </a:lnTo>
                <a:lnTo>
                  <a:pt x="26027" y="766572"/>
                </a:lnTo>
                <a:lnTo>
                  <a:pt x="49311" y="826857"/>
                </a:lnTo>
                <a:lnTo>
                  <a:pt x="80818" y="884506"/>
                </a:lnTo>
                <a:lnTo>
                  <a:pt x="117803" y="936922"/>
                </a:lnTo>
                <a:lnTo>
                  <a:pt x="161637" y="985402"/>
                </a:lnTo>
                <a:lnTo>
                  <a:pt x="209580" y="1028652"/>
                </a:lnTo>
                <a:lnTo>
                  <a:pt x="235598" y="1048308"/>
                </a:lnTo>
                <a:lnTo>
                  <a:pt x="235598" y="200491"/>
                </a:lnTo>
                <a:lnTo>
                  <a:pt x="672570" y="103512"/>
                </a:lnTo>
                <a:lnTo>
                  <a:pt x="686274" y="100895"/>
                </a:lnTo>
                <a:lnTo>
                  <a:pt x="826514" y="100895"/>
                </a:lnTo>
                <a:lnTo>
                  <a:pt x="823252" y="99596"/>
                </a:lnTo>
                <a:lnTo>
                  <a:pt x="806808" y="91726"/>
                </a:lnTo>
                <a:lnTo>
                  <a:pt x="791753" y="86492"/>
                </a:lnTo>
                <a:lnTo>
                  <a:pt x="773939" y="79940"/>
                </a:lnTo>
                <a:lnTo>
                  <a:pt x="741069" y="69453"/>
                </a:lnTo>
                <a:lnTo>
                  <a:pt x="723254" y="64201"/>
                </a:lnTo>
                <a:lnTo>
                  <a:pt x="706810" y="60284"/>
                </a:lnTo>
                <a:lnTo>
                  <a:pt x="689015" y="57649"/>
                </a:lnTo>
                <a:lnTo>
                  <a:pt x="671200" y="53732"/>
                </a:lnTo>
                <a:lnTo>
                  <a:pt x="653404" y="51097"/>
                </a:lnTo>
                <a:lnTo>
                  <a:pt x="598609" y="47180"/>
                </a:lnTo>
                <a:close/>
              </a:path>
              <a:path w="1282700" h="1060450">
                <a:moveTo>
                  <a:pt x="1054747" y="0"/>
                </a:moveTo>
                <a:lnTo>
                  <a:pt x="993100" y="7869"/>
                </a:lnTo>
                <a:lnTo>
                  <a:pt x="936954" y="31441"/>
                </a:lnTo>
                <a:lnTo>
                  <a:pt x="890381" y="66836"/>
                </a:lnTo>
                <a:lnTo>
                  <a:pt x="854752" y="113999"/>
                </a:lnTo>
                <a:lnTo>
                  <a:pt x="1253956" y="113999"/>
                </a:lnTo>
                <a:lnTo>
                  <a:pt x="1230077" y="79940"/>
                </a:lnTo>
                <a:lnTo>
                  <a:pt x="1199948" y="49798"/>
                </a:lnTo>
                <a:lnTo>
                  <a:pt x="1162967" y="26207"/>
                </a:lnTo>
                <a:lnTo>
                  <a:pt x="1121876" y="10486"/>
                </a:lnTo>
                <a:lnTo>
                  <a:pt x="1101320" y="3934"/>
                </a:lnTo>
                <a:lnTo>
                  <a:pt x="1078043" y="1317"/>
                </a:lnTo>
                <a:lnTo>
                  <a:pt x="1054747" y="0"/>
                </a:lnTo>
                <a:close/>
              </a:path>
            </a:pathLst>
          </a:custGeom>
          <a:solidFill>
            <a:srgbClr val="B1FF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16693" y="4996294"/>
            <a:ext cx="594995" cy="1023619"/>
          </a:xfrm>
          <a:custGeom>
            <a:avLst/>
            <a:gdLst/>
            <a:ahLst/>
            <a:cxnLst/>
            <a:rect l="l" t="t" r="r" b="b"/>
            <a:pathLst>
              <a:path w="594995" h="1023620">
                <a:moveTo>
                  <a:pt x="406824" y="0"/>
                </a:moveTo>
                <a:lnTo>
                  <a:pt x="399972" y="2617"/>
                </a:lnTo>
                <a:lnTo>
                  <a:pt x="0" y="90409"/>
                </a:lnTo>
                <a:lnTo>
                  <a:pt x="0" y="932987"/>
                </a:lnTo>
                <a:lnTo>
                  <a:pt x="406824" y="1023403"/>
                </a:lnTo>
                <a:lnTo>
                  <a:pt x="490230" y="981471"/>
                </a:lnTo>
                <a:lnTo>
                  <a:pt x="390380" y="981471"/>
                </a:lnTo>
                <a:lnTo>
                  <a:pt x="376695" y="978850"/>
                </a:lnTo>
                <a:lnTo>
                  <a:pt x="358881" y="974919"/>
                </a:lnTo>
                <a:lnTo>
                  <a:pt x="336955" y="969678"/>
                </a:lnTo>
                <a:lnTo>
                  <a:pt x="313678" y="964436"/>
                </a:lnTo>
                <a:lnTo>
                  <a:pt x="286290" y="959194"/>
                </a:lnTo>
                <a:lnTo>
                  <a:pt x="258883" y="952643"/>
                </a:lnTo>
                <a:lnTo>
                  <a:pt x="230124" y="946091"/>
                </a:lnTo>
                <a:lnTo>
                  <a:pt x="199977" y="939539"/>
                </a:lnTo>
                <a:lnTo>
                  <a:pt x="171218" y="932987"/>
                </a:lnTo>
                <a:lnTo>
                  <a:pt x="143830" y="927745"/>
                </a:lnTo>
                <a:lnTo>
                  <a:pt x="117793" y="921193"/>
                </a:lnTo>
                <a:lnTo>
                  <a:pt x="94516" y="915952"/>
                </a:lnTo>
                <a:lnTo>
                  <a:pt x="73961" y="912021"/>
                </a:lnTo>
                <a:lnTo>
                  <a:pt x="57517" y="908090"/>
                </a:lnTo>
                <a:lnTo>
                  <a:pt x="45202" y="905469"/>
                </a:lnTo>
                <a:lnTo>
                  <a:pt x="38351" y="904158"/>
                </a:lnTo>
                <a:lnTo>
                  <a:pt x="38350" y="119233"/>
                </a:lnTo>
                <a:lnTo>
                  <a:pt x="45202" y="117934"/>
                </a:lnTo>
                <a:lnTo>
                  <a:pt x="57516" y="115299"/>
                </a:lnTo>
                <a:lnTo>
                  <a:pt x="73961" y="111382"/>
                </a:lnTo>
                <a:lnTo>
                  <a:pt x="94516" y="106129"/>
                </a:lnTo>
                <a:lnTo>
                  <a:pt x="117793" y="102195"/>
                </a:lnTo>
                <a:lnTo>
                  <a:pt x="143830" y="95643"/>
                </a:lnTo>
                <a:lnTo>
                  <a:pt x="171218" y="90409"/>
                </a:lnTo>
                <a:lnTo>
                  <a:pt x="199976" y="83857"/>
                </a:lnTo>
                <a:lnTo>
                  <a:pt x="230124" y="77305"/>
                </a:lnTo>
                <a:lnTo>
                  <a:pt x="258883" y="70753"/>
                </a:lnTo>
                <a:lnTo>
                  <a:pt x="286290" y="64201"/>
                </a:lnTo>
                <a:lnTo>
                  <a:pt x="313678" y="58967"/>
                </a:lnTo>
                <a:lnTo>
                  <a:pt x="336955" y="53714"/>
                </a:lnTo>
                <a:lnTo>
                  <a:pt x="358881" y="48480"/>
                </a:lnTo>
                <a:lnTo>
                  <a:pt x="376695" y="44545"/>
                </a:lnTo>
                <a:lnTo>
                  <a:pt x="390380" y="41928"/>
                </a:lnTo>
                <a:lnTo>
                  <a:pt x="490226" y="41928"/>
                </a:lnTo>
                <a:lnTo>
                  <a:pt x="406824" y="0"/>
                </a:lnTo>
                <a:close/>
              </a:path>
              <a:path w="594995" h="1023620">
                <a:moveTo>
                  <a:pt x="490226" y="41928"/>
                </a:moveTo>
                <a:lnTo>
                  <a:pt x="390380" y="41928"/>
                </a:lnTo>
                <a:lnTo>
                  <a:pt x="390380" y="981471"/>
                </a:lnTo>
                <a:lnTo>
                  <a:pt x="490230" y="981471"/>
                </a:lnTo>
                <a:lnTo>
                  <a:pt x="500656" y="976229"/>
                </a:lnTo>
                <a:lnTo>
                  <a:pt x="417787" y="976229"/>
                </a:lnTo>
                <a:lnTo>
                  <a:pt x="417787" y="47162"/>
                </a:lnTo>
                <a:lnTo>
                  <a:pt x="500637" y="47162"/>
                </a:lnTo>
                <a:lnTo>
                  <a:pt x="490226" y="41928"/>
                </a:lnTo>
                <a:close/>
              </a:path>
              <a:path w="594995" h="1023620">
                <a:moveTo>
                  <a:pt x="500637" y="47162"/>
                </a:moveTo>
                <a:lnTo>
                  <a:pt x="417787" y="47162"/>
                </a:lnTo>
                <a:lnTo>
                  <a:pt x="434212" y="55032"/>
                </a:lnTo>
                <a:lnTo>
                  <a:pt x="453397" y="65519"/>
                </a:lnTo>
                <a:lnTo>
                  <a:pt x="475323" y="75987"/>
                </a:lnTo>
                <a:lnTo>
                  <a:pt x="516414" y="96960"/>
                </a:lnTo>
                <a:lnTo>
                  <a:pt x="534210" y="104830"/>
                </a:lnTo>
                <a:lnTo>
                  <a:pt x="547914" y="112681"/>
                </a:lnTo>
                <a:lnTo>
                  <a:pt x="556136" y="116616"/>
                </a:lnTo>
                <a:lnTo>
                  <a:pt x="556136" y="906779"/>
                </a:lnTo>
                <a:lnTo>
                  <a:pt x="547914" y="910710"/>
                </a:lnTo>
                <a:lnTo>
                  <a:pt x="534210" y="918573"/>
                </a:lnTo>
                <a:lnTo>
                  <a:pt x="516415" y="927745"/>
                </a:lnTo>
                <a:lnTo>
                  <a:pt x="495859" y="936918"/>
                </a:lnTo>
                <a:lnTo>
                  <a:pt x="475323" y="948711"/>
                </a:lnTo>
                <a:lnTo>
                  <a:pt x="417787" y="976229"/>
                </a:lnTo>
                <a:lnTo>
                  <a:pt x="500656" y="976229"/>
                </a:lnTo>
                <a:lnTo>
                  <a:pt x="594487" y="929056"/>
                </a:lnTo>
                <a:lnTo>
                  <a:pt x="594487" y="94343"/>
                </a:lnTo>
                <a:lnTo>
                  <a:pt x="500637" y="47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34480" y="5876866"/>
            <a:ext cx="138348" cy="9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55044" y="5872935"/>
            <a:ext cx="352425" cy="105410"/>
          </a:xfrm>
          <a:custGeom>
            <a:avLst/>
            <a:gdLst/>
            <a:ahLst/>
            <a:cxnLst/>
            <a:rect l="l" t="t" r="r" b="b"/>
            <a:pathLst>
              <a:path w="352425" h="105410">
                <a:moveTo>
                  <a:pt x="0" y="0"/>
                </a:moveTo>
                <a:lnTo>
                  <a:pt x="0" y="27517"/>
                </a:lnTo>
                <a:lnTo>
                  <a:pt x="6851" y="28828"/>
                </a:lnTo>
                <a:lnTo>
                  <a:pt x="19165" y="31449"/>
                </a:lnTo>
                <a:lnTo>
                  <a:pt x="35610" y="35380"/>
                </a:lnTo>
                <a:lnTo>
                  <a:pt x="56165" y="39311"/>
                </a:lnTo>
                <a:lnTo>
                  <a:pt x="79442" y="44552"/>
                </a:lnTo>
                <a:lnTo>
                  <a:pt x="105479" y="51104"/>
                </a:lnTo>
                <a:lnTo>
                  <a:pt x="132867" y="56346"/>
                </a:lnTo>
                <a:lnTo>
                  <a:pt x="161625" y="62898"/>
                </a:lnTo>
                <a:lnTo>
                  <a:pt x="191773" y="69450"/>
                </a:lnTo>
                <a:lnTo>
                  <a:pt x="220532" y="76002"/>
                </a:lnTo>
                <a:lnTo>
                  <a:pt x="247939" y="82553"/>
                </a:lnTo>
                <a:lnTo>
                  <a:pt x="275327" y="87795"/>
                </a:lnTo>
                <a:lnTo>
                  <a:pt x="298604" y="93037"/>
                </a:lnTo>
                <a:lnTo>
                  <a:pt x="320530" y="98278"/>
                </a:lnTo>
                <a:lnTo>
                  <a:pt x="338344" y="102209"/>
                </a:lnTo>
                <a:lnTo>
                  <a:pt x="352029" y="104830"/>
                </a:lnTo>
                <a:lnTo>
                  <a:pt x="352029" y="78622"/>
                </a:lnTo>
                <a:lnTo>
                  <a:pt x="338344" y="76002"/>
                </a:lnTo>
                <a:lnTo>
                  <a:pt x="320530" y="72070"/>
                </a:lnTo>
                <a:lnTo>
                  <a:pt x="298604" y="66829"/>
                </a:lnTo>
                <a:lnTo>
                  <a:pt x="275327" y="61587"/>
                </a:lnTo>
                <a:lnTo>
                  <a:pt x="247939" y="55036"/>
                </a:lnTo>
                <a:lnTo>
                  <a:pt x="220532" y="49794"/>
                </a:lnTo>
                <a:lnTo>
                  <a:pt x="191773" y="43242"/>
                </a:lnTo>
                <a:lnTo>
                  <a:pt x="161625" y="36690"/>
                </a:lnTo>
                <a:lnTo>
                  <a:pt x="132867" y="30138"/>
                </a:lnTo>
                <a:lnTo>
                  <a:pt x="105479" y="23586"/>
                </a:lnTo>
                <a:lnTo>
                  <a:pt x="79442" y="18345"/>
                </a:lnTo>
                <a:lnTo>
                  <a:pt x="56165" y="13103"/>
                </a:lnTo>
                <a:lnTo>
                  <a:pt x="35610" y="7862"/>
                </a:lnTo>
                <a:lnTo>
                  <a:pt x="19165" y="3931"/>
                </a:lnTo>
                <a:lnTo>
                  <a:pt x="6851" y="13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82424" y="5115528"/>
            <a:ext cx="49530" cy="21590"/>
          </a:xfrm>
          <a:custGeom>
            <a:avLst/>
            <a:gdLst/>
            <a:ahLst/>
            <a:cxnLst/>
            <a:rect l="l" t="t" r="r" b="b"/>
            <a:pathLst>
              <a:path w="49529" h="21589">
                <a:moveTo>
                  <a:pt x="30796" y="13752"/>
                </a:moveTo>
                <a:lnTo>
                  <a:pt x="34239" y="15720"/>
                </a:lnTo>
                <a:lnTo>
                  <a:pt x="41091" y="18356"/>
                </a:lnTo>
                <a:lnTo>
                  <a:pt x="46573" y="20973"/>
                </a:lnTo>
                <a:lnTo>
                  <a:pt x="49313" y="20973"/>
                </a:lnTo>
                <a:lnTo>
                  <a:pt x="43832" y="18356"/>
                </a:lnTo>
                <a:lnTo>
                  <a:pt x="36980" y="15720"/>
                </a:lnTo>
                <a:lnTo>
                  <a:pt x="30796" y="13752"/>
                </a:lnTo>
                <a:close/>
              </a:path>
              <a:path w="49529" h="21589">
                <a:moveTo>
                  <a:pt x="25368" y="11156"/>
                </a:moveTo>
                <a:lnTo>
                  <a:pt x="28758" y="13103"/>
                </a:lnTo>
                <a:lnTo>
                  <a:pt x="30796" y="13752"/>
                </a:lnTo>
                <a:lnTo>
                  <a:pt x="27388" y="11804"/>
                </a:lnTo>
                <a:lnTo>
                  <a:pt x="25368" y="11156"/>
                </a:lnTo>
                <a:close/>
              </a:path>
              <a:path w="49529" h="21589">
                <a:moveTo>
                  <a:pt x="0" y="0"/>
                </a:moveTo>
                <a:lnTo>
                  <a:pt x="5481" y="2617"/>
                </a:lnTo>
                <a:lnTo>
                  <a:pt x="12314" y="6551"/>
                </a:lnTo>
                <a:lnTo>
                  <a:pt x="19165" y="9169"/>
                </a:lnTo>
                <a:lnTo>
                  <a:pt x="25368" y="11156"/>
                </a:lnTo>
                <a:lnTo>
                  <a:pt x="21906" y="9169"/>
                </a:lnTo>
                <a:lnTo>
                  <a:pt x="13684" y="6551"/>
                </a:lnTo>
                <a:lnTo>
                  <a:pt x="6851" y="2617"/>
                </a:lnTo>
                <a:lnTo>
                  <a:pt x="0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34480" y="5043457"/>
            <a:ext cx="138430" cy="901700"/>
          </a:xfrm>
          <a:custGeom>
            <a:avLst/>
            <a:gdLst/>
            <a:ahLst/>
            <a:cxnLst/>
            <a:rect l="l" t="t" r="r" b="b"/>
            <a:pathLst>
              <a:path w="138429" h="901700">
                <a:moveTo>
                  <a:pt x="0" y="0"/>
                </a:moveTo>
                <a:lnTo>
                  <a:pt x="0" y="901549"/>
                </a:lnTo>
                <a:lnTo>
                  <a:pt x="57536" y="874031"/>
                </a:lnTo>
                <a:lnTo>
                  <a:pt x="116423" y="843892"/>
                </a:lnTo>
                <a:lnTo>
                  <a:pt x="138349" y="833409"/>
                </a:lnTo>
                <a:lnTo>
                  <a:pt x="138349" y="408835"/>
                </a:lnTo>
                <a:lnTo>
                  <a:pt x="23277" y="408835"/>
                </a:lnTo>
                <a:lnTo>
                  <a:pt x="23277" y="40629"/>
                </a:lnTo>
                <a:lnTo>
                  <a:pt x="80663" y="40629"/>
                </a:lnTo>
                <a:lnTo>
                  <a:pt x="57535" y="28824"/>
                </a:lnTo>
                <a:lnTo>
                  <a:pt x="35610" y="18356"/>
                </a:lnTo>
                <a:lnTo>
                  <a:pt x="16425" y="7869"/>
                </a:lnTo>
                <a:lnTo>
                  <a:pt x="0" y="0"/>
                </a:lnTo>
                <a:close/>
              </a:path>
              <a:path w="138429" h="901700">
                <a:moveTo>
                  <a:pt x="80663" y="40629"/>
                </a:moveTo>
                <a:lnTo>
                  <a:pt x="23277" y="40629"/>
                </a:lnTo>
                <a:lnTo>
                  <a:pt x="124645" y="86492"/>
                </a:lnTo>
                <a:lnTo>
                  <a:pt x="124645" y="365607"/>
                </a:lnTo>
                <a:lnTo>
                  <a:pt x="23277" y="408835"/>
                </a:lnTo>
                <a:lnTo>
                  <a:pt x="138349" y="408835"/>
                </a:lnTo>
                <a:lnTo>
                  <a:pt x="138348" y="69453"/>
                </a:lnTo>
                <a:lnTo>
                  <a:pt x="130126" y="65519"/>
                </a:lnTo>
                <a:lnTo>
                  <a:pt x="116423" y="57667"/>
                </a:lnTo>
                <a:lnTo>
                  <a:pt x="98627" y="49798"/>
                </a:lnTo>
                <a:lnTo>
                  <a:pt x="80663" y="40629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90654" y="5664588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5">
                <a:moveTo>
                  <a:pt x="0" y="0"/>
                </a:moveTo>
                <a:lnTo>
                  <a:pt x="30128" y="3934"/>
                </a:lnTo>
                <a:lnTo>
                  <a:pt x="10962" y="1299"/>
                </a:lnTo>
                <a:lnTo>
                  <a:pt x="0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90654" y="5310776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06" y="0"/>
                </a:lnTo>
              </a:path>
            </a:pathLst>
          </a:custGeom>
          <a:ln w="15720">
            <a:solidFill>
              <a:srgbClr val="3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90654" y="5373029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442" y="0"/>
                </a:lnTo>
              </a:path>
            </a:pathLst>
          </a:custGeom>
          <a:ln w="6551">
            <a:solidFill>
              <a:srgbClr val="3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90654" y="5169261"/>
            <a:ext cx="268605" cy="39370"/>
          </a:xfrm>
          <a:custGeom>
            <a:avLst/>
            <a:gdLst/>
            <a:ahLst/>
            <a:cxnLst/>
            <a:rect l="l" t="t" r="r" b="b"/>
            <a:pathLst>
              <a:path w="268604" h="39370">
                <a:moveTo>
                  <a:pt x="268475" y="0"/>
                </a:moveTo>
                <a:lnTo>
                  <a:pt x="0" y="39311"/>
                </a:lnTo>
                <a:lnTo>
                  <a:pt x="10962" y="37993"/>
                </a:lnTo>
                <a:lnTo>
                  <a:pt x="268475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96133" y="5494239"/>
            <a:ext cx="71755" cy="1905"/>
          </a:xfrm>
          <a:custGeom>
            <a:avLst/>
            <a:gdLst/>
            <a:ahLst/>
            <a:cxnLst/>
            <a:rect l="l" t="t" r="r" b="b"/>
            <a:pathLst>
              <a:path w="71754" h="1904">
                <a:moveTo>
                  <a:pt x="63951" y="1166"/>
                </a:moveTo>
                <a:lnTo>
                  <a:pt x="64368" y="1299"/>
                </a:lnTo>
                <a:lnTo>
                  <a:pt x="71220" y="1299"/>
                </a:lnTo>
                <a:lnTo>
                  <a:pt x="63951" y="1166"/>
                </a:lnTo>
                <a:close/>
              </a:path>
              <a:path w="71754" h="1904">
                <a:moveTo>
                  <a:pt x="60276" y="0"/>
                </a:moveTo>
                <a:lnTo>
                  <a:pt x="0" y="0"/>
                </a:lnTo>
                <a:lnTo>
                  <a:pt x="63951" y="1166"/>
                </a:lnTo>
                <a:lnTo>
                  <a:pt x="60276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90654" y="5414298"/>
            <a:ext cx="76835" cy="1905"/>
          </a:xfrm>
          <a:custGeom>
            <a:avLst/>
            <a:gdLst/>
            <a:ahLst/>
            <a:cxnLst/>
            <a:rect l="l" t="t" r="r" b="b"/>
            <a:pathLst>
              <a:path w="76835" h="1904">
                <a:moveTo>
                  <a:pt x="76701" y="0"/>
                </a:moveTo>
                <a:lnTo>
                  <a:pt x="0" y="1317"/>
                </a:lnTo>
                <a:lnTo>
                  <a:pt x="10962" y="1317"/>
                </a:lnTo>
                <a:lnTo>
                  <a:pt x="76701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90654" y="549358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035" y="0"/>
                </a:lnTo>
              </a:path>
            </a:pathLst>
          </a:custGeom>
          <a:ln w="3175">
            <a:solidFill>
              <a:srgbClr val="3E9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55044" y="5038223"/>
            <a:ext cx="352425" cy="913765"/>
          </a:xfrm>
          <a:custGeom>
            <a:avLst/>
            <a:gdLst/>
            <a:ahLst/>
            <a:cxnLst/>
            <a:rect l="l" t="t" r="r" b="b"/>
            <a:pathLst>
              <a:path w="352425" h="913764">
                <a:moveTo>
                  <a:pt x="352029" y="0"/>
                </a:moveTo>
                <a:lnTo>
                  <a:pt x="338344" y="2617"/>
                </a:lnTo>
                <a:lnTo>
                  <a:pt x="320530" y="6551"/>
                </a:lnTo>
                <a:lnTo>
                  <a:pt x="298604" y="11786"/>
                </a:lnTo>
                <a:lnTo>
                  <a:pt x="275327" y="17038"/>
                </a:lnTo>
                <a:lnTo>
                  <a:pt x="247939" y="22272"/>
                </a:lnTo>
                <a:lnTo>
                  <a:pt x="220532" y="28824"/>
                </a:lnTo>
                <a:lnTo>
                  <a:pt x="191773" y="35376"/>
                </a:lnTo>
                <a:lnTo>
                  <a:pt x="161625" y="41928"/>
                </a:lnTo>
                <a:lnTo>
                  <a:pt x="132867" y="48480"/>
                </a:lnTo>
                <a:lnTo>
                  <a:pt x="105479" y="53714"/>
                </a:lnTo>
                <a:lnTo>
                  <a:pt x="79442" y="60266"/>
                </a:lnTo>
                <a:lnTo>
                  <a:pt x="56165" y="64201"/>
                </a:lnTo>
                <a:lnTo>
                  <a:pt x="35610" y="69453"/>
                </a:lnTo>
                <a:lnTo>
                  <a:pt x="19165" y="73370"/>
                </a:lnTo>
                <a:lnTo>
                  <a:pt x="6851" y="76005"/>
                </a:lnTo>
                <a:lnTo>
                  <a:pt x="0" y="77305"/>
                </a:lnTo>
                <a:lnTo>
                  <a:pt x="0" y="834712"/>
                </a:lnTo>
                <a:lnTo>
                  <a:pt x="6851" y="836022"/>
                </a:lnTo>
                <a:lnTo>
                  <a:pt x="19166" y="838643"/>
                </a:lnTo>
                <a:lnTo>
                  <a:pt x="35610" y="842574"/>
                </a:lnTo>
                <a:lnTo>
                  <a:pt x="56165" y="847816"/>
                </a:lnTo>
                <a:lnTo>
                  <a:pt x="79442" y="853057"/>
                </a:lnTo>
                <a:lnTo>
                  <a:pt x="105479" y="858299"/>
                </a:lnTo>
                <a:lnTo>
                  <a:pt x="132867" y="864851"/>
                </a:lnTo>
                <a:lnTo>
                  <a:pt x="161626" y="871403"/>
                </a:lnTo>
                <a:lnTo>
                  <a:pt x="191773" y="877954"/>
                </a:lnTo>
                <a:lnTo>
                  <a:pt x="220532" y="884506"/>
                </a:lnTo>
                <a:lnTo>
                  <a:pt x="247939" y="889748"/>
                </a:lnTo>
                <a:lnTo>
                  <a:pt x="275327" y="896300"/>
                </a:lnTo>
                <a:lnTo>
                  <a:pt x="298604" y="901541"/>
                </a:lnTo>
                <a:lnTo>
                  <a:pt x="320530" y="906783"/>
                </a:lnTo>
                <a:lnTo>
                  <a:pt x="338345" y="910714"/>
                </a:lnTo>
                <a:lnTo>
                  <a:pt x="352029" y="913335"/>
                </a:lnTo>
                <a:lnTo>
                  <a:pt x="352029" y="788845"/>
                </a:lnTo>
                <a:lnTo>
                  <a:pt x="323271" y="788845"/>
                </a:lnTo>
                <a:lnTo>
                  <a:pt x="16425" y="742982"/>
                </a:lnTo>
                <a:lnTo>
                  <a:pt x="16425" y="100895"/>
                </a:lnTo>
                <a:lnTo>
                  <a:pt x="312308" y="44545"/>
                </a:lnTo>
                <a:lnTo>
                  <a:pt x="323270" y="41928"/>
                </a:lnTo>
                <a:lnTo>
                  <a:pt x="352029" y="41928"/>
                </a:lnTo>
                <a:lnTo>
                  <a:pt x="352029" y="0"/>
                </a:lnTo>
                <a:close/>
              </a:path>
              <a:path w="352425" h="913764">
                <a:moveTo>
                  <a:pt x="352029" y="41928"/>
                </a:moveTo>
                <a:lnTo>
                  <a:pt x="323270" y="41928"/>
                </a:lnTo>
                <a:lnTo>
                  <a:pt x="323271" y="788845"/>
                </a:lnTo>
                <a:lnTo>
                  <a:pt x="352029" y="788845"/>
                </a:lnTo>
                <a:lnTo>
                  <a:pt x="352029" y="41928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57757" y="5084086"/>
            <a:ext cx="101600" cy="368300"/>
          </a:xfrm>
          <a:custGeom>
            <a:avLst/>
            <a:gdLst/>
            <a:ahLst/>
            <a:cxnLst/>
            <a:rect l="l" t="t" r="r" b="b"/>
            <a:pathLst>
              <a:path w="101600" h="368300">
                <a:moveTo>
                  <a:pt x="0" y="0"/>
                </a:moveTo>
                <a:lnTo>
                  <a:pt x="0" y="368206"/>
                </a:lnTo>
                <a:lnTo>
                  <a:pt x="64503" y="340698"/>
                </a:lnTo>
                <a:lnTo>
                  <a:pt x="19185" y="340698"/>
                </a:lnTo>
                <a:lnTo>
                  <a:pt x="19184" y="28824"/>
                </a:lnTo>
                <a:lnTo>
                  <a:pt x="63709" y="28824"/>
                </a:lnTo>
                <a:lnTo>
                  <a:pt x="0" y="0"/>
                </a:lnTo>
                <a:close/>
              </a:path>
              <a:path w="101600" h="368300">
                <a:moveTo>
                  <a:pt x="63709" y="28824"/>
                </a:moveTo>
                <a:lnTo>
                  <a:pt x="19184" y="28824"/>
                </a:lnTo>
                <a:lnTo>
                  <a:pt x="24666" y="31441"/>
                </a:lnTo>
                <a:lnTo>
                  <a:pt x="31518" y="34059"/>
                </a:lnTo>
                <a:lnTo>
                  <a:pt x="38350" y="37993"/>
                </a:lnTo>
                <a:lnTo>
                  <a:pt x="46573" y="40610"/>
                </a:lnTo>
                <a:lnTo>
                  <a:pt x="53424" y="44545"/>
                </a:lnTo>
                <a:lnTo>
                  <a:pt x="61647" y="47162"/>
                </a:lnTo>
                <a:lnTo>
                  <a:pt x="68498" y="49798"/>
                </a:lnTo>
                <a:lnTo>
                  <a:pt x="73980" y="52415"/>
                </a:lnTo>
                <a:lnTo>
                  <a:pt x="75350" y="53714"/>
                </a:lnTo>
                <a:lnTo>
                  <a:pt x="76720" y="53714"/>
                </a:lnTo>
                <a:lnTo>
                  <a:pt x="76720" y="55032"/>
                </a:lnTo>
                <a:lnTo>
                  <a:pt x="78091" y="56349"/>
                </a:lnTo>
                <a:lnTo>
                  <a:pt x="80832" y="56349"/>
                </a:lnTo>
                <a:lnTo>
                  <a:pt x="82202" y="57649"/>
                </a:lnTo>
                <a:lnTo>
                  <a:pt x="82202" y="313173"/>
                </a:lnTo>
                <a:lnTo>
                  <a:pt x="78091" y="314491"/>
                </a:lnTo>
                <a:lnTo>
                  <a:pt x="71239" y="317108"/>
                </a:lnTo>
                <a:lnTo>
                  <a:pt x="63017" y="321043"/>
                </a:lnTo>
                <a:lnTo>
                  <a:pt x="34259" y="332829"/>
                </a:lnTo>
                <a:lnTo>
                  <a:pt x="26036" y="336764"/>
                </a:lnTo>
                <a:lnTo>
                  <a:pt x="19185" y="340698"/>
                </a:lnTo>
                <a:lnTo>
                  <a:pt x="64503" y="340698"/>
                </a:lnTo>
                <a:lnTo>
                  <a:pt x="101368" y="324977"/>
                </a:lnTo>
                <a:lnTo>
                  <a:pt x="101368" y="45863"/>
                </a:lnTo>
                <a:lnTo>
                  <a:pt x="63709" y="28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76942" y="5136501"/>
            <a:ext cx="63500" cy="288290"/>
          </a:xfrm>
          <a:custGeom>
            <a:avLst/>
            <a:gdLst/>
            <a:ahLst/>
            <a:cxnLst/>
            <a:rect l="l" t="t" r="r" b="b"/>
            <a:pathLst>
              <a:path w="63500" h="288289">
                <a:moveTo>
                  <a:pt x="54795" y="0"/>
                </a:moveTo>
                <a:lnTo>
                  <a:pt x="52054" y="0"/>
                </a:lnTo>
                <a:lnTo>
                  <a:pt x="52054" y="251589"/>
                </a:lnTo>
                <a:lnTo>
                  <a:pt x="38350" y="258141"/>
                </a:lnTo>
                <a:lnTo>
                  <a:pt x="31499" y="260758"/>
                </a:lnTo>
                <a:lnTo>
                  <a:pt x="15073" y="268628"/>
                </a:lnTo>
                <a:lnTo>
                  <a:pt x="6851" y="271245"/>
                </a:lnTo>
                <a:lnTo>
                  <a:pt x="0" y="275179"/>
                </a:lnTo>
                <a:lnTo>
                  <a:pt x="0" y="288283"/>
                </a:lnTo>
                <a:lnTo>
                  <a:pt x="6851" y="284348"/>
                </a:lnTo>
                <a:lnTo>
                  <a:pt x="15073" y="280414"/>
                </a:lnTo>
                <a:lnTo>
                  <a:pt x="43832" y="268628"/>
                </a:lnTo>
                <a:lnTo>
                  <a:pt x="52054" y="264693"/>
                </a:lnTo>
                <a:lnTo>
                  <a:pt x="58906" y="262076"/>
                </a:lnTo>
                <a:lnTo>
                  <a:pt x="63017" y="260758"/>
                </a:lnTo>
                <a:lnTo>
                  <a:pt x="63017" y="5234"/>
                </a:lnTo>
                <a:lnTo>
                  <a:pt x="61646" y="3934"/>
                </a:lnTo>
                <a:lnTo>
                  <a:pt x="58906" y="3934"/>
                </a:lnTo>
                <a:lnTo>
                  <a:pt x="57535" y="2617"/>
                </a:lnTo>
                <a:lnTo>
                  <a:pt x="57535" y="1299"/>
                </a:lnTo>
                <a:lnTo>
                  <a:pt x="56165" y="1299"/>
                </a:lnTo>
                <a:lnTo>
                  <a:pt x="54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76942" y="5112911"/>
            <a:ext cx="52069" cy="299085"/>
          </a:xfrm>
          <a:custGeom>
            <a:avLst/>
            <a:gdLst/>
            <a:ahLst/>
            <a:cxnLst/>
            <a:rect l="l" t="t" r="r" b="b"/>
            <a:pathLst>
              <a:path w="52070" h="299085">
                <a:moveTo>
                  <a:pt x="0" y="0"/>
                </a:moveTo>
                <a:lnTo>
                  <a:pt x="0" y="298770"/>
                </a:lnTo>
                <a:lnTo>
                  <a:pt x="6851" y="294835"/>
                </a:lnTo>
                <a:lnTo>
                  <a:pt x="15074" y="292218"/>
                </a:lnTo>
                <a:lnTo>
                  <a:pt x="31499" y="284348"/>
                </a:lnTo>
                <a:lnTo>
                  <a:pt x="38351" y="281731"/>
                </a:lnTo>
                <a:lnTo>
                  <a:pt x="52054" y="275179"/>
                </a:lnTo>
                <a:lnTo>
                  <a:pt x="52054" y="23590"/>
                </a:lnTo>
                <a:lnTo>
                  <a:pt x="46573" y="20973"/>
                </a:lnTo>
                <a:lnTo>
                  <a:pt x="39721" y="18338"/>
                </a:lnTo>
                <a:lnTo>
                  <a:pt x="32869" y="14421"/>
                </a:lnTo>
                <a:lnTo>
                  <a:pt x="24647" y="11786"/>
                </a:lnTo>
                <a:lnTo>
                  <a:pt x="17795" y="9169"/>
                </a:lnTo>
                <a:lnTo>
                  <a:pt x="10962" y="5234"/>
                </a:lnTo>
                <a:lnTo>
                  <a:pt x="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01617" y="5363201"/>
            <a:ext cx="257512" cy="42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901617" y="5169261"/>
            <a:ext cx="257810" cy="74930"/>
          </a:xfrm>
          <a:custGeom>
            <a:avLst/>
            <a:gdLst/>
            <a:ahLst/>
            <a:cxnLst/>
            <a:rect l="l" t="t" r="r" b="b"/>
            <a:pathLst>
              <a:path w="257810" h="74929">
                <a:moveTo>
                  <a:pt x="257512" y="0"/>
                </a:moveTo>
                <a:lnTo>
                  <a:pt x="0" y="37993"/>
                </a:lnTo>
                <a:lnTo>
                  <a:pt x="0" y="74688"/>
                </a:lnTo>
                <a:lnTo>
                  <a:pt x="30128" y="70753"/>
                </a:lnTo>
                <a:lnTo>
                  <a:pt x="194514" y="51097"/>
                </a:lnTo>
                <a:lnTo>
                  <a:pt x="213680" y="49798"/>
                </a:lnTo>
                <a:lnTo>
                  <a:pt x="257512" y="44545"/>
                </a:lnTo>
                <a:lnTo>
                  <a:pt x="257512" y="43246"/>
                </a:lnTo>
                <a:lnTo>
                  <a:pt x="154793" y="43246"/>
                </a:lnTo>
                <a:lnTo>
                  <a:pt x="154793" y="24890"/>
                </a:lnTo>
                <a:lnTo>
                  <a:pt x="213680" y="15720"/>
                </a:lnTo>
                <a:lnTo>
                  <a:pt x="257512" y="15720"/>
                </a:lnTo>
                <a:lnTo>
                  <a:pt x="257512" y="0"/>
                </a:lnTo>
                <a:close/>
              </a:path>
              <a:path w="257810" h="74929">
                <a:moveTo>
                  <a:pt x="232865" y="15720"/>
                </a:moveTo>
                <a:lnTo>
                  <a:pt x="213680" y="15720"/>
                </a:lnTo>
                <a:lnTo>
                  <a:pt x="213680" y="34059"/>
                </a:lnTo>
                <a:lnTo>
                  <a:pt x="154793" y="43246"/>
                </a:lnTo>
                <a:lnTo>
                  <a:pt x="257512" y="43246"/>
                </a:lnTo>
                <a:lnTo>
                  <a:pt x="257512" y="37993"/>
                </a:lnTo>
                <a:lnTo>
                  <a:pt x="232865" y="37993"/>
                </a:lnTo>
                <a:lnTo>
                  <a:pt x="228754" y="36694"/>
                </a:lnTo>
                <a:lnTo>
                  <a:pt x="223272" y="31441"/>
                </a:lnTo>
                <a:lnTo>
                  <a:pt x="221902" y="26207"/>
                </a:lnTo>
                <a:lnTo>
                  <a:pt x="223272" y="22272"/>
                </a:lnTo>
                <a:lnTo>
                  <a:pt x="226013" y="18338"/>
                </a:lnTo>
                <a:lnTo>
                  <a:pt x="228754" y="17038"/>
                </a:lnTo>
                <a:lnTo>
                  <a:pt x="232865" y="15720"/>
                </a:lnTo>
                <a:close/>
              </a:path>
              <a:path w="257810" h="74929">
                <a:moveTo>
                  <a:pt x="257512" y="15720"/>
                </a:moveTo>
                <a:lnTo>
                  <a:pt x="232865" y="15720"/>
                </a:lnTo>
                <a:lnTo>
                  <a:pt x="238346" y="17038"/>
                </a:lnTo>
                <a:lnTo>
                  <a:pt x="241087" y="18338"/>
                </a:lnTo>
                <a:lnTo>
                  <a:pt x="243828" y="22272"/>
                </a:lnTo>
                <a:lnTo>
                  <a:pt x="245198" y="26207"/>
                </a:lnTo>
                <a:lnTo>
                  <a:pt x="243828" y="31441"/>
                </a:lnTo>
                <a:lnTo>
                  <a:pt x="238346" y="36694"/>
                </a:lnTo>
                <a:lnTo>
                  <a:pt x="232865" y="37993"/>
                </a:lnTo>
                <a:lnTo>
                  <a:pt x="257512" y="37993"/>
                </a:lnTo>
                <a:lnTo>
                  <a:pt x="257512" y="1572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901617" y="5102424"/>
            <a:ext cx="257810" cy="86995"/>
          </a:xfrm>
          <a:custGeom>
            <a:avLst/>
            <a:gdLst/>
            <a:ahLst/>
            <a:cxnLst/>
            <a:rect l="l" t="t" r="r" b="b"/>
            <a:pathLst>
              <a:path w="257810" h="86995">
                <a:moveTo>
                  <a:pt x="257512" y="0"/>
                </a:moveTo>
                <a:lnTo>
                  <a:pt x="254772" y="0"/>
                </a:lnTo>
                <a:lnTo>
                  <a:pt x="247939" y="1317"/>
                </a:lnTo>
                <a:lnTo>
                  <a:pt x="239717" y="2617"/>
                </a:lnTo>
                <a:lnTo>
                  <a:pt x="228754" y="5252"/>
                </a:lnTo>
                <a:lnTo>
                  <a:pt x="216421" y="7869"/>
                </a:lnTo>
                <a:lnTo>
                  <a:pt x="202736" y="10486"/>
                </a:lnTo>
                <a:lnTo>
                  <a:pt x="186292" y="13103"/>
                </a:lnTo>
                <a:lnTo>
                  <a:pt x="169848" y="17038"/>
                </a:lnTo>
                <a:lnTo>
                  <a:pt x="152052" y="19655"/>
                </a:lnTo>
                <a:lnTo>
                  <a:pt x="116423" y="27525"/>
                </a:lnTo>
                <a:lnTo>
                  <a:pt x="98627" y="30142"/>
                </a:lnTo>
                <a:lnTo>
                  <a:pt x="80812" y="34077"/>
                </a:lnTo>
                <a:lnTo>
                  <a:pt x="64368" y="36694"/>
                </a:lnTo>
                <a:lnTo>
                  <a:pt x="47943" y="40629"/>
                </a:lnTo>
                <a:lnTo>
                  <a:pt x="20536" y="45863"/>
                </a:lnTo>
                <a:lnTo>
                  <a:pt x="16425" y="45863"/>
                </a:lnTo>
                <a:lnTo>
                  <a:pt x="13703" y="47180"/>
                </a:lnTo>
                <a:lnTo>
                  <a:pt x="9592" y="47180"/>
                </a:lnTo>
                <a:lnTo>
                  <a:pt x="6851" y="48480"/>
                </a:lnTo>
                <a:lnTo>
                  <a:pt x="1370" y="48480"/>
                </a:lnTo>
                <a:lnTo>
                  <a:pt x="0" y="49798"/>
                </a:lnTo>
                <a:lnTo>
                  <a:pt x="0" y="86492"/>
                </a:lnTo>
                <a:lnTo>
                  <a:pt x="154793" y="64219"/>
                </a:lnTo>
                <a:lnTo>
                  <a:pt x="248698" y="49798"/>
                </a:lnTo>
                <a:lnTo>
                  <a:pt x="154793" y="49798"/>
                </a:lnTo>
                <a:lnTo>
                  <a:pt x="154793" y="31459"/>
                </a:lnTo>
                <a:lnTo>
                  <a:pt x="213680" y="20973"/>
                </a:lnTo>
                <a:lnTo>
                  <a:pt x="227379" y="20973"/>
                </a:lnTo>
                <a:lnTo>
                  <a:pt x="228754" y="19655"/>
                </a:lnTo>
                <a:lnTo>
                  <a:pt x="232865" y="18356"/>
                </a:lnTo>
                <a:lnTo>
                  <a:pt x="257512" y="18356"/>
                </a:lnTo>
                <a:lnTo>
                  <a:pt x="257512" y="0"/>
                </a:lnTo>
                <a:close/>
              </a:path>
              <a:path w="257810" h="86995">
                <a:moveTo>
                  <a:pt x="227379" y="20973"/>
                </a:moveTo>
                <a:lnTo>
                  <a:pt x="213680" y="20973"/>
                </a:lnTo>
                <a:lnTo>
                  <a:pt x="213680" y="40629"/>
                </a:lnTo>
                <a:lnTo>
                  <a:pt x="154793" y="49798"/>
                </a:lnTo>
                <a:lnTo>
                  <a:pt x="248698" y="49798"/>
                </a:lnTo>
                <a:lnTo>
                  <a:pt x="257512" y="48480"/>
                </a:lnTo>
                <a:lnTo>
                  <a:pt x="257512" y="40629"/>
                </a:lnTo>
                <a:lnTo>
                  <a:pt x="232865" y="40629"/>
                </a:lnTo>
                <a:lnTo>
                  <a:pt x="228754" y="39311"/>
                </a:lnTo>
                <a:lnTo>
                  <a:pt x="223272" y="34077"/>
                </a:lnTo>
                <a:lnTo>
                  <a:pt x="221902" y="30142"/>
                </a:lnTo>
                <a:lnTo>
                  <a:pt x="223272" y="24908"/>
                </a:lnTo>
                <a:lnTo>
                  <a:pt x="227379" y="20973"/>
                </a:lnTo>
                <a:close/>
              </a:path>
              <a:path w="257810" h="86995">
                <a:moveTo>
                  <a:pt x="257512" y="18356"/>
                </a:moveTo>
                <a:lnTo>
                  <a:pt x="232865" y="18356"/>
                </a:lnTo>
                <a:lnTo>
                  <a:pt x="238346" y="19655"/>
                </a:lnTo>
                <a:lnTo>
                  <a:pt x="243828" y="24908"/>
                </a:lnTo>
                <a:lnTo>
                  <a:pt x="245198" y="30142"/>
                </a:lnTo>
                <a:lnTo>
                  <a:pt x="243828" y="34077"/>
                </a:lnTo>
                <a:lnTo>
                  <a:pt x="238346" y="39311"/>
                </a:lnTo>
                <a:lnTo>
                  <a:pt x="232865" y="40629"/>
                </a:lnTo>
                <a:lnTo>
                  <a:pt x="257512" y="40629"/>
                </a:lnTo>
                <a:lnTo>
                  <a:pt x="257512" y="18356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01617" y="5297682"/>
            <a:ext cx="257810" cy="59055"/>
          </a:xfrm>
          <a:custGeom>
            <a:avLst/>
            <a:gdLst/>
            <a:ahLst/>
            <a:cxnLst/>
            <a:rect l="l" t="t" r="r" b="b"/>
            <a:pathLst>
              <a:path w="257810" h="59054">
                <a:moveTo>
                  <a:pt x="257512" y="0"/>
                </a:moveTo>
                <a:lnTo>
                  <a:pt x="213680" y="2617"/>
                </a:lnTo>
                <a:lnTo>
                  <a:pt x="193144" y="5234"/>
                </a:lnTo>
                <a:lnTo>
                  <a:pt x="0" y="20955"/>
                </a:lnTo>
                <a:lnTo>
                  <a:pt x="0" y="58967"/>
                </a:lnTo>
                <a:lnTo>
                  <a:pt x="201366" y="48480"/>
                </a:lnTo>
                <a:lnTo>
                  <a:pt x="220532" y="47162"/>
                </a:lnTo>
                <a:lnTo>
                  <a:pt x="247939" y="45863"/>
                </a:lnTo>
                <a:lnTo>
                  <a:pt x="256139" y="37993"/>
                </a:lnTo>
                <a:lnTo>
                  <a:pt x="154793" y="37993"/>
                </a:lnTo>
                <a:lnTo>
                  <a:pt x="154793" y="19655"/>
                </a:lnTo>
                <a:lnTo>
                  <a:pt x="213680" y="15720"/>
                </a:lnTo>
                <a:lnTo>
                  <a:pt x="257512" y="15720"/>
                </a:lnTo>
                <a:lnTo>
                  <a:pt x="257512" y="0"/>
                </a:lnTo>
                <a:close/>
              </a:path>
              <a:path w="257810" h="59054">
                <a:moveTo>
                  <a:pt x="232865" y="15720"/>
                </a:moveTo>
                <a:lnTo>
                  <a:pt x="213680" y="15720"/>
                </a:lnTo>
                <a:lnTo>
                  <a:pt x="213680" y="34059"/>
                </a:lnTo>
                <a:lnTo>
                  <a:pt x="154793" y="37993"/>
                </a:lnTo>
                <a:lnTo>
                  <a:pt x="232865" y="37993"/>
                </a:lnTo>
                <a:lnTo>
                  <a:pt x="228754" y="36676"/>
                </a:lnTo>
                <a:lnTo>
                  <a:pt x="223272" y="31441"/>
                </a:lnTo>
                <a:lnTo>
                  <a:pt x="221902" y="26207"/>
                </a:lnTo>
                <a:lnTo>
                  <a:pt x="223272" y="22272"/>
                </a:lnTo>
                <a:lnTo>
                  <a:pt x="226013" y="18338"/>
                </a:lnTo>
                <a:lnTo>
                  <a:pt x="228754" y="17020"/>
                </a:lnTo>
                <a:lnTo>
                  <a:pt x="232865" y="15720"/>
                </a:lnTo>
                <a:close/>
              </a:path>
              <a:path w="257810" h="59054">
                <a:moveTo>
                  <a:pt x="257512" y="15720"/>
                </a:moveTo>
                <a:lnTo>
                  <a:pt x="232865" y="15720"/>
                </a:lnTo>
                <a:lnTo>
                  <a:pt x="238346" y="17020"/>
                </a:lnTo>
                <a:lnTo>
                  <a:pt x="241087" y="18338"/>
                </a:lnTo>
                <a:lnTo>
                  <a:pt x="243828" y="22272"/>
                </a:lnTo>
                <a:lnTo>
                  <a:pt x="245198" y="26207"/>
                </a:lnTo>
                <a:lnTo>
                  <a:pt x="243828" y="31441"/>
                </a:lnTo>
                <a:lnTo>
                  <a:pt x="238346" y="36676"/>
                </a:lnTo>
                <a:lnTo>
                  <a:pt x="232865" y="37993"/>
                </a:lnTo>
                <a:lnTo>
                  <a:pt x="256139" y="37993"/>
                </a:lnTo>
                <a:lnTo>
                  <a:pt x="257512" y="36676"/>
                </a:lnTo>
                <a:lnTo>
                  <a:pt x="257512" y="1572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01617" y="5232163"/>
            <a:ext cx="257810" cy="68580"/>
          </a:xfrm>
          <a:custGeom>
            <a:avLst/>
            <a:gdLst/>
            <a:ahLst/>
            <a:cxnLst/>
            <a:rect l="l" t="t" r="r" b="b"/>
            <a:pathLst>
              <a:path w="257810" h="68579">
                <a:moveTo>
                  <a:pt x="257512" y="0"/>
                </a:moveTo>
                <a:lnTo>
                  <a:pt x="194514" y="6551"/>
                </a:lnTo>
                <a:lnTo>
                  <a:pt x="154793" y="11786"/>
                </a:lnTo>
                <a:lnTo>
                  <a:pt x="0" y="30124"/>
                </a:lnTo>
                <a:lnTo>
                  <a:pt x="0" y="68136"/>
                </a:lnTo>
                <a:lnTo>
                  <a:pt x="213680" y="49780"/>
                </a:lnTo>
                <a:lnTo>
                  <a:pt x="257512" y="47162"/>
                </a:lnTo>
                <a:lnTo>
                  <a:pt x="257512" y="41928"/>
                </a:lnTo>
                <a:lnTo>
                  <a:pt x="154793" y="41928"/>
                </a:lnTo>
                <a:lnTo>
                  <a:pt x="154793" y="23572"/>
                </a:lnTo>
                <a:lnTo>
                  <a:pt x="213680" y="17020"/>
                </a:lnTo>
                <a:lnTo>
                  <a:pt x="257512" y="17020"/>
                </a:lnTo>
                <a:lnTo>
                  <a:pt x="257512" y="0"/>
                </a:lnTo>
                <a:close/>
              </a:path>
              <a:path w="257810" h="68579">
                <a:moveTo>
                  <a:pt x="232865" y="17020"/>
                </a:moveTo>
                <a:lnTo>
                  <a:pt x="213680" y="17020"/>
                </a:lnTo>
                <a:lnTo>
                  <a:pt x="213680" y="35376"/>
                </a:lnTo>
                <a:lnTo>
                  <a:pt x="154793" y="41928"/>
                </a:lnTo>
                <a:lnTo>
                  <a:pt x="257512" y="41928"/>
                </a:lnTo>
                <a:lnTo>
                  <a:pt x="257512" y="39311"/>
                </a:lnTo>
                <a:lnTo>
                  <a:pt x="232865" y="39311"/>
                </a:lnTo>
                <a:lnTo>
                  <a:pt x="228754" y="37993"/>
                </a:lnTo>
                <a:lnTo>
                  <a:pt x="223272" y="32759"/>
                </a:lnTo>
                <a:lnTo>
                  <a:pt x="221902" y="27507"/>
                </a:lnTo>
                <a:lnTo>
                  <a:pt x="223272" y="23572"/>
                </a:lnTo>
                <a:lnTo>
                  <a:pt x="226013" y="19655"/>
                </a:lnTo>
                <a:lnTo>
                  <a:pt x="228754" y="18338"/>
                </a:lnTo>
                <a:lnTo>
                  <a:pt x="232865" y="17020"/>
                </a:lnTo>
                <a:close/>
              </a:path>
              <a:path w="257810" h="68579">
                <a:moveTo>
                  <a:pt x="257512" y="17020"/>
                </a:moveTo>
                <a:lnTo>
                  <a:pt x="232865" y="17020"/>
                </a:lnTo>
                <a:lnTo>
                  <a:pt x="238346" y="18338"/>
                </a:lnTo>
                <a:lnTo>
                  <a:pt x="241087" y="19655"/>
                </a:lnTo>
                <a:lnTo>
                  <a:pt x="243828" y="23572"/>
                </a:lnTo>
                <a:lnTo>
                  <a:pt x="245198" y="27507"/>
                </a:lnTo>
                <a:lnTo>
                  <a:pt x="243828" y="32759"/>
                </a:lnTo>
                <a:lnTo>
                  <a:pt x="238346" y="37993"/>
                </a:lnTo>
                <a:lnTo>
                  <a:pt x="232865" y="39311"/>
                </a:lnTo>
                <a:lnTo>
                  <a:pt x="257512" y="39311"/>
                </a:lnTo>
                <a:lnTo>
                  <a:pt x="257512" y="1702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90654" y="5492921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0" y="0"/>
                </a:moveTo>
                <a:lnTo>
                  <a:pt x="0" y="39311"/>
                </a:lnTo>
                <a:lnTo>
                  <a:pt x="10962" y="39311"/>
                </a:lnTo>
                <a:lnTo>
                  <a:pt x="109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90654" y="5262287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10962" y="0"/>
                </a:moveTo>
                <a:lnTo>
                  <a:pt x="0" y="1317"/>
                </a:lnTo>
                <a:lnTo>
                  <a:pt x="0" y="38011"/>
                </a:lnTo>
                <a:lnTo>
                  <a:pt x="10962" y="38011"/>
                </a:lnTo>
                <a:lnTo>
                  <a:pt x="1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90654" y="5207255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10962" y="0"/>
                </a:moveTo>
                <a:lnTo>
                  <a:pt x="0" y="1317"/>
                </a:lnTo>
                <a:lnTo>
                  <a:pt x="0" y="38011"/>
                </a:lnTo>
                <a:lnTo>
                  <a:pt x="10962" y="36694"/>
                </a:lnTo>
                <a:lnTo>
                  <a:pt x="1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90654" y="5152222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10962" y="0"/>
                </a:moveTo>
                <a:lnTo>
                  <a:pt x="4111" y="0"/>
                </a:lnTo>
                <a:lnTo>
                  <a:pt x="1370" y="1317"/>
                </a:lnTo>
                <a:lnTo>
                  <a:pt x="0" y="1317"/>
                </a:lnTo>
                <a:lnTo>
                  <a:pt x="0" y="37993"/>
                </a:lnTo>
                <a:lnTo>
                  <a:pt x="10962" y="36694"/>
                </a:lnTo>
                <a:lnTo>
                  <a:pt x="1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0654" y="5318637"/>
            <a:ext cx="11430" cy="39370"/>
          </a:xfrm>
          <a:custGeom>
            <a:avLst/>
            <a:gdLst/>
            <a:ahLst/>
            <a:cxnLst/>
            <a:rect l="l" t="t" r="r" b="b"/>
            <a:pathLst>
              <a:path w="11429" h="39370">
                <a:moveTo>
                  <a:pt x="10962" y="0"/>
                </a:moveTo>
                <a:lnTo>
                  <a:pt x="0" y="0"/>
                </a:lnTo>
                <a:lnTo>
                  <a:pt x="0" y="39311"/>
                </a:lnTo>
                <a:lnTo>
                  <a:pt x="10962" y="38011"/>
                </a:lnTo>
                <a:lnTo>
                  <a:pt x="1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90654" y="5433954"/>
            <a:ext cx="11430" cy="40640"/>
          </a:xfrm>
          <a:custGeom>
            <a:avLst/>
            <a:gdLst/>
            <a:ahLst/>
            <a:cxnLst/>
            <a:rect l="l" t="t" r="r" b="b"/>
            <a:pathLst>
              <a:path w="11429" h="40639">
                <a:moveTo>
                  <a:pt x="0" y="0"/>
                </a:moveTo>
                <a:lnTo>
                  <a:pt x="0" y="40629"/>
                </a:lnTo>
                <a:lnTo>
                  <a:pt x="10962" y="40629"/>
                </a:lnTo>
                <a:lnTo>
                  <a:pt x="109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90654" y="5374987"/>
            <a:ext cx="11430" cy="40640"/>
          </a:xfrm>
          <a:custGeom>
            <a:avLst/>
            <a:gdLst/>
            <a:ahLst/>
            <a:cxnLst/>
            <a:rect l="l" t="t" r="r" b="b"/>
            <a:pathLst>
              <a:path w="11429" h="40639">
                <a:moveTo>
                  <a:pt x="10962" y="0"/>
                </a:moveTo>
                <a:lnTo>
                  <a:pt x="0" y="1317"/>
                </a:lnTo>
                <a:lnTo>
                  <a:pt x="0" y="40629"/>
                </a:lnTo>
                <a:lnTo>
                  <a:pt x="10962" y="40629"/>
                </a:lnTo>
                <a:lnTo>
                  <a:pt x="10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23519" y="5377604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317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20"/>
                </a:lnTo>
                <a:lnTo>
                  <a:pt x="6851" y="20973"/>
                </a:lnTo>
                <a:lnTo>
                  <a:pt x="10962" y="22272"/>
                </a:lnTo>
                <a:lnTo>
                  <a:pt x="16444" y="20973"/>
                </a:lnTo>
                <a:lnTo>
                  <a:pt x="21925" y="15720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317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123519" y="5506025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317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20"/>
                </a:lnTo>
                <a:lnTo>
                  <a:pt x="6851" y="20973"/>
                </a:lnTo>
                <a:lnTo>
                  <a:pt x="10962" y="22272"/>
                </a:lnTo>
                <a:lnTo>
                  <a:pt x="16444" y="20973"/>
                </a:lnTo>
                <a:lnTo>
                  <a:pt x="21925" y="15720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317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123519" y="5570244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299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68"/>
                </a:lnTo>
                <a:lnTo>
                  <a:pt x="1370" y="15720"/>
                </a:lnTo>
                <a:lnTo>
                  <a:pt x="6851" y="20955"/>
                </a:lnTo>
                <a:lnTo>
                  <a:pt x="10962" y="22272"/>
                </a:lnTo>
                <a:lnTo>
                  <a:pt x="16444" y="20955"/>
                </a:lnTo>
                <a:lnTo>
                  <a:pt x="21925" y="15720"/>
                </a:lnTo>
                <a:lnTo>
                  <a:pt x="23296" y="10468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299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123519" y="5634446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317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20"/>
                </a:lnTo>
                <a:lnTo>
                  <a:pt x="6851" y="20973"/>
                </a:lnTo>
                <a:lnTo>
                  <a:pt x="10962" y="22272"/>
                </a:lnTo>
                <a:lnTo>
                  <a:pt x="16444" y="20973"/>
                </a:lnTo>
                <a:lnTo>
                  <a:pt x="21925" y="15720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317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056410" y="5380221"/>
            <a:ext cx="59055" cy="19685"/>
          </a:xfrm>
          <a:custGeom>
            <a:avLst/>
            <a:gdLst/>
            <a:ahLst/>
            <a:cxnLst/>
            <a:rect l="l" t="t" r="r" b="b"/>
            <a:pathLst>
              <a:path w="59054" h="19685">
                <a:moveTo>
                  <a:pt x="58887" y="0"/>
                </a:moveTo>
                <a:lnTo>
                  <a:pt x="52035" y="0"/>
                </a:lnTo>
                <a:lnTo>
                  <a:pt x="0" y="1317"/>
                </a:lnTo>
                <a:lnTo>
                  <a:pt x="0" y="19655"/>
                </a:lnTo>
                <a:lnTo>
                  <a:pt x="30128" y="19655"/>
                </a:lnTo>
                <a:lnTo>
                  <a:pt x="58887" y="18356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056410" y="5568927"/>
            <a:ext cx="59055" cy="21590"/>
          </a:xfrm>
          <a:custGeom>
            <a:avLst/>
            <a:gdLst/>
            <a:ahLst/>
            <a:cxnLst/>
            <a:rect l="l" t="t" r="r" b="b"/>
            <a:pathLst>
              <a:path w="59054" h="21589">
                <a:moveTo>
                  <a:pt x="0" y="0"/>
                </a:moveTo>
                <a:lnTo>
                  <a:pt x="0" y="18338"/>
                </a:lnTo>
                <a:lnTo>
                  <a:pt x="58887" y="20973"/>
                </a:lnTo>
                <a:lnTo>
                  <a:pt x="58887" y="2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056410" y="5631829"/>
            <a:ext cx="59055" cy="24130"/>
          </a:xfrm>
          <a:custGeom>
            <a:avLst/>
            <a:gdLst/>
            <a:ahLst/>
            <a:cxnLst/>
            <a:rect l="l" t="t" r="r" b="b"/>
            <a:pathLst>
              <a:path w="59054" h="24129">
                <a:moveTo>
                  <a:pt x="0" y="0"/>
                </a:moveTo>
                <a:lnTo>
                  <a:pt x="0" y="18338"/>
                </a:lnTo>
                <a:lnTo>
                  <a:pt x="58887" y="23590"/>
                </a:lnTo>
                <a:lnTo>
                  <a:pt x="58887" y="52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23519" y="5120780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299"/>
                </a:lnTo>
                <a:lnTo>
                  <a:pt x="1370" y="6551"/>
                </a:lnTo>
                <a:lnTo>
                  <a:pt x="0" y="11786"/>
                </a:lnTo>
                <a:lnTo>
                  <a:pt x="1370" y="15720"/>
                </a:lnTo>
                <a:lnTo>
                  <a:pt x="6851" y="20955"/>
                </a:lnTo>
                <a:lnTo>
                  <a:pt x="10962" y="22272"/>
                </a:lnTo>
                <a:lnTo>
                  <a:pt x="16444" y="20955"/>
                </a:lnTo>
                <a:lnTo>
                  <a:pt x="21925" y="15720"/>
                </a:lnTo>
                <a:lnTo>
                  <a:pt x="23296" y="11786"/>
                </a:lnTo>
                <a:lnTo>
                  <a:pt x="21925" y="6551"/>
                </a:lnTo>
                <a:lnTo>
                  <a:pt x="16444" y="1299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23519" y="5184982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317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20"/>
                </a:lnTo>
                <a:lnTo>
                  <a:pt x="6851" y="20973"/>
                </a:lnTo>
                <a:lnTo>
                  <a:pt x="10962" y="22272"/>
                </a:lnTo>
                <a:lnTo>
                  <a:pt x="16444" y="20973"/>
                </a:lnTo>
                <a:lnTo>
                  <a:pt x="21925" y="15720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317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23519" y="5249183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317"/>
                </a:lnTo>
                <a:lnTo>
                  <a:pt x="4111" y="2635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39"/>
                </a:lnTo>
                <a:lnTo>
                  <a:pt x="6851" y="20973"/>
                </a:lnTo>
                <a:lnTo>
                  <a:pt x="10962" y="22290"/>
                </a:lnTo>
                <a:lnTo>
                  <a:pt x="16444" y="20973"/>
                </a:lnTo>
                <a:lnTo>
                  <a:pt x="21925" y="15739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35"/>
                </a:lnTo>
                <a:lnTo>
                  <a:pt x="16444" y="1317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23519" y="5313403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299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86"/>
                </a:lnTo>
                <a:lnTo>
                  <a:pt x="1370" y="15720"/>
                </a:lnTo>
                <a:lnTo>
                  <a:pt x="6851" y="20955"/>
                </a:lnTo>
                <a:lnTo>
                  <a:pt x="10962" y="22272"/>
                </a:lnTo>
                <a:lnTo>
                  <a:pt x="16444" y="20955"/>
                </a:lnTo>
                <a:lnTo>
                  <a:pt x="21925" y="15720"/>
                </a:lnTo>
                <a:lnTo>
                  <a:pt x="23296" y="10486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299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123519" y="5441824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5" h="22860">
                <a:moveTo>
                  <a:pt x="10962" y="0"/>
                </a:moveTo>
                <a:lnTo>
                  <a:pt x="6851" y="1299"/>
                </a:lnTo>
                <a:lnTo>
                  <a:pt x="4111" y="2617"/>
                </a:lnTo>
                <a:lnTo>
                  <a:pt x="1370" y="6551"/>
                </a:lnTo>
                <a:lnTo>
                  <a:pt x="0" y="10468"/>
                </a:lnTo>
                <a:lnTo>
                  <a:pt x="1370" y="15720"/>
                </a:lnTo>
                <a:lnTo>
                  <a:pt x="6851" y="20955"/>
                </a:lnTo>
                <a:lnTo>
                  <a:pt x="10962" y="22272"/>
                </a:lnTo>
                <a:lnTo>
                  <a:pt x="16444" y="20955"/>
                </a:lnTo>
                <a:lnTo>
                  <a:pt x="21925" y="15720"/>
                </a:lnTo>
                <a:lnTo>
                  <a:pt x="23296" y="10468"/>
                </a:lnTo>
                <a:lnTo>
                  <a:pt x="21925" y="6551"/>
                </a:lnTo>
                <a:lnTo>
                  <a:pt x="19184" y="2617"/>
                </a:lnTo>
                <a:lnTo>
                  <a:pt x="16444" y="1299"/>
                </a:lnTo>
                <a:lnTo>
                  <a:pt x="1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056410" y="5123398"/>
            <a:ext cx="59055" cy="29209"/>
          </a:xfrm>
          <a:custGeom>
            <a:avLst/>
            <a:gdLst/>
            <a:ahLst/>
            <a:cxnLst/>
            <a:rect l="l" t="t" r="r" b="b"/>
            <a:pathLst>
              <a:path w="59054" h="29210">
                <a:moveTo>
                  <a:pt x="58887" y="0"/>
                </a:moveTo>
                <a:lnTo>
                  <a:pt x="0" y="10486"/>
                </a:lnTo>
                <a:lnTo>
                  <a:pt x="0" y="28824"/>
                </a:lnTo>
                <a:lnTo>
                  <a:pt x="58887" y="19655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056410" y="5184982"/>
            <a:ext cx="59055" cy="27940"/>
          </a:xfrm>
          <a:custGeom>
            <a:avLst/>
            <a:gdLst/>
            <a:ahLst/>
            <a:cxnLst/>
            <a:rect l="l" t="t" r="r" b="b"/>
            <a:pathLst>
              <a:path w="59054" h="27939">
                <a:moveTo>
                  <a:pt x="58887" y="0"/>
                </a:moveTo>
                <a:lnTo>
                  <a:pt x="0" y="9169"/>
                </a:lnTo>
                <a:lnTo>
                  <a:pt x="0" y="27525"/>
                </a:lnTo>
                <a:lnTo>
                  <a:pt x="58887" y="18338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056410" y="5249183"/>
            <a:ext cx="59055" cy="25400"/>
          </a:xfrm>
          <a:custGeom>
            <a:avLst/>
            <a:gdLst/>
            <a:ahLst/>
            <a:cxnLst/>
            <a:rect l="l" t="t" r="r" b="b"/>
            <a:pathLst>
              <a:path w="59054" h="25400">
                <a:moveTo>
                  <a:pt x="58887" y="0"/>
                </a:moveTo>
                <a:lnTo>
                  <a:pt x="0" y="6551"/>
                </a:lnTo>
                <a:lnTo>
                  <a:pt x="0" y="24908"/>
                </a:lnTo>
                <a:lnTo>
                  <a:pt x="58887" y="18356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056410" y="5313403"/>
            <a:ext cx="59055" cy="22860"/>
          </a:xfrm>
          <a:custGeom>
            <a:avLst/>
            <a:gdLst/>
            <a:ahLst/>
            <a:cxnLst/>
            <a:rect l="l" t="t" r="r" b="b"/>
            <a:pathLst>
              <a:path w="59054" h="22860">
                <a:moveTo>
                  <a:pt x="58887" y="0"/>
                </a:moveTo>
                <a:lnTo>
                  <a:pt x="0" y="3934"/>
                </a:lnTo>
                <a:lnTo>
                  <a:pt x="0" y="22272"/>
                </a:lnTo>
                <a:lnTo>
                  <a:pt x="58887" y="18338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056410" y="5444441"/>
            <a:ext cx="59055" cy="18415"/>
          </a:xfrm>
          <a:custGeom>
            <a:avLst/>
            <a:gdLst/>
            <a:ahLst/>
            <a:cxnLst/>
            <a:rect l="l" t="t" r="r" b="b"/>
            <a:pathLst>
              <a:path w="59054" h="18414">
                <a:moveTo>
                  <a:pt x="58887" y="0"/>
                </a:moveTo>
                <a:lnTo>
                  <a:pt x="0" y="1299"/>
                </a:lnTo>
                <a:lnTo>
                  <a:pt x="0" y="18338"/>
                </a:lnTo>
                <a:lnTo>
                  <a:pt x="58887" y="18338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056410" y="5506025"/>
            <a:ext cx="59055" cy="18415"/>
          </a:xfrm>
          <a:custGeom>
            <a:avLst/>
            <a:gdLst/>
            <a:ahLst/>
            <a:cxnLst/>
            <a:rect l="l" t="t" r="r" b="b"/>
            <a:pathLst>
              <a:path w="59054" h="18414">
                <a:moveTo>
                  <a:pt x="58887" y="0"/>
                </a:moveTo>
                <a:lnTo>
                  <a:pt x="0" y="0"/>
                </a:lnTo>
                <a:lnTo>
                  <a:pt x="0" y="17038"/>
                </a:lnTo>
                <a:lnTo>
                  <a:pt x="27388" y="18356"/>
                </a:lnTo>
                <a:lnTo>
                  <a:pt x="58887" y="18356"/>
                </a:lnTo>
                <a:lnTo>
                  <a:pt x="5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71469" y="5080151"/>
            <a:ext cx="307340" cy="747395"/>
          </a:xfrm>
          <a:custGeom>
            <a:avLst/>
            <a:gdLst/>
            <a:ahLst/>
            <a:cxnLst/>
            <a:rect l="l" t="t" r="r" b="b"/>
            <a:pathLst>
              <a:path w="307339" h="747395">
                <a:moveTo>
                  <a:pt x="306845" y="0"/>
                </a:moveTo>
                <a:lnTo>
                  <a:pt x="295882" y="2617"/>
                </a:lnTo>
                <a:lnTo>
                  <a:pt x="0" y="58967"/>
                </a:lnTo>
                <a:lnTo>
                  <a:pt x="0" y="701053"/>
                </a:lnTo>
                <a:lnTo>
                  <a:pt x="306845" y="746916"/>
                </a:lnTo>
                <a:lnTo>
                  <a:pt x="306845" y="725961"/>
                </a:lnTo>
                <a:lnTo>
                  <a:pt x="287660" y="725961"/>
                </a:lnTo>
                <a:lnTo>
                  <a:pt x="282179" y="724644"/>
                </a:lnTo>
                <a:lnTo>
                  <a:pt x="271235" y="723326"/>
                </a:lnTo>
                <a:lnTo>
                  <a:pt x="257532" y="720709"/>
                </a:lnTo>
                <a:lnTo>
                  <a:pt x="239717" y="718092"/>
                </a:lnTo>
                <a:lnTo>
                  <a:pt x="197255" y="712857"/>
                </a:lnTo>
                <a:lnTo>
                  <a:pt x="175348" y="708923"/>
                </a:lnTo>
                <a:lnTo>
                  <a:pt x="127405" y="701053"/>
                </a:lnTo>
                <a:lnTo>
                  <a:pt x="105479" y="698436"/>
                </a:lnTo>
                <a:lnTo>
                  <a:pt x="83572" y="694501"/>
                </a:lnTo>
                <a:lnTo>
                  <a:pt x="64387" y="691884"/>
                </a:lnTo>
                <a:lnTo>
                  <a:pt x="47943" y="689267"/>
                </a:lnTo>
                <a:lnTo>
                  <a:pt x="34259" y="687949"/>
                </a:lnTo>
                <a:lnTo>
                  <a:pt x="24666" y="685332"/>
                </a:lnTo>
                <a:lnTo>
                  <a:pt x="19185" y="685332"/>
                </a:lnTo>
                <a:lnTo>
                  <a:pt x="19185" y="584436"/>
                </a:lnTo>
                <a:lnTo>
                  <a:pt x="188419" y="584436"/>
                </a:lnTo>
                <a:lnTo>
                  <a:pt x="68498" y="571333"/>
                </a:lnTo>
                <a:lnTo>
                  <a:pt x="47943" y="568715"/>
                </a:lnTo>
                <a:lnTo>
                  <a:pt x="30147" y="567398"/>
                </a:lnTo>
                <a:lnTo>
                  <a:pt x="26036" y="567398"/>
                </a:lnTo>
                <a:lnTo>
                  <a:pt x="19185" y="566080"/>
                </a:lnTo>
                <a:lnTo>
                  <a:pt x="19185" y="526769"/>
                </a:lnTo>
                <a:lnTo>
                  <a:pt x="287660" y="526769"/>
                </a:lnTo>
                <a:lnTo>
                  <a:pt x="190403" y="520217"/>
                </a:lnTo>
                <a:lnTo>
                  <a:pt x="184941" y="520217"/>
                </a:lnTo>
                <a:lnTo>
                  <a:pt x="175348" y="518917"/>
                </a:lnTo>
                <a:lnTo>
                  <a:pt x="87683" y="513665"/>
                </a:lnTo>
                <a:lnTo>
                  <a:pt x="26036" y="508431"/>
                </a:lnTo>
                <a:lnTo>
                  <a:pt x="19185" y="508431"/>
                </a:lnTo>
                <a:lnTo>
                  <a:pt x="19185" y="470419"/>
                </a:lnTo>
                <a:lnTo>
                  <a:pt x="306845" y="470419"/>
                </a:lnTo>
                <a:lnTo>
                  <a:pt x="306845" y="459950"/>
                </a:lnTo>
                <a:lnTo>
                  <a:pt x="287660" y="459950"/>
                </a:lnTo>
                <a:lnTo>
                  <a:pt x="197255" y="457333"/>
                </a:lnTo>
                <a:lnTo>
                  <a:pt x="184941" y="457333"/>
                </a:lnTo>
                <a:lnTo>
                  <a:pt x="158904" y="456016"/>
                </a:lnTo>
                <a:lnTo>
                  <a:pt x="150682" y="456016"/>
                </a:lnTo>
                <a:lnTo>
                  <a:pt x="135627" y="454698"/>
                </a:lnTo>
                <a:lnTo>
                  <a:pt x="64387" y="453398"/>
                </a:lnTo>
                <a:lnTo>
                  <a:pt x="30147" y="452081"/>
                </a:lnTo>
                <a:lnTo>
                  <a:pt x="19185" y="452081"/>
                </a:lnTo>
                <a:lnTo>
                  <a:pt x="19185" y="412769"/>
                </a:lnTo>
                <a:lnTo>
                  <a:pt x="306845" y="412769"/>
                </a:lnTo>
                <a:lnTo>
                  <a:pt x="306845" y="398348"/>
                </a:lnTo>
                <a:lnTo>
                  <a:pt x="287660" y="398348"/>
                </a:lnTo>
                <a:lnTo>
                  <a:pt x="265754" y="397048"/>
                </a:lnTo>
                <a:lnTo>
                  <a:pt x="184941" y="397048"/>
                </a:lnTo>
                <a:lnTo>
                  <a:pt x="128775" y="395731"/>
                </a:lnTo>
                <a:lnTo>
                  <a:pt x="30147" y="394431"/>
                </a:lnTo>
                <a:lnTo>
                  <a:pt x="19185" y="394431"/>
                </a:lnTo>
                <a:lnTo>
                  <a:pt x="19185" y="353802"/>
                </a:lnTo>
                <a:lnTo>
                  <a:pt x="30147" y="353802"/>
                </a:lnTo>
                <a:lnTo>
                  <a:pt x="178089" y="351185"/>
                </a:lnTo>
                <a:lnTo>
                  <a:pt x="265754" y="351185"/>
                </a:lnTo>
                <a:lnTo>
                  <a:pt x="287660" y="349868"/>
                </a:lnTo>
                <a:lnTo>
                  <a:pt x="306845" y="349868"/>
                </a:lnTo>
                <a:lnTo>
                  <a:pt x="306845" y="335464"/>
                </a:lnTo>
                <a:lnTo>
                  <a:pt x="19185" y="335464"/>
                </a:lnTo>
                <a:lnTo>
                  <a:pt x="19185" y="296153"/>
                </a:lnTo>
                <a:lnTo>
                  <a:pt x="231514" y="284348"/>
                </a:lnTo>
                <a:lnTo>
                  <a:pt x="234235" y="284348"/>
                </a:lnTo>
                <a:lnTo>
                  <a:pt x="243828" y="283049"/>
                </a:lnTo>
                <a:lnTo>
                  <a:pt x="256161" y="283049"/>
                </a:lnTo>
                <a:lnTo>
                  <a:pt x="287660" y="281731"/>
                </a:lnTo>
                <a:lnTo>
                  <a:pt x="306845" y="281731"/>
                </a:lnTo>
                <a:lnTo>
                  <a:pt x="306845" y="277797"/>
                </a:lnTo>
                <a:lnTo>
                  <a:pt x="19185" y="277797"/>
                </a:lnTo>
                <a:lnTo>
                  <a:pt x="19185" y="238485"/>
                </a:lnTo>
                <a:lnTo>
                  <a:pt x="217810" y="222764"/>
                </a:lnTo>
                <a:lnTo>
                  <a:pt x="223291" y="222764"/>
                </a:lnTo>
                <a:lnTo>
                  <a:pt x="243828" y="220147"/>
                </a:lnTo>
                <a:lnTo>
                  <a:pt x="19185" y="220147"/>
                </a:lnTo>
                <a:lnTo>
                  <a:pt x="19185" y="183453"/>
                </a:lnTo>
                <a:lnTo>
                  <a:pt x="173819" y="165115"/>
                </a:lnTo>
                <a:lnTo>
                  <a:pt x="19185" y="165115"/>
                </a:lnTo>
                <a:lnTo>
                  <a:pt x="19185" y="128420"/>
                </a:lnTo>
                <a:lnTo>
                  <a:pt x="144547" y="110064"/>
                </a:lnTo>
                <a:lnTo>
                  <a:pt x="19185" y="110064"/>
                </a:lnTo>
                <a:lnTo>
                  <a:pt x="19184" y="73388"/>
                </a:lnTo>
                <a:lnTo>
                  <a:pt x="20555" y="73388"/>
                </a:lnTo>
                <a:lnTo>
                  <a:pt x="24666" y="72070"/>
                </a:lnTo>
                <a:lnTo>
                  <a:pt x="30147" y="72070"/>
                </a:lnTo>
                <a:lnTo>
                  <a:pt x="36999" y="70753"/>
                </a:lnTo>
                <a:lnTo>
                  <a:pt x="39740" y="69453"/>
                </a:lnTo>
                <a:lnTo>
                  <a:pt x="43851" y="69453"/>
                </a:lnTo>
                <a:lnTo>
                  <a:pt x="46573" y="68136"/>
                </a:lnTo>
                <a:lnTo>
                  <a:pt x="50684" y="68136"/>
                </a:lnTo>
                <a:lnTo>
                  <a:pt x="78091" y="62901"/>
                </a:lnTo>
                <a:lnTo>
                  <a:pt x="94516" y="58967"/>
                </a:lnTo>
                <a:lnTo>
                  <a:pt x="110960" y="56349"/>
                </a:lnTo>
                <a:lnTo>
                  <a:pt x="128775" y="52415"/>
                </a:lnTo>
                <a:lnTo>
                  <a:pt x="146571" y="49798"/>
                </a:lnTo>
                <a:lnTo>
                  <a:pt x="182200" y="41928"/>
                </a:lnTo>
                <a:lnTo>
                  <a:pt x="199995" y="39311"/>
                </a:lnTo>
                <a:lnTo>
                  <a:pt x="216440" y="35376"/>
                </a:lnTo>
                <a:lnTo>
                  <a:pt x="232884" y="32759"/>
                </a:lnTo>
                <a:lnTo>
                  <a:pt x="246568" y="30142"/>
                </a:lnTo>
                <a:lnTo>
                  <a:pt x="258902" y="27525"/>
                </a:lnTo>
                <a:lnTo>
                  <a:pt x="269865" y="24890"/>
                </a:lnTo>
                <a:lnTo>
                  <a:pt x="278087" y="23590"/>
                </a:lnTo>
                <a:lnTo>
                  <a:pt x="284919" y="22272"/>
                </a:lnTo>
                <a:lnTo>
                  <a:pt x="306845" y="22272"/>
                </a:lnTo>
                <a:lnTo>
                  <a:pt x="306845" y="0"/>
                </a:lnTo>
                <a:close/>
              </a:path>
              <a:path w="307339" h="747395">
                <a:moveTo>
                  <a:pt x="188419" y="584436"/>
                </a:moveTo>
                <a:lnTo>
                  <a:pt x="19185" y="584436"/>
                </a:lnTo>
                <a:lnTo>
                  <a:pt x="49313" y="588371"/>
                </a:lnTo>
                <a:lnTo>
                  <a:pt x="242458" y="608027"/>
                </a:lnTo>
                <a:lnTo>
                  <a:pt x="287660" y="613261"/>
                </a:lnTo>
                <a:lnTo>
                  <a:pt x="287660" y="725961"/>
                </a:lnTo>
                <a:lnTo>
                  <a:pt x="306845" y="725961"/>
                </a:lnTo>
                <a:lnTo>
                  <a:pt x="306845" y="594923"/>
                </a:lnTo>
                <a:lnTo>
                  <a:pt x="287660" y="594923"/>
                </a:lnTo>
                <a:lnTo>
                  <a:pt x="260272" y="592288"/>
                </a:lnTo>
                <a:lnTo>
                  <a:pt x="188419" y="584436"/>
                </a:lnTo>
                <a:close/>
              </a:path>
              <a:path w="307339" h="747395">
                <a:moveTo>
                  <a:pt x="306845" y="470419"/>
                </a:moveTo>
                <a:lnTo>
                  <a:pt x="43851" y="470419"/>
                </a:lnTo>
                <a:lnTo>
                  <a:pt x="131516" y="473054"/>
                </a:lnTo>
                <a:lnTo>
                  <a:pt x="139719" y="473054"/>
                </a:lnTo>
                <a:lnTo>
                  <a:pt x="178089" y="474354"/>
                </a:lnTo>
                <a:lnTo>
                  <a:pt x="179459" y="474354"/>
                </a:lnTo>
                <a:lnTo>
                  <a:pt x="184941" y="475671"/>
                </a:lnTo>
                <a:lnTo>
                  <a:pt x="287660" y="478288"/>
                </a:lnTo>
                <a:lnTo>
                  <a:pt x="287660" y="526769"/>
                </a:lnTo>
                <a:lnTo>
                  <a:pt x="30147" y="526769"/>
                </a:lnTo>
                <a:lnTo>
                  <a:pt x="69869" y="529404"/>
                </a:lnTo>
                <a:lnTo>
                  <a:pt x="102738" y="532021"/>
                </a:lnTo>
                <a:lnTo>
                  <a:pt x="112331" y="533321"/>
                </a:lnTo>
                <a:lnTo>
                  <a:pt x="115071" y="533321"/>
                </a:lnTo>
                <a:lnTo>
                  <a:pt x="184941" y="538573"/>
                </a:lnTo>
                <a:lnTo>
                  <a:pt x="287660" y="545125"/>
                </a:lnTo>
                <a:lnTo>
                  <a:pt x="287660" y="594923"/>
                </a:lnTo>
                <a:lnTo>
                  <a:pt x="306845" y="594923"/>
                </a:lnTo>
                <a:lnTo>
                  <a:pt x="306845" y="470419"/>
                </a:lnTo>
                <a:close/>
              </a:path>
              <a:path w="307339" h="747395">
                <a:moveTo>
                  <a:pt x="306845" y="412769"/>
                </a:moveTo>
                <a:lnTo>
                  <a:pt x="19185" y="412769"/>
                </a:lnTo>
                <a:lnTo>
                  <a:pt x="108220" y="414087"/>
                </a:lnTo>
                <a:lnTo>
                  <a:pt x="124664" y="414087"/>
                </a:lnTo>
                <a:lnTo>
                  <a:pt x="195884" y="415387"/>
                </a:lnTo>
                <a:lnTo>
                  <a:pt x="287660" y="415387"/>
                </a:lnTo>
                <a:lnTo>
                  <a:pt x="287660" y="459950"/>
                </a:lnTo>
                <a:lnTo>
                  <a:pt x="306845" y="459950"/>
                </a:lnTo>
                <a:lnTo>
                  <a:pt x="306845" y="412769"/>
                </a:lnTo>
                <a:close/>
              </a:path>
              <a:path w="307339" h="747395">
                <a:moveTo>
                  <a:pt x="306845" y="349868"/>
                </a:moveTo>
                <a:lnTo>
                  <a:pt x="287660" y="349868"/>
                </a:lnTo>
                <a:lnTo>
                  <a:pt x="287660" y="398348"/>
                </a:lnTo>
                <a:lnTo>
                  <a:pt x="306845" y="398348"/>
                </a:lnTo>
                <a:lnTo>
                  <a:pt x="306845" y="349868"/>
                </a:lnTo>
                <a:close/>
              </a:path>
              <a:path w="307339" h="747395">
                <a:moveTo>
                  <a:pt x="306845" y="281731"/>
                </a:moveTo>
                <a:lnTo>
                  <a:pt x="287660" y="281731"/>
                </a:lnTo>
                <a:lnTo>
                  <a:pt x="287660" y="331529"/>
                </a:lnTo>
                <a:lnTo>
                  <a:pt x="286290" y="331529"/>
                </a:lnTo>
                <a:lnTo>
                  <a:pt x="243828" y="332829"/>
                </a:lnTo>
                <a:lnTo>
                  <a:pt x="184941" y="332829"/>
                </a:lnTo>
                <a:lnTo>
                  <a:pt x="19185" y="335464"/>
                </a:lnTo>
                <a:lnTo>
                  <a:pt x="306845" y="335464"/>
                </a:lnTo>
                <a:lnTo>
                  <a:pt x="306845" y="281731"/>
                </a:lnTo>
                <a:close/>
              </a:path>
              <a:path w="307339" h="747395">
                <a:moveTo>
                  <a:pt x="306845" y="217530"/>
                </a:moveTo>
                <a:lnTo>
                  <a:pt x="287660" y="217530"/>
                </a:lnTo>
                <a:lnTo>
                  <a:pt x="287660" y="263393"/>
                </a:lnTo>
                <a:lnTo>
                  <a:pt x="278087" y="263393"/>
                </a:lnTo>
                <a:lnTo>
                  <a:pt x="250680" y="264693"/>
                </a:lnTo>
                <a:lnTo>
                  <a:pt x="231514" y="266010"/>
                </a:lnTo>
                <a:lnTo>
                  <a:pt x="30147" y="276497"/>
                </a:lnTo>
                <a:lnTo>
                  <a:pt x="19185" y="277797"/>
                </a:lnTo>
                <a:lnTo>
                  <a:pt x="306845" y="277797"/>
                </a:lnTo>
                <a:lnTo>
                  <a:pt x="306845" y="217530"/>
                </a:lnTo>
                <a:close/>
              </a:path>
              <a:path w="307339" h="747395">
                <a:moveTo>
                  <a:pt x="306845" y="152011"/>
                </a:moveTo>
                <a:lnTo>
                  <a:pt x="287660" y="152011"/>
                </a:lnTo>
                <a:lnTo>
                  <a:pt x="287660" y="199174"/>
                </a:lnTo>
                <a:lnTo>
                  <a:pt x="243828" y="201791"/>
                </a:lnTo>
                <a:lnTo>
                  <a:pt x="30147" y="220147"/>
                </a:lnTo>
                <a:lnTo>
                  <a:pt x="243828" y="220147"/>
                </a:lnTo>
                <a:lnTo>
                  <a:pt x="287660" y="217530"/>
                </a:lnTo>
                <a:lnTo>
                  <a:pt x="306845" y="217530"/>
                </a:lnTo>
                <a:lnTo>
                  <a:pt x="306845" y="152011"/>
                </a:lnTo>
                <a:close/>
              </a:path>
              <a:path w="307339" h="747395">
                <a:moveTo>
                  <a:pt x="306845" y="89109"/>
                </a:moveTo>
                <a:lnTo>
                  <a:pt x="287660" y="89109"/>
                </a:lnTo>
                <a:lnTo>
                  <a:pt x="287660" y="133655"/>
                </a:lnTo>
                <a:lnTo>
                  <a:pt x="243828" y="138907"/>
                </a:lnTo>
                <a:lnTo>
                  <a:pt x="224662" y="140207"/>
                </a:lnTo>
                <a:lnTo>
                  <a:pt x="60276" y="159862"/>
                </a:lnTo>
                <a:lnTo>
                  <a:pt x="30147" y="163797"/>
                </a:lnTo>
                <a:lnTo>
                  <a:pt x="19185" y="165115"/>
                </a:lnTo>
                <a:lnTo>
                  <a:pt x="173819" y="165115"/>
                </a:lnTo>
                <a:lnTo>
                  <a:pt x="184941" y="163797"/>
                </a:lnTo>
                <a:lnTo>
                  <a:pt x="224662" y="158563"/>
                </a:lnTo>
                <a:lnTo>
                  <a:pt x="287660" y="152011"/>
                </a:lnTo>
                <a:lnTo>
                  <a:pt x="306845" y="152011"/>
                </a:lnTo>
                <a:lnTo>
                  <a:pt x="306845" y="89109"/>
                </a:lnTo>
                <a:close/>
              </a:path>
              <a:path w="307339" h="747395">
                <a:moveTo>
                  <a:pt x="306845" y="22272"/>
                </a:moveTo>
                <a:lnTo>
                  <a:pt x="287660" y="22272"/>
                </a:lnTo>
                <a:lnTo>
                  <a:pt x="287660" y="70753"/>
                </a:lnTo>
                <a:lnTo>
                  <a:pt x="184941" y="86492"/>
                </a:lnTo>
                <a:lnTo>
                  <a:pt x="30147" y="108765"/>
                </a:lnTo>
                <a:lnTo>
                  <a:pt x="19185" y="110064"/>
                </a:lnTo>
                <a:lnTo>
                  <a:pt x="144547" y="110064"/>
                </a:lnTo>
                <a:lnTo>
                  <a:pt x="287660" y="89109"/>
                </a:lnTo>
                <a:lnTo>
                  <a:pt x="306845" y="89109"/>
                </a:lnTo>
                <a:lnTo>
                  <a:pt x="306845" y="2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002985" y="5554505"/>
            <a:ext cx="156210" cy="52705"/>
          </a:xfrm>
          <a:custGeom>
            <a:avLst/>
            <a:gdLst/>
            <a:ahLst/>
            <a:cxnLst/>
            <a:rect l="l" t="t" r="r" b="b"/>
            <a:pathLst>
              <a:path w="156210" h="52704">
                <a:moveTo>
                  <a:pt x="47943" y="0"/>
                </a:moveTo>
                <a:lnTo>
                  <a:pt x="46573" y="0"/>
                </a:lnTo>
                <a:lnTo>
                  <a:pt x="0" y="41946"/>
                </a:lnTo>
                <a:lnTo>
                  <a:pt x="43832" y="44563"/>
                </a:lnTo>
                <a:lnTo>
                  <a:pt x="53424" y="45863"/>
                </a:lnTo>
                <a:lnTo>
                  <a:pt x="58887" y="45863"/>
                </a:lnTo>
                <a:lnTo>
                  <a:pt x="112312" y="49798"/>
                </a:lnTo>
                <a:lnTo>
                  <a:pt x="156144" y="52415"/>
                </a:lnTo>
                <a:lnTo>
                  <a:pt x="156144" y="38011"/>
                </a:lnTo>
                <a:lnTo>
                  <a:pt x="131497" y="38011"/>
                </a:lnTo>
                <a:lnTo>
                  <a:pt x="127386" y="36694"/>
                </a:lnTo>
                <a:lnTo>
                  <a:pt x="126025" y="35394"/>
                </a:lnTo>
                <a:lnTo>
                  <a:pt x="112312" y="35394"/>
                </a:lnTo>
                <a:lnTo>
                  <a:pt x="53424" y="32759"/>
                </a:lnTo>
                <a:lnTo>
                  <a:pt x="53424" y="14421"/>
                </a:lnTo>
                <a:lnTo>
                  <a:pt x="156144" y="14421"/>
                </a:lnTo>
                <a:lnTo>
                  <a:pt x="156144" y="3934"/>
                </a:lnTo>
                <a:lnTo>
                  <a:pt x="53424" y="1317"/>
                </a:lnTo>
                <a:lnTo>
                  <a:pt x="47943" y="0"/>
                </a:lnTo>
                <a:close/>
              </a:path>
              <a:path w="156210" h="52704">
                <a:moveTo>
                  <a:pt x="156144" y="15739"/>
                </a:moveTo>
                <a:lnTo>
                  <a:pt x="131497" y="15739"/>
                </a:lnTo>
                <a:lnTo>
                  <a:pt x="136978" y="17038"/>
                </a:lnTo>
                <a:lnTo>
                  <a:pt x="139719" y="18356"/>
                </a:lnTo>
                <a:lnTo>
                  <a:pt x="142459" y="22290"/>
                </a:lnTo>
                <a:lnTo>
                  <a:pt x="143830" y="26207"/>
                </a:lnTo>
                <a:lnTo>
                  <a:pt x="142459" y="31459"/>
                </a:lnTo>
                <a:lnTo>
                  <a:pt x="136978" y="36694"/>
                </a:lnTo>
                <a:lnTo>
                  <a:pt x="131497" y="38011"/>
                </a:lnTo>
                <a:lnTo>
                  <a:pt x="156144" y="38011"/>
                </a:lnTo>
                <a:lnTo>
                  <a:pt x="156144" y="15739"/>
                </a:lnTo>
                <a:close/>
              </a:path>
              <a:path w="156210" h="52704">
                <a:moveTo>
                  <a:pt x="156144" y="14421"/>
                </a:moveTo>
                <a:lnTo>
                  <a:pt x="53424" y="14421"/>
                </a:lnTo>
                <a:lnTo>
                  <a:pt x="112312" y="17038"/>
                </a:lnTo>
                <a:lnTo>
                  <a:pt x="112312" y="35394"/>
                </a:lnTo>
                <a:lnTo>
                  <a:pt x="126025" y="35394"/>
                </a:lnTo>
                <a:lnTo>
                  <a:pt x="121904" y="31459"/>
                </a:lnTo>
                <a:lnTo>
                  <a:pt x="120534" y="26207"/>
                </a:lnTo>
                <a:lnTo>
                  <a:pt x="121904" y="22290"/>
                </a:lnTo>
                <a:lnTo>
                  <a:pt x="124645" y="18356"/>
                </a:lnTo>
                <a:lnTo>
                  <a:pt x="127386" y="17038"/>
                </a:lnTo>
                <a:lnTo>
                  <a:pt x="131497" y="15739"/>
                </a:lnTo>
                <a:lnTo>
                  <a:pt x="156144" y="15739"/>
                </a:lnTo>
                <a:lnTo>
                  <a:pt x="156144" y="14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90654" y="5664588"/>
            <a:ext cx="268605" cy="141605"/>
          </a:xfrm>
          <a:custGeom>
            <a:avLst/>
            <a:gdLst/>
            <a:ahLst/>
            <a:cxnLst/>
            <a:rect l="l" t="t" r="r" b="b"/>
            <a:pathLst>
              <a:path w="268604" h="141604">
                <a:moveTo>
                  <a:pt x="0" y="0"/>
                </a:moveTo>
                <a:lnTo>
                  <a:pt x="0" y="100895"/>
                </a:lnTo>
                <a:lnTo>
                  <a:pt x="5481" y="100895"/>
                </a:lnTo>
                <a:lnTo>
                  <a:pt x="15073" y="103512"/>
                </a:lnTo>
                <a:lnTo>
                  <a:pt x="28758" y="104830"/>
                </a:lnTo>
                <a:lnTo>
                  <a:pt x="45202" y="107447"/>
                </a:lnTo>
                <a:lnTo>
                  <a:pt x="64387" y="110064"/>
                </a:lnTo>
                <a:lnTo>
                  <a:pt x="86294" y="113999"/>
                </a:lnTo>
                <a:lnTo>
                  <a:pt x="108220" y="116616"/>
                </a:lnTo>
                <a:lnTo>
                  <a:pt x="156163" y="124486"/>
                </a:lnTo>
                <a:lnTo>
                  <a:pt x="178070" y="128420"/>
                </a:lnTo>
                <a:lnTo>
                  <a:pt x="220532" y="133655"/>
                </a:lnTo>
                <a:lnTo>
                  <a:pt x="238346" y="136272"/>
                </a:lnTo>
                <a:lnTo>
                  <a:pt x="252050" y="138889"/>
                </a:lnTo>
                <a:lnTo>
                  <a:pt x="262994" y="140207"/>
                </a:lnTo>
                <a:lnTo>
                  <a:pt x="268475" y="141524"/>
                </a:lnTo>
                <a:lnTo>
                  <a:pt x="268475" y="125785"/>
                </a:lnTo>
                <a:lnTo>
                  <a:pt x="128756" y="104830"/>
                </a:lnTo>
                <a:lnTo>
                  <a:pt x="223272" y="23590"/>
                </a:lnTo>
                <a:lnTo>
                  <a:pt x="197378" y="20955"/>
                </a:lnTo>
                <a:lnTo>
                  <a:pt x="10962" y="20955"/>
                </a:lnTo>
                <a:lnTo>
                  <a:pt x="10962" y="1299"/>
                </a:lnTo>
                <a:lnTo>
                  <a:pt x="0" y="0"/>
                </a:lnTo>
                <a:close/>
              </a:path>
              <a:path w="268604" h="141604">
                <a:moveTo>
                  <a:pt x="30128" y="3934"/>
                </a:moveTo>
                <a:lnTo>
                  <a:pt x="10962" y="20955"/>
                </a:lnTo>
                <a:lnTo>
                  <a:pt x="197378" y="20955"/>
                </a:lnTo>
                <a:lnTo>
                  <a:pt x="30128" y="3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90654" y="5334358"/>
            <a:ext cx="268475" cy="338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97478" y="4799052"/>
            <a:ext cx="126034" cy="113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522177" y="5875556"/>
            <a:ext cx="176704" cy="167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917905" y="4782287"/>
            <a:ext cx="1302678" cy="12442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6406641" y="3961333"/>
            <a:ext cx="807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5099050" y="3358134"/>
            <a:ext cx="86360" cy="1521460"/>
          </a:xfrm>
          <a:custGeom>
            <a:avLst/>
            <a:gdLst/>
            <a:ahLst/>
            <a:cxnLst/>
            <a:rect l="l" t="t" r="r" b="b"/>
            <a:pathLst>
              <a:path w="86360" h="1521460">
                <a:moveTo>
                  <a:pt x="0" y="1444497"/>
                </a:moveTo>
                <a:lnTo>
                  <a:pt x="37591" y="1520952"/>
                </a:lnTo>
                <a:lnTo>
                  <a:pt x="69808" y="1457578"/>
                </a:lnTo>
                <a:lnTo>
                  <a:pt x="48005" y="1457578"/>
                </a:lnTo>
                <a:lnTo>
                  <a:pt x="28194" y="1457324"/>
                </a:lnTo>
                <a:lnTo>
                  <a:pt x="28282" y="1444686"/>
                </a:lnTo>
                <a:lnTo>
                  <a:pt x="0" y="1444497"/>
                </a:lnTo>
                <a:close/>
              </a:path>
              <a:path w="86360" h="1521460">
                <a:moveTo>
                  <a:pt x="37883" y="76134"/>
                </a:moveTo>
                <a:lnTo>
                  <a:pt x="28194" y="1457324"/>
                </a:lnTo>
                <a:lnTo>
                  <a:pt x="48005" y="1457578"/>
                </a:lnTo>
                <a:lnTo>
                  <a:pt x="57696" y="76266"/>
                </a:lnTo>
                <a:lnTo>
                  <a:pt x="37883" y="76134"/>
                </a:lnTo>
                <a:close/>
              </a:path>
              <a:path w="86360" h="1521460">
                <a:moveTo>
                  <a:pt x="48095" y="1444818"/>
                </a:moveTo>
                <a:lnTo>
                  <a:pt x="48005" y="1457578"/>
                </a:lnTo>
                <a:lnTo>
                  <a:pt x="69808" y="1457578"/>
                </a:lnTo>
                <a:lnTo>
                  <a:pt x="76200" y="1445005"/>
                </a:lnTo>
                <a:lnTo>
                  <a:pt x="48095" y="1444818"/>
                </a:lnTo>
                <a:close/>
              </a:path>
              <a:path w="86360" h="1521460">
                <a:moveTo>
                  <a:pt x="48096" y="1444686"/>
                </a:moveTo>
                <a:lnTo>
                  <a:pt x="28282" y="1444686"/>
                </a:lnTo>
                <a:lnTo>
                  <a:pt x="48095" y="1444818"/>
                </a:lnTo>
                <a:lnTo>
                  <a:pt x="48096" y="1444686"/>
                </a:lnTo>
                <a:close/>
              </a:path>
              <a:path w="86360" h="1521460">
                <a:moveTo>
                  <a:pt x="79420" y="63373"/>
                </a:moveTo>
                <a:lnTo>
                  <a:pt x="37973" y="63373"/>
                </a:lnTo>
                <a:lnTo>
                  <a:pt x="57785" y="63626"/>
                </a:lnTo>
                <a:lnTo>
                  <a:pt x="57696" y="76266"/>
                </a:lnTo>
                <a:lnTo>
                  <a:pt x="85851" y="76453"/>
                </a:lnTo>
                <a:lnTo>
                  <a:pt x="79420" y="63373"/>
                </a:lnTo>
                <a:close/>
              </a:path>
              <a:path w="86360" h="1521460">
                <a:moveTo>
                  <a:pt x="37973" y="63373"/>
                </a:moveTo>
                <a:lnTo>
                  <a:pt x="37883" y="76134"/>
                </a:lnTo>
                <a:lnTo>
                  <a:pt x="57696" y="76266"/>
                </a:lnTo>
                <a:lnTo>
                  <a:pt x="57785" y="63626"/>
                </a:lnTo>
                <a:lnTo>
                  <a:pt x="37973" y="63373"/>
                </a:lnTo>
                <a:close/>
              </a:path>
              <a:path w="86360" h="1521460">
                <a:moveTo>
                  <a:pt x="48260" y="0"/>
                </a:moveTo>
                <a:lnTo>
                  <a:pt x="9651" y="75945"/>
                </a:lnTo>
                <a:lnTo>
                  <a:pt x="37883" y="76134"/>
                </a:lnTo>
                <a:lnTo>
                  <a:pt x="37973" y="63373"/>
                </a:lnTo>
                <a:lnTo>
                  <a:pt x="79420" y="63373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16346" y="5455284"/>
            <a:ext cx="1071880" cy="77470"/>
          </a:xfrm>
          <a:custGeom>
            <a:avLst/>
            <a:gdLst/>
            <a:ahLst/>
            <a:cxnLst/>
            <a:rect l="l" t="t" r="r" b="b"/>
            <a:pathLst>
              <a:path w="1071879" h="77470">
                <a:moveTo>
                  <a:pt x="76200" y="1269"/>
                </a:moveTo>
                <a:lnTo>
                  <a:pt x="0" y="39496"/>
                </a:lnTo>
                <a:lnTo>
                  <a:pt x="76200" y="77469"/>
                </a:lnTo>
                <a:lnTo>
                  <a:pt x="76200" y="49275"/>
                </a:lnTo>
                <a:lnTo>
                  <a:pt x="63500" y="49275"/>
                </a:lnTo>
                <a:lnTo>
                  <a:pt x="63500" y="29463"/>
                </a:lnTo>
                <a:lnTo>
                  <a:pt x="76200" y="29446"/>
                </a:lnTo>
                <a:lnTo>
                  <a:pt x="76200" y="1269"/>
                </a:lnTo>
                <a:close/>
              </a:path>
              <a:path w="1071879" h="77470">
                <a:moveTo>
                  <a:pt x="1051748" y="28193"/>
                </a:moveTo>
                <a:lnTo>
                  <a:pt x="1007872" y="28193"/>
                </a:lnTo>
                <a:lnTo>
                  <a:pt x="1007872" y="48005"/>
                </a:lnTo>
                <a:lnTo>
                  <a:pt x="995172" y="48023"/>
                </a:lnTo>
                <a:lnTo>
                  <a:pt x="995172" y="76199"/>
                </a:lnTo>
                <a:lnTo>
                  <a:pt x="1071372" y="37972"/>
                </a:lnTo>
                <a:lnTo>
                  <a:pt x="1051748" y="28193"/>
                </a:lnTo>
                <a:close/>
              </a:path>
              <a:path w="1071879" h="77470">
                <a:moveTo>
                  <a:pt x="76200" y="29446"/>
                </a:moveTo>
                <a:lnTo>
                  <a:pt x="63500" y="29463"/>
                </a:lnTo>
                <a:lnTo>
                  <a:pt x="63500" y="49275"/>
                </a:lnTo>
                <a:lnTo>
                  <a:pt x="76200" y="49258"/>
                </a:lnTo>
                <a:lnTo>
                  <a:pt x="76200" y="29446"/>
                </a:lnTo>
                <a:close/>
              </a:path>
              <a:path w="1071879" h="77470">
                <a:moveTo>
                  <a:pt x="76200" y="49258"/>
                </a:moveTo>
                <a:lnTo>
                  <a:pt x="63500" y="49275"/>
                </a:lnTo>
                <a:lnTo>
                  <a:pt x="76200" y="49275"/>
                </a:lnTo>
                <a:close/>
              </a:path>
              <a:path w="1071879" h="77470">
                <a:moveTo>
                  <a:pt x="995172" y="28211"/>
                </a:moveTo>
                <a:lnTo>
                  <a:pt x="76200" y="29446"/>
                </a:lnTo>
                <a:lnTo>
                  <a:pt x="76200" y="49258"/>
                </a:lnTo>
                <a:lnTo>
                  <a:pt x="995172" y="48023"/>
                </a:lnTo>
                <a:lnTo>
                  <a:pt x="995172" y="28211"/>
                </a:lnTo>
                <a:close/>
              </a:path>
              <a:path w="1071879" h="77470">
                <a:moveTo>
                  <a:pt x="1007872" y="28193"/>
                </a:moveTo>
                <a:lnTo>
                  <a:pt x="995172" y="28211"/>
                </a:lnTo>
                <a:lnTo>
                  <a:pt x="995172" y="48023"/>
                </a:lnTo>
                <a:lnTo>
                  <a:pt x="1007872" y="48005"/>
                </a:lnTo>
                <a:lnTo>
                  <a:pt x="1007872" y="28193"/>
                </a:lnTo>
                <a:close/>
              </a:path>
              <a:path w="1071879" h="77470">
                <a:moveTo>
                  <a:pt x="995172" y="0"/>
                </a:moveTo>
                <a:lnTo>
                  <a:pt x="995172" y="28211"/>
                </a:lnTo>
                <a:lnTo>
                  <a:pt x="1051748" y="28193"/>
                </a:lnTo>
                <a:lnTo>
                  <a:pt x="995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31052" y="1905000"/>
            <a:ext cx="2219325" cy="1525905"/>
          </a:xfrm>
          <a:custGeom>
            <a:avLst/>
            <a:gdLst/>
            <a:ahLst/>
            <a:cxnLst/>
            <a:rect l="l" t="t" r="r" b="b"/>
            <a:pathLst>
              <a:path w="2219325" h="1525904">
                <a:moveTo>
                  <a:pt x="0" y="1525524"/>
                </a:moveTo>
                <a:lnTo>
                  <a:pt x="2218944" y="1525524"/>
                </a:lnTo>
                <a:lnTo>
                  <a:pt x="2218944" y="0"/>
                </a:lnTo>
                <a:lnTo>
                  <a:pt x="0" y="0"/>
                </a:lnTo>
                <a:lnTo>
                  <a:pt x="0" y="15255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972300" y="2196083"/>
            <a:ext cx="1148080" cy="289560"/>
          </a:xfrm>
          <a:custGeom>
            <a:avLst/>
            <a:gdLst/>
            <a:ahLst/>
            <a:cxnLst/>
            <a:rect l="l" t="t" r="r" b="b"/>
            <a:pathLst>
              <a:path w="1148079" h="289560">
                <a:moveTo>
                  <a:pt x="0" y="289560"/>
                </a:moveTo>
                <a:lnTo>
                  <a:pt x="1147572" y="289560"/>
                </a:lnTo>
                <a:lnTo>
                  <a:pt x="114757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6365494" y="222300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6352794" y="2731389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6972300" y="2703576"/>
            <a:ext cx="1148080" cy="2914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110"/>
              </a:lnSpc>
            </a:pPr>
            <a:r>
              <a:rPr sz="1800" spc="45" dirty="0">
                <a:latin typeface="Arial"/>
                <a:cs typeface="Arial"/>
              </a:rPr>
              <a:t>‘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1=1--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6328028" y="1773681"/>
            <a:ext cx="454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7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900683" y="608076"/>
            <a:ext cx="7417308" cy="68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391668"/>
            <a:ext cx="7415783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1129283"/>
            <a:ext cx="7132320" cy="5251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391668"/>
            <a:ext cx="7415783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2" y="1645919"/>
            <a:ext cx="9063227" cy="3870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809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Times New Roman</vt:lpstr>
      <vt:lpstr>Trebuchet MS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App sends form to user.</vt:lpstr>
      <vt:lpstr>PowerPoint Presentation</vt:lpstr>
      <vt:lpstr>PowerPoint Presentation</vt:lpstr>
      <vt:lpstr>Unauthorized Access Attempt:</vt:lpstr>
      <vt:lpstr>Database Modification Attack: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Sarthak Gupta</cp:lastModifiedBy>
  <cp:revision>8</cp:revision>
  <dcterms:created xsi:type="dcterms:W3CDTF">2019-03-19T05:29:11Z</dcterms:created>
  <dcterms:modified xsi:type="dcterms:W3CDTF">2019-03-19T07:13:12Z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2019-03-19T00:00:00Z</vt:filetime>
  </property>
</Properties>
</file>