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4" r:id="rId3"/>
  </p:sldMasterIdLst>
  <p:notesMasterIdLst>
    <p:notesMasterId r:id="rId22"/>
  </p:notesMasterIdLst>
  <p:sldIdLst>
    <p:sldId id="256" r:id="rId4"/>
    <p:sldId id="257" r:id="rId5"/>
    <p:sldId id="261" r:id="rId6"/>
    <p:sldId id="262" r:id="rId7"/>
    <p:sldId id="267" r:id="rId8"/>
    <p:sldId id="263" r:id="rId9"/>
    <p:sldId id="295" r:id="rId10"/>
    <p:sldId id="265" r:id="rId11"/>
    <p:sldId id="288" r:id="rId12"/>
    <p:sldId id="289" r:id="rId13"/>
    <p:sldId id="290" r:id="rId14"/>
    <p:sldId id="291" r:id="rId15"/>
    <p:sldId id="264" r:id="rId16"/>
    <p:sldId id="292" r:id="rId17"/>
    <p:sldId id="293" r:id="rId18"/>
    <p:sldId id="298" r:id="rId19"/>
    <p:sldId id="299" r:id="rId20"/>
    <p:sldId id="297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Encode Sans" panose="020B0604020202020204" charset="-94"/>
      <p:regular r:id="rId27"/>
      <p:bold r:id="rId28"/>
    </p:embeddedFont>
    <p:embeddedFont>
      <p:font typeface="Open Sans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7">
          <p15:clr>
            <a:srgbClr val="A4A3A4"/>
          </p15:clr>
        </p15:guide>
        <p15:guide id="2" pos="370">
          <p15:clr>
            <a:srgbClr val="A4A3A4"/>
          </p15:clr>
        </p15:guide>
        <p15:guide id="3" pos="7310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374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0" roundtripDataSignature="AMtx7mh0yL9pAlLl6QTPm+jA9BiT0K95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05AAD4-3862-43BF-B725-C43A16027DB1}">
  <a:tblStyle styleId="{7B05AAD4-3862-43BF-B725-C43A16027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7643EE-AB2C-43E9-A2FC-8B06FF4F7EDD}" styleName="Table_1">
    <a:wholeTbl>
      <a:tcTxStyle b="off" i="off">
        <a:font>
          <a:latin typeface="Open Sans Light"/>
          <a:ea typeface="Open Sans Light"/>
          <a:cs typeface="Open Sans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C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C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>
        <p:guide orient="horz" pos="777"/>
        <p:guide pos="370"/>
        <p:guide pos="7310"/>
        <p:guide orient="horz" pos="572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60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X-Phone%20(Auto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X-Phone%20(Auto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X-Phone Sales Market Overview</a:t>
            </a:r>
          </a:p>
        </c:rich>
      </c:tx>
      <c:layout>
        <c:manualLayout>
          <c:xMode val="edge"/>
          <c:yMode val="edge"/>
          <c:x val="0.24306922572178477"/>
          <c:y val="2.5773299719114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TSR+SS Total Sales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'Market Overview'!$G$10:$M$10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'Market Overview'!$G$13:$M$13</c:f>
              <c:numCache>
                <c:formatCode>#,##0.00</c:formatCode>
                <c:ptCount val="7"/>
                <c:pt idx="0">
                  <c:v>709.98199999999997</c:v>
                </c:pt>
                <c:pt idx="1">
                  <c:v>831.69999999999982</c:v>
                </c:pt>
                <c:pt idx="2">
                  <c:v>1603.3512599999995</c:v>
                </c:pt>
                <c:pt idx="3">
                  <c:v>3090.9405590279998</c:v>
                </c:pt>
                <c:pt idx="4">
                  <c:v>5217.8167576951664</c:v>
                </c:pt>
                <c:pt idx="5">
                  <c:v>7876.8161774166228</c:v>
                </c:pt>
                <c:pt idx="6">
                  <c:v>11890.841701428133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F4-4105-9BA9-8D035463D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236520"/>
        <c:axId val="606235864"/>
      </c:barChart>
      <c:lineChart>
        <c:grouping val="standard"/>
        <c:varyColors val="0"/>
        <c:ser>
          <c:idx val="1"/>
          <c:order val="1"/>
          <c:tx>
            <c:v>TSR+SS Sales Market Share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'Market Overview'!$G$14:$M$14</c:f>
              <c:numCache>
                <c:formatCode>0.0%</c:formatCode>
                <c:ptCount val="7"/>
                <c:pt idx="0">
                  <c:v>1.0222481390292715E-2</c:v>
                </c:pt>
                <c:pt idx="1">
                  <c:v>1.162631402370834E-2</c:v>
                </c:pt>
                <c:pt idx="2">
                  <c:v>2.1802734059478638E-2</c:v>
                </c:pt>
                <c:pt idx="3">
                  <c:v>4.1085995919607605E-2</c:v>
                </c:pt>
                <c:pt idx="4">
                  <c:v>6.7997872648663138E-2</c:v>
                </c:pt>
                <c:pt idx="5">
                  <c:v>0.10063766464112581</c:v>
                </c:pt>
                <c:pt idx="6" formatCode="0.00%">
                  <c:v>0.14894494709782394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4-4105-9BA9-8D035463DBB7}"/>
            </c:ext>
          </c:extLst>
        </c:ser>
        <c:ser>
          <c:idx val="2"/>
          <c:order val="2"/>
          <c:tx>
            <c:v>Total Units Sold Market Share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'Market Overview'!$G$7:$M$7</c:f>
              <c:numCache>
                <c:formatCode>0.0%</c:formatCode>
                <c:ptCount val="7"/>
                <c:pt idx="0">
                  <c:v>8.1569637429195641E-3</c:v>
                </c:pt>
                <c:pt idx="1">
                  <c:v>8.0670053487773858E-3</c:v>
                </c:pt>
                <c:pt idx="2">
                  <c:v>1.4520615252105825E-2</c:v>
                </c:pt>
                <c:pt idx="3">
                  <c:v>2.638842972588501E-2</c:v>
                </c:pt>
                <c:pt idx="4">
                  <c:v>4.2400840202672839E-2</c:v>
                </c:pt>
                <c:pt idx="5">
                  <c:v>6.0925498953089907E-2</c:v>
                </c:pt>
                <c:pt idx="6" formatCode="0.00%">
                  <c:v>8.754346387808061E-2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F4-4105-9BA9-8D035463D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236848"/>
        <c:axId val="606232912"/>
      </c:lineChart>
      <c:catAx>
        <c:axId val="606236520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5864"/>
        <c:crosses val="autoZero"/>
        <c:auto val="1"/>
        <c:lblAlgn val="ctr"/>
        <c:lblOffset val="100"/>
        <c:noMultiLvlLbl val="0"/>
      </c:catAx>
      <c:valAx>
        <c:axId val="606235864"/>
        <c:scaling>
          <c:orientation val="minMax"/>
          <c:max val="14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Total Mobile</a:t>
                </a:r>
                <a:r>
                  <a:rPr lang="tr-TR" baseline="0"/>
                  <a:t> Phone Sales (in €m)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6520"/>
        <c:crosses val="autoZero"/>
        <c:crossBetween val="between"/>
        <c:majorUnit val="1000"/>
        <c:minorUnit val="500"/>
      </c:valAx>
      <c:valAx>
        <c:axId val="6062329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Market Share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6848"/>
        <c:crosses val="max"/>
        <c:crossBetween val="between"/>
      </c:valAx>
      <c:catAx>
        <c:axId val="606236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623291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spc="0" baseline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solidFill>
                  <a:srgbClr val="002060"/>
                </a:solidFill>
              </a:rPr>
              <a:t>Revenue and Gross </a:t>
            </a:r>
            <a:r>
              <a:rPr lang="tr-TR" b="1">
                <a:solidFill>
                  <a:srgbClr val="002060"/>
                </a:solidFill>
              </a:rPr>
              <a:t>Profit</a:t>
            </a:r>
          </a:p>
        </c:rich>
      </c:tx>
      <c:layout>
        <c:manualLayout>
          <c:xMode val="edge"/>
          <c:yMode val="edge"/>
          <c:x val="1.8189188329924437E-2"/>
          <c:y val="2.27790432801822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spc="0" baseline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639833547051577E-2"/>
          <c:y val="0.11548974943052394"/>
          <c:w val="0.89667412031100424"/>
          <c:h val="0.67086315235652494"/>
        </c:manualLayout>
      </c:layout>
      <c:areaChart>
        <c:grouping val="standard"/>
        <c:varyColors val="0"/>
        <c:ser>
          <c:idx val="0"/>
          <c:order val="0"/>
          <c:tx>
            <c:strRef>
              <c:f>'Revenue &amp; GP'!$B$4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'Revenue &amp; GP'!$C$3:$K$3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'Revenue &amp; GP'!$C$4:$K$4</c:f>
              <c:numCache>
                <c:formatCode>_(* #,##0_);_(* \(#,##0\);_(* "-"?_);@_)</c:formatCode>
                <c:ptCount val="7"/>
                <c:pt idx="0">
                  <c:v>855.4</c:v>
                </c:pt>
                <c:pt idx="1">
                  <c:v>917.4</c:v>
                </c:pt>
                <c:pt idx="2">
                  <c:v>1693.3876800000007</c:v>
                </c:pt>
                <c:pt idx="3">
                  <c:v>3185.5328218800005</c:v>
                </c:pt>
                <c:pt idx="4">
                  <c:v>5317.1953890474779</c:v>
                </c:pt>
                <c:pt idx="5">
                  <c:v>7981.223367515362</c:v>
                </c:pt>
                <c:pt idx="6">
                  <c:v>12000.53189534587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6-4C04-B9E6-AD8CBE9BB508}"/>
            </c:ext>
          </c:extLst>
        </c:ser>
        <c:ser>
          <c:idx val="1"/>
          <c:order val="1"/>
          <c:tx>
            <c:strRef>
              <c:f>'Revenue &amp; GP'!$B$5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'Revenue &amp; GP'!$C$3:$K$3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'Revenue &amp; GP'!$C$5:$K$5</c:f>
              <c:numCache>
                <c:formatCode>_(* #,##0_);_(* \(#,##0\);_(* "-"?_);@_)</c:formatCode>
                <c:ptCount val="7"/>
                <c:pt idx="0">
                  <c:v>279.59999999998911</c:v>
                </c:pt>
                <c:pt idx="1">
                  <c:v>307.20000000000141</c:v>
                </c:pt>
                <c:pt idx="2">
                  <c:v>593.57007390000024</c:v>
                </c:pt>
                <c:pt idx="3">
                  <c:v>1111.9026099385803</c:v>
                </c:pt>
                <c:pt idx="4">
                  <c:v>1852.2787431343754</c:v>
                </c:pt>
                <c:pt idx="5">
                  <c:v>2777.4979260014611</c:v>
                </c:pt>
                <c:pt idx="6">
                  <c:v>4173.2624799871246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06-4C04-B9E6-AD8CBE9BB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012664"/>
        <c:axId val="435013320"/>
      </c:areaChart>
      <c:lineChart>
        <c:grouping val="standard"/>
        <c:varyColors val="0"/>
        <c:ser>
          <c:idx val="2"/>
          <c:order val="2"/>
          <c:tx>
            <c:strRef>
              <c:f>'Revenue &amp; GP'!$B$6</c:f>
              <c:strCache>
                <c:ptCount val="1"/>
                <c:pt idx="0">
                  <c:v>GP%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'Revenue &amp; GP'!$C$3:$K$3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'Revenue &amp; GP'!$C$6:$K$6</c:f>
              <c:numCache>
                <c:formatCode>0.00%</c:formatCode>
                <c:ptCount val="7"/>
                <c:pt idx="0">
                  <c:v>0.32686462473695244</c:v>
                </c:pt>
                <c:pt idx="1">
                  <c:v>0.33485938521909897</c:v>
                </c:pt>
                <c:pt idx="2">
                  <c:v>0.35052225837618001</c:v>
                </c:pt>
                <c:pt idx="3">
                  <c:v>0.34904760745248598</c:v>
                </c:pt>
                <c:pt idx="4">
                  <c:v>0.34835634344935978</c:v>
                </c:pt>
                <c:pt idx="5">
                  <c:v>0.34800403373074934</c:v>
                </c:pt>
                <c:pt idx="6">
                  <c:v>0.34775645916208336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2206-4C04-B9E6-AD8CBE9BB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4241440"/>
        <c:axId val="614241112"/>
      </c:lineChart>
      <c:catAx>
        <c:axId val="435012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5013320"/>
        <c:crosses val="autoZero"/>
        <c:auto val="1"/>
        <c:lblAlgn val="ctr"/>
        <c:lblOffset val="100"/>
        <c:noMultiLvlLbl val="0"/>
      </c:catAx>
      <c:valAx>
        <c:axId val="43501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tr-TR"/>
                  <a:t>€</a:t>
                </a:r>
                <a:r>
                  <a:rPr lang="en-US"/>
                  <a:t> in million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* #,##0_);_(* \(#,##0\);_(* &quot;-&quot;?_);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5012664"/>
        <c:crosses val="autoZero"/>
        <c:crossBetween val="between"/>
      </c:valAx>
      <c:valAx>
        <c:axId val="61424111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14241440"/>
        <c:crosses val="max"/>
        <c:crossBetween val="between"/>
      </c:valAx>
      <c:catAx>
        <c:axId val="614241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4241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EBITDA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EBITDA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'P&amp;L Input'!$C$3:$I$3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'P&amp;L Input'!$C$20:$I$20</c:f>
              <c:numCache>
                <c:formatCode>0.00</c:formatCode>
                <c:ptCount val="7"/>
                <c:pt idx="0">
                  <c:v>84.399999999999949</c:v>
                </c:pt>
                <c:pt idx="1">
                  <c:v>102.09999999999994</c:v>
                </c:pt>
                <c:pt idx="2">
                  <c:v>219.55206727696537</c:v>
                </c:pt>
                <c:pt idx="3">
                  <c:v>415.36425143536428</c:v>
                </c:pt>
                <c:pt idx="4">
                  <c:v>668.40528753903345</c:v>
                </c:pt>
                <c:pt idx="5">
                  <c:v>908.7121797256325</c:v>
                </c:pt>
                <c:pt idx="6">
                  <c:v>1307.3906630732254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70-4B5B-BC26-3BF5FCCF8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4437512"/>
        <c:axId val="594434560"/>
      </c:barChart>
      <c:lineChart>
        <c:grouping val="standard"/>
        <c:varyColors val="0"/>
        <c:ser>
          <c:idx val="1"/>
          <c:order val="1"/>
          <c:tx>
            <c:v>EBITDA Margin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'P&amp;L Input'!$C$3:$I$3</c:f>
              <c:strCache>
                <c:ptCount val="7"/>
                <c:pt idx="0">
                  <c:v>2018</c:v>
                </c:pt>
                <c:pt idx="1">
                  <c:v>2019</c:v>
                </c:pt>
                <c:pt idx="2">
                  <c:v>2020E</c:v>
                </c:pt>
                <c:pt idx="3">
                  <c:v>2021E</c:v>
                </c:pt>
                <c:pt idx="4">
                  <c:v>2022E</c:v>
                </c:pt>
                <c:pt idx="5">
                  <c:v>2023E</c:v>
                </c:pt>
                <c:pt idx="6">
                  <c:v>2024E</c:v>
                </c:pt>
              </c:strCache>
            </c:strRef>
          </c:cat>
          <c:val>
            <c:numRef>
              <c:f>'P&amp;L Input'!$C$21:$I$21</c:f>
              <c:numCache>
                <c:formatCode>0.00%</c:formatCode>
                <c:ptCount val="7"/>
                <c:pt idx="0">
                  <c:v>9.8667290156651807E-2</c:v>
                </c:pt>
                <c:pt idx="1">
                  <c:v>0.11129278395465439</c:v>
                </c:pt>
                <c:pt idx="2">
                  <c:v>0.12965257151095211</c:v>
                </c:pt>
                <c:pt idx="3">
                  <c:v>0.13039082460002074</c:v>
                </c:pt>
                <c:pt idx="4">
                  <c:v>0.12570636183801617</c:v>
                </c:pt>
                <c:pt idx="5">
                  <c:v>0.11385625209090271</c:v>
                </c:pt>
                <c:pt idx="6">
                  <c:v>0.10894439300480228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70-4B5B-BC26-3BF5FCCF8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742704"/>
        <c:axId val="316744344"/>
      </c:lineChart>
      <c:catAx>
        <c:axId val="594437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434560"/>
        <c:crosses val="autoZero"/>
        <c:auto val="1"/>
        <c:lblAlgn val="ctr"/>
        <c:lblOffset val="100"/>
        <c:noMultiLvlLbl val="0"/>
      </c:catAx>
      <c:valAx>
        <c:axId val="59443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EBITDA</a:t>
                </a:r>
                <a:r>
                  <a:rPr lang="tr-TR" baseline="0"/>
                  <a:t> (in €m)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437512"/>
        <c:crosses val="autoZero"/>
        <c:crossBetween val="between"/>
        <c:majorUnit val="200"/>
      </c:valAx>
      <c:valAx>
        <c:axId val="3167443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EBITDA</a:t>
                </a:r>
                <a:r>
                  <a:rPr lang="tr-TR" baseline="0"/>
                  <a:t>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42704"/>
        <c:crosses val="max"/>
        <c:crossBetween val="between"/>
      </c:valAx>
      <c:catAx>
        <c:axId val="316742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674434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087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637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4601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13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841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093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019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f15dc90e1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6f15dc90e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34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f15dc90e1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6f15dc90e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76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\\TOCS2002\INVEST_DS\Multipub-creative\CREATIVE\Templates\Pitchbook Guidelines\TMT Templates - CIBC Excel.xls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Ownership Analysis (2)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161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21C"/>
              </a:buClr>
              <a:buSzPts val="4800"/>
              <a:buFont typeface="Open Sans Light"/>
              <a:buNone/>
              <a:defRPr sz="4800" b="0" i="0" u="none" strike="noStrike" cap="none">
                <a:solidFill>
                  <a:srgbClr val="FA621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body" idx="1"/>
          </p:nvPr>
        </p:nvSpPr>
        <p:spPr>
          <a:xfrm>
            <a:off x="395367" y="953725"/>
            <a:ext cx="11341260" cy="51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title"/>
          </p:nvPr>
        </p:nvSpPr>
        <p:spPr>
          <a:xfrm>
            <a:off x="296338" y="205740"/>
            <a:ext cx="11527367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21C"/>
              </a:buClr>
              <a:buSzPts val="4800"/>
              <a:buFont typeface="Open Sans Light"/>
              <a:buNone/>
              <a:defRPr sz="4800" b="0" i="0" u="none" strike="noStrike" cap="none">
                <a:solidFill>
                  <a:srgbClr val="FA621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Light"/>
              <a:buNone/>
              <a:defRPr sz="6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5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3" name="Google Shape;113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4" name="Google Shape;11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5" name="Google Shape;11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5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9" name="Google Shape;119;p5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0" name="Google Shape;120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1" name="Google Shape;121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2" name="Google Shape;122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5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6" name="Google Shape;126;p5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9" name="Google Shape;12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0" name="Google Shape;13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1" name="Google Shape;13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6" name="Google Shape;136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7" name="Google Shape;137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8" name="Google Shape;138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9" name="Google Shape;139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3" name="Google Shape;143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4" name="Google Shape;144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5" name="Google Shape;145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6" name="Google Shape;146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0" name="Google Shape;150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1" name="Google Shape;151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2" name="Google Shape;152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6" name="Google Shape;156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7" name="Google Shape;157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8" name="Google Shape;158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2"/>
          <p:cNvSpPr txBox="1">
            <a:spLocks noGrp="1"/>
          </p:cNvSpPr>
          <p:nvPr>
            <p:ph type="body" idx="1"/>
          </p:nvPr>
        </p:nvSpPr>
        <p:spPr>
          <a:xfrm>
            <a:off x="395367" y="953725"/>
            <a:ext cx="11341260" cy="51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1" name="Google Shape;161;p62"/>
          <p:cNvSpPr txBox="1">
            <a:spLocks noGrp="1"/>
          </p:cNvSpPr>
          <p:nvPr>
            <p:ph type="title"/>
          </p:nvPr>
        </p:nvSpPr>
        <p:spPr>
          <a:xfrm>
            <a:off x="296338" y="205740"/>
            <a:ext cx="11527367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62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21C"/>
              </a:buClr>
              <a:buSzPts val="4800"/>
              <a:buFont typeface="Open Sans Light"/>
              <a:buNone/>
              <a:defRPr sz="4800" b="0" i="0" u="none" strike="noStrike" cap="none">
                <a:solidFill>
                  <a:srgbClr val="FA621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Light"/>
              <a:buNone/>
              <a:defRPr sz="6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 Light"/>
              <a:buNone/>
              <a:defRPr sz="6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poratefinanceinstitute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hyperlink" Target="http://www.corporatefinanceinstitute.com/" TargetMode="Externa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hyperlink" Target="http://www.corporatefinanceinstitute.com/" TargetMode="Externa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/>
        </p:nvSpPr>
        <p:spPr>
          <a:xfrm>
            <a:off x="0" y="6611779"/>
            <a:ext cx="2894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sng" strike="noStrike" cap="none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www.corporatefinanceinstitute.com</a:t>
            </a:r>
            <a:endParaRPr sz="1000" u="sng">
              <a:solidFill>
                <a:schemeClr val="accent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" name="Google Shape;11;p30" descr="A picture containing clipart&#10;&#10;Description generated with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1986" y="6501919"/>
            <a:ext cx="979564" cy="3165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/>
          <p:nvPr/>
        </p:nvSpPr>
        <p:spPr>
          <a:xfrm>
            <a:off x="0" y="6611779"/>
            <a:ext cx="2894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15"/>
              </a:rPr>
              <a:t>www.corporatefinanceinstitute.com</a:t>
            </a:r>
            <a:endParaRPr sz="1000" u="sng">
              <a:solidFill>
                <a:schemeClr val="accent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6" name="Google Shape;16;p29" descr="A picture containing clipart&#10;&#10;Description generated with high confidence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61986" y="6501919"/>
            <a:ext cx="979564" cy="3165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/>
          <p:nvPr/>
        </p:nvSpPr>
        <p:spPr>
          <a:xfrm>
            <a:off x="0" y="6611779"/>
            <a:ext cx="2894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13"/>
              </a:rPr>
              <a:t>www.corporatefinanceinstitute.com</a:t>
            </a:r>
            <a:endParaRPr sz="1000" u="sng">
              <a:solidFill>
                <a:schemeClr val="accent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4" name="Google Shape;94;p34" descr="A picture containing clipart&#10;&#10;Description generated with high confidence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161986" y="6501919"/>
            <a:ext cx="979564" cy="316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34"/>
          <p:cNvCxnSpPr/>
          <p:nvPr/>
        </p:nvCxnSpPr>
        <p:spPr>
          <a:xfrm>
            <a:off x="0" y="1010573"/>
            <a:ext cx="170267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70">
          <p15:clr>
            <a:srgbClr val="F26B43"/>
          </p15:clr>
        </p15:guide>
        <p15:guide id="3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chart" Target="../charts/char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3B2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ctrTitle"/>
          </p:nvPr>
        </p:nvSpPr>
        <p:spPr>
          <a:xfrm>
            <a:off x="1782175" y="2125585"/>
            <a:ext cx="87885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20"/>
              <a:buFont typeface="Open Sans Light"/>
              <a:buNone/>
            </a:pPr>
            <a:r>
              <a:rPr lang="en-US" sz="432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The X-Phone Company Case</a:t>
            </a:r>
            <a:endParaRPr sz="4320" b="1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251" name="Google Shape;25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800" y="3625125"/>
            <a:ext cx="48768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06;p11">
            <a:extLst>
              <a:ext uri="{FF2B5EF4-FFF2-40B4-BE49-F238E27FC236}">
                <a16:creationId xmlns:a16="http://schemas.microsoft.com/office/drawing/2014/main" id="{6284BBB7-3323-440B-BE7E-1EFD0B332B6B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1" name="Google Shape;507;p11">
              <a:extLst>
                <a:ext uri="{FF2B5EF4-FFF2-40B4-BE49-F238E27FC236}">
                  <a16:creationId xmlns:a16="http://schemas.microsoft.com/office/drawing/2014/main" id="{631226BE-6E03-4345-876F-409D89095ECC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2" name="Google Shape;508;p11">
              <a:extLst>
                <a:ext uri="{FF2B5EF4-FFF2-40B4-BE49-F238E27FC236}">
                  <a16:creationId xmlns:a16="http://schemas.microsoft.com/office/drawing/2014/main" id="{BD9DC2E8-62EA-404D-ABA5-716FFECF4A2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3" name="Google Shape;598;p14">
            <a:extLst>
              <a:ext uri="{FF2B5EF4-FFF2-40B4-BE49-F238E27FC236}">
                <a16:creationId xmlns:a16="http://schemas.microsoft.com/office/drawing/2014/main" id="{6319063B-03FF-4295-B291-D068B9C3E8C2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4" name="Google Shape;599;p14">
              <a:extLst>
                <a:ext uri="{FF2B5EF4-FFF2-40B4-BE49-F238E27FC236}">
                  <a16:creationId xmlns:a16="http://schemas.microsoft.com/office/drawing/2014/main" id="{72B7CA7E-90AE-4FC5-9B5C-67AB68019FFE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" name="Google Shape;600;p14">
              <a:extLst>
                <a:ext uri="{FF2B5EF4-FFF2-40B4-BE49-F238E27FC236}">
                  <a16:creationId xmlns:a16="http://schemas.microsoft.com/office/drawing/2014/main" id="{F8A206E5-4D62-4684-802D-A4C91890135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C8BCB-A4C3-4054-8E46-5F43461D7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1256" r="74" b="1895"/>
          <a:stretch/>
        </p:blipFill>
        <p:spPr>
          <a:xfrm>
            <a:off x="2014010" y="4717912"/>
            <a:ext cx="8044388" cy="965744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A80157E-8EE3-4C14-9D4C-293C73545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680191"/>
              </p:ext>
            </p:extLst>
          </p:nvPr>
        </p:nvGraphicFramePr>
        <p:xfrm>
          <a:off x="434340" y="1104655"/>
          <a:ext cx="11323320" cy="3345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536CAA5-6D43-4B9D-A2FD-18B16C7E8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3" name="Google Shape;295;p2">
            <a:extLst>
              <a:ext uri="{FF2B5EF4-FFF2-40B4-BE49-F238E27FC236}">
                <a16:creationId xmlns:a16="http://schemas.microsoft.com/office/drawing/2014/main" id="{091A80BE-03B8-4229-B953-A6910B57EF27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1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06;p11">
            <a:extLst>
              <a:ext uri="{FF2B5EF4-FFF2-40B4-BE49-F238E27FC236}">
                <a16:creationId xmlns:a16="http://schemas.microsoft.com/office/drawing/2014/main" id="{6284BBB7-3323-440B-BE7E-1EFD0B332B6B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1" name="Google Shape;507;p11">
              <a:extLst>
                <a:ext uri="{FF2B5EF4-FFF2-40B4-BE49-F238E27FC236}">
                  <a16:creationId xmlns:a16="http://schemas.microsoft.com/office/drawing/2014/main" id="{631226BE-6E03-4345-876F-409D89095ECC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2" name="Google Shape;508;p11">
              <a:extLst>
                <a:ext uri="{FF2B5EF4-FFF2-40B4-BE49-F238E27FC236}">
                  <a16:creationId xmlns:a16="http://schemas.microsoft.com/office/drawing/2014/main" id="{BD9DC2E8-62EA-404D-ABA5-716FFECF4A2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3" name="Google Shape;598;p14">
            <a:extLst>
              <a:ext uri="{FF2B5EF4-FFF2-40B4-BE49-F238E27FC236}">
                <a16:creationId xmlns:a16="http://schemas.microsoft.com/office/drawing/2014/main" id="{6319063B-03FF-4295-B291-D068B9C3E8C2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4" name="Google Shape;599;p14">
              <a:extLst>
                <a:ext uri="{FF2B5EF4-FFF2-40B4-BE49-F238E27FC236}">
                  <a16:creationId xmlns:a16="http://schemas.microsoft.com/office/drawing/2014/main" id="{72B7CA7E-90AE-4FC5-9B5C-67AB68019FFE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" name="Google Shape;600;p14">
              <a:extLst>
                <a:ext uri="{FF2B5EF4-FFF2-40B4-BE49-F238E27FC236}">
                  <a16:creationId xmlns:a16="http://schemas.microsoft.com/office/drawing/2014/main" id="{F8A206E5-4D62-4684-802D-A4C91890135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8E3FC5-4638-4528-B2C6-FD0406DC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228725"/>
            <a:ext cx="9220200" cy="440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C5E5A-B1B1-4B47-8083-7A267FCA0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2" name="Google Shape;295;p2">
            <a:extLst>
              <a:ext uri="{FF2B5EF4-FFF2-40B4-BE49-F238E27FC236}">
                <a16:creationId xmlns:a16="http://schemas.microsoft.com/office/drawing/2014/main" id="{1A2799E6-1435-47A1-B29D-880A8130A92C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05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06;p11">
            <a:extLst>
              <a:ext uri="{FF2B5EF4-FFF2-40B4-BE49-F238E27FC236}">
                <a16:creationId xmlns:a16="http://schemas.microsoft.com/office/drawing/2014/main" id="{6284BBB7-3323-440B-BE7E-1EFD0B332B6B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1" name="Google Shape;507;p11">
              <a:extLst>
                <a:ext uri="{FF2B5EF4-FFF2-40B4-BE49-F238E27FC236}">
                  <a16:creationId xmlns:a16="http://schemas.microsoft.com/office/drawing/2014/main" id="{631226BE-6E03-4345-876F-409D89095ECC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2" name="Google Shape;508;p11">
              <a:extLst>
                <a:ext uri="{FF2B5EF4-FFF2-40B4-BE49-F238E27FC236}">
                  <a16:creationId xmlns:a16="http://schemas.microsoft.com/office/drawing/2014/main" id="{BD9DC2E8-62EA-404D-ABA5-716FFECF4A2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3" name="Google Shape;598;p14">
            <a:extLst>
              <a:ext uri="{FF2B5EF4-FFF2-40B4-BE49-F238E27FC236}">
                <a16:creationId xmlns:a16="http://schemas.microsoft.com/office/drawing/2014/main" id="{6319063B-03FF-4295-B291-D068B9C3E8C2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4" name="Google Shape;599;p14">
              <a:extLst>
                <a:ext uri="{FF2B5EF4-FFF2-40B4-BE49-F238E27FC236}">
                  <a16:creationId xmlns:a16="http://schemas.microsoft.com/office/drawing/2014/main" id="{72B7CA7E-90AE-4FC5-9B5C-67AB68019FFE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" name="Google Shape;600;p14">
              <a:extLst>
                <a:ext uri="{FF2B5EF4-FFF2-40B4-BE49-F238E27FC236}">
                  <a16:creationId xmlns:a16="http://schemas.microsoft.com/office/drawing/2014/main" id="{F8A206E5-4D62-4684-802D-A4C91890135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0F9FB1B-5439-4602-86DA-900EC58E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9" y="1802558"/>
            <a:ext cx="5910065" cy="873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7C347-337C-4CFE-A9A3-4B0D6D15C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9" y="3090035"/>
            <a:ext cx="5958705" cy="2457198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D2AEC98-165F-4B81-BD16-F09F6D742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450591"/>
              </p:ext>
            </p:extLst>
          </p:nvPr>
        </p:nvGraphicFramePr>
        <p:xfrm>
          <a:off x="5885235" y="1896914"/>
          <a:ext cx="6205136" cy="344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263D0F8-CA76-4615-A1CB-D4ECCE7AD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AC7D6C2A-19E1-48CA-9B51-F14BB07462CD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62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Discounted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Cash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Flow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(DCF)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70555E8-3D1A-4B37-80F7-243DBDD3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43" y="1045393"/>
            <a:ext cx="9257657" cy="5001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76D442-90F2-4693-9BE0-2B024416910A}"/>
              </a:ext>
            </a:extLst>
          </p:cNvPr>
          <p:cNvSpPr txBox="1"/>
          <p:nvPr/>
        </p:nvSpPr>
        <p:spPr>
          <a:xfrm>
            <a:off x="7098291" y="5723238"/>
            <a:ext cx="3034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*</a:t>
            </a:r>
            <a:r>
              <a:rPr lang="tr-TR" sz="1200" dirty="0" err="1"/>
              <a:t>Normalized</a:t>
            </a:r>
            <a:r>
              <a:rPr lang="tr-TR" sz="1200" dirty="0"/>
              <a:t> EBITDA </a:t>
            </a:r>
            <a:r>
              <a:rPr lang="tr-TR" sz="1200" dirty="0" err="1"/>
              <a:t>for</a:t>
            </a:r>
            <a:r>
              <a:rPr lang="tr-TR" sz="1200" dirty="0"/>
              <a:t> 2019: 107,10 €m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14E6B5-F8B3-47D9-A0C2-AD6C0212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8CCE102D-C0F7-4E60-A34E-7950335937BD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Discounted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Cash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Flow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(DCF)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63F12C-3EA9-4DD6-9182-A48834E9F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44" y="1119539"/>
            <a:ext cx="6970576" cy="236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C8BAD-1663-411B-A6B3-A144595EA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87" y="3519049"/>
            <a:ext cx="10138524" cy="2516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E5D30C-36D4-4B1E-8E8D-034FE89B1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9E034FAA-41BB-4F34-96AD-43574C00F95B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30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Multiples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 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graphicFrame>
        <p:nvGraphicFramePr>
          <p:cNvPr id="14" name="Google Shape;646;p16">
            <a:extLst>
              <a:ext uri="{FF2B5EF4-FFF2-40B4-BE49-F238E27FC236}">
                <a16:creationId xmlns:a16="http://schemas.microsoft.com/office/drawing/2014/main" id="{0D285CC3-43A7-4AED-BE9D-9342480F6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266788"/>
              </p:ext>
            </p:extLst>
          </p:nvPr>
        </p:nvGraphicFramePr>
        <p:xfrm>
          <a:off x="358775" y="1130421"/>
          <a:ext cx="11452226" cy="4875295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109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2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Noto Sans Symbols"/>
                        <a:buNone/>
                      </a:pPr>
                      <a:endParaRPr dirty="0"/>
                    </a:p>
                  </a:txBody>
                  <a:tcPr marL="45725" marR="36575" marT="183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2E5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-1809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Noto Sans Symbols"/>
                        <a:buNone/>
                      </a:pPr>
                      <a:endParaRPr dirty="0"/>
                    </a:p>
                  </a:txBody>
                  <a:tcPr marL="36575" marR="0" marT="183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2E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marR="0" lvl="0" indent="-1809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Noto Sans Symbols"/>
                        <a:buNone/>
                      </a:pPr>
                      <a:endParaRPr dirty="0"/>
                    </a:p>
                  </a:txBody>
                  <a:tcPr marL="36575" marR="0" marT="183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2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9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000"/>
                        <a:buFont typeface="Noto Sans Symbols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45725" marR="36575" marT="36000" marB="18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7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Country</a:t>
                      </a:r>
                      <a:endParaRPr dirty="0"/>
                    </a:p>
                  </a:txBody>
                  <a:tcPr marL="36575" marR="0" marT="36000" marB="18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7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EV/EBITDA</a:t>
                      </a:r>
                      <a:endParaRPr dirty="0"/>
                    </a:p>
                  </a:txBody>
                  <a:tcPr marL="36575" marR="0" marT="36000" marB="1830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Description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POTT</a:t>
                      </a:r>
                      <a:endParaRPr sz="1000" b="1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63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Germany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63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tx1"/>
                          </a:solidFill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  <a:sym typeface="Open Sans Light"/>
                        </a:rPr>
                        <a:t>9.4x</a:t>
                      </a: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Development, manufacture and the sale of </a:t>
                      </a:r>
                      <a:r>
                        <a:rPr lang="en-US" sz="1000" b="1" dirty="0" err="1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handyphone</a:t>
                      </a:r>
                      <a:r>
                        <a:rPr lang="en-US" sz="1000" b="1" dirty="0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 system (PHS), mobile phones, </a:t>
                      </a:r>
                      <a:r>
                        <a:rPr lang="en-US" sz="1000" b="1" dirty="0" err="1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wireles</a:t>
                      </a:r>
                      <a:r>
                        <a:rPr lang="en-US" sz="1000" b="1" dirty="0">
                          <a:latin typeface="Open Sans Light" panose="020B0604020202020204" charset="0"/>
                          <a:ea typeface="Open Sans Light" panose="020B0604020202020204" charset="0"/>
                          <a:cs typeface="Open Sans Light" panose="020B0604020202020204" charset="0"/>
                        </a:rPr>
                        <a:t> telecommunication equipment, power line communication modems (PLC), protection switches and switched line modems.</a:t>
                      </a: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Tech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-ME</a:t>
                      </a:r>
                      <a:endParaRPr sz="1000" b="1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France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3.3x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Micro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speakers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receivers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mobile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endParaRPr sz="1000" b="1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Marketing &amp; Sales</a:t>
                      </a:r>
                      <a:endParaRPr sz="1000" b="1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Japan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12.2x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  <a:tabLst/>
                        <a:defRPr/>
                      </a:pP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Integrated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communication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including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mobile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smartphones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mobile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computing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services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digital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entertaintment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services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passive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optical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networking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solutions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bluetooth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accessories,cable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modems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gateways</a:t>
                      </a:r>
                      <a:endParaRPr lang="en-US" sz="1000" b="1" dirty="0"/>
                    </a:p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8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Technology &amp; Development</a:t>
                      </a:r>
                      <a:endParaRPr sz="1000" b="1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China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17.3x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Mobile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handsets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related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electronic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communication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(mobile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communication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systems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comouter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components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modern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office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equipment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), but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not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assemble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mobile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0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Black Amber</a:t>
                      </a:r>
                      <a:endParaRPr sz="1000" dirty="0">
                        <a:solidFill>
                          <a:srgbClr val="FF0000"/>
                        </a:solidFill>
                      </a:endParaRPr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France </a:t>
                      </a:r>
                      <a:endParaRPr sz="1000" b="1" i="0" u="none" strike="noStrike" cap="none" dirty="0">
                        <a:solidFill>
                          <a:srgbClr val="FF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10.9x</a:t>
                      </a:r>
                      <a:endParaRPr sz="1000" b="1" i="0" u="none" strike="noStrike" cap="none" dirty="0">
                        <a:solidFill>
                          <a:srgbClr val="FF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Mobile </a:t>
                      </a:r>
                      <a:r>
                        <a:rPr lang="tr-TR" sz="1000" b="1" i="0" u="none" strike="noStrike" cap="none" dirty="0" err="1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rgbClr val="FF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accessories</a:t>
                      </a:r>
                      <a:endParaRPr sz="1000" b="1" dirty="0">
                        <a:solidFill>
                          <a:srgbClr val="FF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InvenTer</a:t>
                      </a:r>
                      <a:endParaRPr sz="1000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Sweden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5.2x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Wireless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communication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entertainment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multimedia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broadband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as PDA,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-Fi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SM/GPRS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smart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MP3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players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GPS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navigation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devices</a:t>
                      </a:r>
                      <a:endParaRPr lang="tr-TR" sz="1000" b="1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OhMyPhone</a:t>
                      </a:r>
                      <a:endParaRPr sz="1000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Belgium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10.2x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Code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division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multiple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Access (CDMA), mobile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; data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cards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which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applicable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notebook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computers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personal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data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assistant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(PDA)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portable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device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;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wireless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local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loop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(WLL)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terminals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desktop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type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accessories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such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as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batteries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data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cables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travel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charges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cigar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charges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ear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0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0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.</a:t>
                      </a:r>
                      <a:endParaRPr lang="tr-TR" sz="1000" b="1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7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000" b="0" i="1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Average</a:t>
                      </a:r>
                      <a:endParaRPr sz="1000" b="0" i="1" dirty="0"/>
                    </a:p>
                  </a:txBody>
                  <a:tcPr marL="45725" marR="36575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630"/>
                        <a:buFont typeface="Noto Sans Symbols"/>
                        <a:buNone/>
                      </a:pPr>
                      <a:r>
                        <a:rPr lang="tr-TR" sz="1000" b="0" i="1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9,79x</a:t>
                      </a: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35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36575" marR="0" marT="36000" marB="18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3F89A35-2F6B-475D-9D6F-4D23A03F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CCBAD59A-DBC8-4944-B413-8F7C64283EC8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69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Multiples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F89A35-2F6B-475D-9D6F-4D23A03F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CCBAD59A-DBC8-4944-B413-8F7C64283EC8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56;p5">
            <a:extLst>
              <a:ext uri="{FF2B5EF4-FFF2-40B4-BE49-F238E27FC236}">
                <a16:creationId xmlns:a16="http://schemas.microsoft.com/office/drawing/2014/main" id="{7BEDA9B5-B51F-4A2B-91D9-1CD21FE7D535}"/>
              </a:ext>
            </a:extLst>
          </p:cNvPr>
          <p:cNvSpPr/>
          <p:nvPr/>
        </p:nvSpPr>
        <p:spPr>
          <a:xfrm>
            <a:off x="500273" y="1287679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Market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Cap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Equity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found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by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DCF)</a:t>
            </a:r>
            <a:endParaRPr sz="1200" dirty="0"/>
          </a:p>
        </p:txBody>
      </p:sp>
      <p:sp>
        <p:nvSpPr>
          <p:cNvPr id="17" name="Google Shape;356;p5">
            <a:extLst>
              <a:ext uri="{FF2B5EF4-FFF2-40B4-BE49-F238E27FC236}">
                <a16:creationId xmlns:a16="http://schemas.microsoft.com/office/drawing/2014/main" id="{F3CD8EE7-0760-4A93-A9CC-CB58511D9C38}"/>
              </a:ext>
            </a:extLst>
          </p:cNvPr>
          <p:cNvSpPr/>
          <p:nvPr/>
        </p:nvSpPr>
        <p:spPr>
          <a:xfrm>
            <a:off x="6065840" y="1287679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5.522 € m</a:t>
            </a:r>
            <a:endParaRPr sz="1200" dirty="0"/>
          </a:p>
        </p:txBody>
      </p:sp>
      <p:sp>
        <p:nvSpPr>
          <p:cNvPr id="18" name="Google Shape;356;p5">
            <a:extLst>
              <a:ext uri="{FF2B5EF4-FFF2-40B4-BE49-F238E27FC236}">
                <a16:creationId xmlns:a16="http://schemas.microsoft.com/office/drawing/2014/main" id="{297290B6-A2FF-42F7-84BF-9649DD7E1AF3}"/>
              </a:ext>
            </a:extLst>
          </p:cNvPr>
          <p:cNvSpPr/>
          <p:nvPr/>
        </p:nvSpPr>
        <p:spPr>
          <a:xfrm>
            <a:off x="500272" y="2074605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Total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Debt</a:t>
            </a:r>
            <a:endParaRPr sz="1200" dirty="0"/>
          </a:p>
        </p:txBody>
      </p:sp>
      <p:sp>
        <p:nvSpPr>
          <p:cNvPr id="25" name="Google Shape;356;p5">
            <a:extLst>
              <a:ext uri="{FF2B5EF4-FFF2-40B4-BE49-F238E27FC236}">
                <a16:creationId xmlns:a16="http://schemas.microsoft.com/office/drawing/2014/main" id="{0033E4BE-83AC-4B2F-8C75-7915C25C4DC6}"/>
              </a:ext>
            </a:extLst>
          </p:cNvPr>
          <p:cNvSpPr/>
          <p:nvPr/>
        </p:nvSpPr>
        <p:spPr>
          <a:xfrm>
            <a:off x="6096000" y="2001820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210 € m</a:t>
            </a:r>
            <a:endParaRPr sz="1200" dirty="0"/>
          </a:p>
        </p:txBody>
      </p:sp>
      <p:sp>
        <p:nvSpPr>
          <p:cNvPr id="26" name="Google Shape;356;p5">
            <a:extLst>
              <a:ext uri="{FF2B5EF4-FFF2-40B4-BE49-F238E27FC236}">
                <a16:creationId xmlns:a16="http://schemas.microsoft.com/office/drawing/2014/main" id="{C92B1EBE-6F51-4610-A8C2-99670C43B62A}"/>
              </a:ext>
            </a:extLst>
          </p:cNvPr>
          <p:cNvSpPr/>
          <p:nvPr/>
        </p:nvSpPr>
        <p:spPr>
          <a:xfrm>
            <a:off x="500272" y="2861531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Cash</a:t>
            </a:r>
            <a:endParaRPr sz="1200" dirty="0"/>
          </a:p>
        </p:txBody>
      </p:sp>
      <p:sp>
        <p:nvSpPr>
          <p:cNvPr id="27" name="Google Shape;356;p5">
            <a:extLst>
              <a:ext uri="{FF2B5EF4-FFF2-40B4-BE49-F238E27FC236}">
                <a16:creationId xmlns:a16="http://schemas.microsoft.com/office/drawing/2014/main" id="{BC7C64E4-BEA2-4103-8F7E-69CA0DC72DE6}"/>
              </a:ext>
            </a:extLst>
          </p:cNvPr>
          <p:cNvSpPr/>
          <p:nvPr/>
        </p:nvSpPr>
        <p:spPr>
          <a:xfrm>
            <a:off x="6096000" y="2846963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dirty="0"/>
              <a:t>57 € m</a:t>
            </a:r>
            <a:endParaRPr sz="1200" b="1" dirty="0"/>
          </a:p>
        </p:txBody>
      </p:sp>
      <p:sp>
        <p:nvSpPr>
          <p:cNvPr id="28" name="Google Shape;356;p5">
            <a:extLst>
              <a:ext uri="{FF2B5EF4-FFF2-40B4-BE49-F238E27FC236}">
                <a16:creationId xmlns:a16="http://schemas.microsoft.com/office/drawing/2014/main" id="{C41FE2CC-742E-44C7-99BF-E83AD6D810FB}"/>
              </a:ext>
            </a:extLst>
          </p:cNvPr>
          <p:cNvSpPr/>
          <p:nvPr/>
        </p:nvSpPr>
        <p:spPr>
          <a:xfrm>
            <a:off x="500271" y="3614967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 (Market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Cap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+ Total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Debt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+Cash)</a:t>
            </a:r>
            <a:endParaRPr sz="1200" dirty="0"/>
          </a:p>
        </p:txBody>
      </p:sp>
      <p:sp>
        <p:nvSpPr>
          <p:cNvPr id="29" name="Google Shape;356;p5">
            <a:extLst>
              <a:ext uri="{FF2B5EF4-FFF2-40B4-BE49-F238E27FC236}">
                <a16:creationId xmlns:a16="http://schemas.microsoft.com/office/drawing/2014/main" id="{1352C1D8-5D95-4E87-AD38-73C6031D00E9}"/>
              </a:ext>
            </a:extLst>
          </p:cNvPr>
          <p:cNvSpPr/>
          <p:nvPr/>
        </p:nvSpPr>
        <p:spPr>
          <a:xfrm>
            <a:off x="6096000" y="3626180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dirty="0"/>
              <a:t>5675 € m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100111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/>
          <p:nvPr/>
        </p:nvSpPr>
        <p:spPr>
          <a:xfrm>
            <a:off x="1740958" y="1252222"/>
            <a:ext cx="88984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4449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1743078" y="254004"/>
            <a:ext cx="8645525" cy="60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Forecast</a:t>
            </a:r>
            <a:endParaRPr sz="2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8" name="Google Shape;388;p6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Multiples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dirty="0">
                <a:latin typeface="Open Sans Light"/>
                <a:ea typeface="Open Sans Light"/>
                <a:cs typeface="Open Sans Light"/>
                <a:sym typeface="Open Sans Light"/>
              </a:rPr>
              <a:t> of X-Phone</a:t>
            </a:r>
            <a:endParaRPr dirty="0"/>
          </a:p>
        </p:txBody>
      </p:sp>
      <p:cxnSp>
        <p:nvCxnSpPr>
          <p:cNvPr id="394" name="Google Shape;394;p6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" name="Google Shape;506;p11">
            <a:extLst>
              <a:ext uri="{FF2B5EF4-FFF2-40B4-BE49-F238E27FC236}">
                <a16:creationId xmlns:a16="http://schemas.microsoft.com/office/drawing/2014/main" id="{900936DD-776C-4404-954A-34AD6109E44A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0" name="Google Shape;507;p11">
              <a:extLst>
                <a:ext uri="{FF2B5EF4-FFF2-40B4-BE49-F238E27FC236}">
                  <a16:creationId xmlns:a16="http://schemas.microsoft.com/office/drawing/2014/main" id="{391C2976-7338-4169-8FC3-D1A8D81DE47D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1" name="Google Shape;508;p11">
              <a:extLst>
                <a:ext uri="{FF2B5EF4-FFF2-40B4-BE49-F238E27FC236}">
                  <a16:creationId xmlns:a16="http://schemas.microsoft.com/office/drawing/2014/main" id="{61AF7597-F77F-4F6B-9662-ECBA72B065A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2" name="Google Shape;598;p14">
            <a:extLst>
              <a:ext uri="{FF2B5EF4-FFF2-40B4-BE49-F238E27FC236}">
                <a16:creationId xmlns:a16="http://schemas.microsoft.com/office/drawing/2014/main" id="{85DA1149-E6FB-4F1B-8C87-D47995FF13CA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3" name="Google Shape;599;p14">
              <a:extLst>
                <a:ext uri="{FF2B5EF4-FFF2-40B4-BE49-F238E27FC236}">
                  <a16:creationId xmlns:a16="http://schemas.microsoft.com/office/drawing/2014/main" id="{84EAE098-ACDE-4572-B197-125C57AC41E3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4" name="Google Shape;600;p14">
              <a:extLst>
                <a:ext uri="{FF2B5EF4-FFF2-40B4-BE49-F238E27FC236}">
                  <a16:creationId xmlns:a16="http://schemas.microsoft.com/office/drawing/2014/main" id="{D2930B5A-61D9-45B9-9C62-07E700EA9F60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F89A35-2F6B-475D-9D6F-4D23A03F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5" name="Google Shape;295;p2">
            <a:extLst>
              <a:ext uri="{FF2B5EF4-FFF2-40B4-BE49-F238E27FC236}">
                <a16:creationId xmlns:a16="http://schemas.microsoft.com/office/drawing/2014/main" id="{CCBAD59A-DBC8-4944-B413-8F7C64283EC8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56;p5">
            <a:extLst>
              <a:ext uri="{FF2B5EF4-FFF2-40B4-BE49-F238E27FC236}">
                <a16:creationId xmlns:a16="http://schemas.microsoft.com/office/drawing/2014/main" id="{8E21C5AD-401A-4A9C-AF61-30A5D583AA3C}"/>
              </a:ext>
            </a:extLst>
          </p:cNvPr>
          <p:cNvSpPr/>
          <p:nvPr/>
        </p:nvSpPr>
        <p:spPr>
          <a:xfrm>
            <a:off x="2956047" y="1061172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dirty="0"/>
              <a:t>EBITDA</a:t>
            </a:r>
            <a:endParaRPr sz="1200" b="1" dirty="0"/>
          </a:p>
        </p:txBody>
      </p:sp>
      <p:sp>
        <p:nvSpPr>
          <p:cNvPr id="33" name="Google Shape;356;p5">
            <a:extLst>
              <a:ext uri="{FF2B5EF4-FFF2-40B4-BE49-F238E27FC236}">
                <a16:creationId xmlns:a16="http://schemas.microsoft.com/office/drawing/2014/main" id="{2D807BA1-BB28-4E90-BFBE-BC64CDDC1246}"/>
              </a:ext>
            </a:extLst>
          </p:cNvPr>
          <p:cNvSpPr/>
          <p:nvPr/>
        </p:nvSpPr>
        <p:spPr>
          <a:xfrm>
            <a:off x="2956047" y="3704605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 b="1" dirty="0"/>
              <a:t>EV/EBITDA = 7.52x </a:t>
            </a:r>
            <a:endParaRPr sz="1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217DC-D0C5-408D-B425-36E8DBC7B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37" y="2114639"/>
            <a:ext cx="8999827" cy="1110283"/>
          </a:xfrm>
          <a:prstGeom prst="rect">
            <a:avLst/>
          </a:prstGeom>
        </p:spPr>
      </p:pic>
      <p:sp>
        <p:nvSpPr>
          <p:cNvPr id="34" name="Google Shape;356;p5">
            <a:extLst>
              <a:ext uri="{FF2B5EF4-FFF2-40B4-BE49-F238E27FC236}">
                <a16:creationId xmlns:a16="http://schemas.microsoft.com/office/drawing/2014/main" id="{E2A76DC5-EA9B-4565-AE8B-5CDC4D53B178}"/>
              </a:ext>
            </a:extLst>
          </p:cNvPr>
          <p:cNvSpPr/>
          <p:nvPr/>
        </p:nvSpPr>
        <p:spPr>
          <a:xfrm>
            <a:off x="2956047" y="4884423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 b="1" dirty="0"/>
              <a:t>RECOMMENDATION: </a:t>
            </a:r>
            <a:r>
              <a:rPr lang="tr-TR" sz="1500" b="1" dirty="0">
                <a:solidFill>
                  <a:srgbClr val="00B050"/>
                </a:solidFill>
              </a:rPr>
              <a:t>BUY!</a:t>
            </a:r>
            <a:endParaRPr sz="1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7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f15dc90e1_0_43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Open Sans Light"/>
              <a:buNone/>
            </a:pPr>
            <a:r>
              <a:rPr lang="tr-TR" dirty="0" err="1">
                <a:solidFill>
                  <a:schemeClr val="accent2"/>
                </a:solidFill>
              </a:rPr>
              <a:t>Thank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you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for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listening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9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/>
          <p:nvPr/>
        </p:nvSpPr>
        <p:spPr>
          <a:xfrm>
            <a:off x="602414" y="794776"/>
            <a:ext cx="3276600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57"/>
              </a:buClr>
              <a:buSzPts val="3200"/>
              <a:buFont typeface="Open Sans Light"/>
              <a:buNone/>
            </a:pPr>
            <a:r>
              <a:rPr lang="en-US" sz="3200" dirty="0">
                <a:solidFill>
                  <a:srgbClr val="132E5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Table of Contents</a:t>
            </a:r>
            <a:endParaRPr dirty="0"/>
          </a:p>
        </p:txBody>
      </p:sp>
      <p:grpSp>
        <p:nvGrpSpPr>
          <p:cNvPr id="257" name="Google Shape;257;p2"/>
          <p:cNvGrpSpPr/>
          <p:nvPr/>
        </p:nvGrpSpPr>
        <p:grpSpPr>
          <a:xfrm>
            <a:off x="3225937" y="636757"/>
            <a:ext cx="3685102" cy="464343"/>
            <a:chOff x="321275" y="1079156"/>
            <a:chExt cx="4458974" cy="422130"/>
          </a:xfrm>
        </p:grpSpPr>
        <p:sp>
          <p:nvSpPr>
            <p:cNvPr id="258" name="Google Shape;258;p2"/>
            <p:cNvSpPr/>
            <p:nvPr/>
          </p:nvSpPr>
          <p:spPr>
            <a:xfrm>
              <a:off x="424249" y="1165530"/>
              <a:ext cx="4356000" cy="335756"/>
            </a:xfrm>
            <a:prstGeom prst="rect">
              <a:avLst/>
            </a:prstGeom>
            <a:solidFill>
              <a:srgbClr val="132E57"/>
            </a:solidFill>
            <a:ln>
              <a:noFill/>
            </a:ln>
          </p:spPr>
          <p:txBody>
            <a:bodyPr spcFirstLastPara="1" wrap="square" lIns="180000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18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18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21275" y="1079156"/>
              <a:ext cx="304920" cy="229091"/>
            </a:xfrm>
            <a:prstGeom prst="ellipse">
              <a:avLst/>
            </a:prstGeom>
            <a:solidFill>
              <a:srgbClr val="132E57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/>
            </a:p>
          </p:txBody>
        </p:sp>
      </p:grpSp>
      <p:sp>
        <p:nvSpPr>
          <p:cNvPr id="260" name="Google Shape;260;p2"/>
          <p:cNvSpPr txBox="1"/>
          <p:nvPr/>
        </p:nvSpPr>
        <p:spPr>
          <a:xfrm>
            <a:off x="3473528" y="1404194"/>
            <a:ext cx="3356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Strategical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sz="1800" dirty="0"/>
          </a:p>
        </p:txBody>
      </p:sp>
      <p:sp>
        <p:nvSpPr>
          <p:cNvPr id="261" name="Google Shape;261;p2"/>
          <p:cNvSpPr txBox="1"/>
          <p:nvPr/>
        </p:nvSpPr>
        <p:spPr>
          <a:xfrm>
            <a:off x="3473527" y="1914266"/>
            <a:ext cx="41433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Operational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&amp; Business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sz="1800" dirty="0"/>
          </a:p>
        </p:txBody>
      </p:sp>
      <p:grpSp>
        <p:nvGrpSpPr>
          <p:cNvPr id="265" name="Google Shape;265;p2"/>
          <p:cNvGrpSpPr/>
          <p:nvPr/>
        </p:nvGrpSpPr>
        <p:grpSpPr>
          <a:xfrm>
            <a:off x="3225937" y="3277375"/>
            <a:ext cx="3825312" cy="479563"/>
            <a:chOff x="321275" y="774746"/>
            <a:chExt cx="4628627" cy="435967"/>
          </a:xfrm>
        </p:grpSpPr>
        <p:sp>
          <p:nvSpPr>
            <p:cNvPr id="266" name="Google Shape;266;p2"/>
            <p:cNvSpPr/>
            <p:nvPr/>
          </p:nvSpPr>
          <p:spPr>
            <a:xfrm>
              <a:off x="424248" y="874994"/>
              <a:ext cx="4525654" cy="335719"/>
            </a:xfrm>
            <a:prstGeom prst="rect">
              <a:avLst/>
            </a:prstGeom>
            <a:solidFill>
              <a:srgbClr val="132E57"/>
            </a:solidFill>
            <a:ln>
              <a:noFill/>
            </a:ln>
          </p:spPr>
          <p:txBody>
            <a:bodyPr spcFirstLastPara="1" wrap="square" lIns="180000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18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18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1800" dirty="0" err="1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21275" y="774746"/>
              <a:ext cx="304920" cy="229091"/>
            </a:xfrm>
            <a:prstGeom prst="ellipse">
              <a:avLst/>
            </a:prstGeom>
            <a:solidFill>
              <a:srgbClr val="132E57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sp>
        <p:nvSpPr>
          <p:cNvPr id="268" name="Google Shape;268;p2"/>
          <p:cNvSpPr txBox="1"/>
          <p:nvPr/>
        </p:nvSpPr>
        <p:spPr>
          <a:xfrm>
            <a:off x="3473528" y="4002977"/>
            <a:ext cx="3356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Assumptions</a:t>
            </a:r>
            <a:endParaRPr sz="1800" dirty="0"/>
          </a:p>
        </p:txBody>
      </p:sp>
      <p:sp>
        <p:nvSpPr>
          <p:cNvPr id="269" name="Google Shape;269;p2"/>
          <p:cNvSpPr txBox="1"/>
          <p:nvPr/>
        </p:nvSpPr>
        <p:spPr>
          <a:xfrm>
            <a:off x="3473526" y="4978091"/>
            <a:ext cx="37402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6.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DCF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method</a:t>
            </a:r>
            <a:endParaRPr sz="1800" dirty="0"/>
          </a:p>
        </p:txBody>
      </p:sp>
      <p:sp>
        <p:nvSpPr>
          <p:cNvPr id="270" name="Google Shape;270;p2"/>
          <p:cNvSpPr txBox="1"/>
          <p:nvPr/>
        </p:nvSpPr>
        <p:spPr>
          <a:xfrm>
            <a:off x="3473526" y="5465648"/>
            <a:ext cx="4049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7.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Multiples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Method</a:t>
            </a:r>
            <a:endParaRPr sz="1800" dirty="0"/>
          </a:p>
        </p:txBody>
      </p:sp>
      <p:cxnSp>
        <p:nvCxnSpPr>
          <p:cNvPr id="282" name="Google Shape;282;p2"/>
          <p:cNvCxnSpPr/>
          <p:nvPr/>
        </p:nvCxnSpPr>
        <p:spPr>
          <a:xfrm>
            <a:off x="0" y="1778665"/>
            <a:ext cx="218514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p2"/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70;p2">
            <a:extLst>
              <a:ext uri="{FF2B5EF4-FFF2-40B4-BE49-F238E27FC236}">
                <a16:creationId xmlns:a16="http://schemas.microsoft.com/office/drawing/2014/main" id="{E5AA1FAF-8230-4A7F-8050-77219B72793F}"/>
              </a:ext>
            </a:extLst>
          </p:cNvPr>
          <p:cNvSpPr txBox="1"/>
          <p:nvPr/>
        </p:nvSpPr>
        <p:spPr>
          <a:xfrm>
            <a:off x="3493950" y="2422480"/>
            <a:ext cx="4049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External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sz="1800" dirty="0"/>
          </a:p>
        </p:txBody>
      </p:sp>
      <p:sp>
        <p:nvSpPr>
          <p:cNvPr id="17" name="Google Shape;270;p2">
            <a:extLst>
              <a:ext uri="{FF2B5EF4-FFF2-40B4-BE49-F238E27FC236}">
                <a16:creationId xmlns:a16="http://schemas.microsoft.com/office/drawing/2014/main" id="{93872572-984F-448A-ACC4-471196C5F3DF}"/>
              </a:ext>
            </a:extLst>
          </p:cNvPr>
          <p:cNvSpPr txBox="1"/>
          <p:nvPr/>
        </p:nvSpPr>
        <p:spPr>
          <a:xfrm>
            <a:off x="3473526" y="4490534"/>
            <a:ext cx="518220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5.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Key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Indicators</a:t>
            </a:r>
            <a:r>
              <a:rPr lang="tr-TR" sz="18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751693-4817-439C-98BB-EC80A813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f15dc90e1_0_43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Open Sans Light"/>
              <a:buNone/>
            </a:pPr>
            <a:r>
              <a:rPr lang="tr-TR" dirty="0" err="1">
                <a:solidFill>
                  <a:schemeClr val="accent2"/>
                </a:solidFill>
              </a:rPr>
              <a:t>Factors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to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Consider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/>
              <a:t>Factors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Consider</a:t>
            </a:r>
            <a:endParaRPr dirty="0"/>
          </a:p>
        </p:txBody>
      </p:sp>
      <p:graphicFrame>
        <p:nvGraphicFramePr>
          <p:cNvPr id="325" name="Google Shape;325;p4"/>
          <p:cNvGraphicFramePr/>
          <p:nvPr>
            <p:extLst>
              <p:ext uri="{D42A27DB-BD31-4B8C-83A1-F6EECF244321}">
                <p14:modId xmlns:p14="http://schemas.microsoft.com/office/powerpoint/2010/main" val="435125757"/>
              </p:ext>
            </p:extLst>
          </p:nvPr>
        </p:nvGraphicFramePr>
        <p:xfrm>
          <a:off x="551838" y="1650309"/>
          <a:ext cx="3557400" cy="4074599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35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4599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Pricing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range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affordable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pricing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adopt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entry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other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lang="tr-TR"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Is Europe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only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target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X-Phone?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plans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expand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Asia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Turkey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from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10%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sales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General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 are the key details of the company’s strategy?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suitable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cost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leadership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differentiation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focus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plans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focus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different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sz="120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Management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drivers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good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management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about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corporate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culture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Top-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down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ot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bottom-up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strategies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adopted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45725" marR="0" marT="36575" marB="36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3" name="Google Shape;333;p4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34" name="Google Shape;334;p4"/>
          <p:cNvGrpSpPr/>
          <p:nvPr/>
        </p:nvGrpSpPr>
        <p:grpSpPr>
          <a:xfrm>
            <a:off x="4053526" y="6058692"/>
            <a:ext cx="1224000" cy="496004"/>
            <a:chOff x="1355317" y="6095931"/>
            <a:chExt cx="1224000" cy="496004"/>
          </a:xfrm>
        </p:grpSpPr>
        <p:sp>
          <p:nvSpPr>
            <p:cNvPr id="335" name="Google Shape;335;p4"/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132E57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132E57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grpSp>
        <p:nvGrpSpPr>
          <p:cNvPr id="337" name="Google Shape;337;p4"/>
          <p:cNvGrpSpPr/>
          <p:nvPr/>
        </p:nvGrpSpPr>
        <p:grpSpPr>
          <a:xfrm>
            <a:off x="6600247" y="6054694"/>
            <a:ext cx="1224000" cy="496004"/>
            <a:chOff x="4098256" y="6095931"/>
            <a:chExt cx="1224000" cy="496004"/>
          </a:xfrm>
        </p:grpSpPr>
        <p:sp>
          <p:nvSpPr>
            <p:cNvPr id="338" name="Google Shape;338;p4"/>
            <p:cNvSpPr/>
            <p:nvPr/>
          </p:nvSpPr>
          <p:spPr>
            <a:xfrm>
              <a:off x="4098256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sp>
        <p:nvSpPr>
          <p:cNvPr id="347" name="Google Shape;347;p4"/>
          <p:cNvSpPr txBox="1"/>
          <p:nvPr/>
        </p:nvSpPr>
        <p:spPr>
          <a:xfrm>
            <a:off x="608400" y="1148940"/>
            <a:ext cx="3445126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Strategical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dirty="0"/>
          </a:p>
        </p:txBody>
      </p:sp>
      <p:sp>
        <p:nvSpPr>
          <p:cNvPr id="348" name="Google Shape;348;p4"/>
          <p:cNvSpPr txBox="1"/>
          <p:nvPr/>
        </p:nvSpPr>
        <p:spPr>
          <a:xfrm>
            <a:off x="4213778" y="1146271"/>
            <a:ext cx="3445125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Operational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&amp; Business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lang="tr-TR" b="1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" name="Google Shape;348;p4">
            <a:extLst>
              <a:ext uri="{FF2B5EF4-FFF2-40B4-BE49-F238E27FC236}">
                <a16:creationId xmlns:a16="http://schemas.microsoft.com/office/drawing/2014/main" id="{A613C1B1-0E32-4554-935C-0A6B4EC446ED}"/>
              </a:ext>
            </a:extLst>
          </p:cNvPr>
          <p:cNvSpPr txBox="1"/>
          <p:nvPr/>
        </p:nvSpPr>
        <p:spPr>
          <a:xfrm>
            <a:off x="7890236" y="1153592"/>
            <a:ext cx="3581090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External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Factors</a:t>
            </a:r>
            <a:endParaRPr lang="tr-TR" b="1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31" name="Google Shape;325;p4">
            <a:extLst>
              <a:ext uri="{FF2B5EF4-FFF2-40B4-BE49-F238E27FC236}">
                <a16:creationId xmlns:a16="http://schemas.microsoft.com/office/drawing/2014/main" id="{4A40D2DF-47C4-4411-8D1B-8895C6109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64925"/>
              </p:ext>
            </p:extLst>
          </p:nvPr>
        </p:nvGraphicFramePr>
        <p:xfrm>
          <a:off x="4154449" y="1643792"/>
          <a:ext cx="3557400" cy="4218430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35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4822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Production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production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units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take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place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How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transported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far-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away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countries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lang="tr-TR"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COGS: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Which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raw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materials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used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intensively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(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aluminium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plastic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etc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.). How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bargaining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power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can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have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Operational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Expenses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reach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industry’s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opex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average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projected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personnel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expenses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How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bonus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receive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as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part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sales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How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much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R&amp;D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expenses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projected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sz="120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FX: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FX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exposures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materials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bought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€?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natural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hedge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possible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Financing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financing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opportunities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have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target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Debt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/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Equity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ratio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45725" marR="0" marT="36575" marB="36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325;p4">
            <a:extLst>
              <a:ext uri="{FF2B5EF4-FFF2-40B4-BE49-F238E27FC236}">
                <a16:creationId xmlns:a16="http://schemas.microsoft.com/office/drawing/2014/main" id="{F54C451A-D3F0-49D0-AAB6-C8A42A10E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890254"/>
              </p:ext>
            </p:extLst>
          </p:nvPr>
        </p:nvGraphicFramePr>
        <p:xfrm>
          <a:off x="7899663" y="1632673"/>
          <a:ext cx="3557400" cy="4074599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35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4599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Competition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competitors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competition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intellectual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property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patents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owned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competitors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copying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possible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None/>
                      </a:pP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lang="tr-TR" sz="12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is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perpetual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market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rate?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new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development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in mobile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phones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industry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possible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boost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market?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None/>
                      </a:pPr>
                      <a:endParaRPr lang="tr-TR"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Macroeconomic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factors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macroeconomic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prospects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future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Is 2%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inflation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rate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viable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about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interest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rates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endParaRPr sz="1200"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132E57"/>
                        </a:buClr>
                        <a:buSzPts val="1575"/>
                        <a:buFont typeface="Arial"/>
                        <a:buChar char="•"/>
                      </a:pPr>
                      <a:r>
                        <a:rPr lang="tr-TR" sz="1200" b="1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Politics</a:t>
                      </a:r>
                      <a:r>
                        <a:rPr lang="tr-TR" sz="1200" b="1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: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there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any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possibilities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for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potential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sanctions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What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will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be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final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outcome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trade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2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deals</a:t>
                      </a:r>
                      <a:r>
                        <a:rPr lang="tr-TR" sz="12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?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45725" marR="0" marT="36575" marB="365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EEDA2FA-F1A5-4A38-88EC-711AB305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C759A8-3ED6-4C46-AC95-767C05AD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54" y="6295235"/>
            <a:ext cx="31908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"/>
          <p:cNvSpPr txBox="1">
            <a:spLocks noGrp="1"/>
          </p:cNvSpPr>
          <p:nvPr>
            <p:ph type="ctrTitle"/>
          </p:nvPr>
        </p:nvSpPr>
        <p:spPr>
          <a:xfrm>
            <a:off x="1524000" y="2817019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621C"/>
              </a:buClr>
              <a:buSzPts val="4800"/>
              <a:buFont typeface="Open Sans Light"/>
              <a:buNone/>
            </a:pPr>
            <a:r>
              <a:rPr lang="tr-TR" dirty="0" err="1"/>
              <a:t>Company</a:t>
            </a:r>
            <a:r>
              <a:rPr lang="tr-TR" dirty="0"/>
              <a:t> &amp; </a:t>
            </a:r>
            <a:r>
              <a:rPr lang="tr-TR" dirty="0" err="1"/>
              <a:t>Industry</a:t>
            </a:r>
            <a:r>
              <a:rPr lang="tr-TR" dirty="0"/>
              <a:t> </a:t>
            </a:r>
            <a:r>
              <a:rPr lang="tr-TR" dirty="0" err="1"/>
              <a:t>Overview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"/>
          <p:cNvSpPr/>
          <p:nvPr/>
        </p:nvSpPr>
        <p:spPr>
          <a:xfrm>
            <a:off x="608399" y="2136557"/>
            <a:ext cx="5330487" cy="5820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Information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regarding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company’s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on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4th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page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written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2018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because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it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contradicts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2019 data of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on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6th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page</a:t>
            </a:r>
            <a:endParaRPr sz="1200" dirty="0"/>
          </a:p>
        </p:txBody>
      </p:sp>
      <p:sp>
        <p:nvSpPr>
          <p:cNvPr id="357" name="Google Shape;357;p5"/>
          <p:cNvSpPr/>
          <p:nvPr/>
        </p:nvSpPr>
        <p:spPr>
          <a:xfrm>
            <a:off x="610379" y="2868793"/>
            <a:ext cx="5328507" cy="4638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X-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Phone’s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g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ross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margin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D&amp;A/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Revenues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etc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will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be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close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industry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average</a:t>
            </a:r>
            <a:endParaRPr sz="1200" dirty="0"/>
          </a:p>
        </p:txBody>
      </p:sp>
      <p:sp>
        <p:nvSpPr>
          <p:cNvPr id="358" name="Google Shape;358;p5"/>
          <p:cNvSpPr/>
          <p:nvPr/>
        </p:nvSpPr>
        <p:spPr>
          <a:xfrm>
            <a:off x="609389" y="3543451"/>
            <a:ext cx="5328507" cy="4638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claim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payments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material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replacement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payments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will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always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be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issue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conservative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valuation</a:t>
            </a:r>
            <a:endParaRPr sz="1200" dirty="0"/>
          </a:p>
        </p:txBody>
      </p:sp>
      <p:sp>
        <p:nvSpPr>
          <p:cNvPr id="360" name="Google Shape;360;p5"/>
          <p:cNvSpPr/>
          <p:nvPr/>
        </p:nvSpPr>
        <p:spPr>
          <a:xfrm>
            <a:off x="616838" y="4194794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different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scenarios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that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can be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implemented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through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dynamic</a:t>
            </a:r>
            <a:r>
              <a:rPr lang="tr-TR" sz="120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tables</a:t>
            </a:r>
            <a:endParaRPr sz="1200" dirty="0"/>
          </a:p>
        </p:txBody>
      </p:sp>
      <p:sp>
        <p:nvSpPr>
          <p:cNvPr id="361" name="Google Shape;361;p5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Company</a:t>
            </a:r>
            <a:r>
              <a:rPr lang="tr-TR" dirty="0"/>
              <a:t> &amp; </a:t>
            </a:r>
            <a:r>
              <a:rPr lang="tr-TR" dirty="0" err="1"/>
              <a:t>Industry</a:t>
            </a:r>
            <a:r>
              <a:rPr lang="tr-TR" dirty="0"/>
              <a:t> </a:t>
            </a:r>
            <a:r>
              <a:rPr lang="tr-TR" dirty="0" err="1"/>
              <a:t>Overview</a:t>
            </a:r>
            <a:endParaRPr dirty="0"/>
          </a:p>
        </p:txBody>
      </p:sp>
      <p:sp>
        <p:nvSpPr>
          <p:cNvPr id="364" name="Google Shape;364;p5"/>
          <p:cNvSpPr txBox="1"/>
          <p:nvPr/>
        </p:nvSpPr>
        <p:spPr>
          <a:xfrm>
            <a:off x="608400" y="1214930"/>
            <a:ext cx="10972800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Assumptions</a:t>
            </a:r>
            <a:endParaRPr lang="tr-TR" b="1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65" name="Google Shape;365;p5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7" name="Google Shape;506;p11">
            <a:extLst>
              <a:ext uri="{FF2B5EF4-FFF2-40B4-BE49-F238E27FC236}">
                <a16:creationId xmlns:a16="http://schemas.microsoft.com/office/drawing/2014/main" id="{8DCD86DD-FC89-4119-8DEB-AFCBD02C6AAE}"/>
              </a:ext>
            </a:extLst>
          </p:cNvPr>
          <p:cNvGrpSpPr/>
          <p:nvPr/>
        </p:nvGrpSpPr>
        <p:grpSpPr>
          <a:xfrm>
            <a:off x="6486922" y="6052310"/>
            <a:ext cx="1224000" cy="496004"/>
            <a:chOff x="4098256" y="6095931"/>
            <a:chExt cx="1224000" cy="496004"/>
          </a:xfrm>
        </p:grpSpPr>
        <p:sp>
          <p:nvSpPr>
            <p:cNvPr id="28" name="Google Shape;507;p11">
              <a:extLst>
                <a:ext uri="{FF2B5EF4-FFF2-40B4-BE49-F238E27FC236}">
                  <a16:creationId xmlns:a16="http://schemas.microsoft.com/office/drawing/2014/main" id="{70ECAA80-FA39-4127-8816-890B3390CAB6}"/>
                </a:ext>
              </a:extLst>
            </p:cNvPr>
            <p:cNvSpPr/>
            <p:nvPr/>
          </p:nvSpPr>
          <p:spPr>
            <a:xfrm>
              <a:off x="4098256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9" name="Google Shape;508;p11">
              <a:extLst>
                <a:ext uri="{FF2B5EF4-FFF2-40B4-BE49-F238E27FC236}">
                  <a16:creationId xmlns:a16="http://schemas.microsoft.com/office/drawing/2014/main" id="{63901CE5-9DF8-4B09-9964-AE67FDA77395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/>
            </a:p>
          </p:txBody>
        </p:sp>
      </p:grpSp>
      <p:grpSp>
        <p:nvGrpSpPr>
          <p:cNvPr id="30" name="Google Shape;598;p14">
            <a:extLst>
              <a:ext uri="{FF2B5EF4-FFF2-40B4-BE49-F238E27FC236}">
                <a16:creationId xmlns:a16="http://schemas.microsoft.com/office/drawing/2014/main" id="{5E306F65-4A23-4D9A-A71D-145B9C4160A8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31" name="Google Shape;599;p14">
              <a:extLst>
                <a:ext uri="{FF2B5EF4-FFF2-40B4-BE49-F238E27FC236}">
                  <a16:creationId xmlns:a16="http://schemas.microsoft.com/office/drawing/2014/main" id="{5EEBEDA6-4CCB-49CF-AA8D-630229FDA7E7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32" name="Google Shape;600;p14">
              <a:extLst>
                <a:ext uri="{FF2B5EF4-FFF2-40B4-BE49-F238E27FC236}">
                  <a16:creationId xmlns:a16="http://schemas.microsoft.com/office/drawing/2014/main" id="{47E718C6-31A6-4386-95BE-17B7D7F4F84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/>
            </a:p>
          </p:txBody>
        </p:sp>
      </p:grpSp>
      <p:sp>
        <p:nvSpPr>
          <p:cNvPr id="34" name="Google Shape;360;p5">
            <a:extLst>
              <a:ext uri="{FF2B5EF4-FFF2-40B4-BE49-F238E27FC236}">
                <a16:creationId xmlns:a16="http://schemas.microsoft.com/office/drawing/2014/main" id="{44B34445-39E2-4DBB-B955-980230EB85F2}"/>
              </a:ext>
            </a:extLst>
          </p:cNvPr>
          <p:cNvSpPr/>
          <p:nvPr/>
        </p:nvSpPr>
        <p:spPr>
          <a:xfrm>
            <a:off x="608399" y="4822998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latin typeface="Open Sans Light"/>
                <a:ea typeface="Open Sans Light"/>
                <a:cs typeface="Open Sans Light"/>
                <a:sym typeface="Open Sans Light"/>
              </a:rPr>
              <a:t>Marketing expenses rises during the year that new product with new technology takes place in the market </a:t>
            </a:r>
            <a:endParaRPr sz="1200" dirty="0"/>
          </a:p>
        </p:txBody>
      </p:sp>
      <p:sp>
        <p:nvSpPr>
          <p:cNvPr id="16" name="Google Shape;360;p5">
            <a:extLst>
              <a:ext uri="{FF2B5EF4-FFF2-40B4-BE49-F238E27FC236}">
                <a16:creationId xmlns:a16="http://schemas.microsoft.com/office/drawing/2014/main" id="{9B8A028A-9A1B-4B1C-AF5B-F39ADB50963F}"/>
              </a:ext>
            </a:extLst>
          </p:cNvPr>
          <p:cNvSpPr/>
          <p:nvPr/>
        </p:nvSpPr>
        <p:spPr>
          <a:xfrm>
            <a:off x="6253116" y="4201569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Unit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growth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are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similar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to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similar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companies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unit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sales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growth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see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next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slides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 sz="1200" dirty="0"/>
          </a:p>
        </p:txBody>
      </p:sp>
      <p:sp>
        <p:nvSpPr>
          <p:cNvPr id="17" name="Google Shape;360;p5">
            <a:extLst>
              <a:ext uri="{FF2B5EF4-FFF2-40B4-BE49-F238E27FC236}">
                <a16:creationId xmlns:a16="http://schemas.microsoft.com/office/drawing/2014/main" id="{59C96246-4D3E-48A9-965A-717C3C0961E2}"/>
              </a:ext>
            </a:extLst>
          </p:cNvPr>
          <p:cNvSpPr/>
          <p:nvPr/>
        </p:nvSpPr>
        <p:spPr>
          <a:xfrm>
            <a:off x="6264281" y="3552696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The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average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selling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price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of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the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mobile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phones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are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close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to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the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industry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average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of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the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similar</a:t>
            </a:r>
            <a:r>
              <a:rPr lang="tr-TR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tr-TR" sz="1200" dirty="0" err="1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models</a:t>
            </a:r>
            <a:endParaRPr sz="1200" dirty="0"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8" name="Google Shape;360;p5">
            <a:extLst>
              <a:ext uri="{FF2B5EF4-FFF2-40B4-BE49-F238E27FC236}">
                <a16:creationId xmlns:a16="http://schemas.microsoft.com/office/drawing/2014/main" id="{76872026-ED83-48B5-8BD8-1DEA79A44377}"/>
              </a:ext>
            </a:extLst>
          </p:cNvPr>
          <p:cNvSpPr/>
          <p:nvPr/>
        </p:nvSpPr>
        <p:spPr>
          <a:xfrm>
            <a:off x="6260142" y="2865882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latin typeface="Open Sans Light"/>
                <a:ea typeface="Open Sans Light"/>
                <a:cs typeface="Open Sans Light"/>
                <a:sym typeface="Open Sans Light"/>
              </a:rPr>
              <a:t>With the expansion in the market R&amp;D expenses gets closer to industry average over years</a:t>
            </a:r>
            <a:endParaRPr sz="1200" dirty="0"/>
          </a:p>
        </p:txBody>
      </p:sp>
      <p:sp>
        <p:nvSpPr>
          <p:cNvPr id="19" name="Google Shape;360;p5">
            <a:extLst>
              <a:ext uri="{FF2B5EF4-FFF2-40B4-BE49-F238E27FC236}">
                <a16:creationId xmlns:a16="http://schemas.microsoft.com/office/drawing/2014/main" id="{42847ADB-7631-4A4B-A27C-AA1023B23EB7}"/>
              </a:ext>
            </a:extLst>
          </p:cNvPr>
          <p:cNvSpPr/>
          <p:nvPr/>
        </p:nvSpPr>
        <p:spPr>
          <a:xfrm>
            <a:off x="6253116" y="2165268"/>
            <a:ext cx="5321058" cy="5720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Personnel expenses decreases towards the industrial average over years </a:t>
            </a:r>
            <a:endParaRPr sz="1200" dirty="0"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0" name="Google Shape;360;p5">
            <a:extLst>
              <a:ext uri="{FF2B5EF4-FFF2-40B4-BE49-F238E27FC236}">
                <a16:creationId xmlns:a16="http://schemas.microsoft.com/office/drawing/2014/main" id="{6CD27044-EBAC-4B87-89B8-E4405879F248}"/>
              </a:ext>
            </a:extLst>
          </p:cNvPr>
          <p:cNvSpPr/>
          <p:nvPr/>
        </p:nvSpPr>
        <p:spPr>
          <a:xfrm>
            <a:off x="6280250" y="4835022"/>
            <a:ext cx="5321058" cy="4638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There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will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be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no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other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good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to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be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sold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in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the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following</a:t>
            </a:r>
            <a:r>
              <a:rPr lang="tr-TR" sz="1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sz="1200" dirty="0" err="1">
                <a:latin typeface="Open Sans Light"/>
                <a:ea typeface="Open Sans Light"/>
                <a:cs typeface="Open Sans Light"/>
                <a:sym typeface="Open Sans Light"/>
              </a:rPr>
              <a:t>years</a:t>
            </a: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79840-468E-4B6D-9468-B6AC92BA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6321"/>
            <a:ext cx="3190875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4ED5C1-407A-49EA-8C8C-19870361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7" y="6338631"/>
            <a:ext cx="31908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lang="tr-TR" dirty="0" err="1">
                <a:latin typeface="Open Sans Light"/>
                <a:ea typeface="Open Sans Light"/>
                <a:cs typeface="Open Sans Light"/>
                <a:sym typeface="Open Sans Light"/>
              </a:rPr>
              <a:t>Company</a:t>
            </a:r>
            <a:r>
              <a:rPr lang="tr-TR" dirty="0"/>
              <a:t> &amp; </a:t>
            </a:r>
            <a:r>
              <a:rPr lang="tr-TR" dirty="0" err="1"/>
              <a:t>Industry</a:t>
            </a:r>
            <a:r>
              <a:rPr lang="tr-TR" dirty="0"/>
              <a:t> </a:t>
            </a:r>
            <a:r>
              <a:rPr lang="tr-TR" dirty="0" err="1"/>
              <a:t>Overview</a:t>
            </a:r>
            <a:endParaRPr dirty="0"/>
          </a:p>
        </p:txBody>
      </p:sp>
      <p:sp>
        <p:nvSpPr>
          <p:cNvPr id="364" name="Google Shape;364;p5"/>
          <p:cNvSpPr txBox="1"/>
          <p:nvPr/>
        </p:nvSpPr>
        <p:spPr>
          <a:xfrm>
            <a:off x="609600" y="1089247"/>
            <a:ext cx="10972800" cy="307736"/>
          </a:xfrm>
          <a:prstGeom prst="rect">
            <a:avLst/>
          </a:prstGeom>
          <a:solidFill>
            <a:srgbClr val="132E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Key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</a:t>
            </a:r>
            <a:r>
              <a:rPr lang="tr-TR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tr-TR" b="1" dirty="0" err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Indicators</a:t>
            </a:r>
            <a:endParaRPr lang="tr-TR" b="1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65" name="Google Shape;365;p5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7" name="Google Shape;506;p11">
            <a:extLst>
              <a:ext uri="{FF2B5EF4-FFF2-40B4-BE49-F238E27FC236}">
                <a16:creationId xmlns:a16="http://schemas.microsoft.com/office/drawing/2014/main" id="{8DCD86DD-FC89-4119-8DEB-AFCBD02C6AAE}"/>
              </a:ext>
            </a:extLst>
          </p:cNvPr>
          <p:cNvGrpSpPr/>
          <p:nvPr/>
        </p:nvGrpSpPr>
        <p:grpSpPr>
          <a:xfrm>
            <a:off x="6486922" y="6052310"/>
            <a:ext cx="1224000" cy="496004"/>
            <a:chOff x="4098256" y="6095931"/>
            <a:chExt cx="1224000" cy="496004"/>
          </a:xfrm>
        </p:grpSpPr>
        <p:sp>
          <p:nvSpPr>
            <p:cNvPr id="28" name="Google Shape;507;p11">
              <a:extLst>
                <a:ext uri="{FF2B5EF4-FFF2-40B4-BE49-F238E27FC236}">
                  <a16:creationId xmlns:a16="http://schemas.microsoft.com/office/drawing/2014/main" id="{70ECAA80-FA39-4127-8816-890B3390CAB6}"/>
                </a:ext>
              </a:extLst>
            </p:cNvPr>
            <p:cNvSpPr/>
            <p:nvPr/>
          </p:nvSpPr>
          <p:spPr>
            <a:xfrm>
              <a:off x="4098256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9" name="Google Shape;508;p11">
              <a:extLst>
                <a:ext uri="{FF2B5EF4-FFF2-40B4-BE49-F238E27FC236}">
                  <a16:creationId xmlns:a16="http://schemas.microsoft.com/office/drawing/2014/main" id="{63901CE5-9DF8-4B09-9964-AE67FDA77395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/>
            </a:p>
          </p:txBody>
        </p:sp>
      </p:grpSp>
      <p:grpSp>
        <p:nvGrpSpPr>
          <p:cNvPr id="30" name="Google Shape;598;p14">
            <a:extLst>
              <a:ext uri="{FF2B5EF4-FFF2-40B4-BE49-F238E27FC236}">
                <a16:creationId xmlns:a16="http://schemas.microsoft.com/office/drawing/2014/main" id="{5E306F65-4A23-4D9A-A71D-145B9C4160A8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31" name="Google Shape;599;p14">
              <a:extLst>
                <a:ext uri="{FF2B5EF4-FFF2-40B4-BE49-F238E27FC236}">
                  <a16:creationId xmlns:a16="http://schemas.microsoft.com/office/drawing/2014/main" id="{5EEBEDA6-4CCB-49CF-AA8D-630229FDA7E7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32" name="Google Shape;600;p14">
              <a:extLst>
                <a:ext uri="{FF2B5EF4-FFF2-40B4-BE49-F238E27FC236}">
                  <a16:creationId xmlns:a16="http://schemas.microsoft.com/office/drawing/2014/main" id="{47E718C6-31A6-4386-95BE-17B7D7F4F84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9F79840-468E-4B6D-9468-B6AC92BA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6321"/>
            <a:ext cx="3190875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4ED5C1-407A-49EA-8C8C-19870361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7" y="6338631"/>
            <a:ext cx="3190875" cy="495300"/>
          </a:xfrm>
          <a:prstGeom prst="rect">
            <a:avLst/>
          </a:prstGeom>
        </p:spPr>
      </p:pic>
      <p:graphicFrame>
        <p:nvGraphicFramePr>
          <p:cNvPr id="23" name="Google Shape;494;p11">
            <a:extLst>
              <a:ext uri="{FF2B5EF4-FFF2-40B4-BE49-F238E27FC236}">
                <a16:creationId xmlns:a16="http://schemas.microsoft.com/office/drawing/2014/main" id="{A85015DC-1EAF-47AB-81AE-FC11E9D07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571159"/>
              </p:ext>
            </p:extLst>
          </p:nvPr>
        </p:nvGraphicFramePr>
        <p:xfrm>
          <a:off x="2497953" y="1396984"/>
          <a:ext cx="6996567" cy="4597330"/>
        </p:xfrm>
        <a:graphic>
          <a:graphicData uri="http://schemas.openxmlformats.org/drawingml/2006/table">
            <a:tbl>
              <a:tblPr>
                <a:noFill/>
                <a:tableStyleId>{7B05AAD4-3862-43BF-B725-C43A16027DB1}</a:tableStyleId>
              </a:tblPr>
              <a:tblGrid>
                <a:gridCol w="4917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0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Financial</a:t>
                      </a:r>
                      <a:endParaRPr sz="1100"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Revenue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number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units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sold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COGS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Solid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prospects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EBIT, EBITDA, Net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Income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Profitability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Performance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cost&amp;expenses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regions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Cost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efficiency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Cash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flow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EV/EBITDA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Fair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acquiring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price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0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Operational</a:t>
                      </a: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Customer</a:t>
                      </a: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Employee</a:t>
                      </a:r>
                      <a:r>
                        <a:rPr lang="tr-TR" sz="1100" b="1" i="0" u="none" strike="noStrike" cap="none" dirty="0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Perspective</a:t>
                      </a:r>
                      <a:endParaRPr sz="1100"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Customer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satisfaction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Brand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building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&amp;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management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Employee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satisfaction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Good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working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environment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Percentage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of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defects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Production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efficiency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Employee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turnover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rate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Human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capital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management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Net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promoter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score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Customer’s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perception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&amp;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goodwill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Sales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channel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Diversification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reaching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out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potential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cusomers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0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External</a:t>
                      </a:r>
                      <a:endParaRPr sz="1100"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9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Market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units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sold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and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total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sales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Directly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related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the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growth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0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Top 5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competitors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’ market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share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Important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define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strategies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0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1100" b="1" i="0" u="none" strike="noStrike" cap="none" dirty="0" err="1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Internal</a:t>
                      </a:r>
                      <a:endParaRPr sz="1100"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700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Inventory,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orders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cycle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time</a:t>
                      </a:r>
                      <a:endParaRPr dirty="0"/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29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900"/>
                        <a:buFont typeface="Noto Sans Symbols"/>
                        <a:buNone/>
                      </a:pP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Resource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allocation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,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quality</a:t>
                      </a:r>
                      <a:r>
                        <a:rPr lang="tr-TR" sz="900" b="0" i="0" u="none" strike="noStrike" cap="none" dirty="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r>
                        <a:rPr lang="tr-TR" sz="900" b="0" i="0" u="none" strike="noStrike" cap="none" dirty="0" err="1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control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L="91450" marR="91450" marT="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3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A2EA86B-4DBC-49BB-B4A7-0C4C3311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4" y="1191952"/>
            <a:ext cx="5899406" cy="209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6E26FF-A72B-4126-9DB9-DB6FBF194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00" y="1231756"/>
            <a:ext cx="4948763" cy="2010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E077D1-7D1A-4088-A49B-C1E080322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342" y="3429001"/>
            <a:ext cx="5944149" cy="2587310"/>
          </a:xfrm>
          <a:prstGeom prst="rect">
            <a:avLst/>
          </a:prstGeom>
        </p:spPr>
      </p:pic>
      <p:grpSp>
        <p:nvGrpSpPr>
          <p:cNvPr id="30" name="Google Shape;598;p14">
            <a:extLst>
              <a:ext uri="{FF2B5EF4-FFF2-40B4-BE49-F238E27FC236}">
                <a16:creationId xmlns:a16="http://schemas.microsoft.com/office/drawing/2014/main" id="{D01AA203-B133-41C4-8083-571DF09B57F0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31" name="Google Shape;599;p14">
              <a:extLst>
                <a:ext uri="{FF2B5EF4-FFF2-40B4-BE49-F238E27FC236}">
                  <a16:creationId xmlns:a16="http://schemas.microsoft.com/office/drawing/2014/main" id="{5CDA76B2-9BF4-4DB5-9009-8E53A2EFF3F0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32" name="Google Shape;600;p14">
              <a:extLst>
                <a:ext uri="{FF2B5EF4-FFF2-40B4-BE49-F238E27FC236}">
                  <a16:creationId xmlns:a16="http://schemas.microsoft.com/office/drawing/2014/main" id="{563DA897-755B-45AD-9FED-E55E61CC4743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grpSp>
        <p:nvGrpSpPr>
          <p:cNvPr id="33" name="Google Shape;506;p11">
            <a:extLst>
              <a:ext uri="{FF2B5EF4-FFF2-40B4-BE49-F238E27FC236}">
                <a16:creationId xmlns:a16="http://schemas.microsoft.com/office/drawing/2014/main" id="{C9129E18-DC31-4E72-A6F5-9A92C172B4D2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34" name="Google Shape;507;p11">
              <a:extLst>
                <a:ext uri="{FF2B5EF4-FFF2-40B4-BE49-F238E27FC236}">
                  <a16:creationId xmlns:a16="http://schemas.microsoft.com/office/drawing/2014/main" id="{D97E500F-8B1A-420B-BDFB-7BB29DD943E7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35" name="Google Shape;508;p11">
              <a:extLst>
                <a:ext uri="{FF2B5EF4-FFF2-40B4-BE49-F238E27FC236}">
                  <a16:creationId xmlns:a16="http://schemas.microsoft.com/office/drawing/2014/main" id="{AD598242-2824-422B-923D-1C62364E3AF6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164BEA8-468B-4DE6-AA92-2F93203E1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4" name="Google Shape;295;p2">
            <a:extLst>
              <a:ext uri="{FF2B5EF4-FFF2-40B4-BE49-F238E27FC236}">
                <a16:creationId xmlns:a16="http://schemas.microsoft.com/office/drawing/2014/main" id="{CC4CC030-9567-41D6-9119-E3B0B07F4C43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"/>
          <p:cNvSpPr txBox="1">
            <a:spLocks noGrp="1"/>
          </p:cNvSpPr>
          <p:nvPr>
            <p:ph type="title"/>
          </p:nvPr>
        </p:nvSpPr>
        <p:spPr>
          <a:xfrm>
            <a:off x="587375" y="37251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tr-TR" dirty="0" err="1"/>
              <a:t>Discounted</a:t>
            </a:r>
            <a:r>
              <a:rPr lang="tr-TR" dirty="0"/>
              <a:t> Cash </a:t>
            </a:r>
            <a:r>
              <a:rPr lang="tr-TR" dirty="0" err="1"/>
              <a:t>Flow</a:t>
            </a:r>
            <a:r>
              <a:rPr lang="tr-TR" dirty="0"/>
              <a:t> (DCF) </a:t>
            </a:r>
            <a:r>
              <a:rPr lang="tr-TR" dirty="0" err="1"/>
              <a:t>Valuation</a:t>
            </a:r>
            <a:r>
              <a:rPr lang="tr-TR" dirty="0"/>
              <a:t> of X-Phone</a:t>
            </a:r>
            <a:endParaRPr dirty="0"/>
          </a:p>
        </p:txBody>
      </p:sp>
      <p:cxnSp>
        <p:nvCxnSpPr>
          <p:cNvPr id="418" name="Google Shape;418;p7"/>
          <p:cNvCxnSpPr/>
          <p:nvPr/>
        </p:nvCxnSpPr>
        <p:spPr>
          <a:xfrm>
            <a:off x="609600" y="6176963"/>
            <a:ext cx="11201400" cy="0"/>
          </a:xfrm>
          <a:prstGeom prst="straightConnector1">
            <a:avLst/>
          </a:prstGeom>
          <a:noFill/>
          <a:ln w="76200" cap="flat" cmpd="sng">
            <a:solidFill>
              <a:srgbClr val="E6E7E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06;p11">
            <a:extLst>
              <a:ext uri="{FF2B5EF4-FFF2-40B4-BE49-F238E27FC236}">
                <a16:creationId xmlns:a16="http://schemas.microsoft.com/office/drawing/2014/main" id="{6284BBB7-3323-440B-BE7E-1EFD0B332B6B}"/>
              </a:ext>
            </a:extLst>
          </p:cNvPr>
          <p:cNvGrpSpPr/>
          <p:nvPr/>
        </p:nvGrpSpPr>
        <p:grpSpPr>
          <a:xfrm>
            <a:off x="6618896" y="6064241"/>
            <a:ext cx="1224000" cy="496004"/>
            <a:chOff x="4117110" y="6095931"/>
            <a:chExt cx="1224000" cy="496004"/>
          </a:xfrm>
        </p:grpSpPr>
        <p:sp>
          <p:nvSpPr>
            <p:cNvPr id="21" name="Google Shape;507;p11">
              <a:extLst>
                <a:ext uri="{FF2B5EF4-FFF2-40B4-BE49-F238E27FC236}">
                  <a16:creationId xmlns:a16="http://schemas.microsoft.com/office/drawing/2014/main" id="{631226BE-6E03-4345-876F-409D89095ECC}"/>
                </a:ext>
              </a:extLst>
            </p:cNvPr>
            <p:cNvSpPr/>
            <p:nvPr/>
          </p:nvSpPr>
          <p:spPr>
            <a:xfrm>
              <a:off x="4117110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Company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&amp;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Industry</a:t>
              </a:r>
              <a:r>
                <a:rPr lang="tr-TR" sz="800" b="1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Overview</a:t>
              </a:r>
              <a:endParaRPr dirty="0"/>
            </a:p>
          </p:txBody>
        </p:sp>
        <p:sp>
          <p:nvSpPr>
            <p:cNvPr id="22" name="Google Shape;508;p11">
              <a:extLst>
                <a:ext uri="{FF2B5EF4-FFF2-40B4-BE49-F238E27FC236}">
                  <a16:creationId xmlns:a16="http://schemas.microsoft.com/office/drawing/2014/main" id="{BD9DC2E8-62EA-404D-ABA5-716FFECF4A2B}"/>
                </a:ext>
              </a:extLst>
            </p:cNvPr>
            <p:cNvSpPr/>
            <p:nvPr/>
          </p:nvSpPr>
          <p:spPr>
            <a:xfrm>
              <a:off x="4584256" y="6095931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</a:t>
              </a:r>
              <a:endParaRPr dirty="0"/>
            </a:p>
          </p:txBody>
        </p:sp>
      </p:grpSp>
      <p:grpSp>
        <p:nvGrpSpPr>
          <p:cNvPr id="23" name="Google Shape;598;p14">
            <a:extLst>
              <a:ext uri="{FF2B5EF4-FFF2-40B4-BE49-F238E27FC236}">
                <a16:creationId xmlns:a16="http://schemas.microsoft.com/office/drawing/2014/main" id="{6319063B-03FF-4295-B291-D068B9C3E8C2}"/>
              </a:ext>
            </a:extLst>
          </p:cNvPr>
          <p:cNvGrpSpPr/>
          <p:nvPr/>
        </p:nvGrpSpPr>
        <p:grpSpPr>
          <a:xfrm>
            <a:off x="4095946" y="6056308"/>
            <a:ext cx="1224000" cy="496004"/>
            <a:chOff x="1355317" y="6095931"/>
            <a:chExt cx="1224000" cy="496004"/>
          </a:xfrm>
        </p:grpSpPr>
        <p:sp>
          <p:nvSpPr>
            <p:cNvPr id="24" name="Google Shape;599;p14">
              <a:extLst>
                <a:ext uri="{FF2B5EF4-FFF2-40B4-BE49-F238E27FC236}">
                  <a16:creationId xmlns:a16="http://schemas.microsoft.com/office/drawing/2014/main" id="{72B7CA7E-90AE-4FC5-9B5C-67AB68019FFE}"/>
                </a:ext>
              </a:extLst>
            </p:cNvPr>
            <p:cNvSpPr/>
            <p:nvPr/>
          </p:nvSpPr>
          <p:spPr>
            <a:xfrm>
              <a:off x="1355317" y="6411935"/>
              <a:ext cx="1224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Factors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</a:t>
              </a:r>
              <a:r>
                <a:rPr lang="tr-TR" sz="800" b="1" dirty="0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</a:t>
              </a:r>
              <a:r>
                <a:rPr lang="tr-TR" sz="800" b="1" dirty="0" err="1">
                  <a:solidFill>
                    <a:srgbClr val="E6E7E8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Consider</a:t>
              </a:r>
              <a:endParaRPr dirty="0"/>
            </a:p>
          </p:txBody>
        </p:sp>
        <p:sp>
          <p:nvSpPr>
            <p:cNvPr id="25" name="Google Shape;600;p14">
              <a:extLst>
                <a:ext uri="{FF2B5EF4-FFF2-40B4-BE49-F238E27FC236}">
                  <a16:creationId xmlns:a16="http://schemas.microsoft.com/office/drawing/2014/main" id="{F8A206E5-4D62-4684-802D-A4C918901354}"/>
                </a:ext>
              </a:extLst>
            </p:cNvPr>
            <p:cNvSpPr/>
            <p:nvPr/>
          </p:nvSpPr>
          <p:spPr>
            <a:xfrm>
              <a:off x="1841317" y="6095931"/>
              <a:ext cx="252000" cy="252000"/>
            </a:xfrm>
            <a:prstGeom prst="ellipse">
              <a:avLst/>
            </a:prstGeom>
            <a:solidFill>
              <a:srgbClr val="E6E7E8"/>
            </a:solidFill>
            <a:ln w="19050" cap="flat" cmpd="sng">
              <a:solidFill>
                <a:srgbClr val="E6E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</a:t>
              </a: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6C7A5D-CCF6-4334-B653-91CF6324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8" y="1384708"/>
            <a:ext cx="6089073" cy="731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B0BCDE-3C7C-49DC-A286-D376A20EF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93" y="5238219"/>
            <a:ext cx="6084900" cy="7313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96FB34-7647-4938-8AD3-574899BD4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7" y="2396218"/>
            <a:ext cx="6017207" cy="1230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4A971-D583-4CBF-BC0F-8E811374AD1A}"/>
              </a:ext>
            </a:extLst>
          </p:cNvPr>
          <p:cNvSpPr txBox="1"/>
          <p:nvPr/>
        </p:nvSpPr>
        <p:spPr>
          <a:xfrm>
            <a:off x="160251" y="3780151"/>
            <a:ext cx="594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*2018 </a:t>
            </a:r>
            <a:r>
              <a:rPr lang="tr-TR" sz="1000" dirty="0" err="1"/>
              <a:t>sales</a:t>
            </a:r>
            <a:r>
              <a:rPr lang="tr-TR" sz="1000" dirty="0"/>
              <a:t> </a:t>
            </a:r>
            <a:r>
              <a:rPr lang="tr-TR" sz="1000" dirty="0" err="1"/>
              <a:t>and</a:t>
            </a:r>
            <a:r>
              <a:rPr lang="tr-TR" sz="1000" dirty="0"/>
              <a:t> </a:t>
            </a:r>
            <a:r>
              <a:rPr lang="tr-TR" sz="1000" dirty="0" err="1"/>
              <a:t>units</a:t>
            </a:r>
            <a:r>
              <a:rPr lang="tr-TR" sz="1000" dirty="0"/>
              <a:t> </a:t>
            </a:r>
            <a:r>
              <a:rPr lang="tr-TR" sz="1000" dirty="0" err="1"/>
              <a:t>sold</a:t>
            </a:r>
            <a:r>
              <a:rPr lang="tr-TR" sz="1000" dirty="0"/>
              <a:t> </a:t>
            </a:r>
            <a:r>
              <a:rPr lang="tr-TR" sz="1000" dirty="0" err="1"/>
              <a:t>figures</a:t>
            </a:r>
            <a:r>
              <a:rPr lang="tr-TR" sz="1000" dirty="0"/>
              <a:t> </a:t>
            </a:r>
            <a:r>
              <a:rPr lang="tr-TR" sz="1000" dirty="0" err="1"/>
              <a:t>are</a:t>
            </a:r>
            <a:r>
              <a:rPr lang="tr-TR" sz="1000" dirty="0"/>
              <a:t> </a:t>
            </a:r>
            <a:r>
              <a:rPr lang="tr-TR" sz="1000" dirty="0" err="1"/>
              <a:t>derived</a:t>
            </a:r>
            <a:r>
              <a:rPr lang="tr-TR" sz="1000" dirty="0"/>
              <a:t> </a:t>
            </a:r>
            <a:r>
              <a:rPr lang="tr-TR" sz="1000" dirty="0" err="1"/>
              <a:t>from</a:t>
            </a:r>
            <a:r>
              <a:rPr lang="tr-TR" sz="1000" dirty="0"/>
              <a:t> </a:t>
            </a:r>
            <a:r>
              <a:rPr lang="tr-TR" sz="1000" dirty="0" err="1"/>
              <a:t>the</a:t>
            </a:r>
            <a:r>
              <a:rPr lang="tr-TR" sz="1000" dirty="0"/>
              <a:t> </a:t>
            </a:r>
            <a:r>
              <a:rPr lang="tr-TR" sz="1000" dirty="0" err="1"/>
              <a:t>information</a:t>
            </a:r>
            <a:r>
              <a:rPr lang="tr-TR" sz="1000" dirty="0"/>
              <a:t> on </a:t>
            </a:r>
            <a:r>
              <a:rPr lang="tr-TR" sz="1000" dirty="0" err="1"/>
              <a:t>the</a:t>
            </a:r>
            <a:r>
              <a:rPr lang="tr-TR" sz="1000" dirty="0"/>
              <a:t> 4th </a:t>
            </a:r>
            <a:r>
              <a:rPr lang="tr-TR" sz="1000" dirty="0" err="1"/>
              <a:t>page</a:t>
            </a:r>
            <a:r>
              <a:rPr lang="tr-TR" sz="1000" dirty="0"/>
              <a:t>, </a:t>
            </a:r>
            <a:r>
              <a:rPr lang="tr-TR" sz="1000" dirty="0" err="1"/>
              <a:t>calculating</a:t>
            </a:r>
            <a:r>
              <a:rPr lang="tr-TR" sz="1000" dirty="0"/>
              <a:t> </a:t>
            </a:r>
            <a:r>
              <a:rPr lang="tr-TR" sz="1000" dirty="0" err="1"/>
              <a:t>the</a:t>
            </a:r>
            <a:r>
              <a:rPr lang="tr-TR" sz="1000" dirty="0"/>
              <a:t> </a:t>
            </a:r>
            <a:r>
              <a:rPr lang="tr-TR" sz="1000" dirty="0" err="1"/>
              <a:t>figures</a:t>
            </a:r>
            <a:r>
              <a:rPr lang="tr-TR" sz="1000" dirty="0"/>
              <a:t> </a:t>
            </a:r>
            <a:r>
              <a:rPr lang="tr-TR" sz="1000" dirty="0" err="1"/>
              <a:t>from</a:t>
            </a:r>
            <a:r>
              <a:rPr lang="tr-TR" sz="1000" dirty="0"/>
              <a:t> 2019 </a:t>
            </a:r>
            <a:r>
              <a:rPr lang="tr-TR" sz="1000" dirty="0" err="1"/>
              <a:t>sales</a:t>
            </a:r>
            <a:r>
              <a:rPr lang="tr-TR" sz="1000" dirty="0"/>
              <a:t> (2019 </a:t>
            </a:r>
            <a:r>
              <a:rPr lang="tr-TR" sz="1000" dirty="0" err="1"/>
              <a:t>price</a:t>
            </a:r>
            <a:r>
              <a:rPr lang="tr-TR" sz="1000" dirty="0"/>
              <a:t> is </a:t>
            </a:r>
            <a:r>
              <a:rPr lang="tr-TR" sz="1000" dirty="0" err="1"/>
              <a:t>discounted</a:t>
            </a:r>
            <a:r>
              <a:rPr lang="tr-TR" sz="1000" dirty="0"/>
              <a:t> </a:t>
            </a:r>
            <a:r>
              <a:rPr lang="tr-TR" sz="1000" dirty="0" err="1"/>
              <a:t>to</a:t>
            </a:r>
            <a:r>
              <a:rPr lang="tr-TR" sz="1000" dirty="0"/>
              <a:t> 2018, </a:t>
            </a:r>
            <a:r>
              <a:rPr lang="tr-TR" sz="1000" dirty="0" err="1"/>
              <a:t>then</a:t>
            </a:r>
            <a:r>
              <a:rPr lang="tr-TR" sz="1000" dirty="0"/>
              <a:t> </a:t>
            </a:r>
            <a:r>
              <a:rPr lang="tr-TR" sz="1000" dirty="0" err="1"/>
              <a:t>the</a:t>
            </a:r>
            <a:r>
              <a:rPr lang="tr-TR" sz="1000" dirty="0"/>
              <a:t> </a:t>
            </a:r>
            <a:r>
              <a:rPr lang="tr-TR" sz="1000" dirty="0" err="1"/>
              <a:t>units</a:t>
            </a:r>
            <a:r>
              <a:rPr lang="tr-TR" sz="1000" dirty="0"/>
              <a:t> </a:t>
            </a:r>
            <a:r>
              <a:rPr lang="tr-TR" sz="1000" dirty="0" err="1"/>
              <a:t>sold</a:t>
            </a:r>
            <a:r>
              <a:rPr lang="tr-TR" sz="1000" dirty="0"/>
              <a:t> </a:t>
            </a:r>
            <a:r>
              <a:rPr lang="tr-TR" sz="1000" dirty="0" err="1"/>
              <a:t>are</a:t>
            </a:r>
            <a:r>
              <a:rPr lang="tr-TR" sz="1000" dirty="0"/>
              <a:t> </a:t>
            </a:r>
            <a:r>
              <a:rPr lang="tr-TR" sz="1000" dirty="0" err="1"/>
              <a:t>found</a:t>
            </a:r>
            <a:r>
              <a:rPr lang="tr-TR" sz="1000" dirty="0"/>
              <a:t>)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BC0C0-22FB-4517-B9D7-BA68EF9DC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88" y="4324991"/>
            <a:ext cx="6017010" cy="778062"/>
          </a:xfrm>
          <a:prstGeom prst="rect">
            <a:avLst/>
          </a:prstGeom>
        </p:spPr>
      </p:pic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7949274F-9A2D-4CA6-813A-665CAA3FC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455801"/>
              </p:ext>
            </p:extLst>
          </p:nvPr>
        </p:nvGraphicFramePr>
        <p:xfrm>
          <a:off x="6096000" y="1791327"/>
          <a:ext cx="6096001" cy="347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EA7212E2-D9B7-46F5-84AB-3A780840B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3" y="6306694"/>
            <a:ext cx="3190875" cy="495300"/>
          </a:xfrm>
          <a:prstGeom prst="rect">
            <a:avLst/>
          </a:prstGeom>
        </p:spPr>
      </p:pic>
      <p:sp>
        <p:nvSpPr>
          <p:cNvPr id="17" name="Google Shape;295;p2">
            <a:extLst>
              <a:ext uri="{FF2B5EF4-FFF2-40B4-BE49-F238E27FC236}">
                <a16:creationId xmlns:a16="http://schemas.microsoft.com/office/drawing/2014/main" id="{577095DA-1326-4EA0-9052-7BD22083C388}"/>
              </a:ext>
            </a:extLst>
          </p:cNvPr>
          <p:cNvSpPr/>
          <p:nvPr/>
        </p:nvSpPr>
        <p:spPr>
          <a:xfrm>
            <a:off x="10948300" y="6392625"/>
            <a:ext cx="1243800" cy="45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6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2A39"/>
      </a:dk2>
      <a:lt2>
        <a:srgbClr val="E6E7E8"/>
      </a:lt2>
      <a:accent1>
        <a:srgbClr val="132E57"/>
      </a:accent1>
      <a:accent2>
        <a:srgbClr val="FA621C"/>
      </a:accent2>
      <a:accent3>
        <a:srgbClr val="1E8496"/>
      </a:accent3>
      <a:accent4>
        <a:srgbClr val="F57A16"/>
      </a:accent4>
      <a:accent5>
        <a:srgbClr val="A5A5A5"/>
      </a:accent5>
      <a:accent6>
        <a:srgbClr val="ED942D"/>
      </a:accent6>
      <a:hlink>
        <a:srgbClr val="FA621C"/>
      </a:hlink>
      <a:folHlink>
        <a:srgbClr val="FA62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2A39"/>
      </a:dk2>
      <a:lt2>
        <a:srgbClr val="E6E7E8"/>
      </a:lt2>
      <a:accent1>
        <a:srgbClr val="132E57"/>
      </a:accent1>
      <a:accent2>
        <a:srgbClr val="FA621C"/>
      </a:accent2>
      <a:accent3>
        <a:srgbClr val="1E8496"/>
      </a:accent3>
      <a:accent4>
        <a:srgbClr val="F57A16"/>
      </a:accent4>
      <a:accent5>
        <a:srgbClr val="A5A5A5"/>
      </a:accent5>
      <a:accent6>
        <a:srgbClr val="ED942D"/>
      </a:accent6>
      <a:hlink>
        <a:srgbClr val="FA621C"/>
      </a:hlink>
      <a:folHlink>
        <a:srgbClr val="FA62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2A39"/>
      </a:dk2>
      <a:lt2>
        <a:srgbClr val="E6E7E8"/>
      </a:lt2>
      <a:accent1>
        <a:srgbClr val="132E57"/>
      </a:accent1>
      <a:accent2>
        <a:srgbClr val="FA621C"/>
      </a:accent2>
      <a:accent3>
        <a:srgbClr val="1E8496"/>
      </a:accent3>
      <a:accent4>
        <a:srgbClr val="F57A16"/>
      </a:accent4>
      <a:accent5>
        <a:srgbClr val="A5A5A5"/>
      </a:accent5>
      <a:accent6>
        <a:srgbClr val="ED942D"/>
      </a:accent6>
      <a:hlink>
        <a:srgbClr val="FA621C"/>
      </a:hlink>
      <a:folHlink>
        <a:srgbClr val="FA62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1409</Words>
  <Application>Microsoft Office PowerPoint</Application>
  <PresentationFormat>Widescreen</PresentationFormat>
  <Paragraphs>216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Noto Sans Symbols</vt:lpstr>
      <vt:lpstr>Calibri</vt:lpstr>
      <vt:lpstr>Arial</vt:lpstr>
      <vt:lpstr>Encode Sans</vt:lpstr>
      <vt:lpstr>Open Sans Light</vt:lpstr>
      <vt:lpstr>Office Theme</vt:lpstr>
      <vt:lpstr>Office Theme</vt:lpstr>
      <vt:lpstr>1_Office Theme</vt:lpstr>
      <vt:lpstr>The X-Phone Company Case</vt:lpstr>
      <vt:lpstr>PowerPoint Presentation</vt:lpstr>
      <vt:lpstr>Factors to Consider</vt:lpstr>
      <vt:lpstr>Factors to Consider</vt:lpstr>
      <vt:lpstr>Company &amp; Industry Overview</vt:lpstr>
      <vt:lpstr>Company &amp; Industry Overview</vt:lpstr>
      <vt:lpstr>Company &amp; Industry Overview</vt:lpstr>
      <vt:lpstr>Discounted Cash Flow (DCF) Valuation of X-Phone</vt:lpstr>
      <vt:lpstr>Discounted Cash Flow (DCF) Valuation of X-Phone</vt:lpstr>
      <vt:lpstr>Discounted Cash Flow (DCF) Valuation of X-Phone</vt:lpstr>
      <vt:lpstr>Discounted Cash Flow (DCF) Valuation of X-Phone</vt:lpstr>
      <vt:lpstr>Discounted Cash Flow (DCF) Valuation of X-Phone</vt:lpstr>
      <vt:lpstr>Discounted Cash Flow (DCF) Valuation of X-Phone</vt:lpstr>
      <vt:lpstr>Discounted Cash Flow (DCF) Valuation of X-Phone</vt:lpstr>
      <vt:lpstr>Multiples Valuation of X-Phone </vt:lpstr>
      <vt:lpstr>Multiples Valuation of X-Phone</vt:lpstr>
      <vt:lpstr>Multiples Valuation of X-Phone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X-Phone Company Case</dc:title>
  <dc:creator>CFI</dc:creator>
  <cp:lastModifiedBy> </cp:lastModifiedBy>
  <cp:revision>38</cp:revision>
  <dcterms:created xsi:type="dcterms:W3CDTF">2017-12-07T17:40:14Z</dcterms:created>
  <dcterms:modified xsi:type="dcterms:W3CDTF">2020-02-22T07:42:31Z</dcterms:modified>
</cp:coreProperties>
</file>