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0"/>
  </p:notesMasterIdLst>
  <p:sldIdLst>
    <p:sldId id="257" r:id="rId4"/>
    <p:sldId id="270" r:id="rId5"/>
    <p:sldId id="271" r:id="rId6"/>
    <p:sldId id="272" r:id="rId7"/>
    <p:sldId id="273" r:id="rId8"/>
    <p:sldId id="27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338"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10/29/2016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10/29/2016 9:57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10/29/2016 9:57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10/29/2016 9:57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10/29/2016 9:57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10/29/2016 9:57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10/29/2016 9:57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Sprint 2 Planning</a:t>
            </a:r>
            <a:br>
              <a:rPr lang="en-US" dirty="0" smtClean="0"/>
            </a:br>
            <a:r>
              <a:rPr lang="en-US" dirty="0" smtClean="0"/>
              <a:t>Oct. 29 – Nov. 11</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Andrew </a:t>
            </a:r>
            <a:r>
              <a:rPr lang="en-US" dirty="0" err="1" smtClean="0"/>
              <a:t>Ferlitsch</a:t>
            </a:r>
            <a:endParaRPr lang="en-US" dirty="0" smtClean="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Objective</a:t>
            </a:r>
            <a:endParaRPr lang="en-US" dirty="0"/>
          </a:p>
        </p:txBody>
      </p:sp>
      <p:sp>
        <p:nvSpPr>
          <p:cNvPr id="3" name="Text Placeholder 2"/>
          <p:cNvSpPr>
            <a:spLocks noGrp="1"/>
          </p:cNvSpPr>
          <p:nvPr>
            <p:ph type="body" sz="quarter" idx="10"/>
          </p:nvPr>
        </p:nvSpPr>
        <p:spPr>
          <a:xfrm>
            <a:off x="381000" y="1096423"/>
            <a:ext cx="8382000" cy="4678204"/>
          </a:xfrm>
        </p:spPr>
        <p:txBody>
          <a:bodyPr/>
          <a:lstStyle/>
          <a:p>
            <a:r>
              <a:rPr lang="en-US" dirty="0" smtClean="0"/>
              <a:t>Initiate Process of Turning IP into Technology</a:t>
            </a:r>
          </a:p>
          <a:p>
            <a:pPr marL="0" indent="0">
              <a:buNone/>
            </a:pPr>
            <a:endParaRPr lang="en-US" dirty="0" smtClean="0"/>
          </a:p>
          <a:p>
            <a:r>
              <a:rPr lang="en-US" dirty="0" smtClean="0"/>
              <a:t>100K Foot Level e2e Design</a:t>
            </a:r>
          </a:p>
          <a:p>
            <a:pPr marL="0" indent="0">
              <a:buNone/>
            </a:pPr>
            <a:endParaRPr lang="en-US" dirty="0" smtClean="0"/>
          </a:p>
          <a:p>
            <a:r>
              <a:rPr lang="en-US" dirty="0" smtClean="0"/>
              <a:t>Develop (Define &amp; Code) Complete </a:t>
            </a:r>
            <a:r>
              <a:rPr lang="en-US" smtClean="0"/>
              <a:t>Data Model</a:t>
            </a:r>
          </a:p>
          <a:p>
            <a:pPr marL="0" indent="0">
              <a:buNone/>
            </a:pPr>
            <a:endParaRPr lang="en-US" dirty="0" smtClean="0"/>
          </a:p>
          <a:p>
            <a:r>
              <a:rPr lang="en-US" dirty="0" smtClean="0"/>
              <a:t>Develop (Define &amp; Code) Abstract Layer of Data Store</a:t>
            </a:r>
            <a:endParaRPr lang="en-US" dirty="0"/>
          </a:p>
          <a:p>
            <a:endParaRPr lang="en-US" dirty="0" smtClean="0"/>
          </a:p>
        </p:txBody>
      </p: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into Technology</a:t>
            </a:r>
            <a:endParaRPr lang="en-US" dirty="0"/>
          </a:p>
        </p:txBody>
      </p:sp>
      <p:sp>
        <p:nvSpPr>
          <p:cNvPr id="3" name="Text Placeholder 2"/>
          <p:cNvSpPr>
            <a:spLocks noGrp="1"/>
          </p:cNvSpPr>
          <p:nvPr>
            <p:ph type="body" sz="quarter" idx="10"/>
          </p:nvPr>
        </p:nvSpPr>
        <p:spPr>
          <a:xfrm>
            <a:off x="381000" y="1096423"/>
            <a:ext cx="8382000" cy="4505849"/>
          </a:xfrm>
        </p:spPr>
        <p:txBody>
          <a:bodyPr/>
          <a:lstStyle/>
          <a:p>
            <a:r>
              <a:rPr lang="en-US" dirty="0" smtClean="0"/>
              <a:t>Setup Wiki / Scrum Process</a:t>
            </a:r>
          </a:p>
          <a:p>
            <a:pPr marL="0" indent="0">
              <a:buNone/>
            </a:pPr>
            <a:endParaRPr lang="en-US" dirty="0" smtClean="0"/>
          </a:p>
          <a:p>
            <a:r>
              <a:rPr lang="en-US" dirty="0" smtClean="0"/>
              <a:t>Select Development Methodologies</a:t>
            </a:r>
          </a:p>
          <a:p>
            <a:pPr lvl="1"/>
            <a:r>
              <a:rPr lang="en-US" dirty="0" smtClean="0"/>
              <a:t>Programming Languages / Tools</a:t>
            </a:r>
          </a:p>
          <a:p>
            <a:pPr lvl="1"/>
            <a:r>
              <a:rPr lang="en-US" dirty="0" smtClean="0"/>
              <a:t>Design Pattern</a:t>
            </a:r>
          </a:p>
          <a:p>
            <a:pPr lvl="1"/>
            <a:r>
              <a:rPr lang="en-US" dirty="0" smtClean="0"/>
              <a:t>Programming Paradigm</a:t>
            </a:r>
          </a:p>
          <a:p>
            <a:pPr lvl="1"/>
            <a:r>
              <a:rPr lang="en-US" dirty="0" smtClean="0"/>
              <a:t>Testing Process</a:t>
            </a:r>
          </a:p>
          <a:p>
            <a:pPr marL="0" indent="0">
              <a:buNone/>
            </a:pPr>
            <a:endParaRPr lang="en-US" dirty="0" smtClean="0"/>
          </a:p>
          <a:p>
            <a:r>
              <a:rPr lang="en-US" dirty="0" smtClean="0"/>
              <a:t>Identify Core Intellectual Property</a:t>
            </a:r>
          </a:p>
        </p:txBody>
      </p:sp>
    </p:spTree>
    <p:extLst>
      <p:ext uri="{BB962C8B-B14F-4D97-AF65-F5344CB8AC3E}">
        <p14:creationId xmlns:p14="http://schemas.microsoft.com/office/powerpoint/2010/main" val="377593676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e2e Design</a:t>
            </a:r>
            <a:endParaRPr lang="en-US" dirty="0"/>
          </a:p>
        </p:txBody>
      </p:sp>
      <p:sp>
        <p:nvSpPr>
          <p:cNvPr id="3" name="Text Placeholder 2"/>
          <p:cNvSpPr>
            <a:spLocks noGrp="1"/>
          </p:cNvSpPr>
          <p:nvPr>
            <p:ph type="body" sz="quarter" idx="10"/>
          </p:nvPr>
        </p:nvSpPr>
        <p:spPr>
          <a:xfrm>
            <a:off x="381000" y="1096423"/>
            <a:ext cx="8382000" cy="4776692"/>
          </a:xfrm>
        </p:spPr>
        <p:txBody>
          <a:bodyPr/>
          <a:lstStyle/>
          <a:p>
            <a:r>
              <a:rPr lang="en-US" dirty="0" smtClean="0"/>
              <a:t>Identify Target Audiences (Domain)</a:t>
            </a:r>
          </a:p>
          <a:p>
            <a:endParaRPr lang="en-US" dirty="0"/>
          </a:p>
          <a:p>
            <a:r>
              <a:rPr lang="en-US" dirty="0" smtClean="0"/>
              <a:t>Identify Scope of Features</a:t>
            </a:r>
          </a:p>
          <a:p>
            <a:pPr marL="0" indent="0">
              <a:buNone/>
            </a:pPr>
            <a:endParaRPr lang="en-US" dirty="0" smtClean="0"/>
          </a:p>
          <a:p>
            <a:r>
              <a:rPr lang="en-US" dirty="0" smtClean="0"/>
              <a:t>Identify Modules / Components</a:t>
            </a:r>
          </a:p>
          <a:p>
            <a:pPr marL="0" indent="0">
              <a:buNone/>
            </a:pPr>
            <a:endParaRPr lang="en-US" dirty="0" smtClean="0"/>
          </a:p>
          <a:p>
            <a:r>
              <a:rPr lang="en-US" dirty="0" smtClean="0"/>
              <a:t>Identify Interface and Coupling Methodology</a:t>
            </a:r>
          </a:p>
          <a:p>
            <a:pPr marL="0" indent="0">
              <a:buNone/>
            </a:pPr>
            <a:endParaRPr lang="en-US" dirty="0" smtClean="0"/>
          </a:p>
          <a:p>
            <a:r>
              <a:rPr lang="en-US" dirty="0" smtClean="0"/>
              <a:t>Diagram</a:t>
            </a:r>
          </a:p>
        </p:txBody>
      </p:sp>
    </p:spTree>
    <p:extLst>
      <p:ext uri="{BB962C8B-B14F-4D97-AF65-F5344CB8AC3E}">
        <p14:creationId xmlns:p14="http://schemas.microsoft.com/office/powerpoint/2010/main" val="386999676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a:t>
            </a:r>
            <a:endParaRPr lang="en-US" dirty="0"/>
          </a:p>
        </p:txBody>
      </p:sp>
      <p:sp>
        <p:nvSpPr>
          <p:cNvPr id="3" name="Text Placeholder 2"/>
          <p:cNvSpPr>
            <a:spLocks noGrp="1"/>
          </p:cNvSpPr>
          <p:nvPr>
            <p:ph type="body" sz="quarter" idx="10"/>
          </p:nvPr>
        </p:nvSpPr>
        <p:spPr>
          <a:xfrm>
            <a:off x="381000" y="1096423"/>
            <a:ext cx="8382000" cy="4776692"/>
          </a:xfrm>
        </p:spPr>
        <p:txBody>
          <a:bodyPr/>
          <a:lstStyle/>
          <a:p>
            <a:r>
              <a:rPr lang="en-US" dirty="0" smtClean="0"/>
              <a:t>Supported Data Types</a:t>
            </a:r>
          </a:p>
          <a:p>
            <a:pPr marL="0" indent="0">
              <a:buNone/>
            </a:pPr>
            <a:endParaRPr lang="en-US" dirty="0" smtClean="0"/>
          </a:p>
          <a:p>
            <a:r>
              <a:rPr lang="en-US" dirty="0" smtClean="0"/>
              <a:t>Abstract &amp; Derived Layer / Operations</a:t>
            </a:r>
          </a:p>
          <a:p>
            <a:pPr marL="0" indent="0">
              <a:buNone/>
            </a:pPr>
            <a:endParaRPr lang="en-US" dirty="0" smtClean="0"/>
          </a:p>
          <a:p>
            <a:r>
              <a:rPr lang="en-US" dirty="0" smtClean="0"/>
              <a:t>Data Store Formats</a:t>
            </a:r>
          </a:p>
          <a:p>
            <a:pPr marL="0" indent="0">
              <a:buNone/>
            </a:pPr>
            <a:endParaRPr lang="en-US" dirty="0" smtClean="0"/>
          </a:p>
          <a:p>
            <a:r>
              <a:rPr lang="en-US" dirty="0" smtClean="0"/>
              <a:t>Data Wrangling</a:t>
            </a:r>
          </a:p>
          <a:p>
            <a:pPr marL="0" indent="0">
              <a:buNone/>
            </a:pPr>
            <a:endParaRPr lang="en-US" dirty="0" smtClean="0"/>
          </a:p>
          <a:p>
            <a:r>
              <a:rPr lang="en-US" dirty="0" smtClean="0"/>
              <a:t>Data Linking (Semantic Model)</a:t>
            </a:r>
          </a:p>
        </p:txBody>
      </p:sp>
    </p:spTree>
    <p:extLst>
      <p:ext uri="{BB962C8B-B14F-4D97-AF65-F5344CB8AC3E}">
        <p14:creationId xmlns:p14="http://schemas.microsoft.com/office/powerpoint/2010/main" val="185935190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Store</a:t>
            </a:r>
            <a:endParaRPr lang="en-US" dirty="0"/>
          </a:p>
        </p:txBody>
      </p:sp>
      <p:sp>
        <p:nvSpPr>
          <p:cNvPr id="3" name="Text Placeholder 2"/>
          <p:cNvSpPr>
            <a:spLocks noGrp="1"/>
          </p:cNvSpPr>
          <p:nvPr>
            <p:ph type="body" sz="quarter" idx="10"/>
          </p:nvPr>
        </p:nvSpPr>
        <p:spPr>
          <a:xfrm>
            <a:off x="381000" y="1096423"/>
            <a:ext cx="8382000" cy="4235006"/>
          </a:xfrm>
        </p:spPr>
        <p:txBody>
          <a:bodyPr/>
          <a:lstStyle/>
          <a:p>
            <a:r>
              <a:rPr lang="en-US" dirty="0" smtClean="0"/>
              <a:t>Abstraction with Data Storage</a:t>
            </a:r>
          </a:p>
          <a:p>
            <a:pPr marL="0" indent="0">
              <a:buNone/>
            </a:pPr>
            <a:endParaRPr lang="en-US" dirty="0" smtClean="0"/>
          </a:p>
          <a:p>
            <a:r>
              <a:rPr lang="en-US" dirty="0" smtClean="0"/>
              <a:t>Input / Output Interface</a:t>
            </a:r>
          </a:p>
          <a:p>
            <a:pPr marL="0" indent="0">
              <a:buNone/>
            </a:pPr>
            <a:endParaRPr lang="en-US" dirty="0"/>
          </a:p>
          <a:p>
            <a:r>
              <a:rPr lang="en-US" dirty="0" smtClean="0"/>
              <a:t>Collection Representation</a:t>
            </a:r>
          </a:p>
          <a:p>
            <a:endParaRPr lang="en-US" dirty="0"/>
          </a:p>
          <a:p>
            <a:r>
              <a:rPr lang="en-US" dirty="0" smtClean="0"/>
              <a:t>Performance </a:t>
            </a:r>
            <a:r>
              <a:rPr lang="en-US" dirty="0" smtClean="0"/>
              <a:t>Monitoring </a:t>
            </a:r>
            <a:r>
              <a:rPr lang="en-US" smtClean="0"/>
              <a:t>(sampling)</a:t>
            </a:r>
            <a:endParaRPr lang="en-US" dirty="0" smtClean="0"/>
          </a:p>
          <a:p>
            <a:endParaRPr lang="en-US" dirty="0" smtClean="0"/>
          </a:p>
        </p:txBody>
      </p:sp>
    </p:spTree>
    <p:extLst>
      <p:ext uri="{BB962C8B-B14F-4D97-AF65-F5344CB8AC3E}">
        <p14:creationId xmlns:p14="http://schemas.microsoft.com/office/powerpoint/2010/main" val="175459957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6203</TotalTime>
  <Words>739</Words>
  <Application>Microsoft Office PowerPoint</Application>
  <PresentationFormat>On-screen Show (4:3)</PresentationFormat>
  <Paragraphs>72</Paragraphs>
  <Slides>6</Slides>
  <Notes>6</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1_Soft Blue with Bar Trebuchet</vt:lpstr>
      <vt:lpstr>White with Courier font for code slides</vt:lpstr>
      <vt:lpstr>Epipog – Sprint 2 Planning Oct. 29 – Nov. 11</vt:lpstr>
      <vt:lpstr>Sprint Objective</vt:lpstr>
      <vt:lpstr>IP into Technology</vt:lpstr>
      <vt:lpstr>e2e Design</vt:lpstr>
      <vt:lpstr>Data Model</vt:lpstr>
      <vt:lpstr>Data Store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63</cp:revision>
  <dcterms:created xsi:type="dcterms:W3CDTF">2016-04-14T21:28:30Z</dcterms:created>
  <dcterms:modified xsi:type="dcterms:W3CDTF">2016-10-29T17:06:00Z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