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56" r:id="rId2"/>
  </p:sldMasterIdLst>
  <p:notesMasterIdLst>
    <p:notesMasterId r:id="rId29"/>
  </p:notesMasterIdLst>
  <p:handoutMasterIdLst>
    <p:handoutMasterId r:id="rId30"/>
  </p:handoutMasterIdLst>
  <p:sldIdLst>
    <p:sldId id="256" r:id="rId3"/>
    <p:sldId id="279" r:id="rId4"/>
    <p:sldId id="260" r:id="rId5"/>
    <p:sldId id="258" r:id="rId6"/>
    <p:sldId id="275" r:id="rId7"/>
    <p:sldId id="263" r:id="rId8"/>
    <p:sldId id="264" r:id="rId9"/>
    <p:sldId id="265" r:id="rId10"/>
    <p:sldId id="281" r:id="rId11"/>
    <p:sldId id="282" r:id="rId12"/>
    <p:sldId id="280" r:id="rId13"/>
    <p:sldId id="293" r:id="rId14"/>
    <p:sldId id="294" r:id="rId15"/>
    <p:sldId id="295" r:id="rId16"/>
    <p:sldId id="296" r:id="rId17"/>
    <p:sldId id="276" r:id="rId18"/>
    <p:sldId id="277" r:id="rId19"/>
    <p:sldId id="278" r:id="rId20"/>
    <p:sldId id="283" r:id="rId21"/>
    <p:sldId id="284" r:id="rId22"/>
    <p:sldId id="287" r:id="rId23"/>
    <p:sldId id="285" r:id="rId24"/>
    <p:sldId id="288" r:id="rId25"/>
    <p:sldId id="298" r:id="rId26"/>
    <p:sldId id="299" r:id="rId27"/>
    <p:sldId id="300" r:id="rId28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6">
          <p15:clr>
            <a:srgbClr val="A4A3A4"/>
          </p15:clr>
        </p15:guide>
        <p15:guide id="2" orient="horz" pos="1567">
          <p15:clr>
            <a:srgbClr val="A4A3A4"/>
          </p15:clr>
        </p15:guide>
        <p15:guide id="3" orient="horz" pos="234">
          <p15:clr>
            <a:srgbClr val="A4A3A4"/>
          </p15:clr>
        </p15:guide>
        <p15:guide id="4" orient="horz" pos="658">
          <p15:clr>
            <a:srgbClr val="A4A3A4"/>
          </p15:clr>
        </p15:guide>
        <p15:guide id="5" orient="horz" pos="201">
          <p15:clr>
            <a:srgbClr val="A4A3A4"/>
          </p15:clr>
        </p15:guide>
        <p15:guide id="6" orient="horz" pos="1206">
          <p15:clr>
            <a:srgbClr val="A4A3A4"/>
          </p15:clr>
        </p15:guide>
        <p15:guide id="7" pos="4314">
          <p15:clr>
            <a:srgbClr val="A4A3A4"/>
          </p15:clr>
        </p15:guide>
        <p15:guide id="8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894" y="120"/>
      </p:cViewPr>
      <p:guideLst>
        <p:guide orient="horz" pos="1106"/>
        <p:guide orient="horz" pos="1567"/>
        <p:guide orient="horz" pos="234"/>
        <p:guide orient="horz" pos="658"/>
        <p:guide orient="horz" pos="201"/>
        <p:guide orient="horz" pos="1206"/>
        <p:guide pos="4314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A522-022A-DE42-AE0F-3F297654DEB1}" type="datetime1">
              <a:rPr lang="de-DE" smtClean="0"/>
              <a:t>06.03.2018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A Performance Benchmark for Antidote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674F-4B0E-DA42-8186-0A7D4E7C2C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09955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05T16:56:49.9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113 1541,'1702'-1533,"-1693"1525</inkml:trace>
  <inkml:trace contextRef="#ctx0" brushRef="#br0" timeOffset="12645.0103">0 64,'1729'1451,"-1720"-1444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05T16:58:01.2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113 1541,'1702'-1533,"-1693"1525</inkml:trace>
  <inkml:trace contextRef="#ctx0" brushRef="#br0" timeOffset="1">0 64,'1729'1451,"-1720"-1444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05T16:58:22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113 1541,'1702'-1533,"-1693"1525</inkml:trace>
  <inkml:trace contextRef="#ctx0" brushRef="#br0" timeOffset="1">0 64,'1729'1451,"-1720"-1444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05T17:01:49.7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113 1541,'1702'-1533,"-1693"1525</inkml:trace>
  <inkml:trace contextRef="#ctx0" brushRef="#br0" timeOffset="1">0 64,'1729'1451,"-1720"-1444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05T17:01:56.0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113 1541,'1702'-1533,"-1693"1525</inkml:trace>
  <inkml:trace contextRef="#ctx0" brushRef="#br0" timeOffset="1">0 64,'1729'1451,"-1720"-1444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9775B-D8D0-A847-ABC6-465B2BAD3F7E}" type="datetime1">
              <a:rPr lang="de-DE" smtClean="0"/>
              <a:t>06.03.2018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A Performance Benchmark for Antidote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66EF-51AE-2C40-8C95-8EB2C4936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4662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98828" y="1539166"/>
            <a:ext cx="6687972" cy="13144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F630-E55C-411A-AE36-5D2303F5EF9A}" type="datetime1">
              <a:rPr lang="de-DE" smtClean="0"/>
              <a:t>06.03.2018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1998828" y="685957"/>
            <a:ext cx="6687972" cy="8532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31121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63E7-1E7F-4967-95DB-32B8DD44DC12}" type="datetime1">
              <a:rPr lang="de-DE" smtClean="0"/>
              <a:t>06.03.2018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26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998828" y="1551633"/>
            <a:ext cx="6687972" cy="269960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6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Textfeld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0E65-F029-4CB6-8C76-82B96A3B0F1B}" type="datetime1">
              <a:rPr lang="de-DE" smtClean="0"/>
              <a:t>06.03.2018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1998828" y="685957"/>
            <a:ext cx="6687972" cy="8532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76832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98828" y="1539167"/>
            <a:ext cx="6687972" cy="305545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57D6-5A32-4068-93CD-C4D254D9C0E4}" type="datetime1">
              <a:rPr lang="de-DE" smtClean="0"/>
              <a:t>06.03.2018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1998828" y="685957"/>
            <a:ext cx="6687972" cy="8532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53366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318E-13D6-4E71-A5B5-BB7BF1CFF64B}" type="datetime1">
              <a:rPr lang="de-DE" smtClean="0"/>
              <a:t>06.03.2018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998828" y="1190443"/>
            <a:ext cx="6687972" cy="43973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aseline="0"/>
            </a:lvl1pPr>
          </a:lstStyle>
          <a:p>
            <a:pPr lvl="0"/>
            <a:r>
              <a:rPr lang="de-DE" dirty="0"/>
              <a:t>Abschnittsüberschrift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98828" y="1700616"/>
            <a:ext cx="6687972" cy="27541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0" i="0" baseline="0"/>
            </a:lvl1pPr>
          </a:lstStyle>
          <a:p>
            <a:pPr lvl="0"/>
            <a:r>
              <a:rPr lang="de-DE" dirty="0"/>
              <a:t>Fließtext </a:t>
            </a:r>
          </a:p>
        </p:txBody>
      </p:sp>
    </p:spTree>
    <p:extLst>
      <p:ext uri="{BB962C8B-B14F-4D97-AF65-F5344CB8AC3E}">
        <p14:creationId xmlns:p14="http://schemas.microsoft.com/office/powerpoint/2010/main" val="78207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2471-483C-4C3E-9F54-23A6A4F11D31}" type="datetime1">
              <a:rPr lang="de-DE" smtClean="0"/>
              <a:t>06.03.2018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80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72E8-C515-4217-BAB1-904C967ED971}" type="datetime1">
              <a:rPr lang="de-DE" smtClean="0"/>
              <a:t>06.03.2018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1998828" y="1539166"/>
            <a:ext cx="6687972" cy="13144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998828" y="685957"/>
            <a:ext cx="6687972" cy="8532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18608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903D-60C9-474E-A2D3-9A0FAF32C0DA}" type="datetime1">
              <a:rPr lang="de-DE" smtClean="0"/>
              <a:t>06.03.2018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998828" y="1551633"/>
            <a:ext cx="6687972" cy="269960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6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Textfeld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1998828" y="685957"/>
            <a:ext cx="6687972" cy="8532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18646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84D2-7F70-4A23-B6E1-E0248E9517E4}" type="datetime1">
              <a:rPr lang="de-DE" smtClean="0"/>
              <a:t>06.03.2018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998828" y="1539167"/>
            <a:ext cx="6687972" cy="305545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998828" y="685957"/>
            <a:ext cx="6687972" cy="8532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41222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E00C-F341-4966-8180-9B39BAB015AE}" type="datetime1">
              <a:rPr lang="de-DE" smtClean="0"/>
              <a:t>06.03.2018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979613" y="1199436"/>
            <a:ext cx="6707187" cy="4397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de-DE" dirty="0"/>
              <a:t>Abschnittsüberschrift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79613" y="1700616"/>
            <a:ext cx="6707187" cy="27541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 baseline="0"/>
            </a:lvl1pPr>
          </a:lstStyle>
          <a:p>
            <a:pPr lvl="0"/>
            <a:r>
              <a:rPr lang="de-DE" dirty="0"/>
              <a:t>Fließtext </a:t>
            </a:r>
          </a:p>
        </p:txBody>
      </p:sp>
    </p:spTree>
    <p:extLst>
      <p:ext uri="{BB962C8B-B14F-4D97-AF65-F5344CB8AC3E}">
        <p14:creationId xmlns:p14="http://schemas.microsoft.com/office/powerpoint/2010/main" val="8659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998828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C22450C-2AD2-4FD0-B16E-1ABAA2A7DA68}" type="datetime1">
              <a:rPr lang="de-DE" smtClean="0"/>
              <a:t>06.03.2018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271DC61-FD4F-6F42-810D-876D2F91EC3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3" name="Bild 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91400" y="190592"/>
            <a:ext cx="1752600" cy="49530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190592"/>
            <a:ext cx="17145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0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4" r:id="rId4"/>
    <p:sldLayoutId id="2147483661" r:id="rId5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4000" indent="-234000" algn="l" defTabSz="457200" rtl="0" eaLnBrk="1" latinLnBrk="0" hangingPunct="1">
        <a:spcBef>
          <a:spcPts val="1200"/>
        </a:spcBef>
        <a:buClrTx/>
        <a:buSzPct val="100000"/>
        <a:buFont typeface="Wingdings" charset="2"/>
        <a:buChar char="§"/>
        <a:defRPr lang="de-DE" sz="2400" b="1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0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kern="1200" baseline="0" dirty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998828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05E8461-EE68-44E2-82D6-67EB24E49469}" type="datetime1">
              <a:rPr lang="de-DE" smtClean="0"/>
              <a:t>06.03.2018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271DC61-FD4F-6F42-810D-876D2F91EC3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91400" y="190592"/>
            <a:ext cx="1752600" cy="495300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190592"/>
            <a:ext cx="17145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9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3" r:id="rId2"/>
    <p:sldLayoutId id="2147483658" r:id="rId3"/>
    <p:sldLayoutId id="2147483659" r:id="rId4"/>
    <p:sldLayoutId id="2147483660" r:id="rId5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4000" indent="-234000" algn="l" defTabSz="457200" rtl="0" eaLnBrk="1" latinLnBrk="0" hangingPunct="1">
        <a:spcBef>
          <a:spcPts val="1200"/>
        </a:spcBef>
        <a:buClrTx/>
        <a:buSzPct val="100000"/>
        <a:buFont typeface="Wingdings" charset="2"/>
        <a:buChar char="§"/>
        <a:defRPr lang="de-DE" sz="2400" b="1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0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kern="1200" baseline="0" dirty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2743200" y="3114989"/>
            <a:ext cx="6290268" cy="1225899"/>
          </a:xfrm>
        </p:spPr>
        <p:txBody>
          <a:bodyPr>
            <a:noAutofit/>
          </a:bodyPr>
          <a:lstStyle/>
          <a:p>
            <a:pPr algn="r"/>
            <a:r>
              <a:rPr lang="de-DE" sz="2000" dirty="0" err="1"/>
              <a:t>Guided</a:t>
            </a:r>
            <a:r>
              <a:rPr lang="de-DE" sz="2000" dirty="0"/>
              <a:t> By :  </a:t>
            </a:r>
            <a:r>
              <a:rPr lang="de-DE" sz="2000" dirty="0" err="1"/>
              <a:t>Deepthi</a:t>
            </a:r>
            <a:r>
              <a:rPr lang="de-DE" sz="2000" dirty="0"/>
              <a:t> </a:t>
            </a:r>
            <a:r>
              <a:rPr lang="de-DE" sz="2000" dirty="0" err="1"/>
              <a:t>Akkoorath</a:t>
            </a:r>
            <a:endParaRPr lang="de-DE" sz="2000" dirty="0"/>
          </a:p>
          <a:p>
            <a:pPr algn="r"/>
            <a:r>
              <a:rPr lang="de-DE" sz="1800" dirty="0" err="1"/>
              <a:t>Presented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: </a:t>
            </a:r>
            <a:r>
              <a:rPr lang="en-US" sz="1800" b="0" dirty="0"/>
              <a:t>Kevin Bartik, Maxime </a:t>
            </a:r>
            <a:r>
              <a:rPr lang="en-US" sz="1800" b="0" dirty="0" err="1"/>
              <a:t>Tchangou</a:t>
            </a:r>
            <a:r>
              <a:rPr lang="en-US" sz="1800" b="0" dirty="0"/>
              <a:t>, Alka Scaria, Vishnu Vardhan </a:t>
            </a:r>
            <a:r>
              <a:rPr lang="en-US" sz="1800" b="0" dirty="0" err="1"/>
              <a:t>Sundarrajan</a:t>
            </a:r>
            <a:r>
              <a:rPr lang="en-US" sz="1800" b="0" dirty="0"/>
              <a:t> </a:t>
            </a:r>
            <a:endParaRPr 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400952" y="1415950"/>
            <a:ext cx="6687972" cy="1069249"/>
          </a:xfrm>
        </p:spPr>
        <p:txBody>
          <a:bodyPr>
            <a:normAutofit fontScale="90000"/>
          </a:bodyPr>
          <a:lstStyle/>
          <a:p>
            <a:pPr algn="ctr"/>
            <a:r>
              <a:rPr lang="en-GB" b="0"/>
              <a:t>A Performance Benchmark for Antidote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80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9C70F9B-BE0A-46A3-B511-ED765C376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905" y="1551632"/>
            <a:ext cx="7501094" cy="3135923"/>
          </a:xfrm>
        </p:spPr>
        <p:txBody>
          <a:bodyPr>
            <a:normAutofit/>
          </a:bodyPr>
          <a:lstStyle/>
          <a:p>
            <a:r>
              <a:rPr lang="en-GB" dirty="0"/>
              <a:t>We used a modified version of the Antidote Docker Image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Benefits: Rebuilding Antidote inside the container takes only a few seconds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Problem: Antidote Dependencies may cause issues because our build is not clean!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Solution: Make sure that Antidote is in a valid state* and rebuild clean if necessary</a:t>
            </a:r>
          </a:p>
          <a:p>
            <a:endParaRPr lang="en-GB" dirty="0"/>
          </a:p>
          <a:p>
            <a:r>
              <a:rPr lang="en-GB" dirty="0"/>
              <a:t>*not fully implemented yet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79EA4-7569-4CF6-88A9-590271AE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10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995DC8-A655-4DFD-B19A-6262BE687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5957"/>
            <a:ext cx="9143999" cy="85321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Docker Manager (3/4)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676C5-D619-4D09-BD9D-8E301E64E57F}"/>
              </a:ext>
            </a:extLst>
          </p:cNvPr>
          <p:cNvSpPr txBox="1"/>
          <p:nvPr/>
        </p:nvSpPr>
        <p:spPr>
          <a:xfrm>
            <a:off x="2080008" y="4764109"/>
            <a:ext cx="4637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</a:rPr>
              <a:t>A </a:t>
            </a:r>
            <a:r>
              <a:rPr lang="de-DE" sz="1200" dirty="0" err="1">
                <a:solidFill>
                  <a:schemeClr val="tx2"/>
                </a:solidFill>
              </a:rPr>
              <a:t>performance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benchmarking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Antidote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96643F77-7B1F-44BD-B2E9-140F042D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5101" y="4767264"/>
            <a:ext cx="2133600" cy="273844"/>
          </a:xfrm>
        </p:spPr>
        <p:txBody>
          <a:bodyPr/>
          <a:lstStyle/>
          <a:p>
            <a:fld id="{A59CD339-5F95-4592-B8AC-EE3E48DE56E3}" type="datetime1">
              <a:rPr lang="de-DE" smtClean="0"/>
              <a:t>06.03.2018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5052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9C70F9B-BE0A-46A3-B511-ED765C376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905" y="1551632"/>
            <a:ext cx="7501094" cy="3135923"/>
          </a:xfrm>
        </p:spPr>
        <p:txBody>
          <a:bodyPr/>
          <a:lstStyle/>
          <a:p>
            <a:r>
              <a:rPr lang="en-GB" dirty="0"/>
              <a:t>Uses of the implementation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All basic interactions with containers (run, start, stop, remove)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Building our special Antidote Benchmark Image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Executing commands directly on the container (like rebuilding Antidote in the running container)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Ensuring that the Antidote database is in a valid state before running benchmarks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79EA4-7569-4CF6-88A9-590271AE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11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995DC8-A655-4DFD-B19A-6262BE687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5957"/>
            <a:ext cx="9143999" cy="85321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Docker Manager (4/4)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A43BE-744D-4E23-AE9C-893E39127F68}"/>
              </a:ext>
            </a:extLst>
          </p:cNvPr>
          <p:cNvSpPr txBox="1"/>
          <p:nvPr/>
        </p:nvSpPr>
        <p:spPr>
          <a:xfrm>
            <a:off x="2080008" y="4764109"/>
            <a:ext cx="4637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</a:rPr>
              <a:t>A </a:t>
            </a:r>
            <a:r>
              <a:rPr lang="de-DE" sz="1200" dirty="0" err="1">
                <a:solidFill>
                  <a:schemeClr val="tx2"/>
                </a:solidFill>
              </a:rPr>
              <a:t>performance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benchmarking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Antidote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06D095AB-1F0C-42C2-B6C1-DE76C7D8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5101" y="4767264"/>
            <a:ext cx="2133600" cy="273844"/>
          </a:xfrm>
        </p:spPr>
        <p:txBody>
          <a:bodyPr/>
          <a:lstStyle/>
          <a:p>
            <a:fld id="{A59CD339-5F95-4592-B8AC-EE3E48DE56E3}" type="datetime1">
              <a:rPr lang="de-DE" smtClean="0"/>
              <a:t>06.03.2018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77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E41696B-5C46-46F2-AA33-D7B8D9D2C5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What is YCSB?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7190" indent="-28575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YCSB – Yahoo! Cloud Serving Benchmark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7190" indent="-28575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YCSB is a framework for bench-marking systems.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Goal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– develop framework.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				  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	  Common set of workloads to benchmark the system.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Throughtput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and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Latency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of the database operation.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5170C-CAAC-42A6-84E0-95AC139C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12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672DFB-7B5A-48F1-985D-2D6A0D39D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5957"/>
            <a:ext cx="9144000" cy="853210"/>
          </a:xfrm>
        </p:spPr>
        <p:txBody>
          <a:bodyPr>
            <a:normAutofit/>
          </a:bodyPr>
          <a:lstStyle/>
          <a:p>
            <a:pPr algn="ctr"/>
            <a:r>
              <a:rPr lang="en-US" spc="-1" dirty="0">
                <a:solidFill>
                  <a:srgbClr val="005F8C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Benchmarking using YCSB (1/4)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D34594-79A3-432A-B8AB-693047CD4328}"/>
              </a:ext>
            </a:extLst>
          </p:cNvPr>
          <p:cNvSpPr txBox="1"/>
          <p:nvPr/>
        </p:nvSpPr>
        <p:spPr>
          <a:xfrm>
            <a:off x="2080008" y="4764109"/>
            <a:ext cx="4637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</a:rPr>
              <a:t>A </a:t>
            </a:r>
            <a:r>
              <a:rPr lang="de-DE" sz="1200" dirty="0" err="1">
                <a:solidFill>
                  <a:schemeClr val="tx2"/>
                </a:solidFill>
              </a:rPr>
              <a:t>performance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benchmarking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Antidote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63FFDD16-4289-4470-B551-8B0A20A0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5101" y="4767264"/>
            <a:ext cx="2133600" cy="273844"/>
          </a:xfrm>
        </p:spPr>
        <p:txBody>
          <a:bodyPr/>
          <a:lstStyle/>
          <a:p>
            <a:fld id="{A59CD339-5F95-4592-B8AC-EE3E48DE56E3}" type="datetime1">
              <a:rPr lang="de-DE" smtClean="0"/>
              <a:t>06.03.2018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6134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F847EFD-5CB1-49E1-9FAE-0FD0212D4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8828" y="1366576"/>
            <a:ext cx="6687972" cy="33611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How to add a new database?</a:t>
            </a: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7190" indent="-28575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Create the DB interface layer.</a:t>
            </a:r>
          </a:p>
          <a:p>
            <a:pPr marL="287190" indent="-28575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Interface should be implemented with the operations.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Workloads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7190" indent="-28575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Helps to benchmark the DB.</a:t>
            </a:r>
          </a:p>
          <a:p>
            <a:pPr marL="287190" indent="-28575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Types of workloads</a:t>
            </a:r>
          </a:p>
          <a:p>
            <a:pPr>
              <a:lnSpc>
                <a:spcPct val="15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	1. Core workload – 6 core workloads are available.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	2. Custom workload – workload can be customized.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FB8DF-927E-4674-AF82-5F145B7B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13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7B8E2E-8FAD-4763-AA9A-4569F91DE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5957"/>
            <a:ext cx="9144000" cy="853210"/>
          </a:xfrm>
        </p:spPr>
        <p:txBody>
          <a:bodyPr>
            <a:normAutofit/>
          </a:bodyPr>
          <a:lstStyle/>
          <a:p>
            <a:pPr algn="ctr"/>
            <a:r>
              <a:rPr lang="en-US" spc="-1" dirty="0">
                <a:solidFill>
                  <a:srgbClr val="005F8C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Benchmarking using YCSB (2/4)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7E918-A152-4D2F-8615-1E7FB7819008}"/>
              </a:ext>
            </a:extLst>
          </p:cNvPr>
          <p:cNvSpPr txBox="1"/>
          <p:nvPr/>
        </p:nvSpPr>
        <p:spPr>
          <a:xfrm>
            <a:off x="2080008" y="4764109"/>
            <a:ext cx="4637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</a:rPr>
              <a:t>A </a:t>
            </a:r>
            <a:r>
              <a:rPr lang="de-DE" sz="1200" dirty="0" err="1">
                <a:solidFill>
                  <a:schemeClr val="tx2"/>
                </a:solidFill>
              </a:rPr>
              <a:t>performance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benchmarking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Antidote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CDA692B0-67E8-4F5E-971F-0115F9F9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5101" y="4767264"/>
            <a:ext cx="2133600" cy="273844"/>
          </a:xfrm>
        </p:spPr>
        <p:txBody>
          <a:bodyPr/>
          <a:lstStyle/>
          <a:p>
            <a:fld id="{A59CD339-5F95-4592-B8AC-EE3E48DE56E3}" type="datetime1">
              <a:rPr lang="de-DE" smtClean="0"/>
              <a:t>06.03.2018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277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48D2450-4F87-4244-81F6-CA0AC838A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8828" y="1551633"/>
            <a:ext cx="6687972" cy="3115826"/>
          </a:xfrm>
        </p:spPr>
        <p:txBody>
          <a:bodyPr>
            <a:noAutofit/>
          </a:bodyPr>
          <a:lstStyle/>
          <a:p>
            <a:pPr marL="10944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How to create custom workload?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95190" indent="-285750">
              <a:spcBef>
                <a:spcPts val="1417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Workload file</a:t>
            </a:r>
          </a:p>
          <a:p>
            <a:pPr marL="395190" indent="-285750">
              <a:spcBef>
                <a:spcPts val="1417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New java class</a:t>
            </a:r>
          </a:p>
          <a:p>
            <a:pPr marL="395190" indent="-285750">
              <a:spcBef>
                <a:spcPts val="1417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Core properties helps to build the custom workload. Few sample properties are </a:t>
            </a:r>
          </a:p>
          <a:p>
            <a:pPr marL="852390" lvl="1" indent="-285750" algn="l">
              <a:spcBef>
                <a:spcPts val="1417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600" b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Maxexecutiontime</a:t>
            </a:r>
            <a:endParaRPr lang="en-US" sz="16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852390" lvl="1" indent="-285750" algn="l">
              <a:spcBef>
                <a:spcPts val="1417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600" b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1600" b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readproportion</a:t>
            </a:r>
            <a:endParaRPr lang="en-US" sz="16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852390" lvl="1" indent="-285750" algn="l">
              <a:spcBef>
                <a:spcPts val="1417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600" b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exportfile</a:t>
            </a:r>
            <a:endParaRPr lang="en-US" sz="16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61B8E-5018-4C2D-87EC-12FDD525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786" y="4767264"/>
            <a:ext cx="2133600" cy="273844"/>
          </a:xfrm>
        </p:spPr>
        <p:txBody>
          <a:bodyPr/>
          <a:lstStyle/>
          <a:p>
            <a:pPr algn="ctr"/>
            <a:fld id="{85EA0E65-F029-4CB6-8C76-82B96A3B0F1B}" type="datetime1">
              <a:rPr lang="de-DE" smtClean="0"/>
              <a:pPr algn="ctr"/>
              <a:t>06.03.2018</a:t>
            </a:fld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57378-1AB9-4592-94D2-468AB6D5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14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33AA9B-4C3C-4133-A0AB-D5E115E31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5957"/>
            <a:ext cx="9144000" cy="853210"/>
          </a:xfrm>
        </p:spPr>
        <p:txBody>
          <a:bodyPr>
            <a:normAutofit/>
          </a:bodyPr>
          <a:lstStyle/>
          <a:p>
            <a:pPr algn="ctr"/>
            <a:r>
              <a:rPr lang="en-US" spc="-1" dirty="0">
                <a:solidFill>
                  <a:srgbClr val="005F8C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Benchmarking using YCSB (3/4)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C8AF0-FDDF-4FC6-AFAB-19F9B1C53D7D}"/>
              </a:ext>
            </a:extLst>
          </p:cNvPr>
          <p:cNvSpPr txBox="1"/>
          <p:nvPr/>
        </p:nvSpPr>
        <p:spPr>
          <a:xfrm>
            <a:off x="2878852" y="4764109"/>
            <a:ext cx="3838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</a:rPr>
              <a:t>A </a:t>
            </a:r>
            <a:r>
              <a:rPr lang="de-DE" sz="1200" dirty="0" err="1">
                <a:solidFill>
                  <a:schemeClr val="tx2"/>
                </a:solidFill>
              </a:rPr>
              <a:t>performance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benchmarking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Antidote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36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A6B4554-080A-4736-B4BB-730474E94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51633"/>
            <a:ext cx="9144000" cy="316104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BA6E6-5C3D-4A4F-8B40-E5D2F861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15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C0F06B-96C1-4B5D-86E7-F80E5B5B3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4127"/>
            <a:ext cx="9144000" cy="853210"/>
          </a:xfrm>
        </p:spPr>
        <p:txBody>
          <a:bodyPr>
            <a:normAutofit/>
          </a:bodyPr>
          <a:lstStyle/>
          <a:p>
            <a:pPr algn="ctr"/>
            <a:r>
              <a:rPr lang="en-US" spc="-1" dirty="0">
                <a:solidFill>
                  <a:srgbClr val="005F8C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Benchmarking using YCSB (4/4)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AA732A-FE74-43ED-9A6B-9FA1E53CD812}"/>
              </a:ext>
            </a:extLst>
          </p:cNvPr>
          <p:cNvSpPr txBox="1"/>
          <p:nvPr/>
        </p:nvSpPr>
        <p:spPr>
          <a:xfrm>
            <a:off x="2080008" y="4764109"/>
            <a:ext cx="4637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</a:rPr>
              <a:t>A </a:t>
            </a:r>
            <a:r>
              <a:rPr lang="de-DE" sz="1200" dirty="0" err="1">
                <a:solidFill>
                  <a:schemeClr val="tx2"/>
                </a:solidFill>
              </a:rPr>
              <a:t>performance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benchmarking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Antidote</a:t>
            </a:r>
            <a:endParaRPr lang="en-GB" sz="1200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CCD105-E083-4944-95FB-90832CA2364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10344" y="1551632"/>
            <a:ext cx="3295858" cy="3161043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CAD829-5CE4-43D6-81E7-E363F8E4400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345725" y="1564202"/>
            <a:ext cx="3295857" cy="3135901"/>
          </a:xfrm>
          <a:prstGeom prst="rect">
            <a:avLst/>
          </a:prstGeom>
          <a:ln>
            <a:noFill/>
          </a:ln>
        </p:spPr>
      </p:pic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D58CF0C8-6AA1-4EF6-9C71-38B90822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5101" y="4767264"/>
            <a:ext cx="2133600" cy="273844"/>
          </a:xfrm>
        </p:spPr>
        <p:txBody>
          <a:bodyPr/>
          <a:lstStyle/>
          <a:p>
            <a:fld id="{A59CD339-5F95-4592-B8AC-EE3E48DE56E3}" type="datetime1">
              <a:rPr lang="de-DE" smtClean="0"/>
              <a:t>06.03.2018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8844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4CAD8B4-7A59-4A38-9057-4AC916D23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/>
              <a:t>Interface between Antidote Database and any Benchmarking Tool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/>
              <a:t>In the Antidote Client Wrapper</a:t>
            </a:r>
            <a:endParaRPr lang="de-DE" dirty="0"/>
          </a:p>
          <a:p>
            <a:pPr marL="800100" lvl="1" indent="-342900" algn="just">
              <a:buFont typeface="+mj-lt"/>
              <a:buAutoNum type="arabicPeriod"/>
            </a:pPr>
            <a:r>
              <a:rPr lang="de-DE" sz="1600" b="0" dirty="0">
                <a:solidFill>
                  <a:schemeClr val="tx1"/>
                </a:solidFill>
              </a:rPr>
              <a:t>Start </a:t>
            </a:r>
            <a:r>
              <a:rPr lang="de-DE" sz="1600" b="0" dirty="0" err="1">
                <a:solidFill>
                  <a:schemeClr val="tx1"/>
                </a:solidFill>
              </a:rPr>
              <a:t>the</a:t>
            </a:r>
            <a:r>
              <a:rPr lang="de-DE" sz="1600" b="0" dirty="0">
                <a:solidFill>
                  <a:schemeClr val="tx1"/>
                </a:solidFill>
              </a:rPr>
              <a:t> Container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de-DE" sz="1600" b="0" dirty="0" err="1">
                <a:solidFill>
                  <a:schemeClr val="tx1"/>
                </a:solidFill>
              </a:rPr>
              <a:t>Get</a:t>
            </a:r>
            <a:r>
              <a:rPr lang="de-DE" sz="1600" b="0" dirty="0">
                <a:solidFill>
                  <a:schemeClr val="tx1"/>
                </a:solidFill>
              </a:rPr>
              <a:t> </a:t>
            </a:r>
            <a:r>
              <a:rPr lang="de-DE" sz="1600" b="0" dirty="0" err="1">
                <a:solidFill>
                  <a:schemeClr val="tx1"/>
                </a:solidFill>
              </a:rPr>
              <a:t>the</a:t>
            </a:r>
            <a:r>
              <a:rPr lang="de-DE" sz="1600" b="0" dirty="0">
                <a:solidFill>
                  <a:schemeClr val="tx1"/>
                </a:solidFill>
              </a:rPr>
              <a:t> </a:t>
            </a:r>
            <a:r>
              <a:rPr lang="de-DE" sz="1600" b="0" dirty="0" err="1">
                <a:solidFill>
                  <a:schemeClr val="tx1"/>
                </a:solidFill>
              </a:rPr>
              <a:t>HostPort</a:t>
            </a:r>
            <a:endParaRPr lang="de-DE" sz="1600" b="0" dirty="0">
              <a:solidFill>
                <a:schemeClr val="tx1"/>
              </a:solidFill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de-DE" sz="1600" b="0" dirty="0">
                <a:solidFill>
                  <a:schemeClr val="tx1"/>
                </a:solidFill>
              </a:rPr>
              <a:t>Start </a:t>
            </a:r>
            <a:r>
              <a:rPr lang="de-DE" sz="1600" b="0" dirty="0" err="1">
                <a:solidFill>
                  <a:schemeClr val="tx1"/>
                </a:solidFill>
              </a:rPr>
              <a:t>the</a:t>
            </a:r>
            <a:r>
              <a:rPr lang="de-DE" sz="1600" b="0" dirty="0">
                <a:solidFill>
                  <a:schemeClr val="tx1"/>
                </a:solidFill>
              </a:rPr>
              <a:t> Antidote Client</a:t>
            </a:r>
          </a:p>
          <a:p>
            <a:pPr lvl="1" algn="just"/>
            <a:endParaRPr lang="en-GB" sz="1600" b="0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/>
              <a:t>Read and Write Operations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3C53D-CC94-45F7-9874-3C12F5ED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16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277C3F-4CEE-4B5F-A496-C5BDC543E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5957"/>
            <a:ext cx="9144000" cy="85321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Antidote Client Wrapper (1/2)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16760-22A3-4E45-886E-A30EA344882E}"/>
              </a:ext>
            </a:extLst>
          </p:cNvPr>
          <p:cNvSpPr txBox="1"/>
          <p:nvPr/>
        </p:nvSpPr>
        <p:spPr>
          <a:xfrm>
            <a:off x="2080008" y="4764109"/>
            <a:ext cx="4637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</a:rPr>
              <a:t>A </a:t>
            </a:r>
            <a:r>
              <a:rPr lang="de-DE" sz="1200" dirty="0" err="1">
                <a:solidFill>
                  <a:schemeClr val="tx2"/>
                </a:solidFill>
              </a:rPr>
              <a:t>performance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benchmarking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Antidote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CE287977-2CA4-4142-8A90-A959E61F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5101" y="4767264"/>
            <a:ext cx="2133600" cy="273844"/>
          </a:xfrm>
        </p:spPr>
        <p:txBody>
          <a:bodyPr/>
          <a:lstStyle/>
          <a:p>
            <a:fld id="{A59CD339-5F95-4592-B8AC-EE3E48DE56E3}" type="datetime1">
              <a:rPr lang="de-DE" smtClean="0"/>
              <a:t>06.03.2018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7103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2BC735-4E05-46BE-AA6A-17F59E903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51632"/>
            <a:ext cx="9144000" cy="3215631"/>
          </a:xfrm>
        </p:spPr>
        <p:txBody>
          <a:bodyPr>
            <a:noAutofit/>
          </a:bodyPr>
          <a:lstStyle/>
          <a:p>
            <a:pPr lvl="1" algn="just"/>
            <a:endParaRPr lang="de-DE" sz="1600" b="0" dirty="0">
              <a:solidFill>
                <a:schemeClr val="tx1"/>
              </a:solidFill>
            </a:endParaRPr>
          </a:p>
          <a:p>
            <a:pPr lvl="1" algn="just"/>
            <a:endParaRPr lang="de-DE" sz="1600" b="0" dirty="0">
              <a:solidFill>
                <a:schemeClr val="tx1"/>
              </a:solidFill>
            </a:endParaRPr>
          </a:p>
          <a:p>
            <a:pPr lvl="1" algn="just"/>
            <a:endParaRPr lang="de-DE" sz="1600" b="0" dirty="0">
              <a:solidFill>
                <a:schemeClr val="tx1"/>
              </a:solidFill>
            </a:endParaRPr>
          </a:p>
          <a:p>
            <a:pPr lvl="1" algn="just"/>
            <a:endParaRPr lang="de-DE" sz="1600" b="0" dirty="0">
              <a:solidFill>
                <a:schemeClr val="tx1"/>
              </a:solidFill>
            </a:endParaRPr>
          </a:p>
          <a:p>
            <a:pPr lvl="1" algn="just"/>
            <a:endParaRPr lang="de-DE" sz="1600" b="0" dirty="0">
              <a:solidFill>
                <a:schemeClr val="tx1"/>
              </a:solidFill>
            </a:endParaRPr>
          </a:p>
          <a:p>
            <a:pPr lvl="1" algn="just"/>
            <a:endParaRPr lang="de-DE" sz="1600" b="0" dirty="0">
              <a:solidFill>
                <a:schemeClr val="tx1"/>
              </a:solidFill>
            </a:endParaRPr>
          </a:p>
          <a:p>
            <a:pPr lvl="1" algn="just"/>
            <a:endParaRPr lang="de-DE" sz="1600" b="0" dirty="0">
              <a:solidFill>
                <a:schemeClr val="tx1"/>
              </a:solidFill>
            </a:endParaRPr>
          </a:p>
          <a:p>
            <a:pPr lvl="1" algn="just"/>
            <a:endParaRPr lang="de-DE" sz="1600" b="0" dirty="0">
              <a:solidFill>
                <a:schemeClr val="tx1"/>
              </a:solidFill>
            </a:endParaRPr>
          </a:p>
          <a:p>
            <a:pPr lvl="1" algn="just"/>
            <a:endParaRPr lang="de-DE" sz="1600" b="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Read – Read List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Write – Update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437FD-5039-4C22-AC5D-CFD3C052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17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4E2CD4-5B49-4C41-84AB-50E7C758A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5957"/>
            <a:ext cx="9144000" cy="853210"/>
          </a:xfrm>
        </p:spPr>
        <p:txBody>
          <a:bodyPr/>
          <a:lstStyle/>
          <a:p>
            <a:pPr algn="ctr"/>
            <a:r>
              <a:rPr lang="de-DE" dirty="0"/>
              <a:t>Antidote Client Wrapper (2/2)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3F8B14-9C3A-4458-9C4C-40FDE74DA99D}"/>
              </a:ext>
            </a:extLst>
          </p:cNvPr>
          <p:cNvSpPr/>
          <p:nvPr/>
        </p:nvSpPr>
        <p:spPr>
          <a:xfrm>
            <a:off x="4132428" y="1982376"/>
            <a:ext cx="5011572" cy="964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YCSB Client</a:t>
            </a:r>
          </a:p>
          <a:p>
            <a:pPr algn="ctr"/>
            <a:endParaRPr lang="de-DE" sz="1100" dirty="0"/>
          </a:p>
          <a:p>
            <a:r>
              <a:rPr lang="de-DE" sz="1100" dirty="0">
                <a:solidFill>
                  <a:schemeClr val="tx1"/>
                </a:solidFill>
              </a:rPr>
              <a:t>Public Status update(String </a:t>
            </a:r>
            <a:r>
              <a:rPr lang="de-DE" sz="1100" dirty="0" err="1">
                <a:solidFill>
                  <a:schemeClr val="tx1"/>
                </a:solidFill>
              </a:rPr>
              <a:t>table</a:t>
            </a:r>
            <a:r>
              <a:rPr lang="de-DE" sz="1100" dirty="0">
                <a:solidFill>
                  <a:schemeClr val="tx1"/>
                </a:solidFill>
              </a:rPr>
              <a:t>, String </a:t>
            </a:r>
            <a:r>
              <a:rPr lang="de-DE" sz="1100" dirty="0" err="1">
                <a:solidFill>
                  <a:schemeClr val="tx1"/>
                </a:solidFill>
              </a:rPr>
              <a:t>key</a:t>
            </a:r>
            <a:r>
              <a:rPr lang="de-DE" sz="1100" dirty="0">
                <a:solidFill>
                  <a:schemeClr val="tx1"/>
                </a:solidFill>
              </a:rPr>
              <a:t>, </a:t>
            </a:r>
            <a:r>
              <a:rPr lang="de-DE" sz="1100" dirty="0" err="1">
                <a:solidFill>
                  <a:schemeClr val="tx1"/>
                </a:solidFill>
              </a:rPr>
              <a:t>HashMap</a:t>
            </a:r>
            <a:r>
              <a:rPr lang="de-DE" sz="1100" dirty="0">
                <a:solidFill>
                  <a:schemeClr val="tx1"/>
                </a:solidFill>
              </a:rPr>
              <a:t>&lt;String, </a:t>
            </a:r>
            <a:r>
              <a:rPr lang="de-DE" sz="1100" dirty="0" err="1">
                <a:solidFill>
                  <a:schemeClr val="tx1"/>
                </a:solidFill>
              </a:rPr>
              <a:t>ByteIterator</a:t>
            </a:r>
            <a:r>
              <a:rPr lang="de-DE" sz="1100" dirty="0">
                <a:solidFill>
                  <a:schemeClr val="tx1"/>
                </a:solidFill>
              </a:rPr>
              <a:t>&gt; </a:t>
            </a:r>
            <a:r>
              <a:rPr lang="de-DE" sz="1100" dirty="0" err="1">
                <a:solidFill>
                  <a:schemeClr val="tx1"/>
                </a:solidFill>
              </a:rPr>
              <a:t>values</a:t>
            </a:r>
            <a:r>
              <a:rPr lang="de-DE" sz="1100" dirty="0">
                <a:solidFill>
                  <a:schemeClr val="tx1"/>
                </a:solidFill>
              </a:rPr>
              <a:t>)</a:t>
            </a:r>
          </a:p>
          <a:p>
            <a:r>
              <a:rPr lang="de-DE" sz="1100" dirty="0">
                <a:solidFill>
                  <a:schemeClr val="tx1"/>
                </a:solidFill>
              </a:rPr>
              <a:t>{	……..</a:t>
            </a:r>
          </a:p>
          <a:p>
            <a:r>
              <a:rPr lang="de-DE" sz="11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B3176-677B-4A41-AE81-D219F4C92BF1}"/>
              </a:ext>
            </a:extLst>
          </p:cNvPr>
          <p:cNvSpPr/>
          <p:nvPr/>
        </p:nvSpPr>
        <p:spPr>
          <a:xfrm>
            <a:off x="3602334" y="3526971"/>
            <a:ext cx="5541665" cy="10751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YCSB DB</a:t>
            </a:r>
          </a:p>
          <a:p>
            <a:pPr algn="ctr"/>
            <a:endParaRPr lang="de-DE" sz="1400" dirty="0"/>
          </a:p>
          <a:p>
            <a:r>
              <a:rPr lang="de-DE" sz="1100" dirty="0" err="1">
                <a:solidFill>
                  <a:schemeClr val="tx1"/>
                </a:solidFill>
              </a:rPr>
              <a:t>public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abstract</a:t>
            </a:r>
            <a:r>
              <a:rPr lang="de-DE" sz="1100" dirty="0">
                <a:solidFill>
                  <a:schemeClr val="tx1"/>
                </a:solidFill>
              </a:rPr>
              <a:t> Status </a:t>
            </a:r>
            <a:r>
              <a:rPr lang="de-DE" sz="1100" dirty="0" err="1">
                <a:solidFill>
                  <a:schemeClr val="tx1"/>
                </a:solidFill>
              </a:rPr>
              <a:t>delete</a:t>
            </a:r>
            <a:r>
              <a:rPr lang="de-DE" sz="1100" dirty="0">
                <a:solidFill>
                  <a:schemeClr val="tx1"/>
                </a:solidFill>
              </a:rPr>
              <a:t> (String </a:t>
            </a:r>
            <a:r>
              <a:rPr lang="de-DE" sz="1100" dirty="0" err="1">
                <a:solidFill>
                  <a:schemeClr val="tx1"/>
                </a:solidFill>
              </a:rPr>
              <a:t>table</a:t>
            </a:r>
            <a:r>
              <a:rPr lang="de-DE" sz="1100" dirty="0">
                <a:solidFill>
                  <a:schemeClr val="tx1"/>
                </a:solidFill>
              </a:rPr>
              <a:t>, String </a:t>
            </a:r>
            <a:r>
              <a:rPr lang="de-DE" sz="1100" dirty="0" err="1">
                <a:solidFill>
                  <a:schemeClr val="tx1"/>
                </a:solidFill>
              </a:rPr>
              <a:t>key</a:t>
            </a:r>
            <a:r>
              <a:rPr lang="de-DE" sz="1100" dirty="0">
                <a:solidFill>
                  <a:schemeClr val="tx1"/>
                </a:solidFill>
              </a:rPr>
              <a:t>);</a:t>
            </a:r>
          </a:p>
          <a:p>
            <a:r>
              <a:rPr lang="de-DE" sz="1100" dirty="0" err="1">
                <a:solidFill>
                  <a:schemeClr val="tx1"/>
                </a:solidFill>
              </a:rPr>
              <a:t>public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abstract</a:t>
            </a:r>
            <a:r>
              <a:rPr lang="de-DE" sz="1100" dirty="0">
                <a:solidFill>
                  <a:schemeClr val="tx1"/>
                </a:solidFill>
              </a:rPr>
              <a:t> Status update (String </a:t>
            </a:r>
            <a:r>
              <a:rPr lang="de-DE" sz="1100" dirty="0" err="1">
                <a:solidFill>
                  <a:schemeClr val="tx1"/>
                </a:solidFill>
              </a:rPr>
              <a:t>table</a:t>
            </a:r>
            <a:r>
              <a:rPr lang="de-DE" sz="1100" dirty="0">
                <a:solidFill>
                  <a:schemeClr val="tx1"/>
                </a:solidFill>
              </a:rPr>
              <a:t>, String </a:t>
            </a:r>
            <a:r>
              <a:rPr lang="de-DE" sz="1100" dirty="0" err="1">
                <a:solidFill>
                  <a:schemeClr val="tx1"/>
                </a:solidFill>
              </a:rPr>
              <a:t>key</a:t>
            </a:r>
            <a:r>
              <a:rPr lang="de-DE" sz="1100" dirty="0">
                <a:solidFill>
                  <a:schemeClr val="tx1"/>
                </a:solidFill>
              </a:rPr>
              <a:t>, </a:t>
            </a:r>
            <a:r>
              <a:rPr lang="de-DE" sz="1100" dirty="0" err="1">
                <a:solidFill>
                  <a:schemeClr val="tx1"/>
                </a:solidFill>
              </a:rPr>
              <a:t>HashMap</a:t>
            </a:r>
            <a:r>
              <a:rPr lang="de-DE" sz="1100" dirty="0">
                <a:solidFill>
                  <a:schemeClr val="tx1"/>
                </a:solidFill>
              </a:rPr>
              <a:t>&lt;</a:t>
            </a:r>
            <a:r>
              <a:rPr lang="de-DE" sz="1100" dirty="0" err="1">
                <a:solidFill>
                  <a:schemeClr val="tx1"/>
                </a:solidFill>
              </a:rPr>
              <a:t>String,ByteIterator</a:t>
            </a:r>
            <a:r>
              <a:rPr lang="de-DE" sz="1100" dirty="0">
                <a:solidFill>
                  <a:schemeClr val="tx1"/>
                </a:solidFill>
              </a:rPr>
              <a:t>&gt; </a:t>
            </a:r>
            <a:r>
              <a:rPr lang="de-DE" sz="1100" dirty="0" err="1">
                <a:solidFill>
                  <a:schemeClr val="tx1"/>
                </a:solidFill>
              </a:rPr>
              <a:t>values</a:t>
            </a:r>
            <a:r>
              <a:rPr lang="de-DE" sz="11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4BD9AC-078C-4177-B25F-6121F6E46783}"/>
              </a:ext>
            </a:extLst>
          </p:cNvPr>
          <p:cNvSpPr/>
          <p:nvPr/>
        </p:nvSpPr>
        <p:spPr>
          <a:xfrm>
            <a:off x="155749" y="1539167"/>
            <a:ext cx="2476919" cy="23897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Antidote Client Wrapper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Operations</a:t>
            </a: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Single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Single 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List </a:t>
            </a:r>
            <a:r>
              <a:rPr lang="de-DE" sz="1400" dirty="0" err="1">
                <a:solidFill>
                  <a:schemeClr val="tx1"/>
                </a:solidFill>
              </a:rPr>
              <a:t>of</a:t>
            </a:r>
            <a:r>
              <a:rPr lang="de-DE" sz="1400" dirty="0">
                <a:solidFill>
                  <a:schemeClr val="tx1"/>
                </a:solidFill>
              </a:rPr>
              <a:t>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List </a:t>
            </a:r>
            <a:r>
              <a:rPr lang="de-DE" sz="1400" dirty="0" err="1">
                <a:solidFill>
                  <a:schemeClr val="tx1"/>
                </a:solidFill>
              </a:rPr>
              <a:t>of</a:t>
            </a:r>
            <a:r>
              <a:rPr lang="de-DE" sz="1400" dirty="0">
                <a:solidFill>
                  <a:schemeClr val="tx1"/>
                </a:solidFill>
              </a:rPr>
              <a:t> 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Combination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of</a:t>
            </a:r>
            <a:r>
              <a:rPr lang="de-DE" sz="1400" dirty="0">
                <a:solidFill>
                  <a:schemeClr val="tx1"/>
                </a:solidFill>
              </a:rPr>
              <a:t> Read &amp; Write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5D8612-6663-445D-806D-BECB0C64FD24}"/>
              </a:ext>
            </a:extLst>
          </p:cNvPr>
          <p:cNvCxnSpPr>
            <a:stCxn id="6" idx="1"/>
          </p:cNvCxnSpPr>
          <p:nvPr/>
        </p:nvCxnSpPr>
        <p:spPr>
          <a:xfrm flipH="1">
            <a:off x="2597499" y="2464697"/>
            <a:ext cx="15349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120263-74E9-4C5F-B8EB-B79619E1AFFF}"/>
              </a:ext>
            </a:extLst>
          </p:cNvPr>
          <p:cNvSpPr txBox="1"/>
          <p:nvPr/>
        </p:nvSpPr>
        <p:spPr>
          <a:xfrm>
            <a:off x="2838659" y="204986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Fetches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F7F6F0-5441-4457-8718-1F33D22C5B09}"/>
              </a:ext>
            </a:extLst>
          </p:cNvPr>
          <p:cNvCxnSpPr>
            <a:cxnSpLocks/>
          </p:cNvCxnSpPr>
          <p:nvPr/>
        </p:nvCxnSpPr>
        <p:spPr>
          <a:xfrm flipH="1">
            <a:off x="6626888" y="2957066"/>
            <a:ext cx="11326" cy="5799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73C49D-EC36-47CC-BC76-338D59EE1F56}"/>
              </a:ext>
            </a:extLst>
          </p:cNvPr>
          <p:cNvSpPr txBox="1"/>
          <p:nvPr/>
        </p:nvSpPr>
        <p:spPr>
          <a:xfrm>
            <a:off x="2080008" y="4764109"/>
            <a:ext cx="4637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</a:rPr>
              <a:t>A </a:t>
            </a:r>
            <a:r>
              <a:rPr lang="de-DE" sz="1200" dirty="0" err="1">
                <a:solidFill>
                  <a:schemeClr val="tx2"/>
                </a:solidFill>
              </a:rPr>
              <a:t>performance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benchmarking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Antidote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0AF7B69A-4388-45A1-980D-AF581820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5101" y="4767264"/>
            <a:ext cx="2133600" cy="273844"/>
          </a:xfrm>
        </p:spPr>
        <p:txBody>
          <a:bodyPr/>
          <a:lstStyle/>
          <a:p>
            <a:fld id="{A59CD339-5F95-4592-B8AC-EE3E48DE56E3}" type="datetime1">
              <a:rPr lang="de-DE" smtClean="0"/>
              <a:t>06.03.2018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995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4D34063-F0A9-49BC-BD39-CCB7DA5B18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JFreeChart for the Visualization of Results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is </a:t>
            </a:r>
            <a:r>
              <a:rPr lang="en-US" dirty="0" err="1"/>
              <a:t>JFreeChart</a:t>
            </a:r>
            <a:r>
              <a:rPr lang="en-US" dirty="0"/>
              <a:t>?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kind of graphs can be modeled with </a:t>
            </a:r>
            <a:r>
              <a:rPr lang="en-US" dirty="0" err="1"/>
              <a:t>JFreeChart</a:t>
            </a:r>
            <a:r>
              <a:rPr lang="en-US" dirty="0"/>
              <a:t>?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kind of Output-files can JFreeChart support?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6832B-EB59-46B0-A215-C28A39A4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18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30312A-3C52-43E5-A670-BFF011CE9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5957"/>
            <a:ext cx="8686800" cy="85321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Visualization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(1/6)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8C20C-A4D6-4293-AE44-3979F6FA8A39}"/>
              </a:ext>
            </a:extLst>
          </p:cNvPr>
          <p:cNvSpPr txBox="1"/>
          <p:nvPr/>
        </p:nvSpPr>
        <p:spPr>
          <a:xfrm>
            <a:off x="2080008" y="4764109"/>
            <a:ext cx="4637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</a:rPr>
              <a:t>A </a:t>
            </a:r>
            <a:r>
              <a:rPr lang="de-DE" sz="1200" dirty="0" err="1">
                <a:solidFill>
                  <a:schemeClr val="tx2"/>
                </a:solidFill>
              </a:rPr>
              <a:t>performance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benchmarking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Antidote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E4C996BD-D1FC-4DEB-83A5-D1EBA040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5101" y="4767264"/>
            <a:ext cx="2133600" cy="273844"/>
          </a:xfrm>
        </p:spPr>
        <p:txBody>
          <a:bodyPr/>
          <a:lstStyle/>
          <a:p>
            <a:fld id="{A59CD339-5F95-4592-B8AC-EE3E48DE56E3}" type="datetime1">
              <a:rPr lang="de-DE" smtClean="0"/>
              <a:t>06.03.2018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153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4D34063-F0A9-49BC-BD39-CCB7DA5B18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What is </a:t>
            </a:r>
            <a:r>
              <a:rPr lang="en-US" dirty="0" err="1"/>
              <a:t>JFreeChart</a:t>
            </a:r>
            <a:r>
              <a:rPr lang="en-US" dirty="0"/>
              <a:t>?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JFreeChart</a:t>
            </a:r>
            <a:r>
              <a:rPr lang="en-US" dirty="0"/>
              <a:t> as a free 100% Java chart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6832B-EB59-46B0-A215-C28A39A4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19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30312A-3C52-43E5-A670-BFF011CE9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5957"/>
            <a:ext cx="8686800" cy="85321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Visualization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(2/6)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A8243-FB2B-41F0-9C0C-2035F8AD778E}"/>
              </a:ext>
            </a:extLst>
          </p:cNvPr>
          <p:cNvSpPr txBox="1"/>
          <p:nvPr/>
        </p:nvSpPr>
        <p:spPr>
          <a:xfrm>
            <a:off x="2080008" y="4764109"/>
            <a:ext cx="4637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</a:rPr>
              <a:t>A </a:t>
            </a:r>
            <a:r>
              <a:rPr lang="de-DE" sz="1200" dirty="0" err="1">
                <a:solidFill>
                  <a:schemeClr val="tx2"/>
                </a:solidFill>
              </a:rPr>
              <a:t>performance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benchmarking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Antidote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0FFEBF89-CE6C-44AF-B8DB-80C24A8D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5101" y="4767264"/>
            <a:ext cx="2133600" cy="273844"/>
          </a:xfrm>
        </p:spPr>
        <p:txBody>
          <a:bodyPr/>
          <a:lstStyle/>
          <a:p>
            <a:fld id="{A59CD339-5F95-4592-B8AC-EE3E48DE56E3}" type="datetime1">
              <a:rPr lang="de-DE" smtClean="0"/>
              <a:t>06.03.2018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414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BBBAF41-37C6-4D89-8872-60F0D49AC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8828" y="1551632"/>
            <a:ext cx="6687972" cy="2566632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de-DE" dirty="0" err="1"/>
              <a:t>Develop</a:t>
            </a:r>
            <a:r>
              <a:rPr lang="de-DE" dirty="0"/>
              <a:t> a </a:t>
            </a:r>
            <a:r>
              <a:rPr lang="de-DE" dirty="0" err="1"/>
              <a:t>benchmarking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Antidote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different </a:t>
            </a:r>
            <a:r>
              <a:rPr lang="de-DE" dirty="0" err="1"/>
              <a:t>versions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Antidote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de-DE" dirty="0"/>
              <a:t>Work –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Antidote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de-DE" dirty="0"/>
              <a:t>Generate a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visualizing</a:t>
            </a:r>
            <a:r>
              <a:rPr lang="de-DE" dirty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de-DE" dirty="0"/>
              <a:t>Benchmarking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in</a:t>
            </a:r>
            <a:r>
              <a:rPr lang="en-GB" dirty="0"/>
              <a:t>put a commit-id/branch name of the Antidote GitHub repository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FF7EF-EDB8-4646-A27A-36BB56EE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21BA66-F7CB-491D-98B6-95379BDA6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5957"/>
            <a:ext cx="9144000" cy="853210"/>
          </a:xfrm>
        </p:spPr>
        <p:txBody>
          <a:bodyPr/>
          <a:lstStyle/>
          <a:p>
            <a:pPr algn="ctr"/>
            <a:r>
              <a:rPr lang="de-DE" dirty="0"/>
              <a:t>Task Description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746A17-6814-4A9D-A49A-D8015AEA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5101" y="4767264"/>
            <a:ext cx="2133600" cy="273844"/>
          </a:xfrm>
        </p:spPr>
        <p:txBody>
          <a:bodyPr/>
          <a:lstStyle/>
          <a:p>
            <a:fld id="{A59CD339-5F95-4592-B8AC-EE3E48DE56E3}" type="datetime1">
              <a:rPr lang="de-DE" smtClean="0"/>
              <a:t>06.03.2018</a:t>
            </a:fld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CDAA3-49CE-4E32-8D9A-844F3F105CBC}"/>
              </a:ext>
            </a:extLst>
          </p:cNvPr>
          <p:cNvSpPr txBox="1"/>
          <p:nvPr/>
        </p:nvSpPr>
        <p:spPr>
          <a:xfrm>
            <a:off x="2080008" y="4764109"/>
            <a:ext cx="4637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</a:rPr>
              <a:t>A </a:t>
            </a:r>
            <a:r>
              <a:rPr lang="de-DE" sz="1200" dirty="0" err="1">
                <a:solidFill>
                  <a:schemeClr val="tx2"/>
                </a:solidFill>
              </a:rPr>
              <a:t>performance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benchmarking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Antidote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304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4D34063-F0A9-49BC-BD39-CCB7DA5B1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8828" y="1551632"/>
            <a:ext cx="6687972" cy="325147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kind of graphs can be modeled with JFreeChart?</a:t>
            </a:r>
          </a:p>
          <a:p>
            <a:r>
              <a:rPr lang="en-US" dirty="0"/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Pie Chart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Bar Chart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6832B-EB59-46B0-A215-C28A39A4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20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30312A-3C52-43E5-A670-BFF011CE9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5957"/>
            <a:ext cx="8686800" cy="85321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Visualization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(3/6)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428" y="1905206"/>
            <a:ext cx="2078179" cy="122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428" y="3421993"/>
            <a:ext cx="2091422" cy="122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445F07-0A66-48FE-ACC4-C7924766F356}"/>
              </a:ext>
            </a:extLst>
          </p:cNvPr>
          <p:cNvSpPr txBox="1"/>
          <p:nvPr/>
        </p:nvSpPr>
        <p:spPr>
          <a:xfrm>
            <a:off x="2080008" y="4764109"/>
            <a:ext cx="4637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</a:rPr>
              <a:t>A </a:t>
            </a:r>
            <a:r>
              <a:rPr lang="de-DE" sz="1200" dirty="0" err="1">
                <a:solidFill>
                  <a:schemeClr val="tx2"/>
                </a:solidFill>
              </a:rPr>
              <a:t>performance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benchmarking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Antidote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FA0BFBFC-B447-4FF5-9733-A6F9D16E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5101" y="4767264"/>
            <a:ext cx="2133600" cy="273844"/>
          </a:xfrm>
        </p:spPr>
        <p:txBody>
          <a:bodyPr/>
          <a:lstStyle/>
          <a:p>
            <a:fld id="{A59CD339-5F95-4592-B8AC-EE3E48DE56E3}" type="datetime1">
              <a:rPr lang="de-DE" smtClean="0"/>
              <a:t>06.03.2018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372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4D34063-F0A9-49BC-BD39-CCB7DA5B1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8828" y="1551633"/>
            <a:ext cx="6687972" cy="3212476"/>
          </a:xfrm>
        </p:spPr>
        <p:txBody>
          <a:bodyPr>
            <a:normAutofit/>
          </a:bodyPr>
          <a:lstStyle/>
          <a:p>
            <a:r>
              <a:rPr lang="en-US" dirty="0"/>
              <a:t>What kind of graphs can be modeled with JFreeChart?	</a:t>
            </a:r>
          </a:p>
          <a:p>
            <a:r>
              <a:rPr lang="en-US" dirty="0"/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XY Chart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Time Series Chart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6832B-EB59-46B0-A215-C28A39A4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21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30312A-3C52-43E5-A670-BFF011CE9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5957"/>
            <a:ext cx="9144000" cy="85321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Visualization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(4/6)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399" y="1984663"/>
            <a:ext cx="1943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399" y="3560693"/>
            <a:ext cx="1972804" cy="1153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D274C4-4B92-47FE-8D5F-DC0D29839ED8}"/>
              </a:ext>
            </a:extLst>
          </p:cNvPr>
          <p:cNvSpPr txBox="1"/>
          <p:nvPr/>
        </p:nvSpPr>
        <p:spPr>
          <a:xfrm>
            <a:off x="2080008" y="4764109"/>
            <a:ext cx="4637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</a:rPr>
              <a:t>A </a:t>
            </a:r>
            <a:r>
              <a:rPr lang="de-DE" sz="1200" dirty="0" err="1">
                <a:solidFill>
                  <a:schemeClr val="tx2"/>
                </a:solidFill>
              </a:rPr>
              <a:t>performance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benchmarking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Antidote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FFCD8F35-1096-4F99-8718-EC7791DF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5101" y="4767264"/>
            <a:ext cx="2133600" cy="273844"/>
          </a:xfrm>
        </p:spPr>
        <p:txBody>
          <a:bodyPr/>
          <a:lstStyle/>
          <a:p>
            <a:fld id="{A59CD339-5F95-4592-B8AC-EE3E48DE56E3}" type="datetime1">
              <a:rPr lang="de-DE" smtClean="0"/>
              <a:t>06.03.2018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718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4D34063-F0A9-49BC-BD39-CCB7DA5B18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kind of Output-files can JFreeChart support?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Swing and JavaFX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PNG and JPEG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PDF, EPS and SVG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6832B-EB59-46B0-A215-C28A39A4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30312A-3C52-43E5-A670-BFF011CE9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5957"/>
            <a:ext cx="9144000" cy="85321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Visualization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(5/6)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28D970-5AA5-4420-9D60-9AE16D74A73D}"/>
              </a:ext>
            </a:extLst>
          </p:cNvPr>
          <p:cNvSpPr txBox="1"/>
          <p:nvPr/>
        </p:nvSpPr>
        <p:spPr>
          <a:xfrm>
            <a:off x="2080008" y="4764109"/>
            <a:ext cx="4637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</a:rPr>
              <a:t>A </a:t>
            </a:r>
            <a:r>
              <a:rPr lang="de-DE" sz="1200" dirty="0" err="1">
                <a:solidFill>
                  <a:schemeClr val="tx2"/>
                </a:solidFill>
              </a:rPr>
              <a:t>performance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benchmarking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Antidote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32FFF8C9-1C5E-4ECF-A7D3-6F0580AC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5101" y="4767264"/>
            <a:ext cx="2133600" cy="273844"/>
          </a:xfrm>
        </p:spPr>
        <p:txBody>
          <a:bodyPr/>
          <a:lstStyle/>
          <a:p>
            <a:fld id="{A59CD339-5F95-4592-B8AC-EE3E48DE56E3}" type="datetime1">
              <a:rPr lang="de-DE" smtClean="0"/>
              <a:t>06.03.2018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177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3D118D4-E6D0-40C9-B17D-3E9B0C84C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009" y="1801189"/>
            <a:ext cx="4574010" cy="2947647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F4D34063-F0A9-49BC-BD39-CCB7DA5B1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4919" y="1437333"/>
            <a:ext cx="6687972" cy="332677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u="sng" dirty="0"/>
              <a:t>Example: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6832B-EB59-46B0-A215-C28A39A4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23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30312A-3C52-43E5-A670-BFF011CE9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5957"/>
            <a:ext cx="8686800" cy="751376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Visualization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(6/6)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C8721-A925-489D-B811-5DBC6475451D}"/>
              </a:ext>
            </a:extLst>
          </p:cNvPr>
          <p:cNvSpPr txBox="1"/>
          <p:nvPr/>
        </p:nvSpPr>
        <p:spPr>
          <a:xfrm>
            <a:off x="2080008" y="4764109"/>
            <a:ext cx="4637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</a:rPr>
              <a:t>A </a:t>
            </a:r>
            <a:r>
              <a:rPr lang="de-DE" sz="1200" dirty="0" err="1">
                <a:solidFill>
                  <a:schemeClr val="tx2"/>
                </a:solidFill>
              </a:rPr>
              <a:t>performance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benchmarking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Antidote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27D32977-88BA-46D7-A524-A4C141C6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5101" y="4767264"/>
            <a:ext cx="2133600" cy="273844"/>
          </a:xfrm>
        </p:spPr>
        <p:txBody>
          <a:bodyPr/>
          <a:lstStyle/>
          <a:p>
            <a:fld id="{A59CD339-5F95-4592-B8AC-EE3E48DE56E3}" type="datetime1">
              <a:rPr lang="de-DE" smtClean="0"/>
              <a:t>06.03.2018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379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29EA06E-AE26-4B26-9E9D-ABCFF4B73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Management of commits that are benchmarked</a:t>
            </a:r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err="1"/>
              <a:t>JGit</a:t>
            </a:r>
            <a:r>
              <a:rPr lang="en-GB" dirty="0"/>
              <a:t> </a:t>
            </a:r>
            <a:r>
              <a:rPr lang="de-DE" dirty="0"/>
              <a:t>(Java API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)</a:t>
            </a:r>
            <a:r>
              <a:rPr lang="en-GB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To access all commits the repository must be cloned locally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Check validity of commits before benchmarking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Reuse existing local repository of Antidote (only in clean state)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C6AC7-D934-42F9-A468-6A6C8B55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1828CB-C42E-4BB2-AF6B-29EB8685E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5957"/>
            <a:ext cx="8686800" cy="853210"/>
          </a:xfrm>
        </p:spPr>
        <p:txBody>
          <a:bodyPr/>
          <a:lstStyle/>
          <a:p>
            <a:pPr algn="ctr"/>
            <a:r>
              <a:rPr lang="de-DE" dirty="0" err="1"/>
              <a:t>Git</a:t>
            </a:r>
            <a:r>
              <a:rPr lang="de-DE" dirty="0"/>
              <a:t> Manager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523444-E56F-474D-8A7A-EFAF804E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5101" y="4767264"/>
            <a:ext cx="2133600" cy="273844"/>
          </a:xfrm>
        </p:spPr>
        <p:txBody>
          <a:bodyPr/>
          <a:lstStyle/>
          <a:p>
            <a:fld id="{A59CD339-5F95-4592-B8AC-EE3E48DE56E3}" type="datetime1">
              <a:rPr lang="de-DE" smtClean="0"/>
              <a:t>06.03.2018</a:t>
            </a:fld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959E8-25AF-4019-B0B0-6AE78979EB89}"/>
              </a:ext>
            </a:extLst>
          </p:cNvPr>
          <p:cNvSpPr txBox="1"/>
          <p:nvPr/>
        </p:nvSpPr>
        <p:spPr>
          <a:xfrm>
            <a:off x="2080008" y="4764109"/>
            <a:ext cx="4637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</a:rPr>
              <a:t>A </a:t>
            </a:r>
            <a:r>
              <a:rPr lang="de-DE" sz="1200" dirty="0" err="1">
                <a:solidFill>
                  <a:schemeClr val="tx2"/>
                </a:solidFill>
              </a:rPr>
              <a:t>performance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benchmarking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Antidote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682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98EFD00-8DEB-4537-80DB-D5A1D6144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Management of persistent application settings</a:t>
            </a:r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err="1"/>
              <a:t>MapDB</a:t>
            </a:r>
            <a:r>
              <a:rPr lang="en-GB" dirty="0"/>
              <a:t> </a:t>
            </a:r>
            <a:r>
              <a:rPr lang="de-DE" dirty="0"/>
              <a:t>(Simple Java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)</a:t>
            </a:r>
            <a:r>
              <a:rPr lang="en-GB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Save user selected benchmark commits and file locations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Possibility to store all keys of Antidote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1C4E8-3C44-40BE-8BF6-1AF51C19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25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05163D-73E5-4211-A055-DCDAA944B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5957"/>
            <a:ext cx="8686800" cy="853210"/>
          </a:xfrm>
        </p:spPr>
        <p:txBody>
          <a:bodyPr/>
          <a:lstStyle/>
          <a:p>
            <a:pPr algn="ctr"/>
            <a:r>
              <a:rPr lang="de-DE" dirty="0"/>
              <a:t>Settings Manager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7396B47-3D16-4280-BE58-3D84FA1F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5101" y="4767264"/>
            <a:ext cx="2133600" cy="273844"/>
          </a:xfrm>
        </p:spPr>
        <p:txBody>
          <a:bodyPr/>
          <a:lstStyle/>
          <a:p>
            <a:fld id="{A59CD339-5F95-4592-B8AC-EE3E48DE56E3}" type="datetime1">
              <a:rPr lang="de-DE" smtClean="0"/>
              <a:t>06.03.2018</a:t>
            </a:fld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0CF6A4-07D5-4FA3-B6C1-E6A40C3E0602}"/>
              </a:ext>
            </a:extLst>
          </p:cNvPr>
          <p:cNvSpPr txBox="1"/>
          <p:nvPr/>
        </p:nvSpPr>
        <p:spPr>
          <a:xfrm>
            <a:off x="2080008" y="4764109"/>
            <a:ext cx="4637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</a:rPr>
              <a:t>A </a:t>
            </a:r>
            <a:r>
              <a:rPr lang="de-DE" sz="1200" dirty="0" err="1">
                <a:solidFill>
                  <a:schemeClr val="tx2"/>
                </a:solidFill>
              </a:rPr>
              <a:t>performance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benchmarking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Antidote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884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A6B2828-7B4B-4EDC-8165-1171E75E2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F2A46-3383-4FC6-A6D8-D216A576F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0E65-F029-4CB6-8C76-82B96A3B0F1B}" type="datetime1">
              <a:rPr lang="de-DE" smtClean="0"/>
              <a:t>06.03.2018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4C373-FC50-4C11-B103-9E42FBCD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26</a:t>
            </a:fld>
            <a:endParaRPr lang="de-DE"/>
          </a:p>
        </p:txBody>
      </p:sp>
      <p:pic>
        <p:nvPicPr>
          <p:cNvPr id="7" name="Picture 6" descr="A close up of a pen&#10;&#10;Description generated with high confidence">
            <a:extLst>
              <a:ext uri="{FF2B5EF4-FFF2-40B4-BE49-F238E27FC236}">
                <a16:creationId xmlns:a16="http://schemas.microsoft.com/office/drawing/2014/main" id="{38C809E3-4F59-4F5A-AA96-A6DBE435B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51" y="892265"/>
            <a:ext cx="6687972" cy="369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48F13-FFFA-49AD-8308-F31DFA05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3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C540E7-DC1B-43F2-9BA5-733DD71C4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014" y="1987219"/>
            <a:ext cx="6687972" cy="853210"/>
          </a:xfrm>
        </p:spPr>
        <p:txBody>
          <a:bodyPr/>
          <a:lstStyle/>
          <a:p>
            <a:pPr algn="ctr"/>
            <a:r>
              <a:rPr lang="de-DE" dirty="0"/>
              <a:t>STEPS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2F0F3-131A-4D2A-A40D-51CB9CB507DE}"/>
              </a:ext>
            </a:extLst>
          </p:cNvPr>
          <p:cNvSpPr txBox="1"/>
          <p:nvPr/>
        </p:nvSpPr>
        <p:spPr>
          <a:xfrm>
            <a:off x="2318700" y="4764109"/>
            <a:ext cx="4398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</a:rPr>
              <a:t>A </a:t>
            </a:r>
            <a:r>
              <a:rPr lang="de-DE" sz="1200" dirty="0" err="1">
                <a:solidFill>
                  <a:schemeClr val="tx2"/>
                </a:solidFill>
              </a:rPr>
              <a:t>performance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benchmarking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Antidote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A7D9C847-5814-4D95-8B92-CF23F3D7E0CF}"/>
              </a:ext>
            </a:extLst>
          </p:cNvPr>
          <p:cNvSpPr txBox="1">
            <a:spLocks/>
          </p:cNvSpPr>
          <p:nvPr/>
        </p:nvSpPr>
        <p:spPr>
          <a:xfrm>
            <a:off x="185101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9CD339-5F95-4592-B8AC-EE3E48DE56E3}" type="datetime1">
              <a:rPr lang="de-DE" smtClean="0"/>
              <a:pPr/>
              <a:t>06.03.2018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524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24645-D150-4E19-9BC1-6F559EF1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A8AF28-E90A-4D2D-B545-8C5CB6A7D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5957"/>
            <a:ext cx="9144000" cy="853210"/>
          </a:xfrm>
        </p:spPr>
        <p:txBody>
          <a:bodyPr/>
          <a:lstStyle/>
          <a:p>
            <a:pPr algn="ctr"/>
            <a:r>
              <a:rPr lang="de-DE" dirty="0" err="1"/>
              <a:t>Step</a:t>
            </a:r>
            <a:r>
              <a:rPr lang="de-DE" dirty="0"/>
              <a:t> 1 – </a:t>
            </a:r>
            <a:r>
              <a:rPr lang="de-DE" dirty="0" err="1"/>
              <a:t>Identifying</a:t>
            </a:r>
            <a:r>
              <a:rPr lang="de-DE" dirty="0"/>
              <a:t> Major Components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1BA190-C515-4266-AEFD-CFB587C174E8}"/>
              </a:ext>
            </a:extLst>
          </p:cNvPr>
          <p:cNvSpPr/>
          <p:nvPr/>
        </p:nvSpPr>
        <p:spPr>
          <a:xfrm>
            <a:off x="3426486" y="2280976"/>
            <a:ext cx="1640391" cy="8532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Benchmarking Tool	</a:t>
            </a:r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25AB98-8B33-4D4F-9E49-AF93D96FDB8F}"/>
              </a:ext>
            </a:extLst>
          </p:cNvPr>
          <p:cNvSpPr/>
          <p:nvPr/>
        </p:nvSpPr>
        <p:spPr>
          <a:xfrm>
            <a:off x="6285243" y="2280976"/>
            <a:ext cx="1624483" cy="8532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Visualization</a:t>
            </a:r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29C674-92D3-4074-A81C-25182A870EF9}"/>
              </a:ext>
            </a:extLst>
          </p:cNvPr>
          <p:cNvSpPr/>
          <p:nvPr/>
        </p:nvSpPr>
        <p:spPr>
          <a:xfrm>
            <a:off x="695011" y="2280976"/>
            <a:ext cx="1624483" cy="8532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Antidote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4916C2-2F6B-4958-8901-CA1739DC4450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2319494" y="2707581"/>
            <a:ext cx="11069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3640FC-BF42-4019-820F-57948EA3B880}"/>
              </a:ext>
            </a:extLst>
          </p:cNvPr>
          <p:cNvCxnSpPr>
            <a:endCxn id="11" idx="1"/>
          </p:cNvCxnSpPr>
          <p:nvPr/>
        </p:nvCxnSpPr>
        <p:spPr>
          <a:xfrm>
            <a:off x="5050969" y="2707581"/>
            <a:ext cx="12342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A93367-06D0-412C-96F8-2223F1AB5DFA}"/>
              </a:ext>
            </a:extLst>
          </p:cNvPr>
          <p:cNvCxnSpPr/>
          <p:nvPr/>
        </p:nvCxnSpPr>
        <p:spPr>
          <a:xfrm>
            <a:off x="7909726" y="2707581"/>
            <a:ext cx="8474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CCD273B-6929-408E-9369-38C977C3BED1}"/>
              </a:ext>
            </a:extLst>
          </p:cNvPr>
          <p:cNvSpPr txBox="1"/>
          <p:nvPr/>
        </p:nvSpPr>
        <p:spPr>
          <a:xfrm>
            <a:off x="2356338" y="2309613"/>
            <a:ext cx="103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Input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C544F2-947F-4A34-863E-EC49CA121818}"/>
              </a:ext>
            </a:extLst>
          </p:cNvPr>
          <p:cNvSpPr txBox="1"/>
          <p:nvPr/>
        </p:nvSpPr>
        <p:spPr>
          <a:xfrm>
            <a:off x="5066878" y="2343273"/>
            <a:ext cx="116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Input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5DDC9B-1561-478E-9611-778B510FE67A}"/>
              </a:ext>
            </a:extLst>
          </p:cNvPr>
          <p:cNvSpPr txBox="1"/>
          <p:nvPr/>
        </p:nvSpPr>
        <p:spPr>
          <a:xfrm>
            <a:off x="7969180" y="2061250"/>
            <a:ext cx="95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Output (Graph)</a:t>
            </a: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7A87D28-D6F0-42E3-8B03-6A4FEA2F5AE3}"/>
              </a:ext>
            </a:extLst>
          </p:cNvPr>
          <p:cNvSpPr/>
          <p:nvPr/>
        </p:nvSpPr>
        <p:spPr>
          <a:xfrm>
            <a:off x="695011" y="3769922"/>
            <a:ext cx="1624483" cy="8532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Docker</a:t>
            </a:r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F1B32B-25A9-42E7-A3F0-47C0B1863657}"/>
              </a:ext>
            </a:extLst>
          </p:cNvPr>
          <p:cNvCxnSpPr>
            <a:stCxn id="15" idx="0"/>
            <a:endCxn id="12" idx="2"/>
          </p:cNvCxnSpPr>
          <p:nvPr/>
        </p:nvCxnSpPr>
        <p:spPr>
          <a:xfrm flipV="1">
            <a:off x="1507253" y="3134186"/>
            <a:ext cx="0" cy="6357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201E66-5DED-4028-836D-581B9F6751C3}"/>
              </a:ext>
            </a:extLst>
          </p:cNvPr>
          <p:cNvSpPr txBox="1"/>
          <p:nvPr/>
        </p:nvSpPr>
        <p:spPr>
          <a:xfrm>
            <a:off x="2080008" y="4764109"/>
            <a:ext cx="4637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</a:rPr>
              <a:t>A </a:t>
            </a:r>
            <a:r>
              <a:rPr lang="de-DE" sz="1200" dirty="0" err="1">
                <a:solidFill>
                  <a:schemeClr val="tx2"/>
                </a:solidFill>
              </a:rPr>
              <a:t>performance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benchmarking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Antidote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E81F45C8-638E-49B8-B873-3488E64F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5101" y="4767264"/>
            <a:ext cx="2133600" cy="273844"/>
          </a:xfrm>
        </p:spPr>
        <p:txBody>
          <a:bodyPr/>
          <a:lstStyle/>
          <a:p>
            <a:fld id="{A59CD339-5F95-4592-B8AC-EE3E48DE56E3}" type="datetime1">
              <a:rPr lang="de-DE" smtClean="0"/>
              <a:t>06.03.2018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16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619DAD0-D149-43ED-9503-3DB1B6BD5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51633"/>
            <a:ext cx="9144000" cy="316606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51E65-3A72-4FC8-BAA7-0FD18AA9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5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EF65E8-0BD5-43AC-A281-B5A4FE988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5957"/>
            <a:ext cx="9144000" cy="853210"/>
          </a:xfrm>
        </p:spPr>
        <p:txBody>
          <a:bodyPr/>
          <a:lstStyle/>
          <a:p>
            <a:pPr algn="ctr"/>
            <a:r>
              <a:rPr lang="de-DE" dirty="0" err="1"/>
              <a:t>Step</a:t>
            </a:r>
            <a:r>
              <a:rPr lang="de-DE" dirty="0"/>
              <a:t> 2 – </a:t>
            </a:r>
            <a:r>
              <a:rPr lang="de-DE" dirty="0" err="1"/>
              <a:t>Decision</a:t>
            </a:r>
            <a:r>
              <a:rPr lang="de-DE" dirty="0"/>
              <a:t> Making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8DA1F4-52FF-4446-87CC-3A14C4A147E6}"/>
              </a:ext>
            </a:extLst>
          </p:cNvPr>
          <p:cNvSpPr/>
          <p:nvPr/>
        </p:nvSpPr>
        <p:spPr>
          <a:xfrm>
            <a:off x="429566" y="1959893"/>
            <a:ext cx="1519813" cy="5275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Programming</a:t>
            </a:r>
            <a:r>
              <a:rPr lang="de-DE" dirty="0"/>
              <a:t> Language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63ACCC1-C7A8-4D52-A9DE-4EF8CD3A272D}"/>
              </a:ext>
            </a:extLst>
          </p:cNvPr>
          <p:cNvSpPr/>
          <p:nvPr/>
        </p:nvSpPr>
        <p:spPr>
          <a:xfrm>
            <a:off x="2627225" y="1959893"/>
            <a:ext cx="1366576" cy="5275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Operating System</a:t>
            </a: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87208A-A42D-43A4-B10C-6706CE02893F}"/>
              </a:ext>
            </a:extLst>
          </p:cNvPr>
          <p:cNvSpPr/>
          <p:nvPr/>
        </p:nvSpPr>
        <p:spPr>
          <a:xfrm>
            <a:off x="4821533" y="1959893"/>
            <a:ext cx="1366576" cy="5275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IDE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2EAA3-A941-4A8E-A819-4613992EC516}"/>
              </a:ext>
            </a:extLst>
          </p:cNvPr>
          <p:cNvSpPr/>
          <p:nvPr/>
        </p:nvSpPr>
        <p:spPr>
          <a:xfrm>
            <a:off x="7137680" y="1959892"/>
            <a:ext cx="1576754" cy="5275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Benchmarking Tool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45787-045F-4262-BDE3-CD720C63473A}"/>
              </a:ext>
            </a:extLst>
          </p:cNvPr>
          <p:cNvSpPr/>
          <p:nvPr/>
        </p:nvSpPr>
        <p:spPr>
          <a:xfrm>
            <a:off x="823965" y="2720218"/>
            <a:ext cx="823965" cy="52753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Java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2B473E-61C4-4DE2-BF54-9B4423CC9637}"/>
              </a:ext>
            </a:extLst>
          </p:cNvPr>
          <p:cNvSpPr/>
          <p:nvPr/>
        </p:nvSpPr>
        <p:spPr>
          <a:xfrm>
            <a:off x="823965" y="3408082"/>
            <a:ext cx="823965" cy="52753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Erlang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08BBA8-7C8E-426F-9976-3765F4D1C7FF}"/>
              </a:ext>
            </a:extLst>
          </p:cNvPr>
          <p:cNvSpPr/>
          <p:nvPr/>
        </p:nvSpPr>
        <p:spPr>
          <a:xfrm>
            <a:off x="2996922" y="3421696"/>
            <a:ext cx="1056751" cy="52753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Linux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61C10B-A5D5-45C6-867B-59381A06B7C9}"/>
              </a:ext>
            </a:extLst>
          </p:cNvPr>
          <p:cNvSpPr/>
          <p:nvPr/>
        </p:nvSpPr>
        <p:spPr>
          <a:xfrm>
            <a:off x="2980173" y="2720216"/>
            <a:ext cx="1088571" cy="52753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Windows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2DB02C-A4A2-4364-B3F9-87C439A2C194}"/>
              </a:ext>
            </a:extLst>
          </p:cNvPr>
          <p:cNvSpPr/>
          <p:nvPr/>
        </p:nvSpPr>
        <p:spPr>
          <a:xfrm>
            <a:off x="5189973" y="3417276"/>
            <a:ext cx="823965" cy="52753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Eclipse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A03B0F-E19B-4166-8E22-8B3EC4AD0A35}"/>
              </a:ext>
            </a:extLst>
          </p:cNvPr>
          <p:cNvSpPr/>
          <p:nvPr/>
        </p:nvSpPr>
        <p:spPr>
          <a:xfrm>
            <a:off x="5189973" y="2720217"/>
            <a:ext cx="823965" cy="52753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IntelliJ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15F7CA-2C59-4C6A-80DF-04D953A64DC4}"/>
              </a:ext>
            </a:extLst>
          </p:cNvPr>
          <p:cNvSpPr/>
          <p:nvPr/>
        </p:nvSpPr>
        <p:spPr>
          <a:xfrm>
            <a:off x="7526215" y="4123174"/>
            <a:ext cx="914400" cy="52753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JMeter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270BD3-033A-4E76-818B-1EE338CBD975}"/>
              </a:ext>
            </a:extLst>
          </p:cNvPr>
          <p:cNvSpPr/>
          <p:nvPr/>
        </p:nvSpPr>
        <p:spPr>
          <a:xfrm>
            <a:off x="7526215" y="3421696"/>
            <a:ext cx="914399" cy="52753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YCSB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ADE5D5-7CD9-4D0D-BF46-8D9DBCE59281}"/>
              </a:ext>
            </a:extLst>
          </p:cNvPr>
          <p:cNvSpPr/>
          <p:nvPr/>
        </p:nvSpPr>
        <p:spPr>
          <a:xfrm>
            <a:off x="7526215" y="2720218"/>
            <a:ext cx="914400" cy="52753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Basho Bench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AA7B77-8AF7-4C79-8C3E-BD9F8E73A0CA}"/>
              </a:ext>
            </a:extLst>
          </p:cNvPr>
          <p:cNvCxnSpPr/>
          <p:nvPr/>
        </p:nvCxnSpPr>
        <p:spPr>
          <a:xfrm>
            <a:off x="552659" y="2527160"/>
            <a:ext cx="0" cy="1210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95D389-6818-4DCF-A49C-799CE1693ED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52659" y="2983988"/>
            <a:ext cx="2713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DF9232-4482-4C62-A5B6-4540929A023F}"/>
              </a:ext>
            </a:extLst>
          </p:cNvPr>
          <p:cNvCxnSpPr>
            <a:cxnSpLocks/>
          </p:cNvCxnSpPr>
          <p:nvPr/>
        </p:nvCxnSpPr>
        <p:spPr>
          <a:xfrm>
            <a:off x="552659" y="3737987"/>
            <a:ext cx="2713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26965C-85FA-466F-BB1A-5F083DA48495}"/>
              </a:ext>
            </a:extLst>
          </p:cNvPr>
          <p:cNvCxnSpPr/>
          <p:nvPr/>
        </p:nvCxnSpPr>
        <p:spPr>
          <a:xfrm>
            <a:off x="2708866" y="2487432"/>
            <a:ext cx="0" cy="1210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EA617E-C2BE-4F6A-B66A-BA4188B6FFE9}"/>
              </a:ext>
            </a:extLst>
          </p:cNvPr>
          <p:cNvCxnSpPr/>
          <p:nvPr/>
        </p:nvCxnSpPr>
        <p:spPr>
          <a:xfrm>
            <a:off x="4925367" y="2487431"/>
            <a:ext cx="0" cy="1210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AAE778-8A7C-4E1B-BFB3-3A0D5CAFA8AA}"/>
              </a:ext>
            </a:extLst>
          </p:cNvPr>
          <p:cNvCxnSpPr>
            <a:cxnSpLocks/>
          </p:cNvCxnSpPr>
          <p:nvPr/>
        </p:nvCxnSpPr>
        <p:spPr>
          <a:xfrm>
            <a:off x="7261609" y="2487432"/>
            <a:ext cx="0" cy="1994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681096-5C39-4379-B617-2F904CB07125}"/>
              </a:ext>
            </a:extLst>
          </p:cNvPr>
          <p:cNvCxnSpPr>
            <a:cxnSpLocks/>
          </p:cNvCxnSpPr>
          <p:nvPr/>
        </p:nvCxnSpPr>
        <p:spPr>
          <a:xfrm>
            <a:off x="2702168" y="2983988"/>
            <a:ext cx="2713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2CAF865-FD73-4A4E-BF69-E59435220C71}"/>
              </a:ext>
            </a:extLst>
          </p:cNvPr>
          <p:cNvCxnSpPr>
            <a:cxnSpLocks/>
          </p:cNvCxnSpPr>
          <p:nvPr/>
        </p:nvCxnSpPr>
        <p:spPr>
          <a:xfrm>
            <a:off x="2708867" y="3698259"/>
            <a:ext cx="2713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B038912-8521-4D14-884D-CF14F77FBA6C}"/>
              </a:ext>
            </a:extLst>
          </p:cNvPr>
          <p:cNvCxnSpPr>
            <a:cxnSpLocks/>
          </p:cNvCxnSpPr>
          <p:nvPr/>
        </p:nvCxnSpPr>
        <p:spPr>
          <a:xfrm>
            <a:off x="4925367" y="2983985"/>
            <a:ext cx="2713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9E3284C-6368-4902-8613-C0996A1D5154}"/>
              </a:ext>
            </a:extLst>
          </p:cNvPr>
          <p:cNvCxnSpPr>
            <a:cxnSpLocks/>
          </p:cNvCxnSpPr>
          <p:nvPr/>
        </p:nvCxnSpPr>
        <p:spPr>
          <a:xfrm>
            <a:off x="4918667" y="3707468"/>
            <a:ext cx="2713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8F8F1E-2CCB-4232-959C-BD91443A33B8}"/>
              </a:ext>
            </a:extLst>
          </p:cNvPr>
          <p:cNvCxnSpPr>
            <a:cxnSpLocks/>
          </p:cNvCxnSpPr>
          <p:nvPr/>
        </p:nvCxnSpPr>
        <p:spPr>
          <a:xfrm>
            <a:off x="7261609" y="4481565"/>
            <a:ext cx="2713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93EA10-20EB-4FA1-8B92-97D25B642ADC}"/>
              </a:ext>
            </a:extLst>
          </p:cNvPr>
          <p:cNvCxnSpPr>
            <a:cxnSpLocks/>
          </p:cNvCxnSpPr>
          <p:nvPr/>
        </p:nvCxnSpPr>
        <p:spPr>
          <a:xfrm>
            <a:off x="7254909" y="3681045"/>
            <a:ext cx="2713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3B7017-EB3B-4887-B143-B74DEEB42661}"/>
              </a:ext>
            </a:extLst>
          </p:cNvPr>
          <p:cNvCxnSpPr>
            <a:cxnSpLocks/>
          </p:cNvCxnSpPr>
          <p:nvPr/>
        </p:nvCxnSpPr>
        <p:spPr>
          <a:xfrm>
            <a:off x="7273332" y="2983988"/>
            <a:ext cx="2713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36D8DF8-9926-4755-812A-2C42A83E95A1}"/>
                  </a:ext>
                </a:extLst>
              </p14:cNvPr>
              <p14:cNvContentPartPr/>
              <p14:nvPr/>
            </p14:nvContentPartPr>
            <p14:xfrm>
              <a:off x="888547" y="3395152"/>
              <a:ext cx="656640" cy="554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36D8DF8-9926-4755-812A-2C42A83E95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9547" y="3386152"/>
                <a:ext cx="67428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0B3B121-5EA6-4BD1-BC58-D179E598AD41}"/>
                  </a:ext>
                </a:extLst>
              </p14:cNvPr>
              <p14:cNvContentPartPr/>
              <p14:nvPr/>
            </p14:nvContentPartPr>
            <p14:xfrm>
              <a:off x="3175895" y="3444038"/>
              <a:ext cx="656640" cy="5547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0B3B121-5EA6-4BD1-BC58-D179E598AD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6895" y="3435038"/>
                <a:ext cx="67428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0201A26-E74B-4562-BBDE-5C8EB60D0DFF}"/>
                  </a:ext>
                </a:extLst>
              </p14:cNvPr>
              <p14:cNvContentPartPr/>
              <p14:nvPr/>
            </p14:nvContentPartPr>
            <p14:xfrm>
              <a:off x="5285211" y="3421696"/>
              <a:ext cx="656640" cy="5547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0201A26-E74B-4562-BBDE-5C8EB60D0D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6211" y="3412696"/>
                <a:ext cx="67428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CE604DB-5843-4373-BFEE-9477D8BF31EA}"/>
                  </a:ext>
                </a:extLst>
              </p14:cNvPr>
              <p14:cNvContentPartPr/>
              <p14:nvPr/>
            </p14:nvContentPartPr>
            <p14:xfrm>
              <a:off x="7620000" y="2750542"/>
              <a:ext cx="656640" cy="5547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CE604DB-5843-4373-BFEE-9477D8BF31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11000" y="2741542"/>
                <a:ext cx="67428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BD60453-32C1-46BD-A12E-AD8FB2602B5D}"/>
                  </a:ext>
                </a:extLst>
              </p14:cNvPr>
              <p14:cNvContentPartPr/>
              <p14:nvPr/>
            </p14:nvContentPartPr>
            <p14:xfrm>
              <a:off x="7658445" y="4123174"/>
              <a:ext cx="656640" cy="554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BD60453-32C1-46BD-A12E-AD8FB2602B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49445" y="4114174"/>
                <a:ext cx="674280" cy="57240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9F92D17A-9887-4BC7-83E6-20490CE6A6BF}"/>
              </a:ext>
            </a:extLst>
          </p:cNvPr>
          <p:cNvSpPr txBox="1"/>
          <p:nvPr/>
        </p:nvSpPr>
        <p:spPr>
          <a:xfrm>
            <a:off x="2080008" y="4764109"/>
            <a:ext cx="4637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</a:rPr>
              <a:t>A </a:t>
            </a:r>
            <a:r>
              <a:rPr lang="de-DE" sz="1200" dirty="0" err="1">
                <a:solidFill>
                  <a:schemeClr val="tx2"/>
                </a:solidFill>
              </a:rPr>
              <a:t>performance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benchmarking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Antidote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43" name="Date Placeholder 5">
            <a:extLst>
              <a:ext uri="{FF2B5EF4-FFF2-40B4-BE49-F238E27FC236}">
                <a16:creationId xmlns:a16="http://schemas.microsoft.com/office/drawing/2014/main" id="{DAEB20B1-B3E9-456D-99B6-71374DD3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5101" y="4767264"/>
            <a:ext cx="2133600" cy="273844"/>
          </a:xfrm>
        </p:spPr>
        <p:txBody>
          <a:bodyPr/>
          <a:lstStyle/>
          <a:p>
            <a:fld id="{A59CD339-5F95-4592-B8AC-EE3E48DE56E3}" type="datetime1">
              <a:rPr lang="de-DE" smtClean="0"/>
              <a:t>06.03.2018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377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9841C7A-0436-497A-8FE7-3DBF3F5A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316334"/>
            <a:ext cx="9179169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685A7-A435-48F7-817D-CBDF49D0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6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BEF1F7-ABE5-4F57-9FEF-2776888F7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685957"/>
            <a:ext cx="8686801" cy="853210"/>
          </a:xfrm>
        </p:spPr>
        <p:txBody>
          <a:bodyPr/>
          <a:lstStyle/>
          <a:p>
            <a:pPr algn="ctr"/>
            <a:r>
              <a:rPr lang="de-DE" dirty="0" err="1"/>
              <a:t>Step</a:t>
            </a:r>
            <a:r>
              <a:rPr lang="de-DE" dirty="0"/>
              <a:t> 3 - Architecture </a:t>
            </a:r>
            <a:endParaRPr lang="en-US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63115B9F-6D8E-45B7-85A2-132873BD9109}"/>
              </a:ext>
            </a:extLst>
          </p:cNvPr>
          <p:cNvSpPr/>
          <p:nvPr/>
        </p:nvSpPr>
        <p:spPr>
          <a:xfrm>
            <a:off x="241160" y="1408385"/>
            <a:ext cx="1125415" cy="1243456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Antidote Container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81ACB3-8FBF-4385-9AB2-1D0197F104C5}"/>
              </a:ext>
            </a:extLst>
          </p:cNvPr>
          <p:cNvSpPr/>
          <p:nvPr/>
        </p:nvSpPr>
        <p:spPr>
          <a:xfrm>
            <a:off x="2270928" y="1758973"/>
            <a:ext cx="1356528" cy="5677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Antidote Client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DDFED-E5A8-4605-A253-13D2F57AFE49}"/>
              </a:ext>
            </a:extLst>
          </p:cNvPr>
          <p:cNvSpPr/>
          <p:nvPr/>
        </p:nvSpPr>
        <p:spPr>
          <a:xfrm>
            <a:off x="125604" y="3987348"/>
            <a:ext cx="1356528" cy="5677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Docker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11D976-8748-4435-BA4B-3517068C6549}"/>
              </a:ext>
            </a:extLst>
          </p:cNvPr>
          <p:cNvSpPr/>
          <p:nvPr/>
        </p:nvSpPr>
        <p:spPr>
          <a:xfrm>
            <a:off x="2534299" y="3987348"/>
            <a:ext cx="1356528" cy="5677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Docker Manager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6CFDD8-4264-492D-9A73-C8EC9213A1F1}"/>
              </a:ext>
            </a:extLst>
          </p:cNvPr>
          <p:cNvSpPr/>
          <p:nvPr/>
        </p:nvSpPr>
        <p:spPr>
          <a:xfrm>
            <a:off x="7129305" y="3621248"/>
            <a:ext cx="1778559" cy="5677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JFreeChart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AFC401-E0B0-4581-A3AB-FD319F54C067}"/>
              </a:ext>
            </a:extLst>
          </p:cNvPr>
          <p:cNvSpPr/>
          <p:nvPr/>
        </p:nvSpPr>
        <p:spPr>
          <a:xfrm>
            <a:off x="7330272" y="2074984"/>
            <a:ext cx="1356528" cy="5677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YCSB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6374B0-EE97-4BAC-AE73-99D3BD2F1DB7}"/>
              </a:ext>
            </a:extLst>
          </p:cNvPr>
          <p:cNvSpPr/>
          <p:nvPr/>
        </p:nvSpPr>
        <p:spPr>
          <a:xfrm>
            <a:off x="4838282" y="1758973"/>
            <a:ext cx="1714918" cy="5677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Antidote Client Wrapper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DEEF44-0EB5-4872-8DA5-F597C9E8F283}"/>
              </a:ext>
            </a:extLst>
          </p:cNvPr>
          <p:cNvSpPr/>
          <p:nvPr/>
        </p:nvSpPr>
        <p:spPr>
          <a:xfrm>
            <a:off x="5017477" y="2869349"/>
            <a:ext cx="1356528" cy="5677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YCSB Client</a:t>
            </a:r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0C1E80-A75B-4ABC-BCAB-54C67CD5E441}"/>
              </a:ext>
            </a:extLst>
          </p:cNvPr>
          <p:cNvCxnSpPr>
            <a:endCxn id="13" idx="0"/>
          </p:cNvCxnSpPr>
          <p:nvPr/>
        </p:nvCxnSpPr>
        <p:spPr>
          <a:xfrm flipH="1">
            <a:off x="803868" y="2687934"/>
            <a:ext cx="5024" cy="12994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91950D-7935-437F-9025-252D61CD39A6}"/>
              </a:ext>
            </a:extLst>
          </p:cNvPr>
          <p:cNvCxnSpPr>
            <a:stCxn id="6" idx="4"/>
            <a:endCxn id="7" idx="1"/>
          </p:cNvCxnSpPr>
          <p:nvPr/>
        </p:nvCxnSpPr>
        <p:spPr>
          <a:xfrm>
            <a:off x="1366575" y="2030113"/>
            <a:ext cx="904353" cy="12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F3D4A33-9CBC-43EE-86D4-08C1502368C2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3627456" y="2042839"/>
            <a:ext cx="1210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C0CBC3-FA63-4881-AD47-AC932802BCA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695741" y="2326705"/>
            <a:ext cx="0" cy="5426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4A1EDF-B67D-4BE4-AAEC-EC62EA5BBC44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8008536" y="2642716"/>
            <a:ext cx="10049" cy="978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33EC22B-BDBF-49AC-A28E-B33CCFFC7F8B}"/>
              </a:ext>
            </a:extLst>
          </p:cNvPr>
          <p:cNvCxnSpPr>
            <a:stCxn id="13" idx="3"/>
          </p:cNvCxnSpPr>
          <p:nvPr/>
        </p:nvCxnSpPr>
        <p:spPr>
          <a:xfrm>
            <a:off x="1482132" y="4271214"/>
            <a:ext cx="10521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450EAEA0-E488-491C-A713-5C15B972B6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52104" y="2177302"/>
            <a:ext cx="1325880" cy="2286000"/>
          </a:xfrm>
          <a:prstGeom prst="bentConnector3">
            <a:avLst>
              <a:gd name="adj1" fmla="val 50549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407DDD0-23AB-4A18-B5C5-DF70D6CC3644}"/>
              </a:ext>
            </a:extLst>
          </p:cNvPr>
          <p:cNvCxnSpPr>
            <a:cxnSpLocks/>
          </p:cNvCxnSpPr>
          <p:nvPr/>
        </p:nvCxnSpPr>
        <p:spPr>
          <a:xfrm flipV="1">
            <a:off x="6374005" y="2356879"/>
            <a:ext cx="960120" cy="82296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E0F999B-4AD7-41D1-A6CA-53513139BB8D}"/>
              </a:ext>
            </a:extLst>
          </p:cNvPr>
          <p:cNvSpPr txBox="1"/>
          <p:nvPr/>
        </p:nvSpPr>
        <p:spPr>
          <a:xfrm>
            <a:off x="2080008" y="4764109"/>
            <a:ext cx="4637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</a:rPr>
              <a:t>A </a:t>
            </a:r>
            <a:r>
              <a:rPr lang="de-DE" sz="1200" dirty="0" err="1">
                <a:solidFill>
                  <a:schemeClr val="tx2"/>
                </a:solidFill>
              </a:rPr>
              <a:t>performance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benchmarking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Antidote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4" name="Date Placeholder 5">
            <a:extLst>
              <a:ext uri="{FF2B5EF4-FFF2-40B4-BE49-F238E27FC236}">
                <a16:creationId xmlns:a16="http://schemas.microsoft.com/office/drawing/2014/main" id="{0D1145B4-08EE-4816-86DA-8F933F8D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5101" y="4767264"/>
            <a:ext cx="2133600" cy="273844"/>
          </a:xfrm>
        </p:spPr>
        <p:txBody>
          <a:bodyPr/>
          <a:lstStyle/>
          <a:p>
            <a:fld id="{A59CD339-5F95-4592-B8AC-EE3E48DE56E3}" type="datetime1">
              <a:rPr lang="de-DE" smtClean="0"/>
              <a:t>06.03.2018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997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4BD737E-20F0-474A-A9D5-7B480061D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8412" y="1551633"/>
            <a:ext cx="6938387" cy="269960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Docker Manager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Antidote Client Wrapper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Benchmarking </a:t>
            </a:r>
            <a:r>
              <a:rPr lang="de-DE" dirty="0" err="1"/>
              <a:t>using</a:t>
            </a:r>
            <a:r>
              <a:rPr lang="de-DE" dirty="0"/>
              <a:t> YCSB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Visualization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8747E-D286-4D93-8E19-16086427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7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002D85-FCD5-4CB6-B7B1-A472659F2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5957"/>
            <a:ext cx="9144000" cy="853210"/>
          </a:xfrm>
        </p:spPr>
        <p:txBody>
          <a:bodyPr/>
          <a:lstStyle/>
          <a:p>
            <a:pPr algn="ctr"/>
            <a:r>
              <a:rPr lang="de-DE" dirty="0"/>
              <a:t>Outline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BD53D-ABBF-4DFA-A225-83A60DBE6123}"/>
              </a:ext>
            </a:extLst>
          </p:cNvPr>
          <p:cNvSpPr txBox="1"/>
          <p:nvPr/>
        </p:nvSpPr>
        <p:spPr>
          <a:xfrm>
            <a:off x="2080008" y="4764109"/>
            <a:ext cx="4637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</a:rPr>
              <a:t>A </a:t>
            </a:r>
            <a:r>
              <a:rPr lang="de-DE" sz="1200" dirty="0" err="1">
                <a:solidFill>
                  <a:schemeClr val="tx2"/>
                </a:solidFill>
              </a:rPr>
              <a:t>performance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benchmarking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Antidote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72BD4F8A-F6EC-4EBA-A506-8559A9D2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5101" y="4767264"/>
            <a:ext cx="2133600" cy="273844"/>
          </a:xfrm>
        </p:spPr>
        <p:txBody>
          <a:bodyPr/>
          <a:lstStyle/>
          <a:p>
            <a:fld id="{A59CD339-5F95-4592-B8AC-EE3E48DE56E3}" type="datetime1">
              <a:rPr lang="de-DE" smtClean="0"/>
              <a:t>06.03.2018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051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9C70F9B-BE0A-46A3-B511-ED765C376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905" y="1551632"/>
            <a:ext cx="7501094" cy="3135923"/>
          </a:xfrm>
        </p:spPr>
        <p:txBody>
          <a:bodyPr/>
          <a:lstStyle/>
          <a:p>
            <a:r>
              <a:rPr lang="en-GB" dirty="0"/>
              <a:t>Docker management was difficult using Docker-Compose and CLI</a:t>
            </a:r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Goal: We wanted something that integrated well with the Java project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Solution: Docker Java API (Spotify Docker Client)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Benefits: Allows us to interact with Docker containers dynamically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79EA4-7569-4CF6-88A9-590271AE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8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995DC8-A655-4DFD-B19A-6262BE687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5957"/>
            <a:ext cx="9143999" cy="85321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Docker Manager (1/4)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DAC0C-DD6E-4161-A4DE-39F367BA5881}"/>
              </a:ext>
            </a:extLst>
          </p:cNvPr>
          <p:cNvSpPr txBox="1"/>
          <p:nvPr/>
        </p:nvSpPr>
        <p:spPr>
          <a:xfrm>
            <a:off x="2080008" y="4764109"/>
            <a:ext cx="4637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</a:rPr>
              <a:t>A </a:t>
            </a:r>
            <a:r>
              <a:rPr lang="de-DE" sz="1200" dirty="0" err="1">
                <a:solidFill>
                  <a:schemeClr val="tx2"/>
                </a:solidFill>
              </a:rPr>
              <a:t>performance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benchmarking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Antidote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056DB885-8151-40FB-A681-64C8AF44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5101" y="4767264"/>
            <a:ext cx="2133600" cy="273844"/>
          </a:xfrm>
        </p:spPr>
        <p:txBody>
          <a:bodyPr/>
          <a:lstStyle/>
          <a:p>
            <a:fld id="{A59CD339-5F95-4592-B8AC-EE3E48DE56E3}" type="datetime1">
              <a:rPr lang="de-DE" smtClean="0"/>
              <a:t>06.03.2018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85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9C70F9B-BE0A-46A3-B511-ED765C376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905" y="1551632"/>
            <a:ext cx="7501094" cy="3135923"/>
          </a:xfrm>
        </p:spPr>
        <p:txBody>
          <a:bodyPr>
            <a:normAutofit/>
          </a:bodyPr>
          <a:lstStyle/>
          <a:p>
            <a:r>
              <a:rPr lang="en-GB" dirty="0"/>
              <a:t>We used a modified version of the Antidote Docker Image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Goal: Rebuild Antidote quickly for benchmarking different versions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Problem: Regular Image build takes several minutes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Solution: Rebuild Antidote in running container with original files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79EA4-7569-4CF6-88A9-590271AE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9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995DC8-A655-4DFD-B19A-6262BE687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5957"/>
            <a:ext cx="9143999" cy="85321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Docker Manager (2/4)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3CA1D-AF0D-4424-B43A-895D33595264}"/>
              </a:ext>
            </a:extLst>
          </p:cNvPr>
          <p:cNvSpPr txBox="1"/>
          <p:nvPr/>
        </p:nvSpPr>
        <p:spPr>
          <a:xfrm>
            <a:off x="2080008" y="4769133"/>
            <a:ext cx="4637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</a:rPr>
              <a:t>A </a:t>
            </a:r>
            <a:r>
              <a:rPr lang="de-DE" sz="1200" dirty="0" err="1">
                <a:solidFill>
                  <a:schemeClr val="tx2"/>
                </a:solidFill>
              </a:rPr>
              <a:t>performance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benchmarking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Antidote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08FBF869-F682-4815-A41B-64FCF69F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5101" y="4767264"/>
            <a:ext cx="2133600" cy="273844"/>
          </a:xfrm>
        </p:spPr>
        <p:txBody>
          <a:bodyPr/>
          <a:lstStyle/>
          <a:p>
            <a:fld id="{A59CD339-5F95-4592-B8AC-EE3E48DE56E3}" type="datetime1">
              <a:rPr lang="de-DE" smtClean="0"/>
              <a:t>06.03.2018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079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TU KL">
      <a:dk1>
        <a:sysClr val="windowText" lastClr="000000"/>
      </a:dk1>
      <a:lt1>
        <a:sysClr val="window" lastClr="FFFFFF"/>
      </a:lt1>
      <a:dk2>
        <a:srgbClr val="005F8C"/>
      </a:dk2>
      <a:lt2>
        <a:srgbClr val="EEECE1"/>
      </a:lt2>
      <a:accent1>
        <a:srgbClr val="B92819"/>
      </a:accent1>
      <a:accent2>
        <a:srgbClr val="827D78"/>
      </a:accent2>
      <a:accent3>
        <a:srgbClr val="C3BEB9"/>
      </a:accent3>
      <a:accent4>
        <a:srgbClr val="828C96"/>
      </a:accent4>
      <a:accent5>
        <a:srgbClr val="C3C8C8"/>
      </a:accent5>
      <a:accent6>
        <a:srgbClr val="82AFC8"/>
      </a:accent6>
      <a:hlink>
        <a:srgbClr val="C80096"/>
      </a:hlink>
      <a:folHlink>
        <a:srgbClr val="AA00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-Design">
  <a:themeElements>
    <a:clrScheme name="TU KL">
      <a:dk1>
        <a:sysClr val="windowText" lastClr="000000"/>
      </a:dk1>
      <a:lt1>
        <a:sysClr val="window" lastClr="FFFFFF"/>
      </a:lt1>
      <a:dk2>
        <a:srgbClr val="005F8C"/>
      </a:dk2>
      <a:lt2>
        <a:srgbClr val="EEECE1"/>
      </a:lt2>
      <a:accent1>
        <a:srgbClr val="B92819"/>
      </a:accent1>
      <a:accent2>
        <a:srgbClr val="827D78"/>
      </a:accent2>
      <a:accent3>
        <a:srgbClr val="C3BEB9"/>
      </a:accent3>
      <a:accent4>
        <a:srgbClr val="828C96"/>
      </a:accent4>
      <a:accent5>
        <a:srgbClr val="C3C8C8"/>
      </a:accent5>
      <a:accent6>
        <a:srgbClr val="82AFC8"/>
      </a:accent6>
      <a:hlink>
        <a:srgbClr val="C80096"/>
      </a:hlink>
      <a:folHlink>
        <a:srgbClr val="AA00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950</Words>
  <Application>Microsoft Office PowerPoint</Application>
  <PresentationFormat>Bildschirmpräsentation (16:9)</PresentationFormat>
  <Paragraphs>305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Arial</vt:lpstr>
      <vt:lpstr>Calibri</vt:lpstr>
      <vt:lpstr>DejaVu Sans</vt:lpstr>
      <vt:lpstr>Wingdings</vt:lpstr>
      <vt:lpstr>Office-Design</vt:lpstr>
      <vt:lpstr>1_Office-Design</vt:lpstr>
      <vt:lpstr>A Performance Benchmark for Antidote</vt:lpstr>
      <vt:lpstr>Task Description</vt:lpstr>
      <vt:lpstr>STEPS</vt:lpstr>
      <vt:lpstr>Step 1 – Identifying Major Components</vt:lpstr>
      <vt:lpstr>Step 2 – Decision Making</vt:lpstr>
      <vt:lpstr>Step 3 - Architecture </vt:lpstr>
      <vt:lpstr>Outline</vt:lpstr>
      <vt:lpstr>Docker Manager (1/4)</vt:lpstr>
      <vt:lpstr>Docker Manager (2/4)</vt:lpstr>
      <vt:lpstr>Docker Manager (3/4)</vt:lpstr>
      <vt:lpstr>Docker Manager (4/4)</vt:lpstr>
      <vt:lpstr>Benchmarking using YCSB (1/4)</vt:lpstr>
      <vt:lpstr>Benchmarking using YCSB (2/4)</vt:lpstr>
      <vt:lpstr>Benchmarking using YCSB (3/4)</vt:lpstr>
      <vt:lpstr>Benchmarking using YCSB (4/4)</vt:lpstr>
      <vt:lpstr>Antidote Client Wrapper (1/2)</vt:lpstr>
      <vt:lpstr>Antidote Client Wrapper (2/2)</vt:lpstr>
      <vt:lpstr>Visualization of Results (1/6)</vt:lpstr>
      <vt:lpstr>Visualization of Results (2/6)</vt:lpstr>
      <vt:lpstr>Visualization of Results (3/6)</vt:lpstr>
      <vt:lpstr>Visualization of Results (4/6)</vt:lpstr>
      <vt:lpstr>Visualization of Results (5/6)</vt:lpstr>
      <vt:lpstr>Visualization of Results (6/6)</vt:lpstr>
      <vt:lpstr>Git Manager</vt:lpstr>
      <vt:lpstr>Settings Manager</vt:lpstr>
      <vt:lpstr>PowerPoint-Präsentation</vt:lpstr>
    </vt:vector>
  </TitlesOfParts>
  <Company>Bfw Werbeagentur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Joe Tremmel</dc:creator>
  <cp:lastModifiedBy>Kevin Bartik</cp:lastModifiedBy>
  <cp:revision>148</cp:revision>
  <dcterms:created xsi:type="dcterms:W3CDTF">2014-06-30T10:01:41Z</dcterms:created>
  <dcterms:modified xsi:type="dcterms:W3CDTF">2018-03-06T12:53:56Z</dcterms:modified>
</cp:coreProperties>
</file>