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Cambria Math"/>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mbriaMath-regular.fnt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4f7541a6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4f7541a6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4f7541a6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4f7541a6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4f7541a6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54f7541a6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8d26730e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8d26730e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8d26730e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8d26730e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9005af4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9005af4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8d26730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8d26730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8d26730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8d26730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8d26730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8d2673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d26730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d26730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8d26730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8d26730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8d26730e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8d26730e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8d26731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8d26731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8d26731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8d26731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54f7541a6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54f7541a6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4f7541a6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54f7541a6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github.com/gstamatelat/random-sampling" TargetMode="External"/><Relationship Id="rId4" Type="http://schemas.openxmlformats.org/officeDocument/2006/relationships/hyperlink" Target="https://journals.sagepub.com/doi/pdf/10.1177/1550147718773999" TargetMode="External"/><Relationship Id="rId5" Type="http://schemas.openxmlformats.org/officeDocument/2006/relationships/hyperlink" Target="https://www.ece.iastate.edu/snt/files/2019/01/sss-edbt-201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50" y="401675"/>
            <a:ext cx="8520600" cy="10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700">
                <a:latin typeface="Georgia"/>
                <a:ea typeface="Georgia"/>
                <a:cs typeface="Georgia"/>
                <a:sym typeface="Georgia"/>
              </a:rPr>
              <a:t>Advance Data Analytics</a:t>
            </a:r>
            <a:endParaRPr sz="4700">
              <a:latin typeface="Georgia"/>
              <a:ea typeface="Georgia"/>
              <a:cs typeface="Georgia"/>
              <a:sym typeface="Georgia"/>
            </a:endParaRPr>
          </a:p>
        </p:txBody>
      </p:sp>
      <p:sp>
        <p:nvSpPr>
          <p:cNvPr id="87" name="Google Shape;87;p13"/>
          <p:cNvSpPr txBox="1"/>
          <p:nvPr>
            <p:ph idx="1" type="subTitle"/>
          </p:nvPr>
        </p:nvSpPr>
        <p:spPr>
          <a:xfrm>
            <a:off x="729650" y="3123450"/>
            <a:ext cx="8520600" cy="133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Cambria Math"/>
                <a:ea typeface="Cambria Math"/>
                <a:cs typeface="Cambria Math"/>
                <a:sym typeface="Cambria Math"/>
              </a:rPr>
              <a:t>Group Number</a:t>
            </a:r>
            <a:r>
              <a:rPr b="1" lang="en">
                <a:latin typeface="Cambria Math"/>
                <a:ea typeface="Cambria Math"/>
                <a:cs typeface="Cambria Math"/>
                <a:sym typeface="Cambria Math"/>
              </a:rPr>
              <a:t> </a:t>
            </a:r>
            <a:r>
              <a:rPr lang="en">
                <a:latin typeface="Cambria Math"/>
                <a:ea typeface="Cambria Math"/>
                <a:cs typeface="Cambria Math"/>
                <a:sym typeface="Cambria Math"/>
              </a:rPr>
              <a:t>- 	 30    </a:t>
            </a:r>
            <a:endParaRPr>
              <a:latin typeface="Cambria Math"/>
              <a:ea typeface="Cambria Math"/>
              <a:cs typeface="Cambria Math"/>
              <a:sym typeface="Cambria Math"/>
            </a:endParaRPr>
          </a:p>
          <a:p>
            <a:pPr indent="0" lvl="0" marL="0" rtl="0" algn="l">
              <a:spcBef>
                <a:spcPts val="0"/>
              </a:spcBef>
              <a:spcAft>
                <a:spcPts val="0"/>
              </a:spcAft>
              <a:buNone/>
            </a:pPr>
            <a:r>
              <a:rPr lang="en">
                <a:latin typeface="Cambria Math"/>
                <a:ea typeface="Cambria Math"/>
                <a:cs typeface="Cambria Math"/>
                <a:sym typeface="Cambria Math"/>
              </a:rPr>
              <a:t>        </a:t>
            </a:r>
            <a:endParaRPr>
              <a:latin typeface="Cambria Math"/>
              <a:ea typeface="Cambria Math"/>
              <a:cs typeface="Cambria Math"/>
              <a:sym typeface="Cambria Math"/>
            </a:endParaRPr>
          </a:p>
          <a:p>
            <a:pPr indent="0" lvl="0" marL="0" rtl="0" algn="l">
              <a:spcBef>
                <a:spcPts val="0"/>
              </a:spcBef>
              <a:spcAft>
                <a:spcPts val="0"/>
              </a:spcAft>
              <a:buNone/>
            </a:pPr>
            <a:r>
              <a:rPr b="1" lang="en">
                <a:latin typeface="Cambria Math"/>
                <a:ea typeface="Cambria Math"/>
                <a:cs typeface="Cambria Math"/>
                <a:sym typeface="Cambria Math"/>
              </a:rPr>
              <a:t>Group Members</a:t>
            </a:r>
            <a:r>
              <a:rPr b="1" lang="en">
                <a:latin typeface="Cambria Math"/>
                <a:ea typeface="Cambria Math"/>
                <a:cs typeface="Cambria Math"/>
                <a:sym typeface="Cambria Math"/>
              </a:rPr>
              <a:t> -        </a:t>
            </a:r>
            <a:r>
              <a:rPr lang="en">
                <a:latin typeface="Cambria Math"/>
                <a:ea typeface="Cambria Math"/>
                <a:cs typeface="Cambria Math"/>
                <a:sym typeface="Cambria Math"/>
              </a:rPr>
              <a:t>Taniya Adil (IIT2019054)</a:t>
            </a:r>
            <a:endParaRPr>
              <a:latin typeface="Cambria Math"/>
              <a:ea typeface="Cambria Math"/>
              <a:cs typeface="Cambria Math"/>
              <a:sym typeface="Cambria Math"/>
            </a:endParaRPr>
          </a:p>
          <a:p>
            <a:pPr indent="0" lvl="0" marL="0" rtl="0" algn="l">
              <a:spcBef>
                <a:spcPts val="0"/>
              </a:spcBef>
              <a:spcAft>
                <a:spcPts val="0"/>
              </a:spcAft>
              <a:buNone/>
            </a:pPr>
            <a:r>
              <a:rPr lang="en">
                <a:latin typeface="Cambria Math"/>
                <a:ea typeface="Cambria Math"/>
                <a:cs typeface="Cambria Math"/>
                <a:sym typeface="Cambria Math"/>
              </a:rPr>
              <a:t>                                          Alka Trivedi (IIT2019055)</a:t>
            </a:r>
            <a:endParaRPr>
              <a:latin typeface="Cambria Math"/>
              <a:ea typeface="Cambria Math"/>
              <a:cs typeface="Cambria Math"/>
              <a:sym typeface="Cambria Math"/>
            </a:endParaRPr>
          </a:p>
          <a:p>
            <a:pPr indent="0" lvl="0" marL="0" rtl="0" algn="l">
              <a:spcBef>
                <a:spcPts val="0"/>
              </a:spcBef>
              <a:spcAft>
                <a:spcPts val="0"/>
              </a:spcAft>
              <a:buNone/>
            </a:pPr>
            <a:r>
              <a:t/>
            </a:r>
            <a:endParaRPr b="1" u="sng"/>
          </a:p>
        </p:txBody>
      </p:sp>
      <p:sp>
        <p:nvSpPr>
          <p:cNvPr id="88" name="Google Shape;88;p13"/>
          <p:cNvSpPr txBox="1"/>
          <p:nvPr>
            <p:ph type="ctrTitle"/>
          </p:nvPr>
        </p:nvSpPr>
        <p:spPr>
          <a:xfrm>
            <a:off x="729650" y="1765525"/>
            <a:ext cx="7992900" cy="12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u="sng">
                <a:latin typeface="Cambria Math"/>
                <a:ea typeface="Cambria Math"/>
                <a:cs typeface="Cambria Math"/>
                <a:sym typeface="Cambria Math"/>
              </a:rPr>
              <a:t>Task - 3</a:t>
            </a:r>
            <a:endParaRPr sz="2380" u="sng">
              <a:latin typeface="Cambria Math"/>
              <a:ea typeface="Cambria Math"/>
              <a:cs typeface="Cambria Math"/>
              <a:sym typeface="Cambria Math"/>
            </a:endParaRPr>
          </a:p>
          <a:p>
            <a:pPr indent="0" lvl="0" marL="0" rtl="0" algn="l">
              <a:spcBef>
                <a:spcPts val="0"/>
              </a:spcBef>
              <a:spcAft>
                <a:spcPts val="0"/>
              </a:spcAft>
              <a:buSzPts val="990"/>
              <a:buNone/>
            </a:pPr>
            <a:r>
              <a:t/>
            </a:r>
            <a:endParaRPr sz="1280">
              <a:latin typeface="Cambria Math"/>
              <a:ea typeface="Cambria Math"/>
              <a:cs typeface="Cambria Math"/>
              <a:sym typeface="Cambria Math"/>
            </a:endParaRPr>
          </a:p>
          <a:p>
            <a:pPr indent="0" lvl="0" marL="0" rtl="0" algn="l">
              <a:lnSpc>
                <a:spcPct val="115000"/>
              </a:lnSpc>
              <a:spcBef>
                <a:spcPts val="0"/>
              </a:spcBef>
              <a:spcAft>
                <a:spcPts val="0"/>
              </a:spcAft>
              <a:buNone/>
            </a:pPr>
            <a:r>
              <a:rPr b="0" lang="en" sz="1400">
                <a:solidFill>
                  <a:srgbClr val="000000"/>
                </a:solidFill>
                <a:latin typeface="Arial"/>
                <a:ea typeface="Arial"/>
                <a:cs typeface="Arial"/>
                <a:sym typeface="Arial"/>
              </a:rPr>
              <a:t>Create samples using MIMIC-II ICU data and Icentia 11k ECG data with the help of random sampling and reservoir sampling and find the optimal sample size.</a:t>
            </a:r>
            <a:endParaRPr sz="37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nvSpPr>
        <p:spPr>
          <a:xfrm>
            <a:off x="1946700" y="803000"/>
            <a:ext cx="52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Created Topic MIMIC_DATA and </a:t>
            </a:r>
            <a:r>
              <a:rPr lang="en">
                <a:latin typeface="Lato"/>
                <a:ea typeface="Lato"/>
                <a:cs typeface="Lato"/>
                <a:sym typeface="Lato"/>
              </a:rPr>
              <a:t>Listed Topic MIMIC_DATA</a:t>
            </a:r>
            <a:endParaRPr>
              <a:latin typeface="Lato"/>
              <a:ea typeface="Lato"/>
              <a:cs typeface="Lato"/>
              <a:sym typeface="Lato"/>
            </a:endParaRPr>
          </a:p>
        </p:txBody>
      </p:sp>
      <p:pic>
        <p:nvPicPr>
          <p:cNvPr id="144" name="Google Shape;144;p22"/>
          <p:cNvPicPr preferRelativeResize="0"/>
          <p:nvPr/>
        </p:nvPicPr>
        <p:blipFill>
          <a:blip r:embed="rId3">
            <a:alphaModFix/>
          </a:blip>
          <a:stretch>
            <a:fillRect/>
          </a:stretch>
        </p:blipFill>
        <p:spPr>
          <a:xfrm>
            <a:off x="1044375" y="1607325"/>
            <a:ext cx="7055251" cy="265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nvSpPr>
        <p:spPr>
          <a:xfrm>
            <a:off x="203600" y="1225075"/>
            <a:ext cx="338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Running consumer.py</a:t>
            </a:r>
            <a:endParaRPr>
              <a:latin typeface="Lato"/>
              <a:ea typeface="Lato"/>
              <a:cs typeface="Lato"/>
              <a:sym typeface="Lato"/>
            </a:endParaRPr>
          </a:p>
        </p:txBody>
      </p:sp>
      <p:sp>
        <p:nvSpPr>
          <p:cNvPr id="150" name="Google Shape;150;p23"/>
          <p:cNvSpPr txBox="1"/>
          <p:nvPr/>
        </p:nvSpPr>
        <p:spPr>
          <a:xfrm>
            <a:off x="5047050" y="3605675"/>
            <a:ext cx="333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Running Producer.py</a:t>
            </a:r>
            <a:endParaRPr>
              <a:latin typeface="Lato"/>
              <a:ea typeface="Lato"/>
              <a:cs typeface="Lato"/>
              <a:sym typeface="Lato"/>
            </a:endParaRPr>
          </a:p>
        </p:txBody>
      </p:sp>
      <p:pic>
        <p:nvPicPr>
          <p:cNvPr id="151" name="Google Shape;151;p23"/>
          <p:cNvPicPr preferRelativeResize="0"/>
          <p:nvPr/>
        </p:nvPicPr>
        <p:blipFill>
          <a:blip r:embed="rId3">
            <a:alphaModFix/>
          </a:blip>
          <a:stretch>
            <a:fillRect/>
          </a:stretch>
        </p:blipFill>
        <p:spPr>
          <a:xfrm>
            <a:off x="4171150" y="0"/>
            <a:ext cx="4972851" cy="2850350"/>
          </a:xfrm>
          <a:prstGeom prst="rect">
            <a:avLst/>
          </a:prstGeom>
          <a:noFill/>
          <a:ln>
            <a:noFill/>
          </a:ln>
        </p:spPr>
      </p:pic>
      <p:pic>
        <p:nvPicPr>
          <p:cNvPr id="152" name="Google Shape;152;p23"/>
          <p:cNvPicPr preferRelativeResize="0"/>
          <p:nvPr/>
        </p:nvPicPr>
        <p:blipFill>
          <a:blip r:embed="rId4">
            <a:alphaModFix/>
          </a:blip>
          <a:stretch>
            <a:fillRect/>
          </a:stretch>
        </p:blipFill>
        <p:spPr>
          <a:xfrm>
            <a:off x="0" y="2293150"/>
            <a:ext cx="4881107" cy="285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1946700" y="460775"/>
            <a:ext cx="52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Running Consumer-producer.py both and showing Data streamed</a:t>
            </a:r>
            <a:endParaRPr>
              <a:latin typeface="Lato"/>
              <a:ea typeface="Lato"/>
              <a:cs typeface="Lato"/>
              <a:sym typeface="Lato"/>
            </a:endParaRPr>
          </a:p>
        </p:txBody>
      </p:sp>
      <p:pic>
        <p:nvPicPr>
          <p:cNvPr id="158" name="Google Shape;158;p24"/>
          <p:cNvPicPr preferRelativeResize="0"/>
          <p:nvPr/>
        </p:nvPicPr>
        <p:blipFill>
          <a:blip r:embed="rId3">
            <a:alphaModFix/>
          </a:blip>
          <a:stretch>
            <a:fillRect/>
          </a:stretch>
        </p:blipFill>
        <p:spPr>
          <a:xfrm>
            <a:off x="1100838" y="949075"/>
            <a:ext cx="6942320" cy="397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nvSpPr>
        <p:spPr>
          <a:xfrm>
            <a:off x="257175" y="2263950"/>
            <a:ext cx="16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 Sampling</a:t>
            </a:r>
            <a:endParaRPr>
              <a:latin typeface="Lato"/>
              <a:ea typeface="Lato"/>
              <a:cs typeface="Lato"/>
              <a:sym typeface="Lato"/>
            </a:endParaRPr>
          </a:p>
        </p:txBody>
      </p:sp>
      <p:pic>
        <p:nvPicPr>
          <p:cNvPr id="164" name="Google Shape;164;p25"/>
          <p:cNvPicPr preferRelativeResize="0"/>
          <p:nvPr/>
        </p:nvPicPr>
        <p:blipFill>
          <a:blip r:embed="rId3">
            <a:alphaModFix/>
          </a:blip>
          <a:stretch>
            <a:fillRect/>
          </a:stretch>
        </p:blipFill>
        <p:spPr>
          <a:xfrm>
            <a:off x="2121625" y="0"/>
            <a:ext cx="7022379"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0" y="1245172"/>
            <a:ext cx="9144001" cy="3426854"/>
          </a:xfrm>
          <a:prstGeom prst="rect">
            <a:avLst/>
          </a:prstGeom>
          <a:noFill/>
          <a:ln>
            <a:noFill/>
          </a:ln>
        </p:spPr>
      </p:pic>
      <p:sp>
        <p:nvSpPr>
          <p:cNvPr id="170" name="Google Shape;170;p26"/>
          <p:cNvSpPr txBox="1"/>
          <p:nvPr/>
        </p:nvSpPr>
        <p:spPr>
          <a:xfrm>
            <a:off x="3284400" y="525050"/>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Performing Reservoir Sampling Technique</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697625" y="544475"/>
            <a:ext cx="1317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pic>
        <p:nvPicPr>
          <p:cNvPr id="176" name="Google Shape;176;p27"/>
          <p:cNvPicPr preferRelativeResize="0"/>
          <p:nvPr/>
        </p:nvPicPr>
        <p:blipFill>
          <a:blip r:embed="rId3">
            <a:alphaModFix/>
          </a:blip>
          <a:stretch>
            <a:fillRect/>
          </a:stretch>
        </p:blipFill>
        <p:spPr>
          <a:xfrm>
            <a:off x="0" y="2401125"/>
            <a:ext cx="4572000" cy="2742374"/>
          </a:xfrm>
          <a:prstGeom prst="rect">
            <a:avLst/>
          </a:prstGeom>
          <a:noFill/>
          <a:ln>
            <a:noFill/>
          </a:ln>
        </p:spPr>
      </p:pic>
      <p:pic>
        <p:nvPicPr>
          <p:cNvPr id="177" name="Google Shape;177;p27"/>
          <p:cNvPicPr preferRelativeResize="0"/>
          <p:nvPr/>
        </p:nvPicPr>
        <p:blipFill>
          <a:blip r:embed="rId4">
            <a:alphaModFix/>
          </a:blip>
          <a:stretch>
            <a:fillRect/>
          </a:stretch>
        </p:blipFill>
        <p:spPr>
          <a:xfrm>
            <a:off x="4577300" y="2401125"/>
            <a:ext cx="4566701" cy="2742375"/>
          </a:xfrm>
          <a:prstGeom prst="rect">
            <a:avLst/>
          </a:prstGeom>
          <a:noFill/>
          <a:ln>
            <a:noFill/>
          </a:ln>
        </p:spPr>
      </p:pic>
      <p:sp>
        <p:nvSpPr>
          <p:cNvPr id="178" name="Google Shape;178;p27"/>
          <p:cNvSpPr txBox="1"/>
          <p:nvPr/>
        </p:nvSpPr>
        <p:spPr>
          <a:xfrm>
            <a:off x="697625" y="1217050"/>
            <a:ext cx="819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value of ‘K’ is fixed in Reservoir Sampling whereas in Random Sampling it is a random value between (1,n), Hence the difference in both the algorithms will only be the sampled number of messages at a given time. </a:t>
            </a:r>
            <a:endParaRPr>
              <a:latin typeface="Lato"/>
              <a:ea typeface="Lato"/>
              <a:cs typeface="Lato"/>
              <a:sym typeface="Lato"/>
            </a:endParaRPr>
          </a:p>
        </p:txBody>
      </p:sp>
      <p:sp>
        <p:nvSpPr>
          <p:cNvPr id="179" name="Google Shape;179;p27"/>
          <p:cNvSpPr txBox="1"/>
          <p:nvPr/>
        </p:nvSpPr>
        <p:spPr>
          <a:xfrm>
            <a:off x="2282425" y="2318075"/>
            <a:ext cx="16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Random Sampling</a:t>
            </a:r>
            <a:endParaRPr>
              <a:solidFill>
                <a:srgbClr val="FF0000"/>
              </a:solidFill>
              <a:latin typeface="Lato"/>
              <a:ea typeface="Lato"/>
              <a:cs typeface="Lato"/>
              <a:sym typeface="Lato"/>
            </a:endParaRPr>
          </a:p>
        </p:txBody>
      </p:sp>
      <p:sp>
        <p:nvSpPr>
          <p:cNvPr id="180" name="Google Shape;180;p27"/>
          <p:cNvSpPr txBox="1"/>
          <p:nvPr/>
        </p:nvSpPr>
        <p:spPr>
          <a:xfrm>
            <a:off x="6847275" y="2318075"/>
            <a:ext cx="17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latin typeface="Lato"/>
                <a:ea typeface="Lato"/>
                <a:cs typeface="Lato"/>
                <a:sym typeface="Lato"/>
              </a:rPr>
              <a:t>Reservoir Sampling</a:t>
            </a:r>
            <a:endParaRPr>
              <a:solidFill>
                <a:srgbClr val="CC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ctrTitle"/>
          </p:nvPr>
        </p:nvSpPr>
        <p:spPr>
          <a:xfrm>
            <a:off x="729625" y="540200"/>
            <a:ext cx="2281500" cy="59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80">
                <a:latin typeface="Cambria Math"/>
                <a:ea typeface="Cambria Math"/>
                <a:cs typeface="Cambria Math"/>
                <a:sym typeface="Cambria Math"/>
              </a:rPr>
              <a:t>Future Work</a:t>
            </a:r>
            <a:endParaRPr/>
          </a:p>
        </p:txBody>
      </p:sp>
      <p:sp>
        <p:nvSpPr>
          <p:cNvPr id="186" name="Google Shape;186;p28"/>
          <p:cNvSpPr txBox="1"/>
          <p:nvPr>
            <p:ph idx="1" type="subTitle"/>
          </p:nvPr>
        </p:nvSpPr>
        <p:spPr>
          <a:xfrm>
            <a:off x="729625" y="1618650"/>
            <a:ext cx="7425000" cy="2571300"/>
          </a:xfrm>
          <a:prstGeom prst="rect">
            <a:avLst/>
          </a:prstGeom>
        </p:spPr>
        <p:txBody>
          <a:bodyPr anchorCtr="0" anchor="t" bIns="91425" lIns="91425" spcFirstLastPara="1" rIns="91425" wrap="square" tIns="91425">
            <a:normAutofit/>
          </a:bodyPr>
          <a:lstStyle/>
          <a:p>
            <a:pPr indent="0" lvl="0" marL="457200" marR="0" rtl="0" algn="l">
              <a:lnSpc>
                <a:spcPct val="105000"/>
              </a:lnSpc>
              <a:spcBef>
                <a:spcPts val="0"/>
              </a:spcBef>
              <a:spcAft>
                <a:spcPts val="0"/>
              </a:spcAft>
              <a:buNone/>
            </a:pPr>
            <a:r>
              <a:rPr lang="en" sz="1205">
                <a:solidFill>
                  <a:srgbClr val="000000"/>
                </a:solidFill>
                <a:latin typeface="Georgia"/>
                <a:ea typeface="Georgia"/>
                <a:cs typeface="Georgia"/>
                <a:sym typeface="Georgia"/>
              </a:rPr>
              <a:t>The future work in this project includes the following elements: </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None/>
            </a:pPr>
            <a:r>
              <a:t/>
            </a:r>
            <a:endParaRPr sz="1205">
              <a:solidFill>
                <a:srgbClr val="000000"/>
              </a:solidFill>
              <a:latin typeface="Georgia"/>
              <a:ea typeface="Georgia"/>
              <a:cs typeface="Georgia"/>
              <a:sym typeface="Georgia"/>
            </a:endParaRPr>
          </a:p>
          <a:p>
            <a:pPr indent="-305117" lvl="0" marL="457200" marR="0" rtl="0" algn="l">
              <a:lnSpc>
                <a:spcPct val="105000"/>
              </a:lnSpc>
              <a:spcBef>
                <a:spcPts val="0"/>
              </a:spcBef>
              <a:spcAft>
                <a:spcPts val="0"/>
              </a:spcAft>
              <a:buClr>
                <a:srgbClr val="000000"/>
              </a:buClr>
              <a:buSzPts val="1205"/>
              <a:buFont typeface="Georgia"/>
              <a:buChar char="●"/>
            </a:pPr>
            <a:r>
              <a:rPr lang="en" sz="1205">
                <a:solidFill>
                  <a:srgbClr val="000000"/>
                </a:solidFill>
                <a:latin typeface="Georgia"/>
                <a:ea typeface="Georgia"/>
                <a:cs typeface="Georgia"/>
                <a:sym typeface="Georgia"/>
              </a:rPr>
              <a:t>Integrating the other attributes from the dataset to create a more robust pattern to help health Experts in more Accurate Analysis. </a:t>
            </a:r>
            <a:endParaRPr sz="1205">
              <a:solidFill>
                <a:srgbClr val="000000"/>
              </a:solidFill>
              <a:latin typeface="Georgia"/>
              <a:ea typeface="Georgia"/>
              <a:cs typeface="Georgia"/>
              <a:sym typeface="Georgia"/>
            </a:endParaRPr>
          </a:p>
          <a:p>
            <a:pPr indent="0" lvl="0" marL="914400" marR="0" rtl="0" algn="l">
              <a:lnSpc>
                <a:spcPct val="105000"/>
              </a:lnSpc>
              <a:spcBef>
                <a:spcPts val="0"/>
              </a:spcBef>
              <a:spcAft>
                <a:spcPts val="0"/>
              </a:spcAft>
              <a:buNone/>
            </a:pPr>
            <a:r>
              <a:t/>
            </a:r>
            <a:endParaRPr sz="1205">
              <a:solidFill>
                <a:srgbClr val="000000"/>
              </a:solidFill>
              <a:latin typeface="Georgia"/>
              <a:ea typeface="Georgia"/>
              <a:cs typeface="Georgia"/>
              <a:sym typeface="Georgia"/>
            </a:endParaRPr>
          </a:p>
          <a:p>
            <a:pPr indent="-305117" lvl="0" marL="457200" marR="0" rtl="0" algn="l">
              <a:lnSpc>
                <a:spcPct val="105000"/>
              </a:lnSpc>
              <a:spcBef>
                <a:spcPts val="0"/>
              </a:spcBef>
              <a:spcAft>
                <a:spcPts val="0"/>
              </a:spcAft>
              <a:buClr>
                <a:srgbClr val="000000"/>
              </a:buClr>
              <a:buSzPts val="1205"/>
              <a:buFont typeface="Georgia"/>
              <a:buChar char="●"/>
            </a:pPr>
            <a:r>
              <a:rPr lang="en" sz="1205">
                <a:solidFill>
                  <a:srgbClr val="000000"/>
                </a:solidFill>
                <a:latin typeface="Georgia"/>
                <a:ea typeface="Georgia"/>
                <a:cs typeface="Georgia"/>
                <a:sym typeface="Georgia"/>
              </a:rPr>
              <a:t>Integrating the whole project into a website or app to monitor the changes in real-time data that will make it more easier to draw accurate conclusions in given circumstances.</a:t>
            </a:r>
            <a:endParaRPr sz="1205">
              <a:solidFill>
                <a:srgbClr val="000000"/>
              </a:solidFill>
              <a:latin typeface="Georgia"/>
              <a:ea typeface="Georgia"/>
              <a:cs typeface="Georgia"/>
              <a:sym typeface="Georgia"/>
            </a:endParaRPr>
          </a:p>
          <a:p>
            <a:pPr indent="0" lvl="0" marL="914400" marR="0" rtl="0" algn="l">
              <a:lnSpc>
                <a:spcPct val="105000"/>
              </a:lnSpc>
              <a:spcBef>
                <a:spcPts val="0"/>
              </a:spcBef>
              <a:spcAft>
                <a:spcPts val="0"/>
              </a:spcAft>
              <a:buNone/>
            </a:pPr>
            <a:r>
              <a:t/>
            </a:r>
            <a:endParaRPr sz="1205">
              <a:solidFill>
                <a:srgbClr val="000000"/>
              </a:solidFill>
              <a:latin typeface="Georgia"/>
              <a:ea typeface="Georgia"/>
              <a:cs typeface="Georgia"/>
              <a:sym typeface="Georgia"/>
            </a:endParaRPr>
          </a:p>
          <a:p>
            <a:pPr indent="-305117" lvl="0" marL="457200" marR="0" rtl="0" algn="l">
              <a:lnSpc>
                <a:spcPct val="105000"/>
              </a:lnSpc>
              <a:spcBef>
                <a:spcPts val="0"/>
              </a:spcBef>
              <a:spcAft>
                <a:spcPts val="0"/>
              </a:spcAft>
              <a:buClr>
                <a:srgbClr val="000000"/>
              </a:buClr>
              <a:buSzPts val="1205"/>
              <a:buFont typeface="Georgia"/>
              <a:buChar char="●"/>
            </a:pPr>
            <a:r>
              <a:rPr lang="en" sz="1205">
                <a:solidFill>
                  <a:srgbClr val="000000"/>
                </a:solidFill>
                <a:latin typeface="Georgia"/>
                <a:ea typeface="Georgia"/>
                <a:cs typeface="Georgia"/>
                <a:sym typeface="Georgia"/>
              </a:rPr>
              <a:t>Integrating a deep learning model into the project so that the system keeps learning from the current data and changing data as well.</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None/>
            </a:pPr>
            <a:r>
              <a:t/>
            </a:r>
            <a:endParaRPr sz="1205">
              <a:solidFill>
                <a:srgbClr val="000000"/>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ctrTitle"/>
          </p:nvPr>
        </p:nvSpPr>
        <p:spPr>
          <a:xfrm>
            <a:off x="729625" y="529500"/>
            <a:ext cx="2163900" cy="6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80">
                <a:latin typeface="Cambria Math"/>
                <a:ea typeface="Cambria Math"/>
                <a:cs typeface="Cambria Math"/>
                <a:sym typeface="Cambria Math"/>
              </a:rPr>
              <a:t>References</a:t>
            </a:r>
            <a:endParaRPr/>
          </a:p>
        </p:txBody>
      </p:sp>
      <p:sp>
        <p:nvSpPr>
          <p:cNvPr id="192" name="Google Shape;192;p29"/>
          <p:cNvSpPr txBox="1"/>
          <p:nvPr>
            <p:ph idx="1" type="subTitle"/>
          </p:nvPr>
        </p:nvSpPr>
        <p:spPr>
          <a:xfrm>
            <a:off x="376025" y="1478750"/>
            <a:ext cx="7688100" cy="17424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lang="en" sz="1100">
                <a:solidFill>
                  <a:srgbClr val="000000"/>
                </a:solidFill>
                <a:latin typeface="Arial"/>
                <a:ea typeface="Arial"/>
                <a:cs typeface="Arial"/>
                <a:sym typeface="Arial"/>
              </a:rPr>
              <a:t>[1] </a:t>
            </a:r>
            <a:r>
              <a:rPr lang="en" sz="1100" u="sng">
                <a:solidFill>
                  <a:srgbClr val="1155CC"/>
                </a:solidFill>
                <a:latin typeface="Arial"/>
                <a:ea typeface="Arial"/>
                <a:cs typeface="Arial"/>
                <a:sym typeface="Arial"/>
                <a:hlinkClick r:id="rId3">
                  <a:extLst>
                    <a:ext uri="{A12FA001-AC4F-418D-AE19-62706E023703}">
                      <ahyp:hlinkClr val="tx"/>
                    </a:ext>
                  </a:extLst>
                </a:hlinkClick>
              </a:rPr>
              <a:t>https://github.com/gstamatelat/random-sampling</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rgbClr val="000000"/>
                </a:solidFill>
                <a:latin typeface="Arial"/>
                <a:ea typeface="Arial"/>
                <a:cs typeface="Arial"/>
                <a:sym typeface="Arial"/>
              </a:rPr>
              <a:t>[2] </a:t>
            </a:r>
            <a:r>
              <a:rPr lang="en" sz="1100" u="sng">
                <a:solidFill>
                  <a:srgbClr val="1155CC"/>
                </a:solidFill>
                <a:latin typeface="Arial"/>
                <a:ea typeface="Arial"/>
                <a:cs typeface="Arial"/>
                <a:sym typeface="Arial"/>
                <a:hlinkClick r:id="rId4">
                  <a:extLst>
                    <a:ext uri="{A12FA001-AC4F-418D-AE19-62706E023703}">
                      <ahyp:hlinkClr val="tx"/>
                    </a:ext>
                  </a:extLst>
                </a:hlinkClick>
              </a:rPr>
              <a:t>https://journals.sagepub.com/doi/pdf/10.1177/1550147718773999</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rgbClr val="000000"/>
                </a:solidFill>
                <a:latin typeface="Arial"/>
                <a:ea typeface="Arial"/>
                <a:cs typeface="Arial"/>
                <a:sym typeface="Arial"/>
              </a:rPr>
              <a:t>[3] </a:t>
            </a:r>
            <a:r>
              <a:rPr lang="en" sz="1100" u="sng">
                <a:solidFill>
                  <a:srgbClr val="1155CC"/>
                </a:solidFill>
                <a:latin typeface="Arial"/>
                <a:ea typeface="Arial"/>
                <a:cs typeface="Arial"/>
                <a:sym typeface="Arial"/>
                <a:hlinkClick r:id="rId5">
                  <a:extLst>
                    <a:ext uri="{A12FA001-AC4F-418D-AE19-62706E023703}">
                      <ahyp:hlinkClr val="tx"/>
                    </a:ext>
                  </a:extLst>
                </a:hlinkClick>
              </a:rPr>
              <a:t>https://www.ece.iastate.edu/snt/files/2019/01/sss-edbt-2019.pdf</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93" name="Google Shape;193;p29"/>
          <p:cNvSpPr txBox="1"/>
          <p:nvPr>
            <p:ph type="ctrTitle"/>
          </p:nvPr>
        </p:nvSpPr>
        <p:spPr>
          <a:xfrm>
            <a:off x="2999650" y="3283400"/>
            <a:ext cx="51978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680">
                <a:latin typeface="Cambria Math"/>
                <a:ea typeface="Cambria Math"/>
                <a:cs typeface="Cambria Math"/>
                <a:sym typeface="Cambria Math"/>
              </a:rPr>
              <a:t>THANK YOU!</a:t>
            </a:r>
            <a:endParaRPr sz="5680">
              <a:latin typeface="Cambria Math"/>
              <a:ea typeface="Cambria Math"/>
              <a:cs typeface="Cambria Math"/>
              <a:sym typeface="Cambria Mat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625" y="572350"/>
            <a:ext cx="50247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mbria Math"/>
                <a:ea typeface="Cambria Math"/>
                <a:cs typeface="Cambria Math"/>
                <a:sym typeface="Cambria Math"/>
              </a:rPr>
              <a:t>Importance And Objective</a:t>
            </a:r>
            <a:endParaRPr sz="2580">
              <a:latin typeface="Cambria Math"/>
              <a:ea typeface="Cambria Math"/>
              <a:cs typeface="Cambria Math"/>
              <a:sym typeface="Cambria Math"/>
            </a:endParaRPr>
          </a:p>
        </p:txBody>
      </p:sp>
      <p:sp>
        <p:nvSpPr>
          <p:cNvPr id="94" name="Google Shape;94;p14"/>
          <p:cNvSpPr txBox="1"/>
          <p:nvPr>
            <p:ph idx="1" type="subTitle"/>
          </p:nvPr>
        </p:nvSpPr>
        <p:spPr>
          <a:xfrm>
            <a:off x="247425" y="1619125"/>
            <a:ext cx="8035800" cy="1724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000000"/>
                </a:solidFill>
                <a:latin typeface="Georgia"/>
                <a:ea typeface="Georgia"/>
                <a:cs typeface="Georgia"/>
                <a:sym typeface="Georgia"/>
              </a:rPr>
              <a:t>With the advancement in technology we are having a lot of not only static data but dynamic data also. There is a growing need to analyze both the data at rest and data in motion to drive the applications in today’s technical world. Our project can help in streaming the real world dynamic data and in random sampling the data for further analysis.</a:t>
            </a:r>
            <a:endParaRPr sz="1300">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1300">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rPr lang="en" sz="1300">
                <a:solidFill>
                  <a:srgbClr val="000000"/>
                </a:solidFill>
                <a:latin typeface="Georgia"/>
                <a:ea typeface="Georgia"/>
                <a:cs typeface="Georgia"/>
                <a:sym typeface="Georgia"/>
              </a:rPr>
              <a:t>The objective of our project is to create samples using MIMIC-II ICU data and Icentia 11k ECG data with the help of random sampling and reservoir sampling and find the optimal size.</a:t>
            </a:r>
            <a:endParaRPr sz="1300">
              <a:solidFill>
                <a:srgbClr val="000000"/>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29625" y="572350"/>
            <a:ext cx="3449700" cy="692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580">
                <a:latin typeface="Cambria Math"/>
                <a:ea typeface="Cambria Math"/>
                <a:cs typeface="Cambria Math"/>
                <a:sym typeface="Cambria Math"/>
              </a:rPr>
              <a:t>Introduction</a:t>
            </a:r>
            <a:endParaRPr sz="2580">
              <a:latin typeface="Cambria Math"/>
              <a:ea typeface="Cambria Math"/>
              <a:cs typeface="Cambria Math"/>
              <a:sym typeface="Cambria Math"/>
            </a:endParaRPr>
          </a:p>
        </p:txBody>
      </p:sp>
      <p:sp>
        <p:nvSpPr>
          <p:cNvPr id="100" name="Google Shape;100;p15"/>
          <p:cNvSpPr txBox="1"/>
          <p:nvPr>
            <p:ph idx="1" type="subTitle"/>
          </p:nvPr>
        </p:nvSpPr>
        <p:spPr>
          <a:xfrm>
            <a:off x="301000" y="1399475"/>
            <a:ext cx="8142900" cy="3439800"/>
          </a:xfrm>
          <a:prstGeom prst="rect">
            <a:avLst/>
          </a:prstGeom>
        </p:spPr>
        <p:txBody>
          <a:bodyPr anchorCtr="0" anchor="t" bIns="91425" lIns="91425" spcFirstLastPara="1" rIns="91425" wrap="square" tIns="91425">
            <a:noAutofit/>
          </a:bodyPr>
          <a:lstStyle/>
          <a:p>
            <a:pPr indent="0" lvl="0" marL="457200" marR="0" rtl="0" algn="l">
              <a:lnSpc>
                <a:spcPct val="105000"/>
              </a:lnSpc>
              <a:spcBef>
                <a:spcPts val="0"/>
              </a:spcBef>
              <a:spcAft>
                <a:spcPts val="0"/>
              </a:spcAft>
              <a:buSzPts val="935"/>
              <a:buNone/>
            </a:pPr>
            <a:r>
              <a:rPr lang="en" sz="1205">
                <a:solidFill>
                  <a:srgbClr val="000000"/>
                </a:solidFill>
                <a:latin typeface="Georgia"/>
                <a:ea typeface="Georgia"/>
                <a:cs typeface="Georgia"/>
                <a:sym typeface="Georgia"/>
              </a:rPr>
              <a:t>Spark Streaming is an API that can be connected with a wide variety of sources including kafka to deliver high scalability, throughput, fault-tolerance, and other benefits for a high-functioning stream processing mechanism. These are some features that benefits processing live data streams and channelizing them accurately.</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SzPts val="935"/>
              <a:buNone/>
            </a:pPr>
            <a:r>
              <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SzPts val="935"/>
              <a:buNone/>
            </a:pPr>
            <a:r>
              <a:rPr lang="en" sz="1205">
                <a:solidFill>
                  <a:srgbClr val="000000"/>
                </a:solidFill>
                <a:latin typeface="Georgia"/>
                <a:ea typeface="Georgia"/>
                <a:cs typeface="Georgia"/>
                <a:sym typeface="Georgia"/>
              </a:rPr>
              <a:t>This project uses kafka and zookeeper for </a:t>
            </a:r>
            <a:r>
              <a:rPr b="1" lang="en" sz="1205">
                <a:solidFill>
                  <a:srgbClr val="000000"/>
                </a:solidFill>
                <a:latin typeface="Georgia"/>
                <a:ea typeface="Georgia"/>
                <a:cs typeface="Georgia"/>
                <a:sym typeface="Georgia"/>
              </a:rPr>
              <a:t>data preprecessing</a:t>
            </a:r>
            <a:r>
              <a:rPr lang="en" sz="1205">
                <a:solidFill>
                  <a:srgbClr val="000000"/>
                </a:solidFill>
                <a:latin typeface="Georgia"/>
                <a:ea typeface="Georgia"/>
                <a:cs typeface="Georgia"/>
                <a:sym typeface="Georgia"/>
              </a:rPr>
              <a:t> and </a:t>
            </a:r>
            <a:r>
              <a:rPr b="1" lang="en" sz="1205">
                <a:solidFill>
                  <a:srgbClr val="000000"/>
                </a:solidFill>
                <a:latin typeface="Georgia"/>
                <a:ea typeface="Georgia"/>
                <a:cs typeface="Georgia"/>
                <a:sym typeface="Georgia"/>
              </a:rPr>
              <a:t>data streaming.</a:t>
            </a:r>
            <a:r>
              <a:rPr lang="en" sz="1205">
                <a:solidFill>
                  <a:srgbClr val="000000"/>
                </a:solidFill>
                <a:latin typeface="Georgia"/>
                <a:ea typeface="Georgia"/>
                <a:cs typeface="Georgia"/>
                <a:sym typeface="Georgia"/>
              </a:rPr>
              <a:t> And for data sampling we have used random sampling and reservoir sampling.</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SzPts val="935"/>
              <a:buNone/>
            </a:pPr>
            <a:r>
              <a:t/>
            </a:r>
            <a:endParaRPr sz="1205">
              <a:solidFill>
                <a:srgbClr val="000000"/>
              </a:solidFill>
              <a:latin typeface="Georgia"/>
              <a:ea typeface="Georgia"/>
              <a:cs typeface="Georgia"/>
              <a:sym typeface="Georgia"/>
            </a:endParaRPr>
          </a:p>
          <a:p>
            <a:pPr indent="0" lvl="0" marL="457200" rtl="0" algn="l">
              <a:lnSpc>
                <a:spcPct val="105000"/>
              </a:lnSpc>
              <a:spcBef>
                <a:spcPts val="0"/>
              </a:spcBef>
              <a:spcAft>
                <a:spcPts val="0"/>
              </a:spcAft>
              <a:buSzPts val="935"/>
              <a:buNone/>
            </a:pPr>
            <a:r>
              <a:rPr b="1" lang="en" sz="1205" u="sng">
                <a:solidFill>
                  <a:srgbClr val="000000"/>
                </a:solidFill>
                <a:latin typeface="Georgia"/>
                <a:ea typeface="Georgia"/>
                <a:cs typeface="Georgia"/>
                <a:sym typeface="Georgia"/>
              </a:rPr>
              <a:t>Sampling</a:t>
            </a:r>
            <a:r>
              <a:rPr lang="en" sz="1205">
                <a:solidFill>
                  <a:srgbClr val="000000"/>
                </a:solidFill>
                <a:latin typeface="Georgia"/>
                <a:ea typeface="Georgia"/>
                <a:cs typeface="Georgia"/>
                <a:sym typeface="Georgia"/>
              </a:rPr>
              <a:t> is a general technique for tackling massive amounts of data. A sample is a subset of data that has approximately the same properties of the original data.</a:t>
            </a:r>
            <a:endParaRPr sz="1205">
              <a:solidFill>
                <a:srgbClr val="000000"/>
              </a:solidFill>
              <a:latin typeface="Georgia"/>
              <a:ea typeface="Georgia"/>
              <a:cs typeface="Georgia"/>
              <a:sym typeface="Georgia"/>
            </a:endParaRPr>
          </a:p>
          <a:p>
            <a:pPr indent="0" lvl="0" marL="457200" rtl="0" algn="l">
              <a:lnSpc>
                <a:spcPct val="105000"/>
              </a:lnSpc>
              <a:spcBef>
                <a:spcPts val="0"/>
              </a:spcBef>
              <a:spcAft>
                <a:spcPts val="0"/>
              </a:spcAft>
              <a:buSzPts val="935"/>
              <a:buNone/>
            </a:pPr>
            <a:r>
              <a:t/>
            </a:r>
            <a:endParaRPr sz="1205">
              <a:solidFill>
                <a:srgbClr val="000000"/>
              </a:solidFill>
              <a:latin typeface="Georgia"/>
              <a:ea typeface="Georgia"/>
              <a:cs typeface="Georgia"/>
              <a:sym typeface="Georgia"/>
            </a:endParaRPr>
          </a:p>
          <a:p>
            <a:pPr indent="0" lvl="0" marL="457200" rtl="0" algn="l">
              <a:lnSpc>
                <a:spcPct val="105000"/>
              </a:lnSpc>
              <a:spcBef>
                <a:spcPts val="0"/>
              </a:spcBef>
              <a:spcAft>
                <a:spcPts val="0"/>
              </a:spcAft>
              <a:buSzPts val="935"/>
              <a:buNone/>
            </a:pPr>
            <a:r>
              <a:rPr b="1" lang="en" sz="1205">
                <a:solidFill>
                  <a:srgbClr val="000000"/>
                </a:solidFill>
                <a:latin typeface="Georgia"/>
                <a:ea typeface="Georgia"/>
                <a:cs typeface="Georgia"/>
                <a:sym typeface="Georgia"/>
              </a:rPr>
              <a:t>(i) Random sampling -</a:t>
            </a:r>
            <a:r>
              <a:rPr lang="en" sz="1205">
                <a:solidFill>
                  <a:srgbClr val="000000"/>
                </a:solidFill>
                <a:latin typeface="Georgia"/>
                <a:ea typeface="Georgia"/>
                <a:cs typeface="Georgia"/>
                <a:sym typeface="Georgia"/>
              </a:rPr>
              <a:t> Every case of the population has an equal probability of inclusion in sample. Stratified sampling is where the population is divided into strata (or subgroups) and a random sample is taken from each subgroup.</a:t>
            </a:r>
            <a:endParaRPr sz="1205">
              <a:solidFill>
                <a:srgbClr val="000000"/>
              </a:solidFill>
              <a:latin typeface="Georgia"/>
              <a:ea typeface="Georgia"/>
              <a:cs typeface="Georgia"/>
              <a:sym typeface="Georgia"/>
            </a:endParaRPr>
          </a:p>
          <a:p>
            <a:pPr indent="0" lvl="0" marL="457200" rtl="0" algn="l">
              <a:lnSpc>
                <a:spcPct val="105000"/>
              </a:lnSpc>
              <a:spcBef>
                <a:spcPts val="0"/>
              </a:spcBef>
              <a:spcAft>
                <a:spcPts val="0"/>
              </a:spcAft>
              <a:buSzPts val="935"/>
              <a:buNone/>
            </a:pPr>
            <a:r>
              <a:t/>
            </a:r>
            <a:endParaRPr sz="1205">
              <a:solidFill>
                <a:srgbClr val="000000"/>
              </a:solidFill>
              <a:latin typeface="Georgia"/>
              <a:ea typeface="Georgia"/>
              <a:cs typeface="Georgia"/>
              <a:sym typeface="Georgia"/>
            </a:endParaRPr>
          </a:p>
          <a:p>
            <a:pPr indent="0" lvl="0" marL="457200" rtl="0" algn="l">
              <a:lnSpc>
                <a:spcPct val="105000"/>
              </a:lnSpc>
              <a:spcBef>
                <a:spcPts val="0"/>
              </a:spcBef>
              <a:spcAft>
                <a:spcPts val="0"/>
              </a:spcAft>
              <a:buSzPts val="935"/>
              <a:buNone/>
            </a:pPr>
            <a:r>
              <a:rPr b="1" lang="en" sz="1205">
                <a:solidFill>
                  <a:srgbClr val="000000"/>
                </a:solidFill>
                <a:latin typeface="Georgia"/>
                <a:ea typeface="Georgia"/>
                <a:cs typeface="Georgia"/>
                <a:sym typeface="Georgia"/>
              </a:rPr>
              <a:t>(ii) Reservoir sampling -</a:t>
            </a:r>
            <a:r>
              <a:rPr lang="en" sz="1205">
                <a:solidFill>
                  <a:srgbClr val="000000"/>
                </a:solidFill>
                <a:latin typeface="Georgia"/>
                <a:ea typeface="Georgia"/>
                <a:cs typeface="Georgia"/>
                <a:sym typeface="Georgia"/>
              </a:rPr>
              <a:t> It is a family of randomized algorithms for randomly choosing k samples from a list of n items, where n is either a very large or unknown number.</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SzPts val="935"/>
              <a:buNone/>
            </a:pPr>
            <a:r>
              <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SzPts val="935"/>
              <a:buNone/>
            </a:pPr>
            <a:r>
              <a:t/>
            </a:r>
            <a:endParaRPr sz="1205">
              <a:solidFill>
                <a:srgbClr val="000000"/>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729625" y="583050"/>
            <a:ext cx="48534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80">
                <a:latin typeface="Cambria Math"/>
                <a:ea typeface="Cambria Math"/>
                <a:cs typeface="Cambria Math"/>
                <a:sym typeface="Cambria Math"/>
              </a:rPr>
              <a:t>Dataset Used And Pre-requisites</a:t>
            </a:r>
            <a:endParaRPr/>
          </a:p>
        </p:txBody>
      </p:sp>
      <p:sp>
        <p:nvSpPr>
          <p:cNvPr id="106" name="Google Shape;106;p16"/>
          <p:cNvSpPr txBox="1"/>
          <p:nvPr>
            <p:ph idx="1" type="subTitle"/>
          </p:nvPr>
        </p:nvSpPr>
        <p:spPr>
          <a:xfrm>
            <a:off x="333150" y="1543650"/>
            <a:ext cx="8175000" cy="2806800"/>
          </a:xfrm>
          <a:prstGeom prst="rect">
            <a:avLst/>
          </a:prstGeom>
        </p:spPr>
        <p:txBody>
          <a:bodyPr anchorCtr="0" anchor="t" bIns="91425" lIns="91425" spcFirstLastPara="1" rIns="91425" wrap="square" tIns="91425">
            <a:normAutofit/>
          </a:bodyPr>
          <a:lstStyle/>
          <a:p>
            <a:pPr indent="0" lvl="0" marL="457200" marR="0" rtl="0" algn="l">
              <a:lnSpc>
                <a:spcPct val="105000"/>
              </a:lnSpc>
              <a:spcBef>
                <a:spcPts val="0"/>
              </a:spcBef>
              <a:spcAft>
                <a:spcPts val="0"/>
              </a:spcAft>
              <a:buNone/>
            </a:pPr>
            <a:r>
              <a:rPr lang="en" sz="1305">
                <a:solidFill>
                  <a:srgbClr val="000000"/>
                </a:solidFill>
                <a:latin typeface="Georgia"/>
                <a:ea typeface="Georgia"/>
                <a:cs typeface="Georgia"/>
                <a:sym typeface="Georgia"/>
              </a:rPr>
              <a:t>The dataset used for this project is MIMIC-II ICU admissions.csv dataset for streaming purpose. </a:t>
            </a:r>
            <a:endParaRPr sz="13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None/>
            </a:pPr>
            <a:r>
              <a:t/>
            </a:r>
            <a:endParaRPr sz="13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None/>
            </a:pPr>
            <a:r>
              <a:rPr lang="en" sz="1305">
                <a:solidFill>
                  <a:srgbClr val="000000"/>
                </a:solidFill>
                <a:latin typeface="Georgia"/>
                <a:ea typeface="Georgia"/>
                <a:cs typeface="Georgia"/>
                <a:sym typeface="Georgia"/>
              </a:rPr>
              <a:t>For the data sampling purpose we are making an input.txt file from the data consumer consumed data.</a:t>
            </a:r>
            <a:endParaRPr sz="13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t/>
            </a:r>
            <a:endParaRPr sz="13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t/>
            </a:r>
            <a:endParaRPr sz="13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rPr b="1" lang="en" sz="1305" u="sng">
                <a:solidFill>
                  <a:srgbClr val="000000"/>
                </a:solidFill>
                <a:latin typeface="Georgia"/>
                <a:ea typeface="Georgia"/>
                <a:cs typeface="Georgia"/>
                <a:sym typeface="Georgia"/>
              </a:rPr>
              <a:t>Prerequisites:</a:t>
            </a:r>
            <a:endParaRPr b="1" sz="1305" u="sng">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rPr lang="en" sz="1305">
                <a:solidFill>
                  <a:srgbClr val="000000"/>
                </a:solidFill>
                <a:latin typeface="Georgia"/>
                <a:ea typeface="Georgia"/>
                <a:cs typeface="Georgia"/>
                <a:sym typeface="Georgia"/>
              </a:rPr>
              <a:t>Kafka</a:t>
            </a:r>
            <a:endParaRPr sz="13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rPr lang="en" sz="1305">
                <a:solidFill>
                  <a:srgbClr val="000000"/>
                </a:solidFill>
                <a:latin typeface="Georgia"/>
                <a:ea typeface="Georgia"/>
                <a:cs typeface="Georgia"/>
                <a:sym typeface="Georgia"/>
              </a:rPr>
              <a:t>Zookeeper</a:t>
            </a:r>
            <a:endParaRPr sz="13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rPr lang="en" sz="1305">
                <a:solidFill>
                  <a:srgbClr val="000000"/>
                </a:solidFill>
                <a:latin typeface="Georgia"/>
                <a:ea typeface="Georgia"/>
                <a:cs typeface="Georgia"/>
                <a:sym typeface="Georgia"/>
              </a:rPr>
              <a:t>Spark</a:t>
            </a:r>
            <a:endParaRPr sz="13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rPr lang="en" sz="1305">
                <a:solidFill>
                  <a:srgbClr val="000000"/>
                </a:solidFill>
                <a:latin typeface="Georgia"/>
                <a:ea typeface="Georgia"/>
                <a:cs typeface="Georgia"/>
                <a:sym typeface="Georgia"/>
              </a:rPr>
              <a:t>Python3</a:t>
            </a:r>
            <a:endParaRPr sz="13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rPr lang="en" sz="1305">
                <a:solidFill>
                  <a:srgbClr val="000000"/>
                </a:solidFill>
                <a:latin typeface="Georgia"/>
                <a:ea typeface="Georgia"/>
                <a:cs typeface="Georgia"/>
                <a:sym typeface="Georgia"/>
              </a:rPr>
              <a:t>Linux Operating System</a:t>
            </a:r>
            <a:endParaRPr sz="1305">
              <a:solidFill>
                <a:srgbClr val="00000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729625" y="604500"/>
            <a:ext cx="2163900" cy="6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80">
                <a:latin typeface="Cambria Math"/>
                <a:ea typeface="Cambria Math"/>
                <a:cs typeface="Cambria Math"/>
                <a:sym typeface="Cambria Math"/>
              </a:rPr>
              <a:t>Methodology</a:t>
            </a:r>
            <a:endParaRPr/>
          </a:p>
        </p:txBody>
      </p:sp>
      <p:sp>
        <p:nvSpPr>
          <p:cNvPr id="112" name="Google Shape;112;p17"/>
          <p:cNvSpPr txBox="1"/>
          <p:nvPr>
            <p:ph idx="1" type="subTitle"/>
          </p:nvPr>
        </p:nvSpPr>
        <p:spPr>
          <a:xfrm>
            <a:off x="729625" y="1478750"/>
            <a:ext cx="5121000" cy="29574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457200" marR="0" rtl="0" algn="l">
              <a:lnSpc>
                <a:spcPct val="105000"/>
              </a:lnSpc>
              <a:spcBef>
                <a:spcPts val="0"/>
              </a:spcBef>
              <a:spcAft>
                <a:spcPts val="0"/>
              </a:spcAft>
              <a:buClr>
                <a:srgbClr val="000000"/>
              </a:buClr>
              <a:buSzPts val="935"/>
              <a:buFont typeface="Arial"/>
              <a:buNone/>
            </a:pPr>
            <a:r>
              <a:rPr lang="en" sz="1205">
                <a:solidFill>
                  <a:srgbClr val="000000"/>
                </a:solidFill>
                <a:latin typeface="Georgia"/>
                <a:ea typeface="Georgia"/>
                <a:cs typeface="Georgia"/>
                <a:sym typeface="Georgia"/>
              </a:rPr>
              <a:t>The flow of execution of the project is ===&gt;</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t/>
            </a:r>
            <a:endParaRPr sz="1205">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None/>
            </a:pPr>
            <a:r>
              <a:rPr b="1" lang="en" sz="1205" u="sng">
                <a:solidFill>
                  <a:srgbClr val="000000"/>
                </a:solidFill>
                <a:latin typeface="Georgia"/>
                <a:ea typeface="Georgia"/>
                <a:cs typeface="Georgia"/>
                <a:sym typeface="Georgia"/>
              </a:rPr>
              <a:t>Data Streaming:</a:t>
            </a:r>
            <a:endParaRPr b="1" sz="1205" u="sng">
              <a:solidFill>
                <a:srgbClr val="000000"/>
              </a:solidFill>
              <a:latin typeface="Georgia"/>
              <a:ea typeface="Georgia"/>
              <a:cs typeface="Georgia"/>
              <a:sym typeface="Georgia"/>
            </a:endParaRPr>
          </a:p>
          <a:p>
            <a:pPr indent="0" lvl="0" marL="457200" marR="0" rtl="0" algn="l">
              <a:lnSpc>
                <a:spcPct val="105000"/>
              </a:lnSpc>
              <a:spcBef>
                <a:spcPts val="0"/>
              </a:spcBef>
              <a:spcAft>
                <a:spcPts val="0"/>
              </a:spcAft>
              <a:buClr>
                <a:srgbClr val="000000"/>
              </a:buClr>
              <a:buSzPts val="935"/>
              <a:buFont typeface="Arial"/>
              <a:buNone/>
            </a:pPr>
            <a:r>
              <a:t/>
            </a:r>
            <a:endParaRPr b="1" sz="1205" u="sng">
              <a:solidFill>
                <a:srgbClr val="000000"/>
              </a:solidFill>
              <a:latin typeface="Georgia"/>
              <a:ea typeface="Georgia"/>
              <a:cs typeface="Georgia"/>
              <a:sym typeface="Georgia"/>
            </a:endParaRPr>
          </a:p>
          <a:p>
            <a:pPr indent="-305117" lvl="0" marL="914400" marR="0" rtl="0" algn="l">
              <a:lnSpc>
                <a:spcPct val="105000"/>
              </a:lnSpc>
              <a:spcBef>
                <a:spcPts val="0"/>
              </a:spcBef>
              <a:spcAft>
                <a:spcPts val="0"/>
              </a:spcAft>
              <a:buClr>
                <a:srgbClr val="000000"/>
              </a:buClr>
              <a:buSzPts val="1205"/>
              <a:buFont typeface="Georgia"/>
              <a:buChar char="●"/>
            </a:pPr>
            <a:r>
              <a:rPr lang="en" sz="1205">
                <a:solidFill>
                  <a:srgbClr val="000000"/>
                </a:solidFill>
                <a:latin typeface="Georgia"/>
                <a:ea typeface="Georgia"/>
                <a:cs typeface="Georgia"/>
                <a:sym typeface="Georgia"/>
              </a:rPr>
              <a:t>Producer will read the csv file extract its data</a:t>
            </a:r>
            <a:endParaRPr sz="1205">
              <a:solidFill>
                <a:srgbClr val="000000"/>
              </a:solidFill>
              <a:latin typeface="Georgia"/>
              <a:ea typeface="Georgia"/>
              <a:cs typeface="Georgia"/>
              <a:sym typeface="Georgia"/>
            </a:endParaRPr>
          </a:p>
          <a:p>
            <a:pPr indent="-305117" lvl="0" marL="914400" marR="0" rtl="0" algn="l">
              <a:lnSpc>
                <a:spcPct val="105000"/>
              </a:lnSpc>
              <a:spcBef>
                <a:spcPts val="0"/>
              </a:spcBef>
              <a:spcAft>
                <a:spcPts val="0"/>
              </a:spcAft>
              <a:buClr>
                <a:srgbClr val="000000"/>
              </a:buClr>
              <a:buSzPts val="1205"/>
              <a:buFont typeface="Georgia"/>
              <a:buChar char="●"/>
            </a:pPr>
            <a:r>
              <a:rPr lang="en" sz="1205">
                <a:solidFill>
                  <a:srgbClr val="000000"/>
                </a:solidFill>
                <a:latin typeface="Georgia"/>
                <a:ea typeface="Georgia"/>
                <a:cs typeface="Georgia"/>
                <a:sym typeface="Georgia"/>
              </a:rPr>
              <a:t>Extracted data will be send to the consumer</a:t>
            </a:r>
            <a:endParaRPr sz="1205">
              <a:solidFill>
                <a:srgbClr val="000000"/>
              </a:solidFill>
              <a:latin typeface="Georgia"/>
              <a:ea typeface="Georgia"/>
              <a:cs typeface="Georgia"/>
              <a:sym typeface="Georgia"/>
            </a:endParaRPr>
          </a:p>
          <a:p>
            <a:pPr indent="0" lvl="0" marL="0" rtl="0" algn="l">
              <a:spcBef>
                <a:spcPts val="0"/>
              </a:spcBef>
              <a:spcAft>
                <a:spcPts val="0"/>
              </a:spcAft>
              <a:buNone/>
            </a:pPr>
            <a:r>
              <a:t/>
            </a:r>
            <a:endParaRPr sz="1900"/>
          </a:p>
        </p:txBody>
      </p:sp>
      <p:pic>
        <p:nvPicPr>
          <p:cNvPr id="113" name="Google Shape;113;p17"/>
          <p:cNvPicPr preferRelativeResize="0"/>
          <p:nvPr/>
        </p:nvPicPr>
        <p:blipFill>
          <a:blip r:embed="rId3">
            <a:alphaModFix/>
          </a:blip>
          <a:stretch>
            <a:fillRect/>
          </a:stretch>
        </p:blipFill>
        <p:spPr>
          <a:xfrm>
            <a:off x="6059100" y="664300"/>
            <a:ext cx="2729050" cy="259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42875" y="149525"/>
            <a:ext cx="87600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Creating text file from the streamed data:</a:t>
            </a:r>
            <a:endParaRPr b="1" sz="1300"/>
          </a:p>
          <a:p>
            <a:pPr indent="-311150" lvl="0" marL="1371600" rtl="0" algn="l">
              <a:lnSpc>
                <a:spcPct val="115000"/>
              </a:lnSpc>
              <a:spcBef>
                <a:spcPts val="0"/>
              </a:spcBef>
              <a:spcAft>
                <a:spcPts val="0"/>
              </a:spcAft>
              <a:buSzPts val="1300"/>
              <a:buChar char="-"/>
            </a:pPr>
            <a:r>
              <a:rPr lang="en" sz="1300"/>
              <a:t>The data which the consumer will consume will be written on to a text file name ‘input.txt’ which will serve as an input for the sampling</a:t>
            </a:r>
            <a:endParaRPr sz="1600"/>
          </a:p>
        </p:txBody>
      </p:sp>
      <p:pic>
        <p:nvPicPr>
          <p:cNvPr id="119" name="Google Shape;119;p18"/>
          <p:cNvPicPr preferRelativeResize="0"/>
          <p:nvPr/>
        </p:nvPicPr>
        <p:blipFill>
          <a:blip r:embed="rId3">
            <a:alphaModFix/>
          </a:blip>
          <a:stretch>
            <a:fillRect/>
          </a:stretch>
        </p:blipFill>
        <p:spPr>
          <a:xfrm>
            <a:off x="831125" y="1048200"/>
            <a:ext cx="7343549" cy="4095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nvSpPr>
        <p:spPr>
          <a:xfrm>
            <a:off x="0" y="0"/>
            <a:ext cx="90816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Performing random sampling:</a:t>
            </a:r>
            <a:endParaRPr b="1" sz="1200"/>
          </a:p>
          <a:p>
            <a:pPr indent="-304800" lvl="0" marL="1371600" rtl="0" algn="l">
              <a:lnSpc>
                <a:spcPct val="115000"/>
              </a:lnSpc>
              <a:spcBef>
                <a:spcPts val="0"/>
              </a:spcBef>
              <a:spcAft>
                <a:spcPts val="0"/>
              </a:spcAft>
              <a:buSzPts val="1200"/>
              <a:buChar char="-"/>
            </a:pPr>
            <a:r>
              <a:rPr lang="en" sz="1200"/>
              <a:t>From the imputed text file random number of messages will be sampled. Since, in random sampling all the messages have same probability for sampled so we are taking any random message without replacement.</a:t>
            </a:r>
            <a:endParaRPr sz="1500"/>
          </a:p>
        </p:txBody>
      </p:sp>
      <p:sp>
        <p:nvSpPr>
          <p:cNvPr id="125" name="Google Shape;125;p19"/>
          <p:cNvSpPr txBox="1"/>
          <p:nvPr/>
        </p:nvSpPr>
        <p:spPr>
          <a:xfrm>
            <a:off x="0" y="743400"/>
            <a:ext cx="85893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Performing reservoir sampling:</a:t>
            </a:r>
            <a:endParaRPr b="1" sz="1200"/>
          </a:p>
          <a:p>
            <a:pPr indent="-304800" lvl="0" marL="1371600" rtl="0" algn="l">
              <a:lnSpc>
                <a:spcPct val="115000"/>
              </a:lnSpc>
              <a:spcBef>
                <a:spcPts val="0"/>
              </a:spcBef>
              <a:spcAft>
                <a:spcPts val="0"/>
              </a:spcAft>
              <a:buSzPts val="1200"/>
              <a:buChar char="-"/>
            </a:pPr>
            <a:r>
              <a:rPr lang="en" sz="1200"/>
              <a:t>Here we will be given as input a number ‘K’ which will be the number of messages we wanted to extract from the text file. In reservoir sampling the probability of each message will be K/N where N is the number of messages in the text file. Also, one thing to note is that N will be changing every time as the data is streaming continuously into the text file. That is why in this sampling all messages will not be having same probability to be sampled. In this sampling also we are sampling messages without replacement.</a:t>
            </a:r>
            <a:endParaRPr sz="1500"/>
          </a:p>
        </p:txBody>
      </p:sp>
      <p:pic>
        <p:nvPicPr>
          <p:cNvPr id="126" name="Google Shape;126;p19"/>
          <p:cNvPicPr preferRelativeResize="0"/>
          <p:nvPr/>
        </p:nvPicPr>
        <p:blipFill>
          <a:blip r:embed="rId3">
            <a:alphaModFix/>
          </a:blip>
          <a:stretch>
            <a:fillRect/>
          </a:stretch>
        </p:blipFill>
        <p:spPr>
          <a:xfrm>
            <a:off x="1548400" y="2387400"/>
            <a:ext cx="6509751" cy="274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222150" y="117875"/>
            <a:ext cx="867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Week - 1: Data Stream Generation Using Kafka</a:t>
            </a:r>
            <a:endParaRPr b="1" u="sng">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Starting Zookeeper-server</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pic>
        <p:nvPicPr>
          <p:cNvPr id="132" name="Google Shape;132;p20"/>
          <p:cNvPicPr preferRelativeResize="0"/>
          <p:nvPr/>
        </p:nvPicPr>
        <p:blipFill>
          <a:blip r:embed="rId3">
            <a:alphaModFix/>
          </a:blip>
          <a:stretch>
            <a:fillRect/>
          </a:stretch>
        </p:blipFill>
        <p:spPr>
          <a:xfrm>
            <a:off x="754525" y="949175"/>
            <a:ext cx="7613646" cy="404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1946700" y="137425"/>
            <a:ext cx="525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Starting Kafka-server</a:t>
            </a:r>
            <a:endParaRPr>
              <a:latin typeface="Lato"/>
              <a:ea typeface="Lato"/>
              <a:cs typeface="Lato"/>
              <a:sym typeface="Lato"/>
            </a:endParaRPr>
          </a:p>
        </p:txBody>
      </p:sp>
      <p:pic>
        <p:nvPicPr>
          <p:cNvPr id="138" name="Google Shape;138;p21"/>
          <p:cNvPicPr preferRelativeResize="0"/>
          <p:nvPr/>
        </p:nvPicPr>
        <p:blipFill>
          <a:blip r:embed="rId3">
            <a:alphaModFix/>
          </a:blip>
          <a:stretch>
            <a:fillRect/>
          </a:stretch>
        </p:blipFill>
        <p:spPr>
          <a:xfrm>
            <a:off x="1005475" y="679300"/>
            <a:ext cx="7133058" cy="4301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