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1" r:id="rId9"/>
    <p:sldId id="268" r:id="rId10"/>
    <p:sldId id="269" r:id="rId11"/>
    <p:sldId id="270"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Data Acquisition and Preparation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Exploratory Data Analysis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Clustering neighborhoods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Data Acquisition and Preparation</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Exploratory Data Analysis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Clustering neighborhoods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2"/>
          <a:srcRect/>
          <a:stretch/>
        </p:blipFill>
        <p:spPr>
          <a:xfrm>
            <a:off x="0" y="10"/>
            <a:ext cx="1219200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2000" kern="1400" spc="-50"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Coursera Capstone – The battle of Neighborhoods</a:t>
            </a:r>
            <a:endParaRPr lang="en-US" sz="3200" dirty="0">
              <a:solidFill>
                <a:schemeClr val="tx1"/>
              </a:solidFill>
              <a:latin typeface="MS Mincho" panose="02020609040205080304" pitchFamily="49" charset="-128"/>
              <a:ea typeface="MS Mincho" panose="02020609040205080304" pitchFamily="49" charset="-128"/>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10000"/>
          </a:bodyPr>
          <a:lstStyle/>
          <a:p>
            <a:pPr>
              <a:spcAft>
                <a:spcPts val="600"/>
              </a:spcAft>
            </a:pPr>
            <a:r>
              <a:rPr lang="en-US" sz="1600" dirty="0">
                <a:solidFill>
                  <a:schemeClr val="tx1"/>
                </a:solidFill>
                <a:latin typeface="MS Mincho" panose="02020609040205080304" pitchFamily="49" charset="-128"/>
                <a:ea typeface="MS Mincho" panose="02020609040205080304" pitchFamily="49" charset="-128"/>
              </a:rPr>
              <a:t>Recommending a neighborhood for a new café shop in Toronto, Canada</a:t>
            </a:r>
            <a:endParaRPr lang="en-US" sz="16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5B09-62FE-4760-ADD2-18AE3DF1DB6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5F4A9AE-FBFA-49BF-9282-2877676F95FF}"/>
              </a:ext>
            </a:extLst>
          </p:cNvPr>
          <p:cNvSpPr>
            <a:spLocks noGrp="1"/>
          </p:cNvSpPr>
          <p:nvPr>
            <p:ph idx="1"/>
          </p:nvPr>
        </p:nvSpPr>
        <p:spPr/>
        <p:txBody>
          <a:bodyPr/>
          <a:lstStyle/>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this project we were able to use location data to visualize and analyze the neighborhoods of Toronto city, and segment and cluster these neighborhoods according to the existence and popularity of café shops.</a:t>
            </a:r>
          </a:p>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One main limitation of this project could be that we considered only a single factor for segmenting neighborhoods to find the most suitable ones for opening a new café shop which is the existence and frequency of café shops! However, to achieve a solid result, many other factors could be put in consideration when looking for the optimal location such as population density, average income of residents, taxes and rent costs for every neighborhood. Future research and projects could take into considerations all of these factors and possible other factors to reach better results.</a:t>
            </a:r>
          </a:p>
          <a:p>
            <a:pPr marL="0" indent="0">
              <a:buNone/>
            </a:pPr>
            <a:endParaRPr lang="en-US" dirty="0"/>
          </a:p>
        </p:txBody>
      </p:sp>
    </p:spTree>
    <p:extLst>
      <p:ext uri="{BB962C8B-B14F-4D97-AF65-F5344CB8AC3E}">
        <p14:creationId xmlns:p14="http://schemas.microsoft.com/office/powerpoint/2010/main" val="372498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64B7-721F-4366-90A6-3BAC0FB52E8C}"/>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6C1E29BE-9D34-432B-9431-0129F0178807}"/>
              </a:ext>
            </a:extLst>
          </p:cNvPr>
          <p:cNvPicPr>
            <a:picLocks noGrp="1" noChangeAspect="1"/>
          </p:cNvPicPr>
          <p:nvPr>
            <p:ph idx="1"/>
          </p:nvPr>
        </p:nvPicPr>
        <p:blipFill>
          <a:blip r:embed="rId2"/>
          <a:stretch>
            <a:fillRect/>
          </a:stretch>
        </p:blipFill>
        <p:spPr>
          <a:xfrm>
            <a:off x="2762250" y="2280444"/>
            <a:ext cx="6667500" cy="3495675"/>
          </a:xfrm>
        </p:spPr>
      </p:pic>
    </p:spTree>
    <p:extLst>
      <p:ext uri="{BB962C8B-B14F-4D97-AF65-F5344CB8AC3E}">
        <p14:creationId xmlns:p14="http://schemas.microsoft.com/office/powerpoint/2010/main" val="392381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F22B-D537-4FFF-915E-02FB5B3BD742}"/>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A75F4E37-108F-4C89-8FC9-BA8E1F1DA320}"/>
              </a:ext>
            </a:extLst>
          </p:cNvPr>
          <p:cNvSpPr>
            <a:spLocks noGrp="1"/>
          </p:cNvSpPr>
          <p:nvPr>
            <p:ph idx="1"/>
          </p:nvPr>
        </p:nvSpPr>
        <p:spPr/>
        <p:txBody>
          <a:bodyPr/>
          <a:lstStyle/>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project is a hypothesis for an entrepreneur who would like to open a new business (a Café shop) in the capital city of Canada, Toronto, and would like to search for a suitable neighborhood for such kind of business.</a:t>
            </a:r>
          </a:p>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entrepreneur would like to avoid strong competition as he/she is new to the business by targeting a neighborhood with no or little number of Café shops!</a:t>
            </a:r>
          </a:p>
          <a:p>
            <a:endParaRPr lang="en-US" dirty="0"/>
          </a:p>
        </p:txBody>
      </p:sp>
    </p:spTree>
    <p:extLst>
      <p:ext uri="{BB962C8B-B14F-4D97-AF65-F5344CB8AC3E}">
        <p14:creationId xmlns:p14="http://schemas.microsoft.com/office/powerpoint/2010/main" val="50568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390E-E0F4-4DEF-BC8D-347D9BD0208F}"/>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3D28204E-D862-4490-B0CF-88C538F40EB7}"/>
              </a:ext>
            </a:extLst>
          </p:cNvPr>
          <p:cNvSpPr>
            <a:spLocks noGrp="1"/>
          </p:cNvSpPr>
          <p:nvPr>
            <p:ph idx="1"/>
          </p:nvPr>
        </p:nvSpPr>
        <p:spPr/>
        <p:txBody>
          <a:bodyPr/>
          <a:lstStyle/>
          <a:p>
            <a:pPr marL="342900" lvl="0" indent="-342900" algn="l" rtl="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Scrapping the following Wikipedia page to get needed information about different neighborhoods of Toronto:</a:t>
            </a:r>
          </a:p>
          <a:p>
            <a:pPr marL="457200" algn="l" rtl="0">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https://en.wikipedia.org/wiki/List_of_postal_codes_of_Canada:_M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CE216D46-8425-4138-84D6-617D2E98943C}"/>
              </a:ext>
            </a:extLst>
          </p:cNvPr>
          <p:cNvPicPr>
            <a:picLocks noChangeAspect="1"/>
          </p:cNvPicPr>
          <p:nvPr/>
        </p:nvPicPr>
        <p:blipFill>
          <a:blip r:embed="rId3"/>
          <a:stretch>
            <a:fillRect/>
          </a:stretch>
        </p:blipFill>
        <p:spPr>
          <a:xfrm>
            <a:off x="2398079" y="3699546"/>
            <a:ext cx="6785053" cy="2253198"/>
          </a:xfrm>
          <a:prstGeom prst="rect">
            <a:avLst/>
          </a:prstGeom>
        </p:spPr>
      </p:pic>
    </p:spTree>
    <p:extLst>
      <p:ext uri="{BB962C8B-B14F-4D97-AF65-F5344CB8AC3E}">
        <p14:creationId xmlns:p14="http://schemas.microsoft.com/office/powerpoint/2010/main" val="41407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9B77-45C2-48CF-A0DF-7B287686A719}"/>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969E496F-47CE-4514-8CA9-07EA08293C4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Using Foursquare API to get more info about venues of each neighborhood in Toronto such as name, location and categories</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008F7255-ECCE-4FCC-89DB-78159B835195}"/>
              </a:ext>
            </a:extLst>
          </p:cNvPr>
          <p:cNvPicPr>
            <a:picLocks noChangeAspect="1"/>
          </p:cNvPicPr>
          <p:nvPr/>
        </p:nvPicPr>
        <p:blipFill>
          <a:blip r:embed="rId2"/>
          <a:stretch>
            <a:fillRect/>
          </a:stretch>
        </p:blipFill>
        <p:spPr>
          <a:xfrm>
            <a:off x="4211273" y="2713837"/>
            <a:ext cx="4915949" cy="3277300"/>
          </a:xfrm>
          <a:prstGeom prst="rect">
            <a:avLst/>
          </a:prstGeom>
        </p:spPr>
      </p:pic>
    </p:spTree>
    <p:extLst>
      <p:ext uri="{BB962C8B-B14F-4D97-AF65-F5344CB8AC3E}">
        <p14:creationId xmlns:p14="http://schemas.microsoft.com/office/powerpoint/2010/main" val="372251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Methodology</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50911042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8271-6BDF-415A-A546-2E118558A69F}"/>
              </a:ext>
            </a:extLst>
          </p:cNvPr>
          <p:cNvSpPr>
            <a:spLocks noGrp="1"/>
          </p:cNvSpPr>
          <p:nvPr>
            <p:ph type="title"/>
          </p:nvPr>
        </p:nvSpPr>
        <p:spPr/>
        <p:txBody>
          <a:bodyPr/>
          <a:lstStyle/>
          <a:p>
            <a:r>
              <a:rPr lang="en-US" dirty="0"/>
              <a:t>Data Acquisition and Preparation</a:t>
            </a:r>
          </a:p>
        </p:txBody>
      </p:sp>
      <p:sp>
        <p:nvSpPr>
          <p:cNvPr id="3" name="Content Placeholder 2">
            <a:extLst>
              <a:ext uri="{FF2B5EF4-FFF2-40B4-BE49-F238E27FC236}">
                <a16:creationId xmlns:a16="http://schemas.microsoft.com/office/drawing/2014/main" id="{2FE4314C-D90B-4812-9D7B-F32371D485BC}"/>
              </a:ext>
            </a:extLst>
          </p:cNvPr>
          <p:cNvSpPr>
            <a:spLocks noGrp="1"/>
          </p:cNvSpPr>
          <p:nvPr>
            <p:ph idx="1"/>
          </p:nvPr>
        </p:nvSpPr>
        <p:spPr/>
        <p:txBody>
          <a:bodyPr/>
          <a:lstStyle/>
          <a:p>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Scrapping Wikipedia webpage to get needed information about Toronto neighborhoods</a:t>
            </a:r>
          </a:p>
          <a:p>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Getting neighborhoods' coordinates</a:t>
            </a:r>
          </a:p>
          <a:p>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Using Foursquare API to get location data</a:t>
            </a:r>
          </a:p>
          <a:p>
            <a:pPr marL="0" indent="0">
              <a:buNone/>
            </a:pPr>
            <a:endParaRPr lang="en-US" dirty="0"/>
          </a:p>
        </p:txBody>
      </p:sp>
      <p:pic>
        <p:nvPicPr>
          <p:cNvPr id="4" name="Picture 3">
            <a:extLst>
              <a:ext uri="{FF2B5EF4-FFF2-40B4-BE49-F238E27FC236}">
                <a16:creationId xmlns:a16="http://schemas.microsoft.com/office/drawing/2014/main" id="{B4FE0B68-4581-4267-9555-30DCC3C51766}"/>
              </a:ext>
            </a:extLst>
          </p:cNvPr>
          <p:cNvPicPr/>
          <p:nvPr/>
        </p:nvPicPr>
        <p:blipFill>
          <a:blip r:embed="rId2"/>
          <a:stretch>
            <a:fillRect/>
          </a:stretch>
        </p:blipFill>
        <p:spPr>
          <a:xfrm>
            <a:off x="1403542" y="3095811"/>
            <a:ext cx="5274310" cy="17233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590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5B24-4205-468D-AD45-2C76C82E4A2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7A539F76-1EE0-43D6-8DA1-285DD39BDBCD}"/>
              </a:ext>
            </a:extLst>
          </p:cNvPr>
          <p:cNvSpPr>
            <a:spLocks noGrp="1"/>
          </p:cNvSpPr>
          <p:nvPr>
            <p:ph idx="1"/>
          </p:nvPr>
        </p:nvSpPr>
        <p:spPr>
          <a:xfrm>
            <a:off x="1066800" y="2103120"/>
            <a:ext cx="10058400" cy="3265834"/>
          </a:xfrm>
        </p:spPr>
        <p:txBody>
          <a:bodyPr>
            <a:normAutofit/>
          </a:bodyPr>
          <a:lstStyle/>
          <a:p>
            <a:r>
              <a:rPr lang="en-US" sz="1800" b="1" dirty="0">
                <a:solidFill>
                  <a:srgbClr val="1F3763"/>
                </a:solidFill>
                <a:latin typeface="Calibri Light" panose="020F0302020204030204" pitchFamily="34" charset="0"/>
                <a:cs typeface="Times New Roman" panose="02020603050405020304" pitchFamily="18" charset="0"/>
              </a:rPr>
              <a:t>Visualizing Toronto and its neighborhoods</a:t>
            </a:r>
          </a:p>
          <a:p>
            <a:r>
              <a:rPr lang="en-US" sz="1800" b="1" dirty="0">
                <a:solidFill>
                  <a:srgbClr val="1F3763"/>
                </a:solidFill>
                <a:latin typeface="Calibri Light" panose="020F0302020204030204" pitchFamily="34" charset="0"/>
                <a:cs typeface="Times New Roman" panose="02020603050405020304" pitchFamily="18" charset="0"/>
              </a:rPr>
              <a:t>Creating a data-frame with pandas one hot </a:t>
            </a:r>
          </a:p>
          <a:p>
            <a:pPr marL="0" indent="0">
              <a:buNone/>
            </a:pPr>
            <a:r>
              <a:rPr lang="en-US" sz="1800" b="1" dirty="0">
                <a:solidFill>
                  <a:srgbClr val="1F3763"/>
                </a:solidFill>
                <a:latin typeface="Calibri Light" panose="020F0302020204030204" pitchFamily="34" charset="0"/>
                <a:cs typeface="Times New Roman" panose="02020603050405020304" pitchFamily="18" charset="0"/>
              </a:rPr>
              <a:t>    encoding for the venue categories</a:t>
            </a:r>
          </a:p>
          <a:p>
            <a:r>
              <a:rPr lang="en-US" sz="1800" b="1" dirty="0">
                <a:solidFill>
                  <a:srgbClr val="1F3763"/>
                </a:solidFill>
                <a:latin typeface="Calibri Light" panose="020F0302020204030204" pitchFamily="34" charset="0"/>
                <a:cs typeface="Times New Roman" panose="02020603050405020304" pitchFamily="18" charset="0"/>
              </a:rPr>
              <a:t>Calculating the mean of the frequency for every category</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736F1001-F9F9-41F3-A73A-29E90DAE1FFD}"/>
              </a:ext>
            </a:extLst>
          </p:cNvPr>
          <p:cNvPicPr/>
          <p:nvPr/>
        </p:nvPicPr>
        <p:blipFill>
          <a:blip r:embed="rId2"/>
          <a:stretch>
            <a:fillRect/>
          </a:stretch>
        </p:blipFill>
        <p:spPr>
          <a:xfrm>
            <a:off x="6663656" y="2103120"/>
            <a:ext cx="4201486" cy="2304439"/>
          </a:xfrm>
          <a:prstGeom prst="rect">
            <a:avLst/>
          </a:prstGeom>
        </p:spPr>
      </p:pic>
    </p:spTree>
    <p:extLst>
      <p:ext uri="{BB962C8B-B14F-4D97-AF65-F5344CB8AC3E}">
        <p14:creationId xmlns:p14="http://schemas.microsoft.com/office/powerpoint/2010/main" val="124490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64B5-5F30-4D7F-8F9C-E783CE60E71B}"/>
              </a:ext>
            </a:extLst>
          </p:cNvPr>
          <p:cNvSpPr>
            <a:spLocks noGrp="1"/>
          </p:cNvSpPr>
          <p:nvPr>
            <p:ph type="title"/>
          </p:nvPr>
        </p:nvSpPr>
        <p:spPr/>
        <p:txBody>
          <a:bodyPr/>
          <a:lstStyle/>
          <a:p>
            <a:r>
              <a:rPr lang="en-US" dirty="0"/>
              <a:t>Clustering Neighborhoods</a:t>
            </a:r>
          </a:p>
        </p:txBody>
      </p:sp>
      <p:sp>
        <p:nvSpPr>
          <p:cNvPr id="3" name="Content Placeholder 2">
            <a:extLst>
              <a:ext uri="{FF2B5EF4-FFF2-40B4-BE49-F238E27FC236}">
                <a16:creationId xmlns:a16="http://schemas.microsoft.com/office/drawing/2014/main" id="{16AE7FA4-51EC-4374-A447-192ECDBD177B}"/>
              </a:ext>
            </a:extLst>
          </p:cNvPr>
          <p:cNvSpPr>
            <a:spLocks noGrp="1"/>
          </p:cNvSpPr>
          <p:nvPr>
            <p:ph sz="half" idx="1"/>
          </p:nvPr>
        </p:nvSpPr>
        <p:spPr/>
        <p:txBody>
          <a:bodyPr/>
          <a:lstStyle/>
          <a:p>
            <a:r>
              <a:rPr lang="en-US" sz="1800" b="1"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DBScan</a:t>
            </a: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Clustering</a:t>
            </a:r>
          </a:p>
          <a:p>
            <a:pPr marL="0" indent="0">
              <a:buNone/>
            </a:pPr>
            <a:endParaRPr lang="en-US" dirty="0"/>
          </a:p>
        </p:txBody>
      </p:sp>
      <p:sp>
        <p:nvSpPr>
          <p:cNvPr id="4" name="Content Placeholder 3">
            <a:extLst>
              <a:ext uri="{FF2B5EF4-FFF2-40B4-BE49-F238E27FC236}">
                <a16:creationId xmlns:a16="http://schemas.microsoft.com/office/drawing/2014/main" id="{6FD4399D-6039-4B3A-B8F5-0C88CF510367}"/>
              </a:ext>
            </a:extLst>
          </p:cNvPr>
          <p:cNvSpPr>
            <a:spLocks noGrp="1"/>
          </p:cNvSpPr>
          <p:nvPr>
            <p:ph sz="half" idx="2"/>
          </p:nvPr>
        </p:nvSpPr>
        <p:spPr/>
        <p:txBody>
          <a:bodyPr/>
          <a:lstStyle/>
          <a:p>
            <a:r>
              <a:rPr lang="en-US" sz="1800" b="1"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KMean</a:t>
            </a: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clustering</a:t>
            </a:r>
          </a:p>
          <a:p>
            <a:pPr marL="0" indent="0">
              <a:buNone/>
            </a:pPr>
            <a:endParaRPr lang="en-US" dirty="0"/>
          </a:p>
        </p:txBody>
      </p:sp>
      <p:pic>
        <p:nvPicPr>
          <p:cNvPr id="5" name="Picture 4">
            <a:extLst>
              <a:ext uri="{FF2B5EF4-FFF2-40B4-BE49-F238E27FC236}">
                <a16:creationId xmlns:a16="http://schemas.microsoft.com/office/drawing/2014/main" id="{34A613EE-632C-4B12-AAFB-700B965C5CA7}"/>
              </a:ext>
            </a:extLst>
          </p:cNvPr>
          <p:cNvPicPr/>
          <p:nvPr/>
        </p:nvPicPr>
        <p:blipFill>
          <a:blip r:embed="rId2"/>
          <a:stretch>
            <a:fillRect/>
          </a:stretch>
        </p:blipFill>
        <p:spPr>
          <a:xfrm>
            <a:off x="1316984" y="2570418"/>
            <a:ext cx="3817078" cy="2941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85914BE1-D923-4A94-AA69-BB2D38CF3EE2}"/>
              </a:ext>
            </a:extLst>
          </p:cNvPr>
          <p:cNvPicPr/>
          <p:nvPr/>
        </p:nvPicPr>
        <p:blipFill>
          <a:blip r:embed="rId3"/>
          <a:stretch>
            <a:fillRect/>
          </a:stretch>
        </p:blipFill>
        <p:spPr>
          <a:xfrm>
            <a:off x="6640830" y="2570418"/>
            <a:ext cx="4305300" cy="2941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442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E9BE-88B0-483E-8C7B-BC5439B1D7D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FE9B11D-1C75-4619-8CFA-6365156779EE}"/>
              </a:ext>
            </a:extLst>
          </p:cNvPr>
          <p:cNvSpPr>
            <a:spLocks noGrp="1"/>
          </p:cNvSpPr>
          <p:nvPr>
            <p:ph idx="1"/>
          </p:nvPr>
        </p:nvSpPr>
        <p:spPr>
          <a:xfrm>
            <a:off x="1066800" y="2103120"/>
            <a:ext cx="4821442" cy="3849624"/>
          </a:xfrm>
        </p:spPr>
        <p:txBody>
          <a:bodyPr/>
          <a:lstStyle/>
          <a:p>
            <a:pPr marL="0" indent="0" algn="l" rtl="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The clustering output of both used clustering algorithms shows that we can cluster Toronto neighborhoods into 3 distinct clusters in terms of the number of available café shops in every neighborhood. The clusters are the following:</a:t>
            </a:r>
          </a:p>
          <a:p>
            <a:pPr marL="342900" indent="-342900" algn="l" rtl="0">
              <a:lnSpc>
                <a:spcPct val="107000"/>
              </a:lnSpc>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Arial" panose="020B0604020202020204" pitchFamily="34" charset="0"/>
              </a:rPr>
              <a:t>Cluster 0: Neighborhoods with little or no café shops</a:t>
            </a:r>
          </a:p>
          <a:p>
            <a:pPr marL="342900" lvl="0" indent="-342900" algn="l" rtl="0">
              <a:lnSpc>
                <a:spcPct val="107000"/>
              </a:lnSpc>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Arial" panose="020B0604020202020204" pitchFamily="34" charset="0"/>
              </a:rPr>
              <a:t>Cluster 1: Neighborhoods with high number of café shops</a:t>
            </a:r>
          </a:p>
          <a:p>
            <a:pPr marL="342900" lvl="0" indent="-342900" algn="l" rtl="0">
              <a:lnSpc>
                <a:spcPct val="107000"/>
              </a:lnSpc>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Arial" panose="020B0604020202020204" pitchFamily="34" charset="0"/>
              </a:rPr>
              <a:t>Cluster 2: Neighborhoods with some café shops</a:t>
            </a:r>
          </a:p>
          <a:p>
            <a:pPr marL="0" lvl="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348000E3-3535-42F1-BA11-B57228DA3DE9}"/>
              </a:ext>
            </a:extLst>
          </p:cNvPr>
          <p:cNvPicPr>
            <a:picLocks noChangeAspect="1"/>
          </p:cNvPicPr>
          <p:nvPr/>
        </p:nvPicPr>
        <p:blipFill rotWithShape="1">
          <a:blip r:embed="rId2"/>
          <a:srcRect l="1137" t="2254" b="1086"/>
          <a:stretch/>
        </p:blipFill>
        <p:spPr>
          <a:xfrm>
            <a:off x="5947794" y="2172749"/>
            <a:ext cx="5177406" cy="2986480"/>
          </a:xfrm>
          <a:prstGeom prst="rect">
            <a:avLst/>
          </a:prstGeom>
        </p:spPr>
      </p:pic>
    </p:spTree>
    <p:extLst>
      <p:ext uri="{BB962C8B-B14F-4D97-AF65-F5344CB8AC3E}">
        <p14:creationId xmlns:p14="http://schemas.microsoft.com/office/powerpoint/2010/main" val="404079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{B0C7526C-AD3F-4746-93C4-BED8CD8F02FB}tf78438558_win32</Template>
  <TotalTime>64</TotalTime>
  <Words>440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Mincho</vt:lpstr>
      <vt:lpstr>Calibri</vt:lpstr>
      <vt:lpstr>Calibri Light</vt:lpstr>
      <vt:lpstr>Century Gothic</vt:lpstr>
      <vt:lpstr>Garamond</vt:lpstr>
      <vt:lpstr>SavonVTI</vt:lpstr>
      <vt:lpstr>Coursera Capstone – The battle of Neighborhoods</vt:lpstr>
      <vt:lpstr>Problem Description</vt:lpstr>
      <vt:lpstr>Data Acquisition and Cleaning</vt:lpstr>
      <vt:lpstr>Data Acquisition and Cleaning</vt:lpstr>
      <vt:lpstr>Methodology</vt:lpstr>
      <vt:lpstr>Data Acquisition and Preparation</vt:lpstr>
      <vt:lpstr>Exploratory Data Analysis</vt:lpstr>
      <vt:lpstr>Clustering Neighborhoods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 The battle of Neighborhoods</dc:title>
  <dc:creator>User</dc:creator>
  <cp:lastModifiedBy>User</cp:lastModifiedBy>
  <cp:revision>6</cp:revision>
  <dcterms:created xsi:type="dcterms:W3CDTF">2020-08-19T10:08:55Z</dcterms:created>
  <dcterms:modified xsi:type="dcterms:W3CDTF">2020-08-19T11:12:56Z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