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34" r:id="rId7"/>
    <p:sldId id="261" r:id="rId8"/>
    <p:sldId id="271" r:id="rId9"/>
    <p:sldId id="350" r:id="rId10"/>
    <p:sldId id="321" r:id="rId11"/>
    <p:sldId id="305" r:id="rId12"/>
    <p:sldId id="307" r:id="rId13"/>
    <p:sldId id="308" r:id="rId14"/>
    <p:sldId id="309" r:id="rId15"/>
    <p:sldId id="290" r:id="rId16"/>
    <p:sldId id="382" r:id="rId17"/>
    <p:sldId id="326" r:id="rId18"/>
    <p:sldId id="287" r:id="rId19"/>
    <p:sldId id="385" r:id="rId20"/>
    <p:sldId id="386" r:id="rId21"/>
    <p:sldId id="387" r:id="rId22"/>
    <p:sldId id="300" r:id="rId23"/>
    <p:sldId id="276" r:id="rId24"/>
    <p:sldId id="325" r:id="rId25"/>
    <p:sldId id="275" r:id="rId26"/>
    <p:sldId id="327" r:id="rId27"/>
    <p:sldId id="277" r:id="rId28"/>
    <p:sldId id="383" r:id="rId29"/>
    <p:sldId id="297" r:id="rId30"/>
    <p:sldId id="298" r:id="rId31"/>
    <p:sldId id="302" r:id="rId32"/>
    <p:sldId id="303" r:id="rId33"/>
    <p:sldId id="304" r:id="rId34"/>
    <p:sldId id="379" r:id="rId35"/>
    <p:sldId id="384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4CC2F1"/>
    <a:srgbClr val="EFEFEF"/>
    <a:srgbClr val="E2E2E2"/>
    <a:srgbClr val="FFFFFF"/>
    <a:srgbClr val="E7E7E7"/>
    <a:srgbClr val="A2DFF8"/>
    <a:srgbClr val="9D9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5226" autoAdjust="0"/>
  </p:normalViewPr>
  <p:slideViewPr>
    <p:cSldViewPr snapToGrid="0">
      <p:cViewPr varScale="1">
        <p:scale>
          <a:sx n="89" d="100"/>
          <a:sy n="89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7F46C-0F89-4430-A2C7-85BCC8C4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CF3C60-2EB3-45B1-9A4F-D636A2A76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FC673-9E37-48BA-BBC5-6C17126A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EA551-832F-4FB2-AB3A-A3D3A189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3AD895-9B9B-41E5-9635-D14ABF12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6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4561-A04A-49A7-9B44-EB175ABC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456A89-100E-492A-AB6D-A5FA08A3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CE7B87-4EE5-4E2D-9F84-51417872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D9436A-805B-4BF3-AA6D-FB83EF92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CB390C-1494-4907-9990-A3F0DE65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1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5C1DBC-AC83-4681-A888-0ECF56771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0D5F84-A227-494C-97E3-4A621D01C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E2B84-DC9B-4409-B005-AF5187A8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3A11B7-7D9D-4DF2-B18E-1075B41E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5AEFA-F8CA-4946-B67F-C3D0C6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4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39729-27CD-465F-80D8-05CC4C4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36AFA-16EC-4921-B1D6-2E8704ED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C3AA31-BE85-4B33-A932-36F6413D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84D72-37EE-42A0-8CA9-5A55BC2A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228E4D-0E00-48A6-B62B-2BE71B3A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7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AD-7F19-4D13-A1A3-C486C7C1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F53D2-24E3-4D5A-81FF-DCDD0F7A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B6E52-20D7-45C4-B80E-F089CDAA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07B1D-25AF-493B-A2AB-A2679137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37316F-76A4-44C7-95F2-EC836BB4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59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983CA-3C3D-4A32-B39A-0076EBBE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AEB47-1D06-4703-A52D-F52891CFF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4B734C-F8A8-434C-A93A-4007431DE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E88B1-A7E9-4857-98F9-E53E056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3821BF-F0B7-4DBD-B0CD-F11CBF8C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68189-D9D5-46D6-BE0D-F78361E5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9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9E081-D88C-41AE-A21A-D1334F06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3A8F3-38D2-4DE6-BC6C-FD2C7D3B0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E6F61F-E52F-452D-8246-0C6535554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FA8A80-0E15-4D25-8BAC-88FD94793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309A3C-B29D-4D89-BD77-FE45FD19D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B4930E-FAF4-49E4-89A5-9E89E6AE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98D38B-493F-480F-ABD6-6764CBB6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E79DEA-A992-438D-A47E-0E6EB545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25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781AE-FEDC-47FC-BFFE-AEBABF9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9CA337-1B87-46C2-B49E-59412A0D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096AFD-F7FC-4D82-80F5-F7D14971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F4FD8D-72B6-41D0-B5FF-27135091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533966-618D-48FC-9992-8FEA19FF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5DAB35-3ECD-4FCB-9BE1-B04D2496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90F53A-18C2-401A-8EBD-5562FEC1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53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445FD-6273-4CB9-AB58-0328DB26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FE80C-F892-4309-AA53-E64036EB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63919A-ACB4-4B74-80A2-FED06AF2A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1CA9F2-09E4-47E6-ACB4-30005A89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A747A5-A706-482F-8F89-51468CC0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710B4-A89F-43E1-9E28-91A59A7D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0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3F0FE-E777-4EB9-BB5B-667BA864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FA0296-567A-4D5D-B504-6696FD050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3BE85-B807-42EA-A48B-EBBDA86C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1915F1-EE63-4758-A57A-7938F78D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2D347-9D67-41B6-B786-CD57190D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C7C653-CB85-4619-AFC5-2D4BEBE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50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60EF28-D5BE-40D7-BCF5-6008FEC4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AEFF65-213A-4462-8546-334D1BF2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2038C-3F2B-48EB-A703-5DD3A366C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E8391-75CB-40D2-A2D6-4E2FD1E411A0}" type="datetimeFigureOut">
              <a:rPr lang="de-DE" smtClean="0"/>
              <a:t>20.10.2023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BEE06B-62D2-4425-90B0-4AD1B83A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4F4F7-5A19-4503-9D29-BDA041FF3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32E3-6DA2-4C02-9667-6F34CD663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40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3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3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908776CB-C262-4C90-8BEC-72C422E8B8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5557" y="6219676"/>
            <a:ext cx="2532007" cy="52159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3DD6B7-BE90-48FE-B8E8-AF49BF7798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09892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622BDEF4-95A7-4878-AA48-707734A354EF}"/>
              </a:ext>
            </a:extLst>
          </p:cNvPr>
          <p:cNvSpPr/>
          <p:nvPr/>
        </p:nvSpPr>
        <p:spPr>
          <a:xfrm>
            <a:off x="662887" y="759072"/>
            <a:ext cx="10048673" cy="28009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        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572133-7FC5-454C-B991-EA6AC29488DA}"/>
              </a:ext>
            </a:extLst>
          </p:cNvPr>
          <p:cNvSpPr/>
          <p:nvPr/>
        </p:nvSpPr>
        <p:spPr>
          <a:xfrm>
            <a:off x="910544" y="24757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575756"/>
                </a:solidFill>
              </a:rPr>
              <a:t>SIHOT ist die Hotel Management Software, die alle Prozesse eines Hotels abdeckt und maßgeschneiderte Lösungen bietet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33BF6600-F240-4EB1-9210-7263C1329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44" y="1755839"/>
            <a:ext cx="6630493" cy="647839"/>
          </a:xfrm>
        </p:spPr>
        <p:txBody>
          <a:bodyPr>
            <a:noAutofit/>
          </a:bodyPr>
          <a:lstStyle/>
          <a:p>
            <a:pPr algn="l"/>
            <a:r>
              <a:rPr lang="de-DE" sz="50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JEDES HOTEL IST </a:t>
            </a:r>
            <a:br>
              <a:rPr lang="de-DE" sz="50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rPr>
            </a:br>
            <a:r>
              <a:rPr lang="de-DE" sz="50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EINZIGARTIG</a:t>
            </a:r>
          </a:p>
        </p:txBody>
      </p:sp>
    </p:spTree>
    <p:extLst>
      <p:ext uri="{BB962C8B-B14F-4D97-AF65-F5344CB8AC3E}">
        <p14:creationId xmlns:p14="http://schemas.microsoft.com/office/powerpoint/2010/main" val="381480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4F5490FA-875A-4343-B54A-CC0C354626B0}"/>
              </a:ext>
            </a:extLst>
          </p:cNvPr>
          <p:cNvSpPr txBox="1"/>
          <p:nvPr/>
        </p:nvSpPr>
        <p:spPr>
          <a:xfrm>
            <a:off x="243191" y="1546697"/>
            <a:ext cx="395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VON HOTELIER ZU HOTELIER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2C6105-D20B-4E9F-91E4-42126E63896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2791" y="1220819"/>
            <a:ext cx="7529209" cy="441635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F2BFB98-E7BA-4DAD-9D0E-2003B76DCE89}"/>
              </a:ext>
            </a:extLst>
          </p:cNvPr>
          <p:cNvCxnSpPr>
            <a:cxnSpLocks/>
          </p:cNvCxnSpPr>
          <p:nvPr/>
        </p:nvCxnSpPr>
        <p:spPr>
          <a:xfrm>
            <a:off x="338683" y="1980363"/>
            <a:ext cx="3444752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8226150A-8BD2-45F2-BE35-11EB764983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B9859E1-D66D-4368-9DC4-848A14652BA0}"/>
              </a:ext>
            </a:extLst>
          </p:cNvPr>
          <p:cNvSpPr txBox="1"/>
          <p:nvPr/>
        </p:nvSpPr>
        <p:spPr>
          <a:xfrm>
            <a:off x="243191" y="2324510"/>
            <a:ext cx="3715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Einzigartiger Kundensupport in der Branche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Lokal, 24 Stunden, 7 Tage die Woche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4-sprachiger Support: Deutsch, Englisch, Spanisch, Portugiesisch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Von Hotelier zu Hotelier: Unser Team stammt aus der Hotelindustrie und erkennt Ihr Anliegen schnell</a:t>
            </a:r>
          </a:p>
        </p:txBody>
      </p:sp>
    </p:spTree>
    <p:extLst>
      <p:ext uri="{BB962C8B-B14F-4D97-AF65-F5344CB8AC3E}">
        <p14:creationId xmlns:p14="http://schemas.microsoft.com/office/powerpoint/2010/main" val="12368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4F5490FA-875A-4343-B54A-CC0C354626B0}"/>
              </a:ext>
            </a:extLst>
          </p:cNvPr>
          <p:cNvSpPr txBox="1"/>
          <p:nvPr/>
        </p:nvSpPr>
        <p:spPr>
          <a:xfrm>
            <a:off x="7772400" y="1546697"/>
            <a:ext cx="395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MEHR ALS NUR EIN PMS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2C6105-D20B-4E9F-91E4-42126E6389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20820"/>
            <a:ext cx="7529209" cy="4416358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811C535-08B5-428D-8D1E-8E449700D153}"/>
              </a:ext>
            </a:extLst>
          </p:cNvPr>
          <p:cNvCxnSpPr>
            <a:cxnSpLocks/>
          </p:cNvCxnSpPr>
          <p:nvPr/>
        </p:nvCxnSpPr>
        <p:spPr>
          <a:xfrm>
            <a:off x="7871997" y="1980363"/>
            <a:ext cx="2958190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21A9BC3E-E582-43E3-8E93-97B56E23265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4AED57D-3A02-4DF7-8966-064465EED150}"/>
              </a:ext>
            </a:extLst>
          </p:cNvPr>
          <p:cNvSpPr txBox="1"/>
          <p:nvPr/>
        </p:nvSpPr>
        <p:spPr>
          <a:xfrm>
            <a:off x="7772400" y="2324510"/>
            <a:ext cx="3715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SIHOT wächst mit Ihnen und Ihrem Haus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Module können beliebig hinzugefügt werden wenn sie benötigt werden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SIHOT passt sich Ihrem Geschäftsmodell individuell an</a:t>
            </a:r>
          </a:p>
        </p:txBody>
      </p:sp>
    </p:spTree>
    <p:extLst>
      <p:ext uri="{BB962C8B-B14F-4D97-AF65-F5344CB8AC3E}">
        <p14:creationId xmlns:p14="http://schemas.microsoft.com/office/powerpoint/2010/main" val="65457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5F66E6A-2227-4C8C-8AB3-E4633DCD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"/>
            <a:ext cx="12192002" cy="685799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2E4E5F-A553-46E5-AE75-3276E46506FE}"/>
              </a:ext>
            </a:extLst>
          </p:cNvPr>
          <p:cNvSpPr/>
          <p:nvPr/>
        </p:nvSpPr>
        <p:spPr>
          <a:xfrm>
            <a:off x="-2" y="0"/>
            <a:ext cx="8605615" cy="6857992"/>
          </a:xfrm>
          <a:prstGeom prst="rect">
            <a:avLst/>
          </a:prstGeom>
          <a:solidFill>
            <a:srgbClr val="4CC2F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93B85F2-BCC2-4874-9FED-6BE0EEFC6AFC}"/>
              </a:ext>
            </a:extLst>
          </p:cNvPr>
          <p:cNvSpPr txBox="1">
            <a:spLocks/>
          </p:cNvSpPr>
          <p:nvPr/>
        </p:nvSpPr>
        <p:spPr>
          <a:xfrm>
            <a:off x="820894" y="1022985"/>
            <a:ext cx="6630493" cy="647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PRODUKTE &amp;  LÖSUNGEN</a:t>
            </a:r>
          </a:p>
        </p:txBody>
      </p:sp>
    </p:spTree>
    <p:extLst>
      <p:ext uri="{BB962C8B-B14F-4D97-AF65-F5344CB8AC3E}">
        <p14:creationId xmlns:p14="http://schemas.microsoft.com/office/powerpoint/2010/main" val="12405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975EFC11-1B67-4F7A-BE45-C888ECA13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1" b="77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BE5C6D-5B24-4BAF-8500-9E4C4DECA944}"/>
              </a:ext>
            </a:extLst>
          </p:cNvPr>
          <p:cNvSpPr txBox="1"/>
          <p:nvPr/>
        </p:nvSpPr>
        <p:spPr>
          <a:xfrm>
            <a:off x="525293" y="427169"/>
            <a:ext cx="305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UNSERE PRODUKTE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4D163D-3B98-4233-9CEF-4824B016F4D0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2807188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BD6A4015-F5FC-4DAC-8132-ADA6B2B03B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4306A14-BA43-44DD-BFD0-26578A33FD61}"/>
              </a:ext>
            </a:extLst>
          </p:cNvPr>
          <p:cNvSpPr/>
          <p:nvPr/>
        </p:nvSpPr>
        <p:spPr>
          <a:xfrm>
            <a:off x="7176109" y="3402587"/>
            <a:ext cx="5015891" cy="859439"/>
          </a:xfrm>
          <a:prstGeom prst="rect">
            <a:avLst/>
          </a:prstGeom>
          <a:solidFill>
            <a:srgbClr val="4CC2F1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8A27ECC-AA99-465E-9E51-F3195823E275}"/>
              </a:ext>
            </a:extLst>
          </p:cNvPr>
          <p:cNvSpPr/>
          <p:nvPr/>
        </p:nvSpPr>
        <p:spPr>
          <a:xfrm>
            <a:off x="7176109" y="2394226"/>
            <a:ext cx="5015891" cy="859439"/>
          </a:xfrm>
          <a:prstGeom prst="rect">
            <a:avLst/>
          </a:prstGeom>
          <a:solidFill>
            <a:srgbClr val="4CC2F1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67DA0B4-5A9C-4980-8758-CD603575EB09}"/>
              </a:ext>
            </a:extLst>
          </p:cNvPr>
          <p:cNvSpPr/>
          <p:nvPr/>
        </p:nvSpPr>
        <p:spPr>
          <a:xfrm>
            <a:off x="7176109" y="4410947"/>
            <a:ext cx="5015891" cy="859439"/>
          </a:xfrm>
          <a:prstGeom prst="rect">
            <a:avLst/>
          </a:prstGeom>
          <a:solidFill>
            <a:srgbClr val="4CC2F1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84F40F1-0926-4E67-966B-06253F2279AB}"/>
              </a:ext>
            </a:extLst>
          </p:cNvPr>
          <p:cNvSpPr txBox="1"/>
          <p:nvPr/>
        </p:nvSpPr>
        <p:spPr>
          <a:xfrm>
            <a:off x="7329544" y="4609833"/>
            <a:ext cx="486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SIHOT.C&amp;B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10B831-DE0A-4574-9008-EDCEB1852633}"/>
              </a:ext>
            </a:extLst>
          </p:cNvPr>
          <p:cNvSpPr txBox="1"/>
          <p:nvPr/>
        </p:nvSpPr>
        <p:spPr>
          <a:xfrm>
            <a:off x="7311408" y="3601473"/>
            <a:ext cx="4862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SIHOT.WEB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1F46B1-248A-4D77-892B-E57AD6BBB749}"/>
              </a:ext>
            </a:extLst>
          </p:cNvPr>
          <p:cNvSpPr txBox="1"/>
          <p:nvPr/>
        </p:nvSpPr>
        <p:spPr>
          <a:xfrm>
            <a:off x="7327600" y="2592500"/>
            <a:ext cx="373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SIHOT.POS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DCC0D81-A89A-42D6-8784-44215CB6EF20}"/>
              </a:ext>
            </a:extLst>
          </p:cNvPr>
          <p:cNvSpPr/>
          <p:nvPr/>
        </p:nvSpPr>
        <p:spPr>
          <a:xfrm>
            <a:off x="7176109" y="1385865"/>
            <a:ext cx="5015891" cy="859439"/>
          </a:xfrm>
          <a:prstGeom prst="rect">
            <a:avLst/>
          </a:prstGeom>
          <a:solidFill>
            <a:srgbClr val="4CC2F1">
              <a:alpha val="74902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5E533A-070B-4224-A02B-C24023A01CB1}"/>
              </a:ext>
            </a:extLst>
          </p:cNvPr>
          <p:cNvSpPr txBox="1"/>
          <p:nvPr/>
        </p:nvSpPr>
        <p:spPr>
          <a:xfrm>
            <a:off x="7311407" y="1584140"/>
            <a:ext cx="486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SIHOT.PMS</a:t>
            </a:r>
          </a:p>
        </p:txBody>
      </p:sp>
    </p:spTree>
    <p:extLst>
      <p:ext uri="{BB962C8B-B14F-4D97-AF65-F5344CB8AC3E}">
        <p14:creationId xmlns:p14="http://schemas.microsoft.com/office/powerpoint/2010/main" val="42819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B463F380-5235-4CD8-BEB1-77DEC58CF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8605618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feld 158">
            <a:extLst>
              <a:ext uri="{FF2B5EF4-FFF2-40B4-BE49-F238E27FC236}">
                <a16:creationId xmlns:a16="http://schemas.microsoft.com/office/drawing/2014/main" id="{9C3E0025-ACA6-419F-9FAD-51114E56E22A}"/>
              </a:ext>
            </a:extLst>
          </p:cNvPr>
          <p:cNvSpPr txBox="1"/>
          <p:nvPr/>
        </p:nvSpPr>
        <p:spPr>
          <a:xfrm>
            <a:off x="8810442" y="603114"/>
            <a:ext cx="180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SIHOT.PMS</a:t>
            </a:r>
          </a:p>
        </p:txBody>
      </p: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D29E15C9-5C3A-4CF0-9406-D569F07B4B11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1568792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23C514DB-AC29-40C0-9D91-CB8E04D4557D}"/>
              </a:ext>
            </a:extLst>
          </p:cNvPr>
          <p:cNvSpPr txBox="1"/>
          <p:nvPr/>
        </p:nvSpPr>
        <p:spPr>
          <a:xfrm>
            <a:off x="8810441" y="1513511"/>
            <a:ext cx="32176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Individuelle Lösungen durch modularen Aufbau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Wählen Sie nur die Module, die sie wirklich benötigen 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rgbClr val="575756"/>
              </a:solidFill>
            </a:endParaRPr>
          </a:p>
        </p:txBody>
      </p:sp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7ED20F4D-1949-4918-A907-6B634A33D82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3CA081D-9E19-43CB-8313-89A05B0E135C}"/>
              </a:ext>
            </a:extLst>
          </p:cNvPr>
          <p:cNvSpPr txBox="1"/>
          <p:nvPr/>
        </p:nvSpPr>
        <p:spPr>
          <a:xfrm>
            <a:off x="525293" y="427169"/>
            <a:ext cx="180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SIHOT.PMS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9D498C5-BCE5-4F62-B340-EA80EE40BC75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1574007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50C2468C-4571-4E9E-A6DD-1A1AD6F28657}"/>
              </a:ext>
            </a:extLst>
          </p:cNvPr>
          <p:cNvGrpSpPr/>
          <p:nvPr/>
        </p:nvGrpSpPr>
        <p:grpSpPr>
          <a:xfrm>
            <a:off x="619316" y="1857037"/>
            <a:ext cx="11096968" cy="584775"/>
            <a:chOff x="619316" y="1857037"/>
            <a:chExt cx="11096968" cy="584775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011468BE-5717-442B-8314-4C12982100C5}"/>
                </a:ext>
              </a:extLst>
            </p:cNvPr>
            <p:cNvGrpSpPr/>
            <p:nvPr/>
          </p:nvGrpSpPr>
          <p:grpSpPr>
            <a:xfrm>
              <a:off x="619316" y="1857037"/>
              <a:ext cx="6276802" cy="584775"/>
              <a:chOff x="619316" y="1857037"/>
              <a:chExt cx="6276802" cy="58477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92589E01-3E3E-4FE0-903C-F9F72DC654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9316" y="1882718"/>
                <a:ext cx="533412" cy="533412"/>
              </a:xfrm>
              <a:prstGeom prst="rect">
                <a:avLst/>
              </a:prstGeom>
            </p:spPr>
          </p:pic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D7A191B6-7D4B-482D-8EC7-026A6EF05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2706" y="1882718"/>
                <a:ext cx="533412" cy="533412"/>
              </a:xfrm>
              <a:prstGeom prst="rect">
                <a:avLst/>
              </a:prstGeom>
            </p:spPr>
          </p:pic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E5FEE261-5C71-47F1-8F02-92310EB58871}"/>
                  </a:ext>
                </a:extLst>
              </p:cNvPr>
              <p:cNvSpPr/>
              <p:nvPr/>
            </p:nvSpPr>
            <p:spPr>
              <a:xfrm>
                <a:off x="1165710" y="1857037"/>
                <a:ext cx="43076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400" dirty="0" err="1">
                    <a:solidFill>
                      <a:srgbClr val="4CC2F1"/>
                    </a:solidFill>
                    <a:latin typeface="Khmer UI" panose="020B0702040204020203" pitchFamily="34" charset="0"/>
                    <a:cs typeface="Khmer UI" panose="020B0702040204020203" pitchFamily="34" charset="0"/>
                  </a:rPr>
                  <a:t>MAßGESCHNEIDERT</a:t>
                </a:r>
                <a:r>
                  <a:rPr lang="de-DE" sz="1400" dirty="0">
                    <a:solidFill>
                      <a:srgbClr val="4CC2F1"/>
                    </a:solidFill>
                    <a:latin typeface="Khmer UI" panose="020B0702040204020203" pitchFamily="34" charset="0"/>
                    <a:cs typeface="Khmer UI" panose="020B0702040204020203" pitchFamily="34" charset="0"/>
                  </a:rPr>
                  <a:t> – </a:t>
                </a:r>
                <a:r>
                  <a:rPr lang="de-DE" sz="1600" dirty="0">
                    <a:solidFill>
                      <a:srgbClr val="575756"/>
                    </a:solidFill>
                    <a:cs typeface="Khmer UI" panose="020B0702040204020203" pitchFamily="34" charset="0"/>
                  </a:rPr>
                  <a:t>Individuelle Lösungen, die </a:t>
                </a:r>
              </a:p>
              <a:p>
                <a:r>
                  <a:rPr lang="de-DE" sz="1600" dirty="0">
                    <a:solidFill>
                      <a:srgbClr val="575756"/>
                    </a:solidFill>
                    <a:cs typeface="Khmer UI" panose="020B0702040204020203" pitchFamily="34" charset="0"/>
                  </a:rPr>
                  <a:t>Ihrem Geschäftsmodell entsprechen 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69DFCC8-D8AC-4E68-84A5-87D1F09A28C1}"/>
                </a:ext>
              </a:extLst>
            </p:cNvPr>
            <p:cNvSpPr/>
            <p:nvPr/>
          </p:nvSpPr>
          <p:spPr>
            <a:xfrm>
              <a:off x="6896118" y="1857037"/>
              <a:ext cx="482016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rgbClr val="4CC2F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NUTZERFREUNDLICH - </a:t>
              </a:r>
              <a:r>
                <a:rPr lang="de-DE" sz="1600" dirty="0">
                  <a:solidFill>
                    <a:srgbClr val="575756"/>
                  </a:solidFill>
                </a:rPr>
                <a:t>Einfach Benutzeroberfläche, auf</a:t>
              </a:r>
              <a:br>
                <a:rPr lang="de-DE" sz="1600" dirty="0">
                  <a:solidFill>
                    <a:srgbClr val="575756"/>
                  </a:solidFill>
                </a:rPr>
              </a:br>
              <a:r>
                <a:rPr lang="de-DE" sz="1600" dirty="0">
                  <a:solidFill>
                    <a:srgbClr val="575756"/>
                  </a:solidFill>
                </a:rPr>
                <a:t>Hotelprozesse ausgerichtet</a:t>
              </a:r>
              <a:endParaRPr lang="de-DE" sz="16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228D3AE-F412-4EAA-A814-4D5D25C36539}"/>
              </a:ext>
            </a:extLst>
          </p:cNvPr>
          <p:cNvGrpSpPr/>
          <p:nvPr/>
        </p:nvGrpSpPr>
        <p:grpSpPr>
          <a:xfrm>
            <a:off x="619316" y="2895375"/>
            <a:ext cx="10519502" cy="584775"/>
            <a:chOff x="619316" y="2784686"/>
            <a:chExt cx="10519502" cy="584775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B0BAE8D-279D-4E24-8510-7BAB51560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316" y="2810367"/>
              <a:ext cx="533412" cy="533412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9C9BD84C-78A2-48F4-856F-3CE7F736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6" y="2810367"/>
              <a:ext cx="533412" cy="533412"/>
            </a:xfrm>
            <a:prstGeom prst="rect">
              <a:avLst/>
            </a:prstGeom>
          </p:spPr>
        </p:pic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000A42F-0B6E-4AD8-A0C6-A622893B58BF}"/>
                </a:ext>
              </a:extLst>
            </p:cNvPr>
            <p:cNvSpPr/>
            <p:nvPr/>
          </p:nvSpPr>
          <p:spPr>
            <a:xfrm>
              <a:off x="1165710" y="2784686"/>
              <a:ext cx="464537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rgbClr val="4CC2F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SKALIERBAR – </a:t>
              </a:r>
              <a:r>
                <a:rPr lang="de-DE" sz="1600" dirty="0">
                  <a:solidFill>
                    <a:srgbClr val="575756"/>
                  </a:solidFill>
                  <a:cs typeface="Khmer UI" panose="020B0702040204020203" pitchFamily="34" charset="0"/>
                </a:rPr>
                <a:t>Unser PMS ist modular aufgebaut und </a:t>
              </a:r>
            </a:p>
            <a:p>
              <a:r>
                <a:rPr lang="de-DE" sz="1600" dirty="0">
                  <a:solidFill>
                    <a:srgbClr val="575756"/>
                  </a:solidFill>
                  <a:cs typeface="Khmer UI" panose="020B0702040204020203" pitchFamily="34" charset="0"/>
                </a:rPr>
                <a:t>wächst mit Ihnen und Ihren Herausforderungen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F580481-B656-43F2-BEED-42EC49BB1C45}"/>
                </a:ext>
              </a:extLst>
            </p:cNvPr>
            <p:cNvSpPr/>
            <p:nvPr/>
          </p:nvSpPr>
          <p:spPr>
            <a:xfrm>
              <a:off x="6896118" y="2784686"/>
              <a:ext cx="424270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rgbClr val="4CC2F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SUPPORT - </a:t>
              </a:r>
              <a:r>
                <a:rPr lang="de-DE" sz="1600" dirty="0">
                  <a:solidFill>
                    <a:srgbClr val="575756"/>
                  </a:solidFill>
                </a:rPr>
                <a:t>Von Hotelier zu Hotelier. 24 Stunden,</a:t>
              </a:r>
              <a:br>
                <a:rPr lang="de-DE" sz="1600" dirty="0">
                  <a:solidFill>
                    <a:srgbClr val="575756"/>
                  </a:solidFill>
                </a:rPr>
              </a:br>
              <a:r>
                <a:rPr lang="de-DE" sz="1600" dirty="0">
                  <a:solidFill>
                    <a:srgbClr val="575756"/>
                  </a:solidFill>
                </a:rPr>
                <a:t>7 Tage die Woche</a:t>
              </a:r>
              <a:endParaRPr lang="de-DE" sz="16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endParaRP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8FC1DF6-36A6-4EE6-8F44-D4C487E547E3}"/>
              </a:ext>
            </a:extLst>
          </p:cNvPr>
          <p:cNvGrpSpPr/>
          <p:nvPr/>
        </p:nvGrpSpPr>
        <p:grpSpPr>
          <a:xfrm>
            <a:off x="619316" y="3933713"/>
            <a:ext cx="10749373" cy="584775"/>
            <a:chOff x="619316" y="3849170"/>
            <a:chExt cx="10749373" cy="584775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F0266286-0AF8-473F-BE54-D4E7D3100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6" y="3874851"/>
              <a:ext cx="533412" cy="533412"/>
            </a:xfrm>
            <a:prstGeom prst="rect">
              <a:avLst/>
            </a:prstGeom>
          </p:spPr>
        </p:pic>
        <p:pic>
          <p:nvPicPr>
            <p:cNvPr id="7" name="Grafik 6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0888CE45-E0F4-4FD4-A34C-9276A2AA2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316" y="3874851"/>
              <a:ext cx="533412" cy="533412"/>
            </a:xfrm>
            <a:prstGeom prst="rect">
              <a:avLst/>
            </a:prstGeom>
          </p:spPr>
        </p:pic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F7D4DABB-5F4B-43AB-8671-B9E088F962C1}"/>
                </a:ext>
              </a:extLst>
            </p:cNvPr>
            <p:cNvSpPr/>
            <p:nvPr/>
          </p:nvSpPr>
          <p:spPr>
            <a:xfrm>
              <a:off x="1165710" y="3849170"/>
              <a:ext cx="493654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rgbClr val="4CC2F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FLEXIBILITÄT - </a:t>
              </a:r>
              <a:r>
                <a:rPr lang="de-DE" sz="1600" dirty="0">
                  <a:solidFill>
                    <a:srgbClr val="575756"/>
                  </a:solidFill>
                </a:rPr>
                <a:t>Cloud. SaaS. On-</a:t>
              </a:r>
              <a:r>
                <a:rPr lang="de-DE" sz="1600" dirty="0" err="1">
                  <a:solidFill>
                    <a:srgbClr val="575756"/>
                  </a:solidFill>
                </a:rPr>
                <a:t>Premise</a:t>
              </a:r>
              <a:r>
                <a:rPr lang="de-DE" sz="1600" dirty="0">
                  <a:solidFill>
                    <a:srgbClr val="575756"/>
                  </a:solidFill>
                </a:rPr>
                <a:t> und Off-</a:t>
              </a:r>
              <a:r>
                <a:rPr lang="de-DE" sz="1600" dirty="0" err="1">
                  <a:solidFill>
                    <a:srgbClr val="575756"/>
                  </a:solidFill>
                </a:rPr>
                <a:t>Premise</a:t>
              </a:r>
              <a:r>
                <a:rPr lang="de-DE" sz="1600" dirty="0">
                  <a:solidFill>
                    <a:srgbClr val="575756"/>
                  </a:solidFill>
                </a:rPr>
                <a:t>.</a:t>
              </a:r>
              <a:br>
                <a:rPr lang="de-DE" sz="1600" dirty="0">
                  <a:solidFill>
                    <a:srgbClr val="575756"/>
                  </a:solidFill>
                </a:rPr>
              </a:br>
              <a:r>
                <a:rPr lang="de-DE" sz="1600" dirty="0">
                  <a:solidFill>
                    <a:srgbClr val="575756"/>
                  </a:solidFill>
                </a:rPr>
                <a:t>Datenmanagement in Deutschland</a:t>
              </a:r>
              <a:endParaRPr lang="de-DE" sz="1600" dirty="0">
                <a:solidFill>
                  <a:srgbClr val="575756"/>
                </a:solidFill>
                <a:cs typeface="Khmer UI" panose="020B0702040204020203" pitchFamily="34" charset="0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0616324-31D6-4694-A4A0-A9EC98701BB0}"/>
                </a:ext>
              </a:extLst>
            </p:cNvPr>
            <p:cNvSpPr/>
            <p:nvPr/>
          </p:nvSpPr>
          <p:spPr>
            <a:xfrm>
              <a:off x="6896118" y="3849170"/>
              <a:ext cx="44725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rgbClr val="4CC2F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BUSINESS INTLLIGENCE - </a:t>
              </a:r>
              <a:r>
                <a:rPr lang="de-DE" sz="1600" dirty="0">
                  <a:solidFill>
                    <a:srgbClr val="575756"/>
                  </a:solidFill>
                </a:rPr>
                <a:t>Datentiefe mit denen Sie </a:t>
              </a:r>
            </a:p>
            <a:p>
              <a:r>
                <a:rPr lang="de-DE" sz="1600" dirty="0">
                  <a:solidFill>
                    <a:srgbClr val="575756"/>
                  </a:solidFill>
                </a:rPr>
                <a:t>die richtigen Entscheidungen treffen können</a:t>
              </a:r>
              <a:endParaRPr lang="de-DE" sz="16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CEB27A8-62CA-4C57-B047-D40A7D297664}"/>
              </a:ext>
            </a:extLst>
          </p:cNvPr>
          <p:cNvGrpSpPr/>
          <p:nvPr/>
        </p:nvGrpSpPr>
        <p:grpSpPr>
          <a:xfrm>
            <a:off x="632298" y="4972050"/>
            <a:ext cx="11185104" cy="584775"/>
            <a:chOff x="632298" y="4972050"/>
            <a:chExt cx="11185104" cy="584775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275ADBF-C786-4354-B5AC-E487F046D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298" y="4997731"/>
              <a:ext cx="533412" cy="533412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DCCB0BA-E855-4293-9BA0-C81B8534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2706" y="4997731"/>
              <a:ext cx="533412" cy="533412"/>
            </a:xfrm>
            <a:prstGeom prst="rect">
              <a:avLst/>
            </a:prstGeom>
          </p:spPr>
        </p:pic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B2B664D-3C09-47CD-9291-DF779980EB25}"/>
                </a:ext>
              </a:extLst>
            </p:cNvPr>
            <p:cNvSpPr/>
            <p:nvPr/>
          </p:nvSpPr>
          <p:spPr>
            <a:xfrm>
              <a:off x="1165710" y="4972050"/>
              <a:ext cx="46072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rgbClr val="4CC2F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SIHOT@360° - </a:t>
              </a:r>
              <a:r>
                <a:rPr lang="de-DE" sz="1600" dirty="0">
                  <a:solidFill>
                    <a:srgbClr val="575756"/>
                  </a:solidFill>
                </a:rPr>
                <a:t>Das PMS als Herzstück mit unzähligen </a:t>
              </a:r>
            </a:p>
            <a:p>
              <a:r>
                <a:rPr lang="de-DE" sz="1600" dirty="0">
                  <a:solidFill>
                    <a:srgbClr val="575756"/>
                  </a:solidFill>
                </a:rPr>
                <a:t>Integrationsmöglichkeiten</a:t>
              </a:r>
              <a:endParaRPr lang="de-DE" sz="16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CFD52AB-A688-4455-8DEA-8BE739EA2525}"/>
                </a:ext>
              </a:extLst>
            </p:cNvPr>
            <p:cNvSpPr/>
            <p:nvPr/>
          </p:nvSpPr>
          <p:spPr>
            <a:xfrm>
              <a:off x="6896118" y="4972050"/>
              <a:ext cx="49212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400" dirty="0">
                  <a:solidFill>
                    <a:srgbClr val="4CC2F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LANGFRISTIGER PARTNER - </a:t>
              </a:r>
              <a:r>
                <a:rPr lang="de-DE" sz="1600" dirty="0">
                  <a:solidFill>
                    <a:srgbClr val="575756"/>
                  </a:solidFill>
                </a:rPr>
                <a:t>Ein PMS ist nicht leichtfertig</a:t>
              </a:r>
              <a:br>
                <a:rPr lang="de-DE" sz="1600" dirty="0">
                  <a:solidFill>
                    <a:srgbClr val="575756"/>
                  </a:solidFill>
                </a:rPr>
              </a:br>
              <a:r>
                <a:rPr lang="de-DE" sz="1600" dirty="0">
                  <a:solidFill>
                    <a:srgbClr val="575756"/>
                  </a:solidFill>
                </a:rPr>
                <a:t>austauschbar. Vertrauen Sie einem Partner mit Erfahrung</a:t>
              </a:r>
              <a:endParaRPr lang="de-DE" sz="16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endParaRPr>
            </a:p>
          </p:txBody>
        </p:sp>
      </p:grpSp>
      <p:pic>
        <p:nvPicPr>
          <p:cNvPr id="39" name="Grafik 38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6CCC2BCD-8504-44B6-8BD4-85F3D154A7B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F2EDBE-9E09-4339-838F-42131740C4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r="20356"/>
          <a:stretch/>
        </p:blipFill>
        <p:spPr>
          <a:xfrm>
            <a:off x="-3" y="0"/>
            <a:ext cx="12192003" cy="685799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B5E7F9EF-92B6-48EF-9DAA-140D41273191}"/>
              </a:ext>
            </a:extLst>
          </p:cNvPr>
          <p:cNvSpPr/>
          <p:nvPr/>
        </p:nvSpPr>
        <p:spPr>
          <a:xfrm>
            <a:off x="662887" y="759072"/>
            <a:ext cx="10048673" cy="280099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         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92C8875-0C96-46BB-98A0-4F3CDB42A892}"/>
              </a:ext>
            </a:extLst>
          </p:cNvPr>
          <p:cNvSpPr txBox="1">
            <a:spLocks/>
          </p:cNvSpPr>
          <p:nvPr/>
        </p:nvSpPr>
        <p:spPr>
          <a:xfrm>
            <a:off x="977013" y="1213036"/>
            <a:ext cx="9259806" cy="1893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UNSER NEUSTES MODUL </a:t>
            </a:r>
          </a:p>
          <a:p>
            <a:r>
              <a:rPr lang="de-DE" sz="50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SIHOT.INSIGHTS</a:t>
            </a:r>
          </a:p>
        </p:txBody>
      </p:sp>
    </p:spTree>
    <p:extLst>
      <p:ext uri="{BB962C8B-B14F-4D97-AF65-F5344CB8AC3E}">
        <p14:creationId xmlns:p14="http://schemas.microsoft.com/office/powerpoint/2010/main" val="33906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B463F380-5235-4CD8-BEB1-77DEC58CF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r="11623"/>
          <a:stretch/>
        </p:blipFill>
        <p:spPr bwMode="auto">
          <a:xfrm>
            <a:off x="0" y="0"/>
            <a:ext cx="8605616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feld 158">
            <a:extLst>
              <a:ext uri="{FF2B5EF4-FFF2-40B4-BE49-F238E27FC236}">
                <a16:creationId xmlns:a16="http://schemas.microsoft.com/office/drawing/2014/main" id="{9C3E0025-ACA6-419F-9FAD-51114E56E22A}"/>
              </a:ext>
            </a:extLst>
          </p:cNvPr>
          <p:cNvSpPr txBox="1"/>
          <p:nvPr/>
        </p:nvSpPr>
        <p:spPr>
          <a:xfrm>
            <a:off x="8810442" y="603114"/>
            <a:ext cx="2655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SIHOT.INSIGHTS</a:t>
            </a:r>
          </a:p>
        </p:txBody>
      </p: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D29E15C9-5C3A-4CF0-9406-D569F07B4B11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2345285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23C514DB-AC29-40C0-9D91-CB8E04D4557D}"/>
              </a:ext>
            </a:extLst>
          </p:cNvPr>
          <p:cNvSpPr txBox="1"/>
          <p:nvPr/>
        </p:nvSpPr>
        <p:spPr>
          <a:xfrm>
            <a:off x="8810441" y="1513511"/>
            <a:ext cx="3217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de-DE" sz="1600" b="0" i="0" dirty="0">
                <a:solidFill>
                  <a:srgbClr val="575756"/>
                </a:solidFill>
                <a:effectLst/>
              </a:rPr>
              <a:t>Die PMS integrierte Business </a:t>
            </a:r>
            <a:r>
              <a:rPr lang="de-DE" sz="1600" b="0" i="0" dirty="0" err="1">
                <a:solidFill>
                  <a:srgbClr val="575756"/>
                </a:solidFill>
                <a:effectLst/>
              </a:rPr>
              <a:t>Intelligence</a:t>
            </a:r>
            <a:r>
              <a:rPr lang="de-DE" sz="1600" b="0" i="0" dirty="0">
                <a:solidFill>
                  <a:srgbClr val="575756"/>
                </a:solidFill>
                <a:effectLst/>
              </a:rPr>
              <a:t> Lösung</a:t>
            </a:r>
          </a:p>
          <a:p>
            <a:br>
              <a:rPr lang="de-DE" sz="16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</a:br>
            <a:endParaRPr lang="en-US" sz="1600" dirty="0">
              <a:solidFill>
                <a:srgbClr val="575756"/>
              </a:solidFill>
            </a:endParaRPr>
          </a:p>
        </p:txBody>
      </p:sp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D146C53D-2BEF-4DC3-ACC5-AFCB096108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7ABE5C6D-5B24-4BAF-8500-9E4C4DECA944}"/>
              </a:ext>
            </a:extLst>
          </p:cNvPr>
          <p:cNvSpPr txBox="1"/>
          <p:nvPr/>
        </p:nvSpPr>
        <p:spPr>
          <a:xfrm>
            <a:off x="525293" y="427169"/>
            <a:ext cx="2570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SIHOT.INSIGHTS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4D163D-3B98-4233-9CEF-4824B016F4D0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2350932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62BC10C5-50DA-4744-8C81-A18ABBE77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699" y="1882718"/>
            <a:ext cx="532646" cy="5334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C0D22C-ECB0-4D12-9DC6-5E1C1E9CE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706" y="1882718"/>
            <a:ext cx="533412" cy="53341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6C02A78-9009-49B7-84A5-E329F0CCADA8}"/>
              </a:ext>
            </a:extLst>
          </p:cNvPr>
          <p:cNvSpPr/>
          <p:nvPr/>
        </p:nvSpPr>
        <p:spPr>
          <a:xfrm>
            <a:off x="1165711" y="1857037"/>
            <a:ext cx="4930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de-DE" sz="1400" b="0" i="0" dirty="0">
                <a:solidFill>
                  <a:srgbClr val="4CC2F1"/>
                </a:solidFill>
                <a:effectLst/>
                <a:latin typeface="Khmer UI" panose="020B0702040204020203" pitchFamily="34" charset="0"/>
                <a:cs typeface="Khmer UI" panose="020B0702040204020203" pitchFamily="34" charset="0"/>
              </a:rPr>
              <a:t>DATENQUALITÄT – 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Profitieren Sie von der Datentiefe der Marke SIHOT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C85EF8D-C19F-481E-9349-B02D3A253589}"/>
              </a:ext>
            </a:extLst>
          </p:cNvPr>
          <p:cNvSpPr/>
          <p:nvPr/>
        </p:nvSpPr>
        <p:spPr>
          <a:xfrm>
            <a:off x="6896118" y="1977370"/>
            <a:ext cx="4930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de-DE" sz="1400" b="0" i="0" dirty="0">
                <a:solidFill>
                  <a:srgbClr val="4CC2F1"/>
                </a:solidFill>
                <a:effectLst/>
                <a:latin typeface="Khmer UI" panose="020B0702040204020203" pitchFamily="34" charset="0"/>
                <a:cs typeface="Khmer UI" panose="020B0702040204020203" pitchFamily="34" charset="0"/>
              </a:rPr>
              <a:t>FORECASTS – 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Navigieren Sie Ihren Erfolg 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EC5739-7FE4-4720-9DD8-767C3B56E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316" y="2921056"/>
            <a:ext cx="533412" cy="5334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592C81-E962-450A-889E-6D2961C66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089" y="2921056"/>
            <a:ext cx="532646" cy="53341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F8E9ECAC-8B57-4758-AFD0-57F110DCB02C}"/>
              </a:ext>
            </a:extLst>
          </p:cNvPr>
          <p:cNvSpPr/>
          <p:nvPr/>
        </p:nvSpPr>
        <p:spPr>
          <a:xfrm>
            <a:off x="1165710" y="2895375"/>
            <a:ext cx="4930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rgbClr val="4CC2F1"/>
                </a:solidFill>
                <a:effectLst/>
                <a:latin typeface="Khmer UI" panose="020B0702040204020203" pitchFamily="34" charset="0"/>
                <a:cs typeface="Khmer UI" panose="020B0702040204020203" pitchFamily="34" charset="0"/>
              </a:rPr>
              <a:t>DAILY DASHBOARD – 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Ihre wichtigsten </a:t>
            </a:r>
            <a:r>
              <a:rPr lang="de-DE" sz="1600" b="0" i="0" dirty="0" err="1">
                <a:solidFill>
                  <a:srgbClr val="666666"/>
                </a:solidFill>
                <a:effectLst/>
              </a:rPr>
              <a:t>KPI‘s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 auf einen Blick</a:t>
            </a:r>
            <a:endParaRPr lang="de-DE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E9ADB1-2410-45E4-B6C4-7EEE97D6397B}"/>
              </a:ext>
            </a:extLst>
          </p:cNvPr>
          <p:cNvSpPr/>
          <p:nvPr/>
        </p:nvSpPr>
        <p:spPr>
          <a:xfrm>
            <a:off x="6896118" y="2895375"/>
            <a:ext cx="4930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de-DE" sz="1400" b="0" i="0" dirty="0">
                <a:solidFill>
                  <a:srgbClr val="4CC2F1"/>
                </a:solidFill>
                <a:effectLst/>
                <a:latin typeface="Khmer UI" panose="020B0702040204020203" pitchFamily="34" charset="0"/>
                <a:cs typeface="Khmer UI" panose="020B0702040204020203" pitchFamily="34" charset="0"/>
              </a:rPr>
              <a:t>WORLDMAP – 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Performance und Marketingdaten pro Land und Region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1F4F5CF-8C4C-46CB-8E25-AE88EF7BA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706" y="3959394"/>
            <a:ext cx="533412" cy="5334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BF148A8-4CE1-4CC6-A0B7-AD48F4999D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316" y="3959394"/>
            <a:ext cx="533412" cy="53341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AA3B6CE-E098-41C0-93C2-A43071F15B6A}"/>
              </a:ext>
            </a:extLst>
          </p:cNvPr>
          <p:cNvSpPr/>
          <p:nvPr/>
        </p:nvSpPr>
        <p:spPr>
          <a:xfrm>
            <a:off x="1165710" y="3933713"/>
            <a:ext cx="4930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de-DE" sz="1400" b="0" i="0" dirty="0">
                <a:solidFill>
                  <a:srgbClr val="4CC2F1"/>
                </a:solidFill>
                <a:effectLst/>
                <a:latin typeface="Khmer UI" panose="020B0702040204020203" pitchFamily="34" charset="0"/>
                <a:cs typeface="Khmer UI" panose="020B0702040204020203" pitchFamily="34" charset="0"/>
              </a:rPr>
              <a:t>MANAGEMENT ANALYTICS – 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Entscheidungsbasis für Ihr Führungsteam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4CF45FB-01F9-47E1-897C-64769241599E}"/>
              </a:ext>
            </a:extLst>
          </p:cNvPr>
          <p:cNvSpPr/>
          <p:nvPr/>
        </p:nvSpPr>
        <p:spPr>
          <a:xfrm>
            <a:off x="6896118" y="3933713"/>
            <a:ext cx="4930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de-DE" sz="1400" b="0" i="0" dirty="0">
                <a:solidFill>
                  <a:srgbClr val="4CC2F1"/>
                </a:solidFill>
                <a:effectLst/>
                <a:latin typeface="Khmer UI" panose="020B0702040204020203" pitchFamily="34" charset="0"/>
                <a:cs typeface="Khmer UI" panose="020B0702040204020203" pitchFamily="34" charset="0"/>
              </a:rPr>
              <a:t>SAME DAY LAST YEAR – 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Analysieren Sie die Entwicklung Ihres Unternehmens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90F8520-7679-43D3-A40A-8630AE1B7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98" y="4997731"/>
            <a:ext cx="533412" cy="53341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5DF8BB-41C4-450E-9FB0-DE0DAEBEC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3089" y="4997731"/>
            <a:ext cx="532646" cy="53341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4B778605-8B04-4A5E-AE50-76FD77B95AF9}"/>
              </a:ext>
            </a:extLst>
          </p:cNvPr>
          <p:cNvSpPr/>
          <p:nvPr/>
        </p:nvSpPr>
        <p:spPr>
          <a:xfrm>
            <a:off x="1165711" y="4848938"/>
            <a:ext cx="4930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de-DE" sz="1400" b="0" i="0" dirty="0">
                <a:solidFill>
                  <a:srgbClr val="4CC2F1"/>
                </a:solidFill>
                <a:effectLst/>
                <a:latin typeface="Khmer UI" panose="020B0702040204020203" pitchFamily="34" charset="0"/>
                <a:cs typeface="Khmer UI" panose="020B0702040204020203" pitchFamily="34" charset="0"/>
              </a:rPr>
              <a:t>MARKETING &amp; SALES – 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Unser „</a:t>
            </a:r>
            <a:r>
              <a:rPr lang="de-DE" sz="1600" b="0" i="0" dirty="0" err="1">
                <a:solidFill>
                  <a:srgbClr val="666666"/>
                </a:solidFill>
                <a:effectLst/>
              </a:rPr>
              <a:t>Tree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 of </a:t>
            </a:r>
            <a:r>
              <a:rPr lang="de-DE" sz="1600" b="0" i="0" dirty="0" err="1">
                <a:solidFill>
                  <a:srgbClr val="666666"/>
                </a:solidFill>
                <a:effectLst/>
              </a:rPr>
              <a:t>truth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“, verfolgen Sie die Perfomance Ihrer Segmente und Verkaufskanäle bis ins kleinste Detail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EB2A4F-810F-437A-9246-5288D0D318CD}"/>
              </a:ext>
            </a:extLst>
          </p:cNvPr>
          <p:cNvSpPr/>
          <p:nvPr/>
        </p:nvSpPr>
        <p:spPr>
          <a:xfrm>
            <a:off x="6896119" y="4972050"/>
            <a:ext cx="49302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de-DE" sz="1400" b="0" i="0" dirty="0">
                <a:solidFill>
                  <a:srgbClr val="4CC2F1"/>
                </a:solidFill>
                <a:effectLst/>
                <a:latin typeface="Khmer UI" panose="020B0702040204020203" pitchFamily="34" charset="0"/>
                <a:cs typeface="Khmer UI" panose="020B0702040204020203" pitchFamily="34" charset="0"/>
              </a:rPr>
              <a:t>OPERATIONS ANALYTICS – 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Ausgewählte </a:t>
            </a:r>
            <a:r>
              <a:rPr lang="de-DE" sz="1600" b="0" i="0" dirty="0" err="1">
                <a:solidFill>
                  <a:srgbClr val="666666"/>
                </a:solidFill>
                <a:effectLst/>
              </a:rPr>
              <a:t>KPI‘s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 für Ihr </a:t>
            </a:r>
            <a:r>
              <a:rPr lang="de-DE" sz="1600" b="0" i="0" dirty="0" err="1">
                <a:solidFill>
                  <a:srgbClr val="666666"/>
                </a:solidFill>
                <a:effectLst/>
              </a:rPr>
              <a:t>Operations</a:t>
            </a:r>
            <a:r>
              <a:rPr lang="de-DE" sz="1600" b="0" i="0" dirty="0">
                <a:solidFill>
                  <a:srgbClr val="666666"/>
                </a:solidFill>
                <a:effectLst/>
              </a:rPr>
              <a:t> Team</a:t>
            </a:r>
          </a:p>
        </p:txBody>
      </p:sp>
      <p:pic>
        <p:nvPicPr>
          <p:cNvPr id="23" name="Grafik 22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E873CC00-EA15-4360-BAC6-7391383FEFD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5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B463F380-5235-4CD8-BEB1-77DEC58CF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860561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feld 158">
            <a:extLst>
              <a:ext uri="{FF2B5EF4-FFF2-40B4-BE49-F238E27FC236}">
                <a16:creationId xmlns:a16="http://schemas.microsoft.com/office/drawing/2014/main" id="{9C3E0025-ACA6-419F-9FAD-51114E56E22A}"/>
              </a:ext>
            </a:extLst>
          </p:cNvPr>
          <p:cNvSpPr txBox="1"/>
          <p:nvPr/>
        </p:nvSpPr>
        <p:spPr>
          <a:xfrm>
            <a:off x="8810442" y="603114"/>
            <a:ext cx="174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SIHOT.POS</a:t>
            </a:r>
          </a:p>
        </p:txBody>
      </p: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D29E15C9-5C3A-4CF0-9406-D569F07B4B11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1510069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23C514DB-AC29-40C0-9D91-CB8E04D4557D}"/>
              </a:ext>
            </a:extLst>
          </p:cNvPr>
          <p:cNvSpPr txBox="1"/>
          <p:nvPr/>
        </p:nvSpPr>
        <p:spPr>
          <a:xfrm>
            <a:off x="8810441" y="1513511"/>
            <a:ext cx="32176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Die passende Lösung für jedes gastronomische Umfeld 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rgbClr val="575756"/>
              </a:solidFill>
            </a:endParaRPr>
          </a:p>
        </p:txBody>
      </p:sp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F502A5B9-29AA-4BCD-B9B6-7C03ABAFFE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C31929AF-735E-4834-A837-E14B8D06FE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sp>
        <p:nvSpPr>
          <p:cNvPr id="4" name="Bogen 3">
            <a:extLst>
              <a:ext uri="{FF2B5EF4-FFF2-40B4-BE49-F238E27FC236}">
                <a16:creationId xmlns:a16="http://schemas.microsoft.com/office/drawing/2014/main" id="{E96EA1D1-CF2A-4A70-931F-9401B2E7B1F0}"/>
              </a:ext>
            </a:extLst>
          </p:cNvPr>
          <p:cNvSpPr/>
          <p:nvPr/>
        </p:nvSpPr>
        <p:spPr>
          <a:xfrm rot="2772070">
            <a:off x="-3545832" y="-756469"/>
            <a:ext cx="8550798" cy="8389026"/>
          </a:xfrm>
          <a:prstGeom prst="arc">
            <a:avLst/>
          </a:prstGeom>
          <a:ln w="25400">
            <a:solidFill>
              <a:srgbClr val="9D9D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C7733C-9B1F-416D-BB17-C2CCD63CAFA6}"/>
              </a:ext>
            </a:extLst>
          </p:cNvPr>
          <p:cNvSpPr/>
          <p:nvPr/>
        </p:nvSpPr>
        <p:spPr>
          <a:xfrm>
            <a:off x="972766" y="1960122"/>
            <a:ext cx="2937753" cy="2937753"/>
          </a:xfrm>
          <a:prstGeom prst="ellipse">
            <a:avLst/>
          </a:prstGeom>
          <a:solidFill>
            <a:srgbClr val="4C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D913C09-B0EA-49FE-A9E1-388E8CC919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6426" y="2547533"/>
            <a:ext cx="1762934" cy="176293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FCC5DAF-F684-40EA-A609-3C903E606DDB}"/>
              </a:ext>
            </a:extLst>
          </p:cNvPr>
          <p:cNvSpPr txBox="1"/>
          <p:nvPr/>
        </p:nvSpPr>
        <p:spPr>
          <a:xfrm>
            <a:off x="5282119" y="1041159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UNTERNEHMEN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26FFDCB-2762-470F-BA7A-14F13142E7A2}"/>
              </a:ext>
            </a:extLst>
          </p:cNvPr>
          <p:cNvSpPr txBox="1"/>
          <p:nvPr/>
        </p:nvSpPr>
        <p:spPr>
          <a:xfrm>
            <a:off x="5640913" y="3133235"/>
            <a:ext cx="1922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UNSERE STÄRKEN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A149703-0416-46A6-8337-C5FEA87D4E30}"/>
              </a:ext>
            </a:extLst>
          </p:cNvPr>
          <p:cNvSpPr txBox="1"/>
          <p:nvPr/>
        </p:nvSpPr>
        <p:spPr>
          <a:xfrm>
            <a:off x="5392260" y="511715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err="1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</a:t>
            </a:r>
            <a:r>
              <a:rPr lang="de-DE" sz="1600">
                <a:solidFill>
                  <a:srgbClr val="575756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.SUITE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6C4C262-A257-411C-95F0-FF1E2698A048}"/>
              </a:ext>
            </a:extLst>
          </p:cNvPr>
          <p:cNvSpPr txBox="1"/>
          <p:nvPr/>
        </p:nvSpPr>
        <p:spPr>
          <a:xfrm>
            <a:off x="7489468" y="973996"/>
            <a:ext cx="1210203" cy="102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Unternehmen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Standorte 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Vorstand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AA50C62-298F-4F55-8C0C-8049823EB046}"/>
              </a:ext>
            </a:extLst>
          </p:cNvPr>
          <p:cNvSpPr txBox="1"/>
          <p:nvPr/>
        </p:nvSpPr>
        <p:spPr>
          <a:xfrm>
            <a:off x="9584486" y="973996"/>
            <a:ext cx="1182311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Kunden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Installationen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BCC3885-51C6-428B-9947-0841466AEC78}"/>
              </a:ext>
            </a:extLst>
          </p:cNvPr>
          <p:cNvSpPr txBox="1"/>
          <p:nvPr/>
        </p:nvSpPr>
        <p:spPr>
          <a:xfrm>
            <a:off x="7341094" y="5035755"/>
            <a:ext cx="1358577" cy="70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 err="1">
                <a:solidFill>
                  <a:srgbClr val="575756"/>
                </a:solidFill>
              </a:rPr>
              <a:t>SIHOT.Produkte</a:t>
            </a:r>
            <a:r>
              <a:rPr lang="de-DE" sz="1400" dirty="0">
                <a:solidFill>
                  <a:srgbClr val="575756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DE" sz="1400" dirty="0" err="1">
                <a:solidFill>
                  <a:srgbClr val="575756"/>
                </a:solidFill>
              </a:rPr>
              <a:t>SIHOT.Lösungen</a:t>
            </a:r>
            <a:endParaRPr lang="de-DE" sz="1400" dirty="0">
              <a:solidFill>
                <a:srgbClr val="575756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757C390-A2FB-429D-A9C8-3CECF044E4A3}"/>
              </a:ext>
            </a:extLst>
          </p:cNvPr>
          <p:cNvSpPr txBox="1"/>
          <p:nvPr/>
        </p:nvSpPr>
        <p:spPr>
          <a:xfrm>
            <a:off x="7589747" y="3052452"/>
            <a:ext cx="1677767" cy="70525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Langfristiger Partner</a:t>
            </a:r>
            <a:endParaRPr lang="de-DE" sz="1400" dirty="0">
              <a:solidFill>
                <a:srgbClr val="575756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Qualitative Daten</a:t>
            </a:r>
            <a:endParaRPr lang="de-DE" sz="1400" dirty="0">
              <a:solidFill>
                <a:srgbClr val="575756"/>
              </a:solidFill>
              <a:cs typeface="Calibri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E652DBD-D908-4BF6-A450-5D5FE36C6586}"/>
              </a:ext>
            </a:extLst>
          </p:cNvPr>
          <p:cNvCxnSpPr/>
          <p:nvPr/>
        </p:nvCxnSpPr>
        <p:spPr>
          <a:xfrm>
            <a:off x="5369668" y="949347"/>
            <a:ext cx="6458353" cy="0"/>
          </a:xfrm>
          <a:prstGeom prst="line">
            <a:avLst/>
          </a:prstGeom>
          <a:ln>
            <a:solidFill>
              <a:srgbClr val="9D9D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6F44F4F-59DD-4FB0-AA45-5FF09B680F27}"/>
              </a:ext>
            </a:extLst>
          </p:cNvPr>
          <p:cNvCxnSpPr>
            <a:cxnSpLocks/>
          </p:cNvCxnSpPr>
          <p:nvPr/>
        </p:nvCxnSpPr>
        <p:spPr>
          <a:xfrm>
            <a:off x="5485924" y="5007885"/>
            <a:ext cx="6178841" cy="0"/>
          </a:xfrm>
          <a:prstGeom prst="line">
            <a:avLst/>
          </a:prstGeom>
          <a:ln>
            <a:solidFill>
              <a:srgbClr val="9D9D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D9613D6-DFE0-4835-8319-3726316693F0}"/>
              </a:ext>
            </a:extLst>
          </p:cNvPr>
          <p:cNvCxnSpPr>
            <a:cxnSpLocks/>
          </p:cNvCxnSpPr>
          <p:nvPr/>
        </p:nvCxnSpPr>
        <p:spPr>
          <a:xfrm>
            <a:off x="5734577" y="3056356"/>
            <a:ext cx="5930188" cy="0"/>
          </a:xfrm>
          <a:prstGeom prst="line">
            <a:avLst/>
          </a:prstGeom>
          <a:ln>
            <a:solidFill>
              <a:srgbClr val="9D9D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62158FE3-D1C1-42D1-8208-27A03150F260}"/>
              </a:ext>
            </a:extLst>
          </p:cNvPr>
          <p:cNvSpPr/>
          <p:nvPr/>
        </p:nvSpPr>
        <p:spPr>
          <a:xfrm>
            <a:off x="4025822" y="978173"/>
            <a:ext cx="763376" cy="763376"/>
          </a:xfrm>
          <a:prstGeom prst="ellipse">
            <a:avLst/>
          </a:prstGeom>
          <a:solidFill>
            <a:srgbClr val="4C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62E1C5AE-046E-456B-B66B-0CFE642D635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7056" y="1152158"/>
            <a:ext cx="420908" cy="415406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089FEB8E-ECAB-46B2-A888-65946F18746E}"/>
              </a:ext>
            </a:extLst>
          </p:cNvPr>
          <p:cNvSpPr/>
          <p:nvPr/>
        </p:nvSpPr>
        <p:spPr>
          <a:xfrm>
            <a:off x="4606292" y="3056356"/>
            <a:ext cx="763376" cy="763376"/>
          </a:xfrm>
          <a:prstGeom prst="ellipse">
            <a:avLst/>
          </a:prstGeom>
          <a:solidFill>
            <a:srgbClr val="4C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A9CC5468-048E-4C17-98AA-FA9E7DDD056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2231" y="3172295"/>
            <a:ext cx="531498" cy="531498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C51DA8B6-34DD-4767-9A9B-B1DE67E21F8B}"/>
              </a:ext>
            </a:extLst>
          </p:cNvPr>
          <p:cNvSpPr/>
          <p:nvPr/>
        </p:nvSpPr>
        <p:spPr>
          <a:xfrm>
            <a:off x="4036398" y="5007885"/>
            <a:ext cx="763376" cy="763376"/>
          </a:xfrm>
          <a:prstGeom prst="ellipse">
            <a:avLst/>
          </a:prstGeom>
          <a:solidFill>
            <a:srgbClr val="4CC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CF687353-6503-4D0C-A9FA-B194CC0151D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3537" y="5080980"/>
            <a:ext cx="579590" cy="57959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E0119B9F-7E3D-4BD3-95C4-512052A3762E}"/>
              </a:ext>
            </a:extLst>
          </p:cNvPr>
          <p:cNvSpPr txBox="1"/>
          <p:nvPr/>
        </p:nvSpPr>
        <p:spPr>
          <a:xfrm>
            <a:off x="9773568" y="3052452"/>
            <a:ext cx="1935658" cy="70525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Von Hotelier zu Hotelier</a:t>
            </a:r>
            <a:endParaRPr lang="de-DE" sz="1400" dirty="0">
              <a:solidFill>
                <a:srgbClr val="575756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solidFill>
                  <a:srgbClr val="575756"/>
                </a:solidFill>
              </a:rPr>
              <a:t>Mehr als nur ein PMS</a:t>
            </a:r>
            <a:endParaRPr lang="de-DE" sz="1400" dirty="0">
              <a:solidFill>
                <a:srgbClr val="575756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65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648FAE-3F1F-413F-9C7F-E2E17A9FB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298" y="4998343"/>
            <a:ext cx="532800" cy="532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BE5C6D-5B24-4BAF-8500-9E4C4DECA944}"/>
              </a:ext>
            </a:extLst>
          </p:cNvPr>
          <p:cNvSpPr txBox="1"/>
          <p:nvPr/>
        </p:nvSpPr>
        <p:spPr>
          <a:xfrm>
            <a:off x="525293" y="427169"/>
            <a:ext cx="174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SIHOT.POS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4D163D-3B98-4233-9CEF-4824B016F4D0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1498506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40758961-2121-40AA-8FC1-EEDA6AE707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1882718"/>
            <a:ext cx="533412" cy="5334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3C39C9F-139B-4D7B-91A7-E7F4A66D3DA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1882718"/>
            <a:ext cx="533412" cy="53341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AC67032-F075-4D31-979F-78147436D68F}"/>
              </a:ext>
            </a:extLst>
          </p:cNvPr>
          <p:cNvSpPr/>
          <p:nvPr/>
        </p:nvSpPr>
        <p:spPr>
          <a:xfrm>
            <a:off x="1165710" y="1857037"/>
            <a:ext cx="4479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ADAPTIERBAR </a:t>
            </a:r>
            <a:r>
              <a:rPr lang="de-DE" sz="1600" dirty="0">
                <a:solidFill>
                  <a:srgbClr val="4CC2F1"/>
                </a:solidFill>
                <a:cs typeface="Khmer UI" panose="020B0702040204020203" pitchFamily="34" charset="0"/>
              </a:rPr>
              <a:t>–</a:t>
            </a:r>
            <a:r>
              <a:rPr lang="de-DE" sz="1600" dirty="0">
                <a:solidFill>
                  <a:srgbClr val="575756"/>
                </a:solidFill>
                <a:cs typeface="Khmer UI" panose="020B0702040204020203" pitchFamily="34" charset="0"/>
              </a:rPr>
              <a:t> </a:t>
            </a:r>
            <a:r>
              <a:rPr lang="de-DE" sz="1600" dirty="0">
                <a:solidFill>
                  <a:srgbClr val="575756"/>
                </a:solidFill>
              </a:rPr>
              <a:t>Anpassung an Ihr Geschäftsmodell</a:t>
            </a:r>
            <a:endParaRPr lang="de-DE" sz="1600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525710-78E0-4DBC-B1E1-D26D38620214}"/>
              </a:ext>
            </a:extLst>
          </p:cNvPr>
          <p:cNvSpPr/>
          <p:nvPr/>
        </p:nvSpPr>
        <p:spPr>
          <a:xfrm>
            <a:off x="6896118" y="1857037"/>
            <a:ext cx="3619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INTEGRATION MIT PMS - </a:t>
            </a:r>
            <a:r>
              <a:rPr lang="de-DE" sz="1600" dirty="0">
                <a:solidFill>
                  <a:srgbClr val="575756"/>
                </a:solidFill>
              </a:rPr>
              <a:t>Ganzheitlicher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Datenaustausch mit Ihrem PMS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95A18A4-023C-4905-AB29-A3B44407AD5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2921056"/>
            <a:ext cx="533412" cy="5334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36ED62C-B289-4D36-B3F3-4AB2735AA72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2921056"/>
            <a:ext cx="533412" cy="53341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6E421A75-71CC-41F3-B8DD-04CB98C70786}"/>
              </a:ext>
            </a:extLst>
          </p:cNvPr>
          <p:cNvSpPr/>
          <p:nvPr/>
        </p:nvSpPr>
        <p:spPr>
          <a:xfrm>
            <a:off x="1165710" y="2895375"/>
            <a:ext cx="4497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INTUITIV – </a:t>
            </a:r>
            <a:r>
              <a:rPr lang="de-DE" sz="1600" dirty="0">
                <a:solidFill>
                  <a:srgbClr val="575756"/>
                </a:solidFill>
              </a:rPr>
              <a:t>Einfache Handhabung, oftmals mit Drag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&amp; Drop Funktion, kurze Schulungszeiten</a:t>
            </a:r>
            <a:endParaRPr lang="de-DE" sz="1600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901391E-7460-4EA1-9557-C4D7330186E5}"/>
              </a:ext>
            </a:extLst>
          </p:cNvPr>
          <p:cNvSpPr/>
          <p:nvPr/>
        </p:nvSpPr>
        <p:spPr>
          <a:xfrm>
            <a:off x="6896118" y="2895375"/>
            <a:ext cx="3907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GESETZESKONFORM - </a:t>
            </a:r>
            <a:r>
              <a:rPr lang="de-DE" sz="1600" dirty="0">
                <a:solidFill>
                  <a:srgbClr val="575756"/>
                </a:solidFill>
              </a:rPr>
              <a:t>Stimmt mit den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Anforderungen der Landesbehörden überein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AC60447-AF5E-493A-9F83-00BEB20C783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3959394"/>
            <a:ext cx="533412" cy="5334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213ED7B-7415-42CC-85A3-2EC915866E9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3959394"/>
            <a:ext cx="533412" cy="53341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70DEE43-3BB9-4823-893E-608FBCE3A2F4}"/>
              </a:ext>
            </a:extLst>
          </p:cNvPr>
          <p:cNvSpPr/>
          <p:nvPr/>
        </p:nvSpPr>
        <p:spPr>
          <a:xfrm>
            <a:off x="1165710" y="3933713"/>
            <a:ext cx="4248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EINFACHE INSTALLATION - </a:t>
            </a:r>
            <a:r>
              <a:rPr lang="de-DE" sz="1600" dirty="0">
                <a:solidFill>
                  <a:srgbClr val="575756"/>
                </a:solidFill>
              </a:rPr>
              <a:t>Geringe Hardware-</a:t>
            </a:r>
          </a:p>
          <a:p>
            <a:r>
              <a:rPr lang="de-DE" sz="1600" dirty="0" err="1">
                <a:solidFill>
                  <a:srgbClr val="575756"/>
                </a:solidFill>
              </a:rPr>
              <a:t>anforderungen</a:t>
            </a:r>
            <a:r>
              <a:rPr lang="de-DE" sz="1600" dirty="0">
                <a:solidFill>
                  <a:srgbClr val="575756"/>
                </a:solidFill>
              </a:rPr>
              <a:t> und mühelose Systemeinrichtung</a:t>
            </a:r>
            <a:endParaRPr lang="de-DE" sz="1600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653BAF-3438-44DE-9799-2A06BDE32278}"/>
              </a:ext>
            </a:extLst>
          </p:cNvPr>
          <p:cNvSpPr/>
          <p:nvPr/>
        </p:nvSpPr>
        <p:spPr>
          <a:xfrm>
            <a:off x="6896118" y="3933713"/>
            <a:ext cx="4927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KARTENZAHLUNG &amp; FREMDWÄHRUNG – </a:t>
            </a:r>
            <a:r>
              <a:rPr lang="de-DE" sz="1600" dirty="0">
                <a:solidFill>
                  <a:srgbClr val="575756"/>
                </a:solidFill>
              </a:rPr>
              <a:t>Kartenzahl-</a:t>
            </a:r>
          </a:p>
          <a:p>
            <a:r>
              <a:rPr lang="de-DE" sz="1600" dirty="0" err="1">
                <a:solidFill>
                  <a:srgbClr val="575756"/>
                </a:solidFill>
              </a:rPr>
              <a:t>integration</a:t>
            </a:r>
            <a:r>
              <a:rPr lang="de-DE" sz="1600" dirty="0">
                <a:solidFill>
                  <a:srgbClr val="575756"/>
                </a:solidFill>
              </a:rPr>
              <a:t> &amp; Bezahlung in unterschiedlichen Währungen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CEF718D-6C06-4291-A6EA-483730B825E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4997731"/>
            <a:ext cx="533412" cy="53341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BA069CD7-463C-4F0B-A1F8-FEFED367B8DB}"/>
              </a:ext>
            </a:extLst>
          </p:cNvPr>
          <p:cNvSpPr/>
          <p:nvPr/>
        </p:nvSpPr>
        <p:spPr>
          <a:xfrm>
            <a:off x="1165710" y="4972050"/>
            <a:ext cx="4409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MOBILITÄT - </a:t>
            </a:r>
            <a:r>
              <a:rPr lang="de-DE" sz="1600" dirty="0">
                <a:solidFill>
                  <a:srgbClr val="575756"/>
                </a:solidFill>
              </a:rPr>
              <a:t>Bestellungsaufnahme und </a:t>
            </a:r>
            <a:r>
              <a:rPr lang="de-DE" sz="1600" dirty="0" err="1">
                <a:solidFill>
                  <a:srgbClr val="575756"/>
                </a:solidFill>
              </a:rPr>
              <a:t>Bonierung</a:t>
            </a:r>
            <a:r>
              <a:rPr lang="de-DE" sz="1600" dirty="0">
                <a:solidFill>
                  <a:srgbClr val="575756"/>
                </a:solidFill>
              </a:rPr>
              <a:t>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über das Smartphone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F9FCAB5-5724-4A20-8E8C-1ED9F66C07B2}"/>
              </a:ext>
            </a:extLst>
          </p:cNvPr>
          <p:cNvSpPr/>
          <p:nvPr/>
        </p:nvSpPr>
        <p:spPr>
          <a:xfrm>
            <a:off x="6896118" y="4972050"/>
            <a:ext cx="4433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AUTOMATISCHER TAGESABSCHLUSS - </a:t>
            </a:r>
            <a:r>
              <a:rPr lang="de-DE" sz="1600" dirty="0">
                <a:solidFill>
                  <a:srgbClr val="575756"/>
                </a:solidFill>
              </a:rPr>
              <a:t>Abrufbares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Reporting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23" name="Grafik 22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52226668-744F-4DBD-B75C-718F11B60A3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B463F380-5235-4CD8-BEB1-77DEC58C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8605616" cy="68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feld 158">
            <a:extLst>
              <a:ext uri="{FF2B5EF4-FFF2-40B4-BE49-F238E27FC236}">
                <a16:creationId xmlns:a16="http://schemas.microsoft.com/office/drawing/2014/main" id="{9C3E0025-ACA6-419F-9FAD-51114E56E22A}"/>
              </a:ext>
            </a:extLst>
          </p:cNvPr>
          <p:cNvSpPr txBox="1"/>
          <p:nvPr/>
        </p:nvSpPr>
        <p:spPr>
          <a:xfrm>
            <a:off x="8810442" y="603114"/>
            <a:ext cx="168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SIHOT.WEB</a:t>
            </a:r>
          </a:p>
        </p:txBody>
      </p: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D29E15C9-5C3A-4CF0-9406-D569F07B4B11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1580445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23C514DB-AC29-40C0-9D91-CB8E04D4557D}"/>
              </a:ext>
            </a:extLst>
          </p:cNvPr>
          <p:cNvSpPr txBox="1"/>
          <p:nvPr/>
        </p:nvSpPr>
        <p:spPr>
          <a:xfrm>
            <a:off x="8810441" y="1513511"/>
            <a:ext cx="321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575756"/>
                </a:solidFill>
              </a:rPr>
              <a:t>Ihre</a:t>
            </a:r>
            <a:r>
              <a:rPr lang="en-US" sz="1600" dirty="0">
                <a:solidFill>
                  <a:srgbClr val="575756"/>
                </a:solidFill>
              </a:rPr>
              <a:t> </a:t>
            </a:r>
            <a:r>
              <a:rPr lang="en-US" sz="1600" dirty="0" err="1">
                <a:solidFill>
                  <a:srgbClr val="575756"/>
                </a:solidFill>
              </a:rPr>
              <a:t>leistungsstarke</a:t>
            </a:r>
            <a:r>
              <a:rPr lang="en-US" sz="1600" dirty="0">
                <a:solidFill>
                  <a:srgbClr val="575756"/>
                </a:solidFill>
              </a:rPr>
              <a:t> Booking Engine</a:t>
            </a:r>
          </a:p>
        </p:txBody>
      </p:sp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9695EAC9-5AAC-431C-94CC-94FD608761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7ABE5C6D-5B24-4BAF-8500-9E4C4DECA944}"/>
              </a:ext>
            </a:extLst>
          </p:cNvPr>
          <p:cNvSpPr txBox="1"/>
          <p:nvPr/>
        </p:nvSpPr>
        <p:spPr>
          <a:xfrm>
            <a:off x="525293" y="427169"/>
            <a:ext cx="181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SIHOT.WEB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4D163D-3B98-4233-9CEF-4824B016F4D0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1582396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87FBA5F6-76C6-4FD4-8013-74E26777E0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1882718"/>
            <a:ext cx="533412" cy="5334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1C6CD3F-0900-4786-9AC3-9A6F2C5528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1882718"/>
            <a:ext cx="533412" cy="53341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07074DA-12BC-4D8D-9791-4F498D417AF6}"/>
              </a:ext>
            </a:extLst>
          </p:cNvPr>
          <p:cNvSpPr/>
          <p:nvPr/>
        </p:nvSpPr>
        <p:spPr>
          <a:xfrm>
            <a:off x="1165710" y="1857037"/>
            <a:ext cx="4322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DIREKTBUCHUNGEN – </a:t>
            </a:r>
            <a:r>
              <a:rPr lang="de-DE" sz="1600" dirty="0">
                <a:solidFill>
                  <a:srgbClr val="575756"/>
                </a:solidFill>
              </a:rPr>
              <a:t>Provisionsfrei und einfach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über Ihre Homepage oder Facebook buchbar</a:t>
            </a:r>
            <a:endParaRPr lang="de-DE" sz="1600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E68D43-F052-4540-A052-14FBB9B2848E}"/>
              </a:ext>
            </a:extLst>
          </p:cNvPr>
          <p:cNvSpPr/>
          <p:nvPr/>
        </p:nvSpPr>
        <p:spPr>
          <a:xfrm>
            <a:off x="6896118" y="1857037"/>
            <a:ext cx="46340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REPORTING - </a:t>
            </a:r>
            <a:r>
              <a:rPr lang="de-DE" sz="1600" dirty="0">
                <a:solidFill>
                  <a:srgbClr val="575756"/>
                </a:solidFill>
              </a:rPr>
              <a:t>Aussagekräftige Basisdaten über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SIHOT.WEB, detaillierte Daten durch die Verknüpfung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mit Google Analytics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BB44CF-1027-454F-92F3-D978F7A245B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2921056"/>
            <a:ext cx="533412" cy="53341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219365E-8C3A-47B3-B8E2-948000615EC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2921056"/>
            <a:ext cx="533412" cy="53341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8050229-D1E6-488B-A4B5-F8C560351D4E}"/>
              </a:ext>
            </a:extLst>
          </p:cNvPr>
          <p:cNvSpPr/>
          <p:nvPr/>
        </p:nvSpPr>
        <p:spPr>
          <a:xfrm>
            <a:off x="1165710" y="2895375"/>
            <a:ext cx="4480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INDIVIDUALITÄT – </a:t>
            </a:r>
            <a:r>
              <a:rPr lang="de-DE" sz="1600" dirty="0">
                <a:solidFill>
                  <a:srgbClr val="575756"/>
                </a:solidFill>
              </a:rPr>
              <a:t>Gestalten Sie den Look &amp; </a:t>
            </a:r>
            <a:r>
              <a:rPr lang="de-DE" sz="1600" dirty="0" err="1">
                <a:solidFill>
                  <a:srgbClr val="575756"/>
                </a:solidFill>
              </a:rPr>
              <a:t>Feel</a:t>
            </a:r>
            <a:r>
              <a:rPr lang="de-DE" sz="1600" dirty="0">
                <a:solidFill>
                  <a:srgbClr val="575756"/>
                </a:solidFill>
              </a:rPr>
              <a:t>,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erstellen Sie Arrangements und Buchungsrichtlinien</a:t>
            </a:r>
            <a:endParaRPr lang="de-DE" sz="1600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228260D-BFE1-49A3-BEB5-94BFAC5DE48D}"/>
              </a:ext>
            </a:extLst>
          </p:cNvPr>
          <p:cNvSpPr/>
          <p:nvPr/>
        </p:nvSpPr>
        <p:spPr>
          <a:xfrm>
            <a:off x="6896118" y="2895375"/>
            <a:ext cx="3474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SICHERHEIT - </a:t>
            </a:r>
            <a:r>
              <a:rPr lang="de-DE" sz="1600" dirty="0">
                <a:solidFill>
                  <a:srgbClr val="575756"/>
                </a:solidFill>
              </a:rPr>
              <a:t>Zugangssicherung und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Übertragungsverschlüsselung durch SSL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901BBF-9DDC-4660-8760-28A7B679448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3959394"/>
            <a:ext cx="533412" cy="53341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AC40D0C-CCA1-4A90-8338-D0E59268821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3959394"/>
            <a:ext cx="533412" cy="53341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FFA5F15E-47C0-459D-933A-4936A760F429}"/>
              </a:ext>
            </a:extLst>
          </p:cNvPr>
          <p:cNvSpPr/>
          <p:nvPr/>
        </p:nvSpPr>
        <p:spPr>
          <a:xfrm>
            <a:off x="1165710" y="3933713"/>
            <a:ext cx="3870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UMSATZSTEIGERUNG - </a:t>
            </a:r>
            <a:r>
              <a:rPr lang="de-DE" sz="1600" dirty="0">
                <a:solidFill>
                  <a:srgbClr val="575756"/>
                </a:solidFill>
              </a:rPr>
              <a:t>Up- &amp; Cross-Selling,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Gutscheinoption, Rabattcodes</a:t>
            </a:r>
            <a:endParaRPr lang="de-DE" sz="1600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7CB6AB3-5801-47CC-B325-CB7E7D026E47}"/>
              </a:ext>
            </a:extLst>
          </p:cNvPr>
          <p:cNvSpPr/>
          <p:nvPr/>
        </p:nvSpPr>
        <p:spPr>
          <a:xfrm>
            <a:off x="6896118" y="3933713"/>
            <a:ext cx="36341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ONLINE PAYMENT - </a:t>
            </a:r>
            <a:r>
              <a:rPr lang="de-DE" sz="1600" dirty="0">
                <a:solidFill>
                  <a:srgbClr val="575756"/>
                </a:solidFill>
              </a:rPr>
              <a:t>Sichere und einfache</a:t>
            </a:r>
          </a:p>
          <a:p>
            <a:r>
              <a:rPr lang="de-DE" sz="1600" dirty="0">
                <a:solidFill>
                  <a:srgbClr val="575756"/>
                </a:solidFill>
              </a:rPr>
              <a:t>Zahlungsoptionen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BCB8F867-85BD-4597-A638-6D55271BA99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98" y="4997731"/>
            <a:ext cx="533412" cy="53341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A4C5A2E-E581-48EC-A8D1-E3906AD5D0E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4997731"/>
            <a:ext cx="533412" cy="533412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28A8EE88-2094-48B2-AF26-B6A2020C25B0}"/>
              </a:ext>
            </a:extLst>
          </p:cNvPr>
          <p:cNvSpPr/>
          <p:nvPr/>
        </p:nvSpPr>
        <p:spPr>
          <a:xfrm>
            <a:off x="1165710" y="4972050"/>
            <a:ext cx="4452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RESPONSIVE - </a:t>
            </a:r>
            <a:r>
              <a:rPr lang="de-DE" sz="1600" dirty="0">
                <a:solidFill>
                  <a:srgbClr val="575756"/>
                </a:solidFill>
              </a:rPr>
              <a:t>Perfekte Adaption an PC und Mobile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3928F86-5FA6-4500-81DA-E27BAC394880}"/>
              </a:ext>
            </a:extLst>
          </p:cNvPr>
          <p:cNvSpPr/>
          <p:nvPr/>
        </p:nvSpPr>
        <p:spPr>
          <a:xfrm>
            <a:off x="6896118" y="4972050"/>
            <a:ext cx="4217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CORPORATE - </a:t>
            </a:r>
            <a:r>
              <a:rPr lang="de-DE" sz="1600" dirty="0">
                <a:solidFill>
                  <a:srgbClr val="575756"/>
                </a:solidFill>
              </a:rPr>
              <a:t>Persönlicher Zugang zu exklusiven</a:t>
            </a:r>
          </a:p>
          <a:p>
            <a:r>
              <a:rPr lang="de-DE" sz="1600" dirty="0">
                <a:solidFill>
                  <a:srgbClr val="575756"/>
                </a:solidFill>
              </a:rPr>
              <a:t>Raten für Ihre Accounts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27" name="Grafik 2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DDD65976-719E-4BE9-A7AB-0569AD7FB4A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4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>
            <a:extLst>
              <a:ext uri="{FF2B5EF4-FFF2-40B4-BE49-F238E27FC236}">
                <a16:creationId xmlns:a16="http://schemas.microsoft.com/office/drawing/2014/main" id="{B463F380-5235-4CD8-BEB1-77DEC58C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"/>
            <a:ext cx="8605615" cy="68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feld 158">
            <a:extLst>
              <a:ext uri="{FF2B5EF4-FFF2-40B4-BE49-F238E27FC236}">
                <a16:creationId xmlns:a16="http://schemas.microsoft.com/office/drawing/2014/main" id="{9C3E0025-ACA6-419F-9FAD-51114E56E22A}"/>
              </a:ext>
            </a:extLst>
          </p:cNvPr>
          <p:cNvSpPr txBox="1"/>
          <p:nvPr/>
        </p:nvSpPr>
        <p:spPr>
          <a:xfrm>
            <a:off x="8810442" y="603114"/>
            <a:ext cx="17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SIHOT.C&amp;B</a:t>
            </a:r>
          </a:p>
        </p:txBody>
      </p: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D29E15C9-5C3A-4CF0-9406-D569F07B4B11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1560403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23C514DB-AC29-40C0-9D91-CB8E04D4557D}"/>
              </a:ext>
            </a:extLst>
          </p:cNvPr>
          <p:cNvSpPr txBox="1"/>
          <p:nvPr/>
        </p:nvSpPr>
        <p:spPr>
          <a:xfrm>
            <a:off x="8810441" y="1513511"/>
            <a:ext cx="321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575756"/>
                </a:solidFill>
              </a:rPr>
              <a:t>Universales</a:t>
            </a:r>
            <a:r>
              <a:rPr lang="en-US" sz="1600" dirty="0">
                <a:solidFill>
                  <a:srgbClr val="575756"/>
                </a:solidFill>
              </a:rPr>
              <a:t> Event Management, </a:t>
            </a:r>
            <a:r>
              <a:rPr lang="en-US" sz="1600" dirty="0" err="1">
                <a:solidFill>
                  <a:srgbClr val="575756"/>
                </a:solidFill>
              </a:rPr>
              <a:t>dass</a:t>
            </a:r>
            <a:r>
              <a:rPr lang="en-US" sz="1600" dirty="0">
                <a:solidFill>
                  <a:srgbClr val="575756"/>
                </a:solidFill>
              </a:rPr>
              <a:t> </a:t>
            </a:r>
            <a:r>
              <a:rPr lang="en-US" sz="1600" dirty="0" err="1">
                <a:solidFill>
                  <a:srgbClr val="575756"/>
                </a:solidFill>
              </a:rPr>
              <a:t>nichts</a:t>
            </a:r>
            <a:r>
              <a:rPr lang="en-US" sz="1600" dirty="0">
                <a:solidFill>
                  <a:srgbClr val="575756"/>
                </a:solidFill>
              </a:rPr>
              <a:t> dem </a:t>
            </a:r>
            <a:r>
              <a:rPr lang="en-US" sz="1600" dirty="0" err="1">
                <a:solidFill>
                  <a:srgbClr val="575756"/>
                </a:solidFill>
              </a:rPr>
              <a:t>Zufall</a:t>
            </a:r>
            <a:r>
              <a:rPr lang="en-US" sz="1600" dirty="0">
                <a:solidFill>
                  <a:srgbClr val="575756"/>
                </a:solidFill>
              </a:rPr>
              <a:t> </a:t>
            </a:r>
            <a:r>
              <a:rPr lang="en-US" sz="1600" dirty="0" err="1">
                <a:solidFill>
                  <a:srgbClr val="575756"/>
                </a:solidFill>
              </a:rPr>
              <a:t>überlässt</a:t>
            </a:r>
            <a:endParaRPr lang="en-US" sz="1600" dirty="0">
              <a:solidFill>
                <a:srgbClr val="575756"/>
              </a:solidFill>
            </a:endParaRPr>
          </a:p>
        </p:txBody>
      </p:sp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D146C53D-2BEF-4DC3-ACC5-AFCB096108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7ABE5C6D-5B24-4BAF-8500-9E4C4DECA944}"/>
              </a:ext>
            </a:extLst>
          </p:cNvPr>
          <p:cNvSpPr txBox="1"/>
          <p:nvPr/>
        </p:nvSpPr>
        <p:spPr>
          <a:xfrm>
            <a:off x="525293" y="427169"/>
            <a:ext cx="179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SIHOT.C&amp;B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4D163D-3B98-4233-9CEF-4824B016F4D0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1565618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62BC10C5-50DA-4744-8C81-A18ABBE771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1882718"/>
            <a:ext cx="533412" cy="5334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C0D22C-ECB0-4D12-9DC6-5E1C1E9CED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1882718"/>
            <a:ext cx="533412" cy="53341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6C02A78-9009-49B7-84A5-E329F0CCADA8}"/>
              </a:ext>
            </a:extLst>
          </p:cNvPr>
          <p:cNvSpPr/>
          <p:nvPr/>
        </p:nvSpPr>
        <p:spPr>
          <a:xfrm>
            <a:off x="1165710" y="1857037"/>
            <a:ext cx="4285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AUF EINEN BLICK – </a:t>
            </a:r>
            <a:r>
              <a:rPr lang="de-DE" sz="1600" dirty="0">
                <a:solidFill>
                  <a:srgbClr val="575756"/>
                </a:solidFill>
              </a:rPr>
              <a:t>Vereinfachte Darstellung von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komplexen Events durch visuelle Planungstools</a:t>
            </a:r>
            <a:endParaRPr lang="de-DE" sz="1600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C85EF8D-C19F-481E-9349-B02D3A253589}"/>
              </a:ext>
            </a:extLst>
          </p:cNvPr>
          <p:cNvSpPr/>
          <p:nvPr/>
        </p:nvSpPr>
        <p:spPr>
          <a:xfrm>
            <a:off x="6896118" y="1857037"/>
            <a:ext cx="4985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EINKLICK EVENT ERSTELLUNG - </a:t>
            </a:r>
            <a:r>
              <a:rPr lang="de-DE" sz="1600" dirty="0">
                <a:solidFill>
                  <a:srgbClr val="575756"/>
                </a:solidFill>
              </a:rPr>
              <a:t>Wiederkehrende Events,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können ganz einfach in einem Klick angelegt werden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EC5739-7FE4-4720-9DD8-767C3B56E20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2921056"/>
            <a:ext cx="533412" cy="5334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592C81-E962-450A-889E-6D2961C660C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2921056"/>
            <a:ext cx="533412" cy="53341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F8E9ECAC-8B57-4758-AFD0-57F110DCB02C}"/>
              </a:ext>
            </a:extLst>
          </p:cNvPr>
          <p:cNvSpPr/>
          <p:nvPr/>
        </p:nvSpPr>
        <p:spPr>
          <a:xfrm>
            <a:off x="1165710" y="2895375"/>
            <a:ext cx="461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AUTOMATISIERT – </a:t>
            </a:r>
            <a:r>
              <a:rPr lang="de-DE" sz="1600" dirty="0">
                <a:solidFill>
                  <a:srgbClr val="575756"/>
                </a:solidFill>
              </a:rPr>
              <a:t>Automatische Erstellung von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Verträgen, </a:t>
            </a:r>
            <a:r>
              <a:rPr lang="de-DE" sz="1600" dirty="0" err="1">
                <a:solidFill>
                  <a:srgbClr val="575756"/>
                </a:solidFill>
              </a:rPr>
              <a:t>Function</a:t>
            </a:r>
            <a:r>
              <a:rPr lang="de-DE" sz="1600" dirty="0">
                <a:solidFill>
                  <a:srgbClr val="575756"/>
                </a:solidFill>
              </a:rPr>
              <a:t> Sheets und E-Mail Notifikationen</a:t>
            </a:r>
            <a:endParaRPr lang="de-DE" sz="1600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E9ADB1-2410-45E4-B6C4-7EEE97D6397B}"/>
              </a:ext>
            </a:extLst>
          </p:cNvPr>
          <p:cNvSpPr/>
          <p:nvPr/>
        </p:nvSpPr>
        <p:spPr>
          <a:xfrm>
            <a:off x="6896118" y="2895375"/>
            <a:ext cx="49678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TEAM KOMMUNIKATION - </a:t>
            </a:r>
            <a:r>
              <a:rPr lang="de-DE" sz="1600" dirty="0" err="1">
                <a:solidFill>
                  <a:srgbClr val="575756"/>
                </a:solidFill>
              </a:rPr>
              <a:t>Function</a:t>
            </a:r>
            <a:r>
              <a:rPr lang="de-DE" sz="1600" dirty="0">
                <a:solidFill>
                  <a:srgbClr val="575756"/>
                </a:solidFill>
              </a:rPr>
              <a:t> Sheets, Ablaufpläne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und Erinnerungen stellen den Austausch mit anderen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Abteilungen sicher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1F4F5CF-8C4C-46CB-8E25-AE88EF7BAB4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3959394"/>
            <a:ext cx="533412" cy="53341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BF148A8-4CE1-4CC6-A0B7-AD48F4999DF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316" y="3959394"/>
            <a:ext cx="533412" cy="53341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3AA3B6CE-E098-41C0-93C2-A43071F15B6A}"/>
              </a:ext>
            </a:extLst>
          </p:cNvPr>
          <p:cNvSpPr/>
          <p:nvPr/>
        </p:nvSpPr>
        <p:spPr>
          <a:xfrm>
            <a:off x="1165710" y="3933713"/>
            <a:ext cx="3956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FORECAST - </a:t>
            </a:r>
            <a:r>
              <a:rPr lang="de-DE" sz="1600" dirty="0">
                <a:solidFill>
                  <a:srgbClr val="575756"/>
                </a:solidFill>
              </a:rPr>
              <a:t>Belegungspläne, Buchungen und</a:t>
            </a:r>
          </a:p>
          <a:p>
            <a:pPr fontAlgn="base"/>
            <a:r>
              <a:rPr lang="de-DE" sz="1600" dirty="0">
                <a:solidFill>
                  <a:srgbClr val="575756"/>
                </a:solidFill>
              </a:rPr>
              <a:t>zu erwartende Umsätze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4CF45FB-01F9-47E1-897C-64769241599E}"/>
              </a:ext>
            </a:extLst>
          </p:cNvPr>
          <p:cNvSpPr/>
          <p:nvPr/>
        </p:nvSpPr>
        <p:spPr>
          <a:xfrm>
            <a:off x="6896118" y="3933713"/>
            <a:ext cx="3810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INTEGRATION MIT PMS - </a:t>
            </a:r>
            <a:r>
              <a:rPr lang="de-DE" sz="1600" dirty="0">
                <a:solidFill>
                  <a:srgbClr val="575756"/>
                </a:solidFill>
              </a:rPr>
              <a:t>Event- und Hotel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Management in einem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90F8520-7679-43D3-A40A-8630AE1B75B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98" y="4997731"/>
            <a:ext cx="533412" cy="53341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15DF8BB-41C4-450E-9FB0-DE0DAEBEC39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2706" y="4997731"/>
            <a:ext cx="533412" cy="533412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4B778605-8B04-4A5E-AE50-76FD77B95AF9}"/>
              </a:ext>
            </a:extLst>
          </p:cNvPr>
          <p:cNvSpPr/>
          <p:nvPr/>
        </p:nvSpPr>
        <p:spPr>
          <a:xfrm>
            <a:off x="1165710" y="4972050"/>
            <a:ext cx="4823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KONTROLLE - </a:t>
            </a:r>
            <a:r>
              <a:rPr lang="de-DE" sz="1600" dirty="0">
                <a:solidFill>
                  <a:srgbClr val="575756"/>
                </a:solidFill>
              </a:rPr>
              <a:t>Terminierung, </a:t>
            </a:r>
            <a:r>
              <a:rPr lang="de-DE" sz="1600" dirty="0" err="1">
                <a:solidFill>
                  <a:srgbClr val="575756"/>
                </a:solidFill>
              </a:rPr>
              <a:t>Teamkommuniaktionstools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7EB2A4F-810F-437A-9246-5288D0D318CD}"/>
              </a:ext>
            </a:extLst>
          </p:cNvPr>
          <p:cNvSpPr/>
          <p:nvPr/>
        </p:nvSpPr>
        <p:spPr>
          <a:xfrm>
            <a:off x="6896118" y="4972050"/>
            <a:ext cx="4243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SALES FOKUS - </a:t>
            </a:r>
            <a:r>
              <a:rPr lang="de-DE" sz="1600" dirty="0">
                <a:solidFill>
                  <a:srgbClr val="575756"/>
                </a:solidFill>
              </a:rPr>
              <a:t>Optimierte Zusammenarbeit mit </a:t>
            </a:r>
          </a:p>
          <a:p>
            <a:r>
              <a:rPr lang="de-DE" sz="1600" dirty="0">
                <a:solidFill>
                  <a:srgbClr val="575756"/>
                </a:solidFill>
              </a:rPr>
              <a:t>der Vertriebsabteilung</a:t>
            </a:r>
            <a:endParaRPr lang="de-DE" sz="1600" dirty="0">
              <a:solidFill>
                <a:srgbClr val="575756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pic>
        <p:nvPicPr>
          <p:cNvPr id="23" name="Grafik 22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E873CC00-EA15-4360-BAC6-7391383FEFD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2026860B-079C-4B46-ADC8-13050117D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20448" b="94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BE5C6D-5B24-4BAF-8500-9E4C4DECA944}"/>
              </a:ext>
            </a:extLst>
          </p:cNvPr>
          <p:cNvSpPr txBox="1"/>
          <p:nvPr/>
        </p:nvSpPr>
        <p:spPr>
          <a:xfrm>
            <a:off x="525293" y="427169"/>
            <a:ext cx="3083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UNSERE LÖSUNGEN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4D163D-3B98-4233-9CEF-4824B016F4D0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2807188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BD6A4015-F5FC-4DAC-8132-ADA6B2B03B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F9A2CA20-0B4F-4FC1-883F-54FB02CB3493}"/>
              </a:ext>
            </a:extLst>
          </p:cNvPr>
          <p:cNvSpPr/>
          <p:nvPr/>
        </p:nvSpPr>
        <p:spPr>
          <a:xfrm>
            <a:off x="7176109" y="5013951"/>
            <a:ext cx="5015891" cy="1002295"/>
          </a:xfrm>
          <a:prstGeom prst="rect">
            <a:avLst/>
          </a:prstGeom>
          <a:solidFill>
            <a:srgbClr val="4CC2F1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970610F5-68EC-4C70-B96F-545C433861B2}"/>
              </a:ext>
            </a:extLst>
          </p:cNvPr>
          <p:cNvSpPr/>
          <p:nvPr/>
        </p:nvSpPr>
        <p:spPr>
          <a:xfrm>
            <a:off x="7176109" y="3855802"/>
            <a:ext cx="5015891" cy="1002295"/>
          </a:xfrm>
          <a:prstGeom prst="rect">
            <a:avLst/>
          </a:prstGeom>
          <a:solidFill>
            <a:srgbClr val="4CC2F1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1D34101-7355-41C8-83E5-D51AC558437F}"/>
              </a:ext>
            </a:extLst>
          </p:cNvPr>
          <p:cNvSpPr/>
          <p:nvPr/>
        </p:nvSpPr>
        <p:spPr>
          <a:xfrm>
            <a:off x="7194249" y="2697653"/>
            <a:ext cx="4997751" cy="1002295"/>
          </a:xfrm>
          <a:prstGeom prst="rect">
            <a:avLst/>
          </a:prstGeom>
          <a:solidFill>
            <a:srgbClr val="4CC2F1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B06A59-D8D8-4FAE-B8D7-5053E9BFE174}"/>
              </a:ext>
            </a:extLst>
          </p:cNvPr>
          <p:cNvSpPr/>
          <p:nvPr/>
        </p:nvSpPr>
        <p:spPr>
          <a:xfrm>
            <a:off x="7194249" y="1539504"/>
            <a:ext cx="4997751" cy="1002295"/>
          </a:xfrm>
          <a:prstGeom prst="rect">
            <a:avLst/>
          </a:prstGeom>
          <a:solidFill>
            <a:srgbClr val="4CC2F1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6B24EA9-1734-4534-ACF1-FA31A5B6CDF3}"/>
              </a:ext>
            </a:extLst>
          </p:cNvPr>
          <p:cNvGrpSpPr/>
          <p:nvPr/>
        </p:nvGrpSpPr>
        <p:grpSpPr>
          <a:xfrm>
            <a:off x="7327600" y="2890456"/>
            <a:ext cx="4864400" cy="662429"/>
            <a:chOff x="7327600" y="2848536"/>
            <a:chExt cx="4864400" cy="662429"/>
          </a:xfrm>
        </p:grpSpPr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A5C15701-2CC3-4BEB-B0C7-04B61B045690}"/>
                </a:ext>
              </a:extLst>
            </p:cNvPr>
            <p:cNvSpPr txBox="1"/>
            <p:nvPr/>
          </p:nvSpPr>
          <p:spPr>
            <a:xfrm>
              <a:off x="7327600" y="2848536"/>
              <a:ext cx="3733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MICE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2406FA9-2D5C-4819-9617-93DDD2A8F6D8}"/>
                </a:ext>
              </a:extLst>
            </p:cNvPr>
            <p:cNvSpPr txBox="1"/>
            <p:nvPr/>
          </p:nvSpPr>
          <p:spPr>
            <a:xfrm>
              <a:off x="7329549" y="3172411"/>
              <a:ext cx="4862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Hotel- und Event Management vereint in einer Software </a:t>
              </a:r>
              <a:endParaRPr lang="de-DE" sz="1600" dirty="0">
                <a:solidFill>
                  <a:schemeClr val="bg1"/>
                </a:solidFill>
                <a:cs typeface="Khmer UI" panose="020B0702040204020203" pitchFamily="34" charset="0"/>
              </a:endParaRP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4C909A9-A1DF-424D-81C3-F97F2B56C235}"/>
              </a:ext>
            </a:extLst>
          </p:cNvPr>
          <p:cNvGrpSpPr/>
          <p:nvPr/>
        </p:nvGrpSpPr>
        <p:grpSpPr>
          <a:xfrm>
            <a:off x="7311407" y="1630164"/>
            <a:ext cx="4862455" cy="882530"/>
            <a:chOff x="7311407" y="1589237"/>
            <a:chExt cx="4862455" cy="882530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5A18BE-6F11-4587-9A25-900184D7488A}"/>
                </a:ext>
              </a:extLst>
            </p:cNvPr>
            <p:cNvSpPr txBox="1"/>
            <p:nvPr/>
          </p:nvSpPr>
          <p:spPr>
            <a:xfrm>
              <a:off x="7311407" y="1589237"/>
              <a:ext cx="486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LEISURE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CBB91B43-B1C5-441A-AD27-C9912FBF1D35}"/>
                </a:ext>
              </a:extLst>
            </p:cNvPr>
            <p:cNvSpPr txBox="1"/>
            <p:nvPr/>
          </p:nvSpPr>
          <p:spPr>
            <a:xfrm>
              <a:off x="7311408" y="1886992"/>
              <a:ext cx="48624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Abgestimmt auf Ihre Anlage: Ob All Inclusive Resort in der Karibik oder Boutique Wellness Resort in den Alpen</a:t>
              </a:r>
              <a:endParaRPr lang="de-DE" sz="1600" dirty="0">
                <a:solidFill>
                  <a:schemeClr val="bg1"/>
                </a:solidFill>
                <a:cs typeface="Khmer UI" panose="020B0702040204020203" pitchFamily="34" charset="0"/>
              </a:endParaRP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D0EC79C-B65D-43B8-8B33-19D4661CB567}"/>
              </a:ext>
            </a:extLst>
          </p:cNvPr>
          <p:cNvGrpSpPr/>
          <p:nvPr/>
        </p:nvGrpSpPr>
        <p:grpSpPr>
          <a:xfrm>
            <a:off x="7311408" y="4044078"/>
            <a:ext cx="4862455" cy="662429"/>
            <a:chOff x="7311408" y="4023823"/>
            <a:chExt cx="4862455" cy="662429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E1E569E7-46A3-44E2-961B-57335679B3A3}"/>
                </a:ext>
              </a:extLst>
            </p:cNvPr>
            <p:cNvSpPr txBox="1"/>
            <p:nvPr/>
          </p:nvSpPr>
          <p:spPr>
            <a:xfrm>
              <a:off x="7311408" y="4023823"/>
              <a:ext cx="4862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HOTELKETTEN</a:t>
              </a:r>
              <a:endParaRPr lang="de-DE" sz="1600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18B4138F-B4B8-46EB-B344-85002B2FBB19}"/>
                </a:ext>
              </a:extLst>
            </p:cNvPr>
            <p:cNvSpPr txBox="1"/>
            <p:nvPr/>
          </p:nvSpPr>
          <p:spPr>
            <a:xfrm>
              <a:off x="7327599" y="4347698"/>
              <a:ext cx="484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Ermöglichen Sie die einfache Verwaltung all Ihrer Häuser</a:t>
              </a:r>
              <a:endParaRPr lang="de-DE" sz="1600" dirty="0">
                <a:solidFill>
                  <a:schemeClr val="bg1"/>
                </a:solidFill>
                <a:cs typeface="Khmer UI" panose="020B0702040204020203" pitchFamily="34" charset="0"/>
              </a:endParaRPr>
            </a:p>
          </p:txBody>
        </p:sp>
      </p:grpSp>
      <p:sp>
        <p:nvSpPr>
          <p:cNvPr id="41" name="Textfeld 40">
            <a:extLst>
              <a:ext uri="{FF2B5EF4-FFF2-40B4-BE49-F238E27FC236}">
                <a16:creationId xmlns:a16="http://schemas.microsoft.com/office/drawing/2014/main" id="{4F240A8E-DADB-449E-860B-62B7C91DF4A5}"/>
              </a:ext>
            </a:extLst>
          </p:cNvPr>
          <p:cNvSpPr txBox="1"/>
          <p:nvPr/>
        </p:nvSpPr>
        <p:spPr>
          <a:xfrm>
            <a:off x="7311408" y="5091550"/>
            <a:ext cx="48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HOSTELS</a:t>
            </a:r>
            <a:endParaRPr lang="de-DE" sz="1600" dirty="0">
              <a:solidFill>
                <a:schemeClr val="bg1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0C198A7-0ADA-40CE-B9AE-62D1543B3520}"/>
              </a:ext>
            </a:extLst>
          </p:cNvPr>
          <p:cNvSpPr txBox="1"/>
          <p:nvPr/>
        </p:nvSpPr>
        <p:spPr>
          <a:xfrm>
            <a:off x="7311409" y="5415425"/>
            <a:ext cx="486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Entdecken Sie ein PMS, dass auf die individuellen Anforderungen von </a:t>
            </a:r>
            <a:r>
              <a:rPr lang="de-DE" sz="1600" dirty="0" err="1">
                <a:solidFill>
                  <a:schemeClr val="bg1"/>
                </a:solidFill>
              </a:rPr>
              <a:t>Hostels</a:t>
            </a:r>
            <a:r>
              <a:rPr lang="de-DE" sz="1600" dirty="0">
                <a:solidFill>
                  <a:schemeClr val="bg1"/>
                </a:solidFill>
              </a:rPr>
              <a:t> ausgerichtet ist</a:t>
            </a:r>
            <a:endParaRPr lang="de-DE" sz="1600" dirty="0">
              <a:solidFill>
                <a:schemeClr val="bg1"/>
              </a:solidFill>
              <a:cs typeface="Khmer UI" panose="020B0702040204020203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B96048C-5E7B-43F9-8C24-F916CB30E834}"/>
              </a:ext>
            </a:extLst>
          </p:cNvPr>
          <p:cNvSpPr/>
          <p:nvPr/>
        </p:nvSpPr>
        <p:spPr>
          <a:xfrm>
            <a:off x="7194249" y="387686"/>
            <a:ext cx="4997751" cy="1002295"/>
          </a:xfrm>
          <a:prstGeom prst="rect">
            <a:avLst/>
          </a:prstGeom>
          <a:solidFill>
            <a:srgbClr val="4CC2F1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076DB38-0CA4-4855-B6CF-93BE14544245}"/>
              </a:ext>
            </a:extLst>
          </p:cNvPr>
          <p:cNvGrpSpPr/>
          <p:nvPr/>
        </p:nvGrpSpPr>
        <p:grpSpPr>
          <a:xfrm>
            <a:off x="7311407" y="588338"/>
            <a:ext cx="4862455" cy="636309"/>
            <a:chOff x="7311407" y="562038"/>
            <a:chExt cx="4862455" cy="636309"/>
          </a:xfrm>
        </p:grpSpPr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2972D083-35DF-4B80-A787-4F7AEAA84F48}"/>
                </a:ext>
              </a:extLst>
            </p:cNvPr>
            <p:cNvSpPr txBox="1"/>
            <p:nvPr/>
          </p:nvSpPr>
          <p:spPr>
            <a:xfrm>
              <a:off x="7311407" y="562038"/>
              <a:ext cx="486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Khmer UI" panose="020B0702040204020203" pitchFamily="34" charset="0"/>
                  <a:cs typeface="Khmer UI" panose="020B0702040204020203" pitchFamily="34" charset="0"/>
                </a:rPr>
                <a:t>CITY HOTELS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0E19D37A-0A0C-416A-85A6-5AFDC17D8991}"/>
                </a:ext>
              </a:extLst>
            </p:cNvPr>
            <p:cNvSpPr txBox="1"/>
            <p:nvPr/>
          </p:nvSpPr>
          <p:spPr>
            <a:xfrm>
              <a:off x="7311408" y="859793"/>
              <a:ext cx="4862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de-DE" sz="1600" dirty="0">
                  <a:solidFill>
                    <a:schemeClr val="bg1"/>
                  </a:solidFill>
                </a:rPr>
                <a:t>Leistungsstarke Technologie für Ihr Stadthotel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5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30356D-4672-480D-B7AD-DAF8AB81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98" y="3949950"/>
            <a:ext cx="3692348" cy="21099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473BCD-3A16-47A5-9851-551D95BBFF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4646" y="3949949"/>
            <a:ext cx="3858337" cy="21099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FD076C-46FE-4EEA-945B-373053E49D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82983" y="3949949"/>
            <a:ext cx="4005968" cy="210996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2EFD80A-9F59-491B-A728-55DD9B898428}"/>
              </a:ext>
            </a:extLst>
          </p:cNvPr>
          <p:cNvSpPr txBox="1"/>
          <p:nvPr/>
        </p:nvSpPr>
        <p:spPr>
          <a:xfrm>
            <a:off x="525293" y="427169"/>
            <a:ext cx="214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CITY HOTELS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E6474F-AB44-4114-A14D-D9A14347072D}"/>
              </a:ext>
            </a:extLst>
          </p:cNvPr>
          <p:cNvSpPr txBox="1"/>
          <p:nvPr/>
        </p:nvSpPr>
        <p:spPr>
          <a:xfrm>
            <a:off x="531500" y="1374811"/>
            <a:ext cx="3014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Warum City Hotels mit SIHOT 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146B42-7CEE-4C08-A3F4-C5916B97D237}"/>
              </a:ext>
            </a:extLst>
          </p:cNvPr>
          <p:cNvSpPr/>
          <p:nvPr/>
        </p:nvSpPr>
        <p:spPr>
          <a:xfrm>
            <a:off x="4381289" y="1368830"/>
            <a:ext cx="3640484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Flexibles </a:t>
            </a:r>
            <a:r>
              <a:rPr lang="de-DE" sz="1400" b="1" dirty="0" err="1">
                <a:solidFill>
                  <a:srgbClr val="575756"/>
                </a:solidFill>
                <a:cs typeface="Khmer UI" panose="020B0702040204020203" pitchFamily="34" charset="0"/>
              </a:rPr>
              <a:t>Corportate</a:t>
            </a: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 Rates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Leistungsstarker Vertrieb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Digitalisieren Sie Ihren Gästeservice online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Umfassendes CRM Modul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PMS integriertes Event Management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70A371-1A7C-4568-98A7-F35A09C2FDA4}"/>
              </a:ext>
            </a:extLst>
          </p:cNvPr>
          <p:cNvSpPr/>
          <p:nvPr/>
        </p:nvSpPr>
        <p:spPr>
          <a:xfrm>
            <a:off x="8285120" y="1368830"/>
            <a:ext cx="3333477" cy="199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Online Check-in und Check-out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Check-in Option am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Gäste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Dynamische Technologie, die Ihr Sales </a:t>
            </a:r>
            <a:b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</a:b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Team erfolgreich macht</a:t>
            </a:r>
          </a:p>
          <a:p>
            <a:pPr>
              <a:lnSpc>
                <a:spcPct val="150000"/>
              </a:lnSpc>
            </a:pPr>
            <a:endParaRPr lang="de-DE" sz="1400" b="1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pic>
        <p:nvPicPr>
          <p:cNvPr id="15" name="Grafik 14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41D408BE-A520-4D0C-90B4-2AF95043A6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BAF9A90-CB44-4509-8199-48DEF22A06C6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1825676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30356D-4672-480D-B7AD-DAF8AB8198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081" y="3949948"/>
            <a:ext cx="3748989" cy="210996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473BCD-3A16-47A5-9851-551D95BBFF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98" y="3949949"/>
            <a:ext cx="3900784" cy="21099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FD076C-46FE-4EEA-945B-373053E49D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82070" y="3949947"/>
            <a:ext cx="3926129" cy="210996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2EFD80A-9F59-491B-A728-55DD9B898428}"/>
              </a:ext>
            </a:extLst>
          </p:cNvPr>
          <p:cNvSpPr txBox="1"/>
          <p:nvPr/>
        </p:nvSpPr>
        <p:spPr>
          <a:xfrm>
            <a:off x="525293" y="427169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LEISURE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E6474F-AB44-4114-A14D-D9A14347072D}"/>
              </a:ext>
            </a:extLst>
          </p:cNvPr>
          <p:cNvSpPr txBox="1"/>
          <p:nvPr/>
        </p:nvSpPr>
        <p:spPr>
          <a:xfrm>
            <a:off x="531501" y="1374811"/>
            <a:ext cx="301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Warum Leisure Hotels mit SIHOT 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146B42-7CEE-4C08-A3F4-C5916B97D237}"/>
              </a:ext>
            </a:extLst>
          </p:cNvPr>
          <p:cNvSpPr/>
          <p:nvPr/>
        </p:nvSpPr>
        <p:spPr>
          <a:xfrm>
            <a:off x="4381289" y="1368830"/>
            <a:ext cx="3607462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Maximal Ratenflexibilität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Komplexe </a:t>
            </a:r>
            <a:r>
              <a:rPr lang="de-DE" sz="1400" b="1" dirty="0" err="1">
                <a:solidFill>
                  <a:srgbClr val="575756"/>
                </a:solidFill>
                <a:cs typeface="Khmer UI" panose="020B0702040204020203" pitchFamily="34" charset="0"/>
              </a:rPr>
              <a:t>Resortsteuerung</a:t>
            </a: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 leicht gemacht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Personalisieren des Gasterlebnis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Flexibilität in der Umsatzgenerierung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Multi-Property Management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70A371-1A7C-4568-98A7-F35A09C2FDA4}"/>
              </a:ext>
            </a:extLst>
          </p:cNvPr>
          <p:cNvSpPr/>
          <p:nvPr/>
        </p:nvSpPr>
        <p:spPr>
          <a:xfrm>
            <a:off x="8285120" y="1368830"/>
            <a:ext cx="3396764" cy="199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Multi-Währung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Interne Koordination der Gäste Service </a:t>
            </a:r>
            <a:b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</a:b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Anfragen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Unlimitierte Anzahl an Point </a:t>
            </a:r>
            <a:r>
              <a:rPr lang="de-DE" sz="1400" b="1" dirty="0" err="1">
                <a:solidFill>
                  <a:srgbClr val="575756"/>
                </a:solidFill>
                <a:cs typeface="Khmer UI" panose="020B0702040204020203" pitchFamily="34" charset="0"/>
              </a:rPr>
              <a:t>of</a:t>
            </a: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VIP Service</a:t>
            </a:r>
          </a:p>
          <a:p>
            <a:pPr>
              <a:lnSpc>
                <a:spcPct val="150000"/>
              </a:lnSpc>
            </a:pPr>
            <a:endParaRPr lang="de-DE" sz="1400" b="1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pic>
        <p:nvPicPr>
          <p:cNvPr id="15" name="Grafik 14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73365009-4164-4DE6-A50B-F20DC2A6AD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2BBB6B8-A8D6-4D9D-B148-7B19AA212630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1146168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30356D-4672-480D-B7AD-DAF8AB81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0572" y="3949950"/>
            <a:ext cx="3748990" cy="210996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473BCD-3A16-47A5-9851-551D95BBFF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439" y="3949949"/>
            <a:ext cx="4005248" cy="21099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FD076C-46FE-4EEA-945B-373053E49D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9563" y="3949949"/>
            <a:ext cx="3799388" cy="210996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2EFD80A-9F59-491B-A728-55DD9B898428}"/>
              </a:ext>
            </a:extLst>
          </p:cNvPr>
          <p:cNvSpPr txBox="1"/>
          <p:nvPr/>
        </p:nvSpPr>
        <p:spPr>
          <a:xfrm>
            <a:off x="525293" y="427169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MICE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E6474F-AB44-4114-A14D-D9A14347072D}"/>
              </a:ext>
            </a:extLst>
          </p:cNvPr>
          <p:cNvSpPr txBox="1"/>
          <p:nvPr/>
        </p:nvSpPr>
        <p:spPr>
          <a:xfrm>
            <a:off x="531501" y="1374811"/>
            <a:ext cx="287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Warum MICE Hotels mit SIHOT 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146B42-7CEE-4C08-A3F4-C5916B97D237}"/>
              </a:ext>
            </a:extLst>
          </p:cNvPr>
          <p:cNvSpPr/>
          <p:nvPr/>
        </p:nvSpPr>
        <p:spPr>
          <a:xfrm>
            <a:off x="4381289" y="1368830"/>
            <a:ext cx="3199979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PMS integriertes Event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Events für Firmenkunden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Eventvertrieb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Optimales Gruppen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Erstellung von Raumplänen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70A371-1A7C-4568-98A7-F35A09C2FDA4}"/>
              </a:ext>
            </a:extLst>
          </p:cNvPr>
          <p:cNvSpPr/>
          <p:nvPr/>
        </p:nvSpPr>
        <p:spPr>
          <a:xfrm>
            <a:off x="8285120" y="1368830"/>
            <a:ext cx="3489481" cy="1997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Time Management von Eventaktivitäten </a:t>
            </a:r>
            <a:b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</a:b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wie z.B. Aufbauzeiten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Automatische Erstellung von </a:t>
            </a:r>
            <a:b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</a:b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Veranstaltungsverträgen und </a:t>
            </a:r>
            <a:r>
              <a:rPr lang="de-DE" sz="1400" b="1" dirty="0" err="1">
                <a:solidFill>
                  <a:srgbClr val="575756"/>
                </a:solidFill>
                <a:cs typeface="Khmer UI" panose="020B0702040204020203" pitchFamily="34" charset="0"/>
              </a:rPr>
              <a:t>Function</a:t>
            </a:r>
            <a:b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</a:b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Sheets</a:t>
            </a:r>
          </a:p>
          <a:p>
            <a:pPr>
              <a:lnSpc>
                <a:spcPct val="150000"/>
              </a:lnSpc>
            </a:pPr>
            <a:endParaRPr lang="de-DE" sz="1400" b="1" dirty="0">
              <a:solidFill>
                <a:srgbClr val="575756"/>
              </a:solidFill>
              <a:cs typeface="Khmer UI" panose="020B0702040204020203" pitchFamily="34" charset="0"/>
            </a:endParaRPr>
          </a:p>
        </p:txBody>
      </p:sp>
      <p:pic>
        <p:nvPicPr>
          <p:cNvPr id="15" name="Grafik 14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84869C44-0655-46F8-9F55-A73092B31A8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664320E-9261-4CF8-A5C5-16AC60115075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709941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30356D-4672-480D-B7AD-DAF8AB8198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1"/>
          <a:stretch/>
        </p:blipFill>
        <p:spPr>
          <a:xfrm>
            <a:off x="8446666" y="3949946"/>
            <a:ext cx="3742285" cy="210996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473BCD-3A16-47A5-9851-551D95BBFF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7896" y="3949948"/>
            <a:ext cx="4018770" cy="210996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FD076C-46FE-4EEA-945B-373053E49D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4"/>
          <a:stretch/>
        </p:blipFill>
        <p:spPr>
          <a:xfrm>
            <a:off x="636450" y="3949948"/>
            <a:ext cx="3791445" cy="210996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2EFD80A-9F59-491B-A728-55DD9B898428}"/>
              </a:ext>
            </a:extLst>
          </p:cNvPr>
          <p:cNvSpPr txBox="1"/>
          <p:nvPr/>
        </p:nvSpPr>
        <p:spPr>
          <a:xfrm>
            <a:off x="525293" y="427169"/>
            <a:ext cx="213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HOTELKETTEN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E6474F-AB44-4114-A14D-D9A14347072D}"/>
              </a:ext>
            </a:extLst>
          </p:cNvPr>
          <p:cNvSpPr txBox="1"/>
          <p:nvPr/>
        </p:nvSpPr>
        <p:spPr>
          <a:xfrm>
            <a:off x="531501" y="1374811"/>
            <a:ext cx="2877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Warum Hotelketten mit SIHOT 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146B42-7CEE-4C08-A3F4-C5916B97D237}"/>
              </a:ext>
            </a:extLst>
          </p:cNvPr>
          <p:cNvSpPr/>
          <p:nvPr/>
        </p:nvSpPr>
        <p:spPr>
          <a:xfrm>
            <a:off x="4381289" y="1368830"/>
            <a:ext cx="3565720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Maßgeschneidert für Ihr Geschäftsmodell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Intelligente Technologie für Ihre</a:t>
            </a:r>
            <a:b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</a:b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Reservierungszentrale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BI: Präzise Entscheidungsgrundlage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Unbegrenzte Integrationsmöglichkeiten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70A371-1A7C-4568-98A7-F35A09C2FDA4}"/>
              </a:ext>
            </a:extLst>
          </p:cNvPr>
          <p:cNvSpPr/>
          <p:nvPr/>
        </p:nvSpPr>
        <p:spPr>
          <a:xfrm>
            <a:off x="8285120" y="1368830"/>
            <a:ext cx="3256341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Anpassungen für Ihr Geschäftsmodell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Gäste 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Umfassendes CRM Modul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E-Learning Integration und Remote </a:t>
            </a:r>
            <a:b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</a:b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Training abgestimmt auf die Gruppe</a:t>
            </a:r>
          </a:p>
        </p:txBody>
      </p:sp>
      <p:pic>
        <p:nvPicPr>
          <p:cNvPr id="15" name="Grafik 14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6EF258E9-C3F2-4909-8BD7-9790EF06B0F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89B778-7320-4BD0-91FD-D4E58CB7290D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2043790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1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EDEC78F4-25E4-4A23-8978-75DDFD9BC119}"/>
              </a:ext>
            </a:extLst>
          </p:cNvPr>
          <p:cNvSpPr txBox="1"/>
          <p:nvPr/>
        </p:nvSpPr>
        <p:spPr>
          <a:xfrm>
            <a:off x="8810442" y="1470638"/>
            <a:ext cx="307679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600" dirty="0">
                <a:solidFill>
                  <a:srgbClr val="575756"/>
                </a:solidFill>
                <a:cs typeface="Khmer UI"/>
              </a:rPr>
              <a:t>1986	Gründung</a:t>
            </a:r>
          </a:p>
          <a:p>
            <a:endParaRPr lang="de-DE" sz="1600" dirty="0">
              <a:solidFill>
                <a:srgbClr val="575756"/>
              </a:solidFill>
              <a:cs typeface="Khmer UI"/>
            </a:endParaRPr>
          </a:p>
          <a:p>
            <a:r>
              <a:rPr lang="de-DE" sz="1600" dirty="0">
                <a:solidFill>
                  <a:srgbClr val="575756"/>
                </a:solidFill>
                <a:cs typeface="Khmer UI"/>
              </a:rPr>
              <a:t>10	Standorte</a:t>
            </a:r>
          </a:p>
          <a:p>
            <a:endParaRPr lang="de-DE" sz="1600" dirty="0">
              <a:solidFill>
                <a:srgbClr val="575756"/>
              </a:solidFill>
              <a:cs typeface="Khmer UI" panose="020B0502040204020203" pitchFamily="34" charset="0"/>
            </a:endParaRPr>
          </a:p>
          <a:p>
            <a:r>
              <a:rPr lang="de-DE" sz="1600" dirty="0">
                <a:solidFill>
                  <a:srgbClr val="575756"/>
                </a:solidFill>
                <a:cs typeface="Khmer UI"/>
              </a:rPr>
              <a:t>220 	Mitarbeiter</a:t>
            </a:r>
          </a:p>
          <a:p>
            <a:endParaRPr lang="de-DE" sz="1600" dirty="0">
              <a:solidFill>
                <a:srgbClr val="FF0000"/>
              </a:solidFill>
              <a:cs typeface="Khmer UI" panose="020B0702040204020203" pitchFamily="34" charset="0"/>
            </a:endParaRPr>
          </a:p>
          <a:p>
            <a:r>
              <a:rPr lang="de-DE" sz="1600" dirty="0">
                <a:solidFill>
                  <a:srgbClr val="575756"/>
                </a:solidFill>
                <a:cs typeface="Khmer UI"/>
              </a:rPr>
              <a:t>15 	Nationalitäten</a:t>
            </a:r>
          </a:p>
          <a:p>
            <a:endParaRPr lang="de-DE" sz="1600" dirty="0">
              <a:solidFill>
                <a:srgbClr val="575756"/>
              </a:solidFill>
              <a:cs typeface="Khmer UI"/>
            </a:endParaRPr>
          </a:p>
          <a:p>
            <a:r>
              <a:rPr lang="de-DE" sz="1600" dirty="0">
                <a:solidFill>
                  <a:srgbClr val="575756"/>
                </a:solidFill>
                <a:cs typeface="Khmer UI"/>
              </a:rPr>
              <a:t>2	Rechenzentren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520C90C-C3B9-461F-AAC0-886939DE8897}"/>
              </a:ext>
            </a:extLst>
          </p:cNvPr>
          <p:cNvSpPr/>
          <p:nvPr/>
        </p:nvSpPr>
        <p:spPr>
          <a:xfrm>
            <a:off x="0" y="0"/>
            <a:ext cx="860561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6D28C8-3BBB-471B-B008-881BF81E8B7E}"/>
              </a:ext>
            </a:extLst>
          </p:cNvPr>
          <p:cNvSpPr txBox="1"/>
          <p:nvPr/>
        </p:nvSpPr>
        <p:spPr>
          <a:xfrm>
            <a:off x="8810442" y="603114"/>
            <a:ext cx="254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UNTERNEHMEN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789B0D6-04E8-46D6-9CB0-27D7B66F7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3549" r="-1" b="-13549"/>
          <a:stretch/>
        </p:blipFill>
        <p:spPr>
          <a:xfrm>
            <a:off x="0" y="497554"/>
            <a:ext cx="8605615" cy="6004718"/>
          </a:xfrm>
          <a:prstGeom prst="rect">
            <a:avLst/>
          </a:prstGeom>
        </p:spPr>
      </p:pic>
      <p:pic>
        <p:nvPicPr>
          <p:cNvPr id="9" name="Grafik 8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7896B2B5-695B-4821-8D9C-0B3F24FE299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E6517CB-D2BB-4086-844E-A62FFDCA5EB7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2307023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C30356D-4672-480D-B7AD-DAF8AB8198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1448" y="3949949"/>
            <a:ext cx="3714494" cy="210996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C473BCD-3A16-47A5-9851-551D95BBFF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298" y="3949949"/>
            <a:ext cx="4039149" cy="210996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5FD076C-46FE-4EEA-945B-373053E49D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5942" y="3949949"/>
            <a:ext cx="3803009" cy="210996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2EFD80A-9F59-491B-A728-55DD9B898428}"/>
              </a:ext>
            </a:extLst>
          </p:cNvPr>
          <p:cNvSpPr txBox="1"/>
          <p:nvPr/>
        </p:nvSpPr>
        <p:spPr>
          <a:xfrm>
            <a:off x="525293" y="427169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HOSTELS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E6474F-AB44-4114-A14D-D9A14347072D}"/>
              </a:ext>
            </a:extLst>
          </p:cNvPr>
          <p:cNvSpPr txBox="1"/>
          <p:nvPr/>
        </p:nvSpPr>
        <p:spPr>
          <a:xfrm>
            <a:off x="531501" y="1374811"/>
            <a:ext cx="2987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Warum </a:t>
            </a:r>
            <a:r>
              <a:rPr lang="de-DE" sz="2400" dirty="0" err="1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Hostels</a:t>
            </a:r>
            <a:b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</a:br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mit SIHOT arbeiten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1146B42-7CEE-4C08-A3F4-C5916B97D237}"/>
              </a:ext>
            </a:extLst>
          </p:cNvPr>
          <p:cNvSpPr/>
          <p:nvPr/>
        </p:nvSpPr>
        <p:spPr>
          <a:xfrm>
            <a:off x="4381289" y="1368830"/>
            <a:ext cx="3383170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Perfekt für </a:t>
            </a:r>
            <a:r>
              <a:rPr lang="de-DE" sz="1400" b="1" dirty="0" err="1">
                <a:solidFill>
                  <a:srgbClr val="575756"/>
                </a:solidFill>
                <a:cs typeface="Khmer UI" panose="020B0702040204020203" pitchFamily="34" charset="0"/>
              </a:rPr>
              <a:t>Hostels</a:t>
            </a:r>
            <a:endParaRPr lang="de-DE" sz="1400" b="1" dirty="0">
              <a:solidFill>
                <a:srgbClr val="575756"/>
              </a:solidFill>
              <a:cs typeface="Khmer UI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Auf Wachstum ausgerichtet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Community Building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Betten und Zimmer können gleichzeitig</a:t>
            </a:r>
            <a:b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</a:b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verwaltet werden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70A371-1A7C-4568-98A7-F35A09C2FDA4}"/>
              </a:ext>
            </a:extLst>
          </p:cNvPr>
          <p:cNvSpPr/>
          <p:nvPr/>
        </p:nvSpPr>
        <p:spPr>
          <a:xfrm>
            <a:off x="8285120" y="1368830"/>
            <a:ext cx="3025252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Multi Property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Geschlechterspezifische Belegung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Virtuelle Darstellung der Belegung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Gruppen Check-in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1" dirty="0">
                <a:solidFill>
                  <a:srgbClr val="575756"/>
                </a:solidFill>
                <a:cs typeface="Khmer UI" panose="020B0702040204020203" pitchFamily="34" charset="0"/>
              </a:rPr>
              <a:t>Online Check-in und Check-out</a:t>
            </a:r>
          </a:p>
        </p:txBody>
      </p:sp>
      <p:pic>
        <p:nvPicPr>
          <p:cNvPr id="15" name="Grafik 14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B5F57A95-3262-40CF-8DC6-FB50A09EC4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6033476-AB95-43C7-A878-A5444563903C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1288781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0ED5C4A2-67E5-4EB3-B852-68618A51F0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B0DEEA3-2A9D-430B-BD8D-8488DF40D98E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2007728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1C75803-850C-4969-961E-D3A16A373248}"/>
              </a:ext>
            </a:extLst>
          </p:cNvPr>
          <p:cNvSpPr txBox="1"/>
          <p:nvPr/>
        </p:nvSpPr>
        <p:spPr>
          <a:xfrm>
            <a:off x="8810442" y="614121"/>
            <a:ext cx="224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INTEGRATION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4CC01E-05E1-4641-82A0-CFB011C7ACEC}"/>
              </a:ext>
            </a:extLst>
          </p:cNvPr>
          <p:cNvSpPr txBox="1"/>
          <p:nvPr/>
        </p:nvSpPr>
        <p:spPr>
          <a:xfrm>
            <a:off x="8829615" y="1470638"/>
            <a:ext cx="3198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Unzählige Integrationsmöglichkeiten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Eine nahtlose Customer Experience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SIHOT </a:t>
            </a:r>
            <a:r>
              <a:rPr lang="de-DE" sz="1600" dirty="0" err="1">
                <a:solidFill>
                  <a:srgbClr val="575756"/>
                </a:solidFill>
              </a:rPr>
              <a:t>API's</a:t>
            </a:r>
            <a:endParaRPr lang="de-DE" sz="1600" dirty="0">
              <a:solidFill>
                <a:srgbClr val="575756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Developer Portal</a:t>
            </a:r>
            <a:endParaRPr lang="de-DE" sz="1400" dirty="0">
              <a:solidFill>
                <a:srgbClr val="575756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8A1F0F-3C02-42BB-BC0C-0FAFC4190785}"/>
              </a:ext>
            </a:extLst>
          </p:cNvPr>
          <p:cNvSpPr/>
          <p:nvPr/>
        </p:nvSpPr>
        <p:spPr>
          <a:xfrm>
            <a:off x="0" y="0"/>
            <a:ext cx="860561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E72ED4-FED2-464D-B898-36DADEA2D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9" y="0"/>
            <a:ext cx="8599903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F350B1-DD07-4CB5-B24D-EB8E19FEF0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8603726" cy="685800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6B0382D0-E1BB-48CA-AD2D-8F2DB29F6EA5}"/>
              </a:ext>
            </a:extLst>
          </p:cNvPr>
          <p:cNvSpPr/>
          <p:nvPr/>
        </p:nvSpPr>
        <p:spPr>
          <a:xfrm>
            <a:off x="5860476" y="2618509"/>
            <a:ext cx="6331523" cy="3075709"/>
          </a:xfrm>
          <a:prstGeom prst="rect">
            <a:avLst/>
          </a:prstGeom>
          <a:solidFill>
            <a:srgbClr val="4CC2F1">
              <a:alpha val="7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EA9F34-560D-43BB-9531-6F6ED677BAF8}"/>
              </a:ext>
            </a:extLst>
          </p:cNvPr>
          <p:cNvSpPr txBox="1"/>
          <p:nvPr/>
        </p:nvSpPr>
        <p:spPr>
          <a:xfrm>
            <a:off x="525293" y="427169"/>
            <a:ext cx="160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KONTAKT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28232FB-6B4E-41A9-B4B5-AFDD8EB1EA32}"/>
              </a:ext>
            </a:extLst>
          </p:cNvPr>
          <p:cNvCxnSpPr>
            <a:cxnSpLocks/>
          </p:cNvCxnSpPr>
          <p:nvPr/>
        </p:nvCxnSpPr>
        <p:spPr>
          <a:xfrm>
            <a:off x="632298" y="966653"/>
            <a:ext cx="1364282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C4B4B7C-2F87-4B8B-A664-000AEEA60EFB}"/>
              </a:ext>
            </a:extLst>
          </p:cNvPr>
          <p:cNvSpPr txBox="1"/>
          <p:nvPr/>
        </p:nvSpPr>
        <p:spPr>
          <a:xfrm>
            <a:off x="6446372" y="3081085"/>
            <a:ext cx="167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GUBSE AG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071642D-F167-42D3-BA01-2B31E0E5C688}"/>
              </a:ext>
            </a:extLst>
          </p:cNvPr>
          <p:cNvSpPr txBox="1"/>
          <p:nvPr/>
        </p:nvSpPr>
        <p:spPr>
          <a:xfrm>
            <a:off x="6446372" y="3581073"/>
            <a:ext cx="285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</a:rPr>
              <a:t>Bahnhofstraße</a:t>
            </a:r>
            <a:r>
              <a:rPr lang="en-GB" sz="1600" dirty="0">
                <a:solidFill>
                  <a:schemeClr val="bg1"/>
                </a:solidFill>
              </a:rPr>
              <a:t> 26-28</a:t>
            </a:r>
          </a:p>
          <a:p>
            <a:r>
              <a:rPr lang="en-GB" sz="1600" dirty="0">
                <a:solidFill>
                  <a:schemeClr val="bg1"/>
                </a:solidFill>
                <a:cs typeface="Khmer UI" panose="020B0702040204020203" pitchFamily="34" charset="0"/>
              </a:rPr>
              <a:t>66578 </a:t>
            </a:r>
            <a:r>
              <a:rPr lang="en-GB" sz="1600" dirty="0" err="1">
                <a:solidFill>
                  <a:schemeClr val="bg1"/>
                </a:solidFill>
                <a:cs typeface="Khmer UI" panose="020B0702040204020203" pitchFamily="34" charset="0"/>
              </a:rPr>
              <a:t>Schiffweiler</a:t>
            </a:r>
            <a:r>
              <a:rPr lang="en-GB" sz="1600" dirty="0">
                <a:solidFill>
                  <a:schemeClr val="bg1"/>
                </a:solidFill>
                <a:cs typeface="Khmer UI" panose="020B0702040204020203" pitchFamily="34" charset="0"/>
              </a:rPr>
              <a:t> </a:t>
            </a:r>
            <a:endParaRPr lang="de-DE" sz="1600" dirty="0">
              <a:solidFill>
                <a:schemeClr val="bg1"/>
              </a:solidFill>
              <a:cs typeface="Khmer UI" panose="020B0702040204020203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7D787D4-8464-406B-A07E-7BA9FD09054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9177" y="4534898"/>
            <a:ext cx="284400" cy="2844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144E147-F8C2-40D7-8B9C-C79710FF130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8388" y="4560259"/>
            <a:ext cx="284400" cy="284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00448E1-4BCE-4F67-9CF3-5866C4A075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9177" y="4882047"/>
            <a:ext cx="284400" cy="28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DFE69DE-58FB-4431-9893-19DFF0E3B7D0}"/>
              </a:ext>
            </a:extLst>
          </p:cNvPr>
          <p:cNvSpPr txBox="1"/>
          <p:nvPr/>
        </p:nvSpPr>
        <p:spPr>
          <a:xfrm>
            <a:off x="6908827" y="4507821"/>
            <a:ext cx="285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+49 6821 96 46 - 0</a:t>
            </a:r>
            <a:endParaRPr lang="de-DE" sz="1400" dirty="0">
              <a:solidFill>
                <a:schemeClr val="bg1"/>
              </a:solidFill>
              <a:cs typeface="Khmer UI" panose="020B0702040204020203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113335-1F67-46DA-9770-CAA88F4CE26E}"/>
              </a:ext>
            </a:extLst>
          </p:cNvPr>
          <p:cNvSpPr txBox="1"/>
          <p:nvPr/>
        </p:nvSpPr>
        <p:spPr>
          <a:xfrm>
            <a:off x="6908827" y="4847952"/>
            <a:ext cx="285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cs typeface="Khmer UI" panose="020B0702040204020203" pitchFamily="34" charset="0"/>
              </a:rPr>
              <a:t>contact@sihot.com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E82CA45-3E9F-4915-83CD-5002E4B0F336}"/>
              </a:ext>
            </a:extLst>
          </p:cNvPr>
          <p:cNvSpPr txBox="1"/>
          <p:nvPr/>
        </p:nvSpPr>
        <p:spPr>
          <a:xfrm>
            <a:off x="9598038" y="4506105"/>
            <a:ext cx="2859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cs typeface="Khmer UI" panose="020B0702040204020203" pitchFamily="34" charset="0"/>
              </a:rPr>
              <a:t>sihot.com</a:t>
            </a:r>
          </a:p>
        </p:txBody>
      </p:sp>
      <p:pic>
        <p:nvPicPr>
          <p:cNvPr id="15" name="Grafik 14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4F707C07-023C-4CCC-8B5E-AF6580D1A5B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8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A7FC9A78-1343-4A5A-8398-E1181DAC34D2}"/>
              </a:ext>
            </a:extLst>
          </p:cNvPr>
          <p:cNvSpPr/>
          <p:nvPr/>
        </p:nvSpPr>
        <p:spPr>
          <a:xfrm>
            <a:off x="0" y="0"/>
            <a:ext cx="860561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104">
            <a:extLst>
              <a:ext uri="{FF2B5EF4-FFF2-40B4-BE49-F238E27FC236}">
                <a16:creationId xmlns:a16="http://schemas.microsoft.com/office/drawing/2014/main" id="{5BA9FE36-C07D-422B-BAE3-0F92C18BB8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0549" y="1297800"/>
            <a:ext cx="2131200" cy="2131200"/>
          </a:xfrm>
          <a:prstGeom prst="ellipse">
            <a:avLst/>
          </a:prstGeom>
          <a:noFill/>
        </p:spPr>
      </p:pic>
      <p:sp>
        <p:nvSpPr>
          <p:cNvPr id="17" name="TextBox 122">
            <a:extLst>
              <a:ext uri="{FF2B5EF4-FFF2-40B4-BE49-F238E27FC236}">
                <a16:creationId xmlns:a16="http://schemas.microsoft.com/office/drawing/2014/main" id="{E3A22DE9-9472-43C9-BC38-58037CF26CE8}"/>
              </a:ext>
            </a:extLst>
          </p:cNvPr>
          <p:cNvSpPr txBox="1"/>
          <p:nvPr/>
        </p:nvSpPr>
        <p:spPr>
          <a:xfrm>
            <a:off x="2924123" y="3727524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CARSTEN WERNET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49C949F-6BDC-417E-BBB7-5EDEF0ED88FD}"/>
              </a:ext>
            </a:extLst>
          </p:cNvPr>
          <p:cNvSpPr txBox="1"/>
          <p:nvPr/>
        </p:nvSpPr>
        <p:spPr>
          <a:xfrm>
            <a:off x="2731207" y="4144481"/>
            <a:ext cx="2417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Vertrieb &amp; Marketing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Projektmanagement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Rechenzentrum</a:t>
            </a:r>
          </a:p>
        </p:txBody>
      </p:sp>
      <p:pic>
        <p:nvPicPr>
          <p:cNvPr id="20" name="Picture 107">
            <a:extLst>
              <a:ext uri="{FF2B5EF4-FFF2-40B4-BE49-F238E27FC236}">
                <a16:creationId xmlns:a16="http://schemas.microsoft.com/office/drawing/2014/main" id="{EC317A25-CAA7-4D19-83B0-8DB4ECF25A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6684" y="1297800"/>
            <a:ext cx="2131200" cy="2131200"/>
          </a:xfrm>
          <a:prstGeom prst="ellipse">
            <a:avLst/>
          </a:prstGeom>
          <a:noFill/>
        </p:spPr>
      </p:pic>
      <p:sp>
        <p:nvSpPr>
          <p:cNvPr id="24" name="TextBox 126">
            <a:extLst>
              <a:ext uri="{FF2B5EF4-FFF2-40B4-BE49-F238E27FC236}">
                <a16:creationId xmlns:a16="http://schemas.microsoft.com/office/drawing/2014/main" id="{146FC42F-17E3-4229-832F-A3D5AD263A78}"/>
              </a:ext>
            </a:extLst>
          </p:cNvPr>
          <p:cNvSpPr txBox="1"/>
          <p:nvPr/>
        </p:nvSpPr>
        <p:spPr>
          <a:xfrm>
            <a:off x="5563786" y="3727524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JOCHEN CONRAD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FC46BB7-B534-4164-BE8D-8D2739486E35}"/>
              </a:ext>
            </a:extLst>
          </p:cNvPr>
          <p:cNvSpPr txBox="1"/>
          <p:nvPr/>
        </p:nvSpPr>
        <p:spPr>
          <a:xfrm>
            <a:off x="5381373" y="4144481"/>
            <a:ext cx="24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Support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Wartungsentwicklung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Systemadministration</a:t>
            </a:r>
          </a:p>
        </p:txBody>
      </p:sp>
      <p:pic>
        <p:nvPicPr>
          <p:cNvPr id="26" name="Picture 101">
            <a:extLst>
              <a:ext uri="{FF2B5EF4-FFF2-40B4-BE49-F238E27FC236}">
                <a16:creationId xmlns:a16="http://schemas.microsoft.com/office/drawing/2014/main" id="{7A6DFF11-CA5F-4F10-88A0-760AAF6D0A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293" y="1298678"/>
            <a:ext cx="2130322" cy="2130322"/>
          </a:xfrm>
          <a:prstGeom prst="ellipse">
            <a:avLst/>
          </a:prstGeom>
        </p:spPr>
      </p:pic>
      <p:sp>
        <p:nvSpPr>
          <p:cNvPr id="27" name="TextBox 118">
            <a:extLst>
              <a:ext uri="{FF2B5EF4-FFF2-40B4-BE49-F238E27FC236}">
                <a16:creationId xmlns:a16="http://schemas.microsoft.com/office/drawing/2014/main" id="{C5EB8663-2392-4266-B8D1-1D9D0E6C5099}"/>
              </a:ext>
            </a:extLst>
          </p:cNvPr>
          <p:cNvSpPr txBox="1"/>
          <p:nvPr/>
        </p:nvSpPr>
        <p:spPr>
          <a:xfrm>
            <a:off x="272390" y="3727524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JÖRG P. BERGER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A0BDA8-6A82-4C3B-8A13-3EF81A61E4DC}"/>
              </a:ext>
            </a:extLst>
          </p:cNvPr>
          <p:cNvSpPr txBox="1"/>
          <p:nvPr/>
        </p:nvSpPr>
        <p:spPr>
          <a:xfrm>
            <a:off x="171425" y="4144481"/>
            <a:ext cx="241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Entwicklung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Verwaltung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575756"/>
                </a:solidFill>
              </a:rPr>
              <a:t>Dokumentation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4830330-6AAF-4658-9FFD-0159D0DA2A92}"/>
              </a:ext>
            </a:extLst>
          </p:cNvPr>
          <p:cNvSpPr txBox="1"/>
          <p:nvPr/>
        </p:nvSpPr>
        <p:spPr>
          <a:xfrm>
            <a:off x="8810442" y="1470638"/>
            <a:ext cx="321767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600" dirty="0">
                <a:solidFill>
                  <a:srgbClr val="575756"/>
                </a:solidFill>
                <a:cs typeface="Khmer UI"/>
              </a:rPr>
              <a:t>Die GUBSE AG ist ein inhabergeführtes Unternehmen bei dem jedes Vorstandsmitglied über </a:t>
            </a:r>
            <a:r>
              <a:rPr lang="de-DE" sz="1600" dirty="0">
                <a:solidFill>
                  <a:srgbClr val="4CC2F1"/>
                </a:solidFill>
                <a:cs typeface="Khmer UI"/>
              </a:rPr>
              <a:t>20 Jahre </a:t>
            </a:r>
            <a:r>
              <a:rPr lang="de-DE" sz="1600" dirty="0">
                <a:solidFill>
                  <a:srgbClr val="575756"/>
                </a:solidFill>
                <a:cs typeface="Khmer UI"/>
              </a:rPr>
              <a:t>Erfahrung im Unternehmen hat.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693850D-9EF0-46C4-87AD-3AA6650D784C}"/>
              </a:ext>
            </a:extLst>
          </p:cNvPr>
          <p:cNvSpPr txBox="1"/>
          <p:nvPr/>
        </p:nvSpPr>
        <p:spPr>
          <a:xfrm>
            <a:off x="8810442" y="603114"/>
            <a:ext cx="1841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VORSTAND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EAFD791-76A9-4548-9610-6F4EAD2851F6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1619125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12826CE5-D050-4BD1-ACD0-8AAEC450F3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69B577DC-5462-4931-A221-AF775FF48443}"/>
              </a:ext>
            </a:extLst>
          </p:cNvPr>
          <p:cNvSpPr txBox="1"/>
          <p:nvPr/>
        </p:nvSpPr>
        <p:spPr>
          <a:xfrm>
            <a:off x="8810442" y="603114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KUNDEN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6048019-C929-4856-8373-6C21852DEF07}"/>
              </a:ext>
            </a:extLst>
          </p:cNvPr>
          <p:cNvCxnSpPr>
            <a:cxnSpLocks/>
          </p:cNvCxnSpPr>
          <p:nvPr/>
        </p:nvCxnSpPr>
        <p:spPr>
          <a:xfrm>
            <a:off x="8917447" y="1142598"/>
            <a:ext cx="1258399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00995B5-DB64-41D3-86E9-0DCD87F4FB68}"/>
              </a:ext>
            </a:extLst>
          </p:cNvPr>
          <p:cNvSpPr txBox="1"/>
          <p:nvPr/>
        </p:nvSpPr>
        <p:spPr>
          <a:xfrm>
            <a:off x="8810442" y="1546700"/>
            <a:ext cx="2859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575756"/>
                </a:solidFill>
                <a:cs typeface="Khmer UI" panose="020B0702040204020203" pitchFamily="34" charset="0"/>
              </a:rPr>
              <a:t>Über 3500 Kunden Weltweit Vertrauen Uns </a:t>
            </a:r>
          </a:p>
        </p:txBody>
      </p:sp>
      <p:pic>
        <p:nvPicPr>
          <p:cNvPr id="46" name="Grafik 45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ADE26617-7552-4734-ABFB-098731E8B5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EB7283F4-C99B-441F-8B3C-9933DA592E56}"/>
              </a:ext>
            </a:extLst>
          </p:cNvPr>
          <p:cNvSpPr/>
          <p:nvPr/>
        </p:nvSpPr>
        <p:spPr>
          <a:xfrm>
            <a:off x="3032701" y="2806797"/>
            <a:ext cx="2700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510383F-6925-4845-8B0F-D2F1F5E6C4C7}"/>
              </a:ext>
            </a:extLst>
          </p:cNvPr>
          <p:cNvSpPr/>
          <p:nvPr/>
        </p:nvSpPr>
        <p:spPr>
          <a:xfrm>
            <a:off x="327520" y="367135"/>
            <a:ext cx="2700000" cy="12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EFEFEF"/>
              </a:highlight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E5C8E290-1015-452D-B093-B245FF2EAEA3}"/>
              </a:ext>
            </a:extLst>
          </p:cNvPr>
          <p:cNvSpPr/>
          <p:nvPr/>
        </p:nvSpPr>
        <p:spPr>
          <a:xfrm>
            <a:off x="3032701" y="372097"/>
            <a:ext cx="2700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61AB06F-E840-4BDA-B65A-C124D46C3254}"/>
              </a:ext>
            </a:extLst>
          </p:cNvPr>
          <p:cNvSpPr/>
          <p:nvPr/>
        </p:nvSpPr>
        <p:spPr>
          <a:xfrm>
            <a:off x="5725980" y="367135"/>
            <a:ext cx="2700000" cy="12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EFEFEF"/>
              </a:highlight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45E70EE-D83E-495A-991C-AE75185586E1}"/>
              </a:ext>
            </a:extLst>
          </p:cNvPr>
          <p:cNvSpPr/>
          <p:nvPr/>
        </p:nvSpPr>
        <p:spPr>
          <a:xfrm>
            <a:off x="327520" y="1586966"/>
            <a:ext cx="2700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0D94F14-D77A-4754-B47D-7CF59C0DE0B0}"/>
              </a:ext>
            </a:extLst>
          </p:cNvPr>
          <p:cNvSpPr/>
          <p:nvPr/>
        </p:nvSpPr>
        <p:spPr>
          <a:xfrm>
            <a:off x="3032701" y="1589447"/>
            <a:ext cx="2700000" cy="12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EFEFEF"/>
              </a:highlight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3589AB3-C9A1-4CC1-BF2B-360C85D915A2}"/>
              </a:ext>
            </a:extLst>
          </p:cNvPr>
          <p:cNvSpPr/>
          <p:nvPr/>
        </p:nvSpPr>
        <p:spPr>
          <a:xfrm>
            <a:off x="5725980" y="1586058"/>
            <a:ext cx="2700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28A61A0-DBBC-462C-B6F6-3C59A22B1DEE}"/>
              </a:ext>
            </a:extLst>
          </p:cNvPr>
          <p:cNvSpPr/>
          <p:nvPr/>
        </p:nvSpPr>
        <p:spPr>
          <a:xfrm>
            <a:off x="327520" y="2806797"/>
            <a:ext cx="2700000" cy="12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EFEFEF"/>
              </a:highlight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B581D20-D135-47D4-BAC6-08433A5F2838}"/>
              </a:ext>
            </a:extLst>
          </p:cNvPr>
          <p:cNvSpPr/>
          <p:nvPr/>
        </p:nvSpPr>
        <p:spPr>
          <a:xfrm>
            <a:off x="5725980" y="2804981"/>
            <a:ext cx="2700000" cy="12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EFEFEF"/>
              </a:highlight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293DDA-C6A2-4805-9F86-AE9B55D3C81C}"/>
              </a:ext>
            </a:extLst>
          </p:cNvPr>
          <p:cNvSpPr/>
          <p:nvPr/>
        </p:nvSpPr>
        <p:spPr>
          <a:xfrm>
            <a:off x="327520" y="4026628"/>
            <a:ext cx="2700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9708D151-E773-4BCC-A9D2-EC32D6024616}"/>
              </a:ext>
            </a:extLst>
          </p:cNvPr>
          <p:cNvSpPr/>
          <p:nvPr/>
        </p:nvSpPr>
        <p:spPr>
          <a:xfrm>
            <a:off x="3032701" y="4024147"/>
            <a:ext cx="2700000" cy="12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EFEFEF"/>
              </a:highlight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86C06E4-16B5-442A-9B3F-4D00FA4C7556}"/>
              </a:ext>
            </a:extLst>
          </p:cNvPr>
          <p:cNvSpPr/>
          <p:nvPr/>
        </p:nvSpPr>
        <p:spPr>
          <a:xfrm>
            <a:off x="5725980" y="4023904"/>
            <a:ext cx="2700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2E287E-0729-4FD6-8AFA-AFE82800453A}"/>
              </a:ext>
            </a:extLst>
          </p:cNvPr>
          <p:cNvSpPr/>
          <p:nvPr/>
        </p:nvSpPr>
        <p:spPr>
          <a:xfrm>
            <a:off x="327520" y="5246461"/>
            <a:ext cx="2700000" cy="12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EFEFEF"/>
              </a:highlight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64C6A4C-0035-422D-B689-D5BF49A5AAE2}"/>
              </a:ext>
            </a:extLst>
          </p:cNvPr>
          <p:cNvSpPr/>
          <p:nvPr/>
        </p:nvSpPr>
        <p:spPr>
          <a:xfrm>
            <a:off x="3032701" y="5241497"/>
            <a:ext cx="2700000" cy="12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0ED27E4-2972-4C55-AB0B-3FB5E3EDC4FA}"/>
              </a:ext>
            </a:extLst>
          </p:cNvPr>
          <p:cNvSpPr/>
          <p:nvPr/>
        </p:nvSpPr>
        <p:spPr>
          <a:xfrm>
            <a:off x="5725980" y="5242828"/>
            <a:ext cx="2700000" cy="12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EFEFEF"/>
              </a:highlight>
            </a:endParaRPr>
          </a:p>
        </p:txBody>
      </p:sp>
      <p:pic>
        <p:nvPicPr>
          <p:cNvPr id="65" name="Bildplatzhalter 6">
            <a:extLst>
              <a:ext uri="{FF2B5EF4-FFF2-40B4-BE49-F238E27FC236}">
                <a16:creationId xmlns:a16="http://schemas.microsoft.com/office/drawing/2014/main" id="{66549B5B-8DA1-416A-8BB5-33C23E26DA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0024" y="431420"/>
            <a:ext cx="1105354" cy="1105354"/>
          </a:xfrm>
          <a:prstGeom prst="rect">
            <a:avLst/>
          </a:prstGeom>
          <a:ln>
            <a:noFill/>
          </a:ln>
        </p:spPr>
      </p:pic>
      <p:pic>
        <p:nvPicPr>
          <p:cNvPr id="67" name="Bildplatzhalter 3">
            <a:extLst>
              <a:ext uri="{FF2B5EF4-FFF2-40B4-BE49-F238E27FC236}">
                <a16:creationId xmlns:a16="http://schemas.microsoft.com/office/drawing/2014/main" id="{BBE8B16D-CEA0-4CE6-B915-7E3FDDF802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1909" t="-5833" r="-52045" b="-6587"/>
          <a:stretch/>
        </p:blipFill>
        <p:spPr>
          <a:xfrm>
            <a:off x="6031753" y="751361"/>
            <a:ext cx="2088455" cy="450471"/>
          </a:xfrm>
          <a:prstGeom prst="rect">
            <a:avLst/>
          </a:prstGeom>
        </p:spPr>
      </p:pic>
      <p:pic>
        <p:nvPicPr>
          <p:cNvPr id="68" name="Bildplatzhalter 6">
            <a:extLst>
              <a:ext uri="{FF2B5EF4-FFF2-40B4-BE49-F238E27FC236}">
                <a16:creationId xmlns:a16="http://schemas.microsoft.com/office/drawing/2014/main" id="{DF1CE638-9243-4677-951E-4930CF65CC2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990" y="677020"/>
            <a:ext cx="1287060" cy="450471"/>
          </a:xfrm>
          <a:prstGeom prst="rect">
            <a:avLst/>
          </a:prstGeom>
        </p:spPr>
      </p:pic>
      <p:pic>
        <p:nvPicPr>
          <p:cNvPr id="69" name="Bildplatzhalter 4">
            <a:extLst>
              <a:ext uri="{FF2B5EF4-FFF2-40B4-BE49-F238E27FC236}">
                <a16:creationId xmlns:a16="http://schemas.microsoft.com/office/drawing/2014/main" id="{3F82DC7E-1993-4AFC-AAFC-B7E09633545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9301" y="2074546"/>
            <a:ext cx="1344721" cy="340662"/>
          </a:xfrm>
          <a:prstGeom prst="rect">
            <a:avLst/>
          </a:prstGeom>
        </p:spPr>
      </p:pic>
      <p:pic>
        <p:nvPicPr>
          <p:cNvPr id="70" name="Bildplatzhalter 9">
            <a:extLst>
              <a:ext uri="{FF2B5EF4-FFF2-40B4-BE49-F238E27FC236}">
                <a16:creationId xmlns:a16="http://schemas.microsoft.com/office/drawing/2014/main" id="{8070E1BA-4E75-4788-B8D6-69CAD6DD584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5943" y="4152990"/>
            <a:ext cx="1140074" cy="855797"/>
          </a:xfrm>
          <a:prstGeom prst="rect">
            <a:avLst/>
          </a:prstGeom>
        </p:spPr>
      </p:pic>
      <p:pic>
        <p:nvPicPr>
          <p:cNvPr id="71" name="Bildplatzhalter 11">
            <a:extLst>
              <a:ext uri="{FF2B5EF4-FFF2-40B4-BE49-F238E27FC236}">
                <a16:creationId xmlns:a16="http://schemas.microsoft.com/office/drawing/2014/main" id="{87C3F8F0-4D54-4C87-9BCE-984C85DCC69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813" y="4046921"/>
            <a:ext cx="1183414" cy="1183414"/>
          </a:xfrm>
          <a:prstGeom prst="rect">
            <a:avLst/>
          </a:prstGeom>
        </p:spPr>
      </p:pic>
      <p:pic>
        <p:nvPicPr>
          <p:cNvPr id="72" name="Bildplatzhalter 5">
            <a:extLst>
              <a:ext uri="{FF2B5EF4-FFF2-40B4-BE49-F238E27FC236}">
                <a16:creationId xmlns:a16="http://schemas.microsoft.com/office/drawing/2014/main" id="{A6C60755-759C-4291-A13F-D55D0145427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4492" y="2989893"/>
            <a:ext cx="1066056" cy="852846"/>
          </a:xfrm>
          <a:prstGeom prst="rect">
            <a:avLst/>
          </a:prstGeom>
        </p:spPr>
      </p:pic>
      <p:pic>
        <p:nvPicPr>
          <p:cNvPr id="73" name="Bildplatzhalter 5">
            <a:extLst>
              <a:ext uri="{FF2B5EF4-FFF2-40B4-BE49-F238E27FC236}">
                <a16:creationId xmlns:a16="http://schemas.microsoft.com/office/drawing/2014/main" id="{4F63B8B3-29FF-4071-B8F0-D0893C7F0B5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7218" y="2074546"/>
            <a:ext cx="1373202" cy="356933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6C4838F5-EB30-41E8-9FEC-579FC6F57DBC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7377" y="4183420"/>
            <a:ext cx="950649" cy="772865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CA5A2057-4D14-4A7E-BB43-123CCF08F08C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7586" y="3211237"/>
            <a:ext cx="1830230" cy="410157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3427B792-49DD-4A6A-A818-C4C072EE096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980" y="1622907"/>
            <a:ext cx="1157080" cy="1157080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F22C483D-FCB9-495A-A28C-BEAE05CA1E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3145" y="5230335"/>
            <a:ext cx="1311772" cy="1311772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888899EE-EBA8-4CC2-A15D-A31251CD299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4159" y="5444188"/>
            <a:ext cx="1346723" cy="838753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A3026BD9-BAC3-455C-A14D-9366BE58AC6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1605" y="3241875"/>
            <a:ext cx="1428750" cy="348880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1FE07213-642E-4B17-9F9C-4AC346D7BB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1605" y="514918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BA3EE685-181B-43DC-BFCA-E36E004153F2}"/>
              </a:ext>
            </a:extLst>
          </p:cNvPr>
          <p:cNvSpPr txBox="1"/>
          <p:nvPr/>
        </p:nvSpPr>
        <p:spPr>
          <a:xfrm>
            <a:off x="8810442" y="1470638"/>
            <a:ext cx="307679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1600" dirty="0">
                <a:solidFill>
                  <a:srgbClr val="575756"/>
                </a:solidFill>
                <a:cs typeface="Khmer UI"/>
              </a:rPr>
              <a:t>62	Länder</a:t>
            </a:r>
          </a:p>
          <a:p>
            <a:endParaRPr lang="de-DE" sz="1600" dirty="0">
              <a:solidFill>
                <a:srgbClr val="575756"/>
              </a:solidFill>
              <a:cs typeface="Khmer UI"/>
            </a:endParaRPr>
          </a:p>
          <a:p>
            <a:r>
              <a:rPr lang="de-DE" sz="1600" dirty="0">
                <a:solidFill>
                  <a:srgbClr val="575756"/>
                </a:solidFill>
                <a:cs typeface="Khmer UI"/>
              </a:rPr>
              <a:t>5	Kontinente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9429147-8FA9-4DB3-B151-E6F1F7ADCE66}"/>
              </a:ext>
            </a:extLst>
          </p:cNvPr>
          <p:cNvSpPr txBox="1"/>
          <p:nvPr/>
        </p:nvSpPr>
        <p:spPr>
          <a:xfrm>
            <a:off x="8810442" y="614121"/>
            <a:ext cx="275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INSTALLATIONEN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FDD1BED-6F1F-48FE-8D91-FDFEC2EABAED}"/>
              </a:ext>
            </a:extLst>
          </p:cNvPr>
          <p:cNvCxnSpPr>
            <a:cxnSpLocks/>
          </p:cNvCxnSpPr>
          <p:nvPr/>
        </p:nvCxnSpPr>
        <p:spPr>
          <a:xfrm flipV="1">
            <a:off x="8917447" y="1142599"/>
            <a:ext cx="2516747" cy="1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79D64DF3-44B8-4931-B5C5-906E20AE20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2A69ACE4-9FF6-443F-BFEE-D78098278BAF}"/>
              </a:ext>
            </a:extLst>
          </p:cNvPr>
          <p:cNvSpPr/>
          <p:nvPr/>
        </p:nvSpPr>
        <p:spPr>
          <a:xfrm>
            <a:off x="0" y="0"/>
            <a:ext cx="860561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245C75A-394C-45A1-87A3-E3859B590E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t="9947" r="5459"/>
          <a:stretch/>
        </p:blipFill>
        <p:spPr>
          <a:xfrm>
            <a:off x="0" y="869252"/>
            <a:ext cx="8810441" cy="55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5F66E6A-2227-4C8C-8AB3-E4633DCDA6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192002" cy="685799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2E4E5F-A553-46E5-AE75-3276E46506FE}"/>
              </a:ext>
            </a:extLst>
          </p:cNvPr>
          <p:cNvSpPr/>
          <p:nvPr/>
        </p:nvSpPr>
        <p:spPr>
          <a:xfrm>
            <a:off x="-2" y="0"/>
            <a:ext cx="8605615" cy="6857992"/>
          </a:xfrm>
          <a:prstGeom prst="rect">
            <a:avLst/>
          </a:prstGeom>
          <a:solidFill>
            <a:srgbClr val="4CC2F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93B85F2-BCC2-4874-9FED-6BE0EEFC6AFC}"/>
              </a:ext>
            </a:extLst>
          </p:cNvPr>
          <p:cNvSpPr txBox="1">
            <a:spLocks/>
          </p:cNvSpPr>
          <p:nvPr/>
        </p:nvSpPr>
        <p:spPr>
          <a:xfrm>
            <a:off x="973293" y="851464"/>
            <a:ext cx="6630493" cy="647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000" dirty="0">
                <a:solidFill>
                  <a:schemeClr val="bg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UNSERE STÄRKEN</a:t>
            </a:r>
          </a:p>
        </p:txBody>
      </p:sp>
    </p:spTree>
    <p:extLst>
      <p:ext uri="{BB962C8B-B14F-4D97-AF65-F5344CB8AC3E}">
        <p14:creationId xmlns:p14="http://schemas.microsoft.com/office/powerpoint/2010/main" val="9325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F2C6105-D20B-4E9F-91E4-42126E6389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2791" y="1220821"/>
            <a:ext cx="7529209" cy="4416358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4F5490FA-875A-4343-B54A-CC0C354626B0}"/>
              </a:ext>
            </a:extLst>
          </p:cNvPr>
          <p:cNvSpPr txBox="1"/>
          <p:nvPr/>
        </p:nvSpPr>
        <p:spPr>
          <a:xfrm>
            <a:off x="243191" y="1546697"/>
            <a:ext cx="3959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LANGFRISTIGER PARTNER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E1CC79-DBEF-4BF8-A444-2CDC9D11A4BB}"/>
              </a:ext>
            </a:extLst>
          </p:cNvPr>
          <p:cNvSpPr txBox="1"/>
          <p:nvPr/>
        </p:nvSpPr>
        <p:spPr>
          <a:xfrm>
            <a:off x="243191" y="2324510"/>
            <a:ext cx="37152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Seit 1986 auf dem Markt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Vertrauensvoller langjähriger Partner </a:t>
            </a:r>
            <a:endParaRPr lang="de-DE" sz="1600" dirty="0">
              <a:solidFill>
                <a:srgbClr val="57575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SIHOT ist in der Hotelindustrie zu Hause</a:t>
            </a:r>
            <a:endParaRPr lang="de-DE" sz="1600" dirty="0">
              <a:solidFill>
                <a:srgbClr val="57575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Perfekte Ausgangslage für gemeinsames Wachstum</a:t>
            </a:r>
            <a:endParaRPr lang="de-DE" sz="1600" dirty="0">
              <a:solidFill>
                <a:srgbClr val="575756"/>
              </a:solidFill>
              <a:cs typeface="Calibri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6DA87B8-020F-4706-B0BE-AA1592BC2A45}"/>
              </a:ext>
            </a:extLst>
          </p:cNvPr>
          <p:cNvCxnSpPr>
            <a:cxnSpLocks/>
          </p:cNvCxnSpPr>
          <p:nvPr/>
        </p:nvCxnSpPr>
        <p:spPr>
          <a:xfrm>
            <a:off x="338683" y="1980363"/>
            <a:ext cx="3117581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8A3F19E2-2C60-4988-9EB9-750D3F424F8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F2C6105-D20B-4E9F-91E4-42126E6389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1" y="1220821"/>
            <a:ext cx="7529208" cy="4416333"/>
          </a:xfrm>
          <a:prstGeom prst="rect">
            <a:avLst/>
          </a:prstGeom>
        </p:spPr>
      </p:pic>
      <p:pic>
        <p:nvPicPr>
          <p:cNvPr id="7" name="Grafik 6" descr="Ein Bild, das Text, Geschirr, Teller, ClipArt enthält.&#10;&#10;Automatisch generierte Beschreibung">
            <a:extLst>
              <a:ext uri="{FF2B5EF4-FFF2-40B4-BE49-F238E27FC236}">
                <a16:creationId xmlns:a16="http://schemas.microsoft.com/office/drawing/2014/main" id="{A18E9A03-4CDD-4AB2-8565-CAC4D4A8AD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215" y="6428535"/>
            <a:ext cx="1340899" cy="27622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47EB1B1-BE97-448F-B279-6E73883EAD73}"/>
              </a:ext>
            </a:extLst>
          </p:cNvPr>
          <p:cNvSpPr txBox="1"/>
          <p:nvPr/>
        </p:nvSpPr>
        <p:spPr>
          <a:xfrm>
            <a:off x="7772783" y="2543585"/>
            <a:ext cx="37152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Einzigartige Datentiefe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Bietet wichtige Entscheidungsgrundlagen</a:t>
            </a:r>
            <a:endParaRPr lang="de-DE" sz="1600" dirty="0">
              <a:solidFill>
                <a:srgbClr val="575756"/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575756"/>
                </a:solidFill>
              </a:rPr>
              <a:t>Durch Daten Ihr ROI erhöhen und das Gasterlebnis verbessern</a:t>
            </a:r>
            <a:endParaRPr lang="de-DE" sz="1600" dirty="0">
              <a:solidFill>
                <a:srgbClr val="575756"/>
              </a:solidFill>
              <a:cs typeface="Calibri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9E9312-5AD9-429B-ACBB-C2EFDB437082}"/>
              </a:ext>
            </a:extLst>
          </p:cNvPr>
          <p:cNvSpPr txBox="1"/>
          <p:nvPr/>
        </p:nvSpPr>
        <p:spPr>
          <a:xfrm>
            <a:off x="7772783" y="1546697"/>
            <a:ext cx="3959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solidFill>
                <a:srgbClr val="4CC2F1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  <a:p>
            <a:r>
              <a:rPr lang="de-DE" sz="2000" dirty="0">
                <a:solidFill>
                  <a:srgbClr val="4CC2F1"/>
                </a:solidFill>
                <a:latin typeface="Khmer UI" panose="020B0702040204020203" pitchFamily="34" charset="0"/>
                <a:cs typeface="Khmer UI" panose="020B0702040204020203" pitchFamily="34" charset="0"/>
              </a:rPr>
              <a:t>DATENQUALITÄT</a:t>
            </a:r>
            <a:endParaRPr lang="de-DE" sz="2000" dirty="0"/>
          </a:p>
          <a:p>
            <a:endParaRPr lang="de-DE" sz="2000" dirty="0">
              <a:solidFill>
                <a:srgbClr val="FF0000"/>
              </a:solidFill>
              <a:latin typeface="Khmer UI" panose="020B0702040204020203" pitchFamily="34" charset="0"/>
              <a:cs typeface="Khmer UI" panose="020B0702040204020203" pitchFamily="34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877CA56-5E0C-4C0B-A86A-7B74484236CE}"/>
              </a:ext>
            </a:extLst>
          </p:cNvPr>
          <p:cNvCxnSpPr>
            <a:cxnSpLocks/>
          </p:cNvCxnSpPr>
          <p:nvPr/>
        </p:nvCxnSpPr>
        <p:spPr>
          <a:xfrm>
            <a:off x="7880386" y="2324510"/>
            <a:ext cx="2018623" cy="0"/>
          </a:xfrm>
          <a:prstGeom prst="line">
            <a:avLst/>
          </a:prstGeom>
          <a:ln w="25400">
            <a:solidFill>
              <a:srgbClr val="4CC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08DEDF2C59D714A8A2CFF36EA209B2A" ma:contentTypeVersion="12" ma:contentTypeDescription="Ein neues Dokument erstellen." ma:contentTypeScope="" ma:versionID="b7be95d39cb431a368fbde880e8f0103">
  <xsd:schema xmlns:xsd="http://www.w3.org/2001/XMLSchema" xmlns:xs="http://www.w3.org/2001/XMLSchema" xmlns:p="http://schemas.microsoft.com/office/2006/metadata/properties" xmlns:ns2="cb97351d-4ade-4c36-adff-ced8ff75350a" xmlns:ns3="a59edfc5-08fd-45af-a11b-0632452e4b2c" targetNamespace="http://schemas.microsoft.com/office/2006/metadata/properties" ma:root="true" ma:fieldsID="450c5e2007ee37f8ffb1f4a2b0ca1dc0" ns2:_="" ns3:_="">
    <xsd:import namespace="cb97351d-4ade-4c36-adff-ced8ff75350a"/>
    <xsd:import namespace="a59edfc5-08fd-45af-a11b-0632452e4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7351d-4ade-4c36-adff-ced8ff753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79dea416-af14-46d5-87bb-c57ee677f3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edfc5-08fd-45af-a11b-0632452e4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1c63ae1-feac-4346-824d-4c5d289037fb}" ma:internalName="TaxCatchAll" ma:showField="CatchAllData" ma:web="a59edfc5-08fd-45af-a11b-0632452e4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59edfc5-08fd-45af-a11b-0632452e4b2c" xsi:nil="true"/>
    <lcf76f155ced4ddcb4097134ff3c332f xmlns="cb97351d-4ade-4c36-adff-ced8ff7535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506790-6B13-4C43-978E-765F367301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E602A6-4D6A-4C93-BB43-6ABE3182D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97351d-4ade-4c36-adff-ced8ff75350a"/>
    <ds:schemaRef ds:uri="a59edfc5-08fd-45af-a11b-0632452e4b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F548A3-10A8-4DD1-ACC1-280C1E1BC46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cb97351d-4ade-4c36-adff-ced8ff75350a"/>
    <ds:schemaRef ds:uri="a59edfc5-08fd-45af-a11b-0632452e4b2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Microsoft Office PowerPoint</Application>
  <PresentationFormat>Breitbild</PresentationFormat>
  <Paragraphs>235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Khmer UI</vt:lpstr>
      <vt:lpstr>Open Sans</vt:lpstr>
      <vt:lpstr>Office</vt:lpstr>
      <vt:lpstr>JEDES HOTEL IST  EINZIGARTIG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JEDES HOTEL IST  EINZIGARTIG</dc:title>
  <dc:creator>Hannah Vogt</dc:creator>
  <cp:lastModifiedBy>Ali Haydar Kaya</cp:lastModifiedBy>
  <cp:revision>342</cp:revision>
  <dcterms:created xsi:type="dcterms:W3CDTF">2021-03-18T15:37:30Z</dcterms:created>
  <dcterms:modified xsi:type="dcterms:W3CDTF">2023-10-20T08:11:23Z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0x010100708DEDF2C59D714A8A2CFF36EA209B2A</vt:lpwstr>
  </property>
</Properties>
</file>